
<file path=[Content_Types].xml><?xml version="1.0" encoding="utf-8"?>
<Types xmlns="http://schemas.openxmlformats.org/package/2006/content-types">
  <Default Extension="bin" ContentType="application/vnd.ms-office.activeX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heme/theme3.xml" ContentType="application/vnd.openxmlformats-officedocument.theme+xml"/>
  <Override PartName="/ppt/theme/theme4.xml" ContentType="application/vnd.openxmlformats-officedocument.theme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notesSlides/notesSlide1.xml" ContentType="application/vnd.openxmlformats-officedocument.presentationml.notesSlide+xml"/>
  <Override PartName="/ppt/tags/tag13.xml" ContentType="application/vnd.openxmlformats-officedocument.presentationml.tags+xml"/>
  <Override PartName="/ppt/notesSlides/notesSlide2.xml" ContentType="application/vnd.openxmlformats-officedocument.presentationml.notesSlide+xml"/>
  <Override PartName="/ppt/tags/tag14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activeX/activeX1.xml" ContentType="application/vnd.ms-office.activeX+xml"/>
  <Override PartName="/ppt/tags/tag15.xml" ContentType="application/vnd.openxmlformats-officedocument.presentationml.tags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activeX/activeX2.xml" ContentType="application/vnd.ms-office.activeX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52" r:id="rId1"/>
    <p:sldMasterId id="2147483863" r:id="rId2"/>
  </p:sldMasterIdLst>
  <p:notesMasterIdLst>
    <p:notesMasterId r:id="rId13"/>
  </p:notesMasterIdLst>
  <p:handoutMasterIdLst>
    <p:handoutMasterId r:id="rId14"/>
  </p:handoutMasterIdLst>
  <p:sldIdLst>
    <p:sldId id="430" r:id="rId3"/>
    <p:sldId id="488" r:id="rId4"/>
    <p:sldId id="487" r:id="rId5"/>
    <p:sldId id="489" r:id="rId6"/>
    <p:sldId id="490" r:id="rId7"/>
    <p:sldId id="491" r:id="rId8"/>
    <p:sldId id="496" r:id="rId9"/>
    <p:sldId id="492" r:id="rId10"/>
    <p:sldId id="494" r:id="rId11"/>
    <p:sldId id="495" r:id="rId12"/>
  </p:sldIdLst>
  <p:sldSz cx="9144000" cy="6858000" type="screen4x3"/>
  <p:notesSz cx="6858000" cy="9296400"/>
  <p:custDataLst>
    <p:tags r:id="rId15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rgbClr val="000066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rgbClr val="000066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rgbClr val="000066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rgbClr val="000066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rgbClr val="000066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rgbClr val="000066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rgbClr val="000066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rgbClr val="000066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rgbClr val="000066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94">
          <p15:clr>
            <a:srgbClr val="A4A3A4"/>
          </p15:clr>
        </p15:guide>
        <p15:guide id="2" orient="horz" pos="3876">
          <p15:clr>
            <a:srgbClr val="A4A3A4"/>
          </p15:clr>
        </p15:guide>
        <p15:guide id="4" pos="22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 userDrawn="1">
          <p15:clr>
            <a:srgbClr val="A4A3A4"/>
          </p15:clr>
        </p15:guide>
        <p15:guide id="2" pos="216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DD9D9"/>
    <a:srgbClr val="B80303"/>
    <a:srgbClr val="FF6600"/>
    <a:srgbClr val="FFCC99"/>
    <a:srgbClr val="010066"/>
    <a:srgbClr val="ECA4EE"/>
    <a:srgbClr val="FF9955"/>
    <a:srgbClr val="CC0099"/>
    <a:srgbClr val="33CC33"/>
    <a:srgbClr val="00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8917" autoAdjust="0"/>
    <p:restoredTop sz="83479" autoAdjust="0"/>
  </p:normalViewPr>
  <p:slideViewPr>
    <p:cSldViewPr snapToGrid="0" showGuides="1">
      <p:cViewPr>
        <p:scale>
          <a:sx n="85" d="100"/>
          <a:sy n="85" d="100"/>
        </p:scale>
        <p:origin x="2094" y="228"/>
      </p:cViewPr>
      <p:guideLst>
        <p:guide orient="horz" pos="494"/>
        <p:guide orient="horz" pos="3876"/>
        <p:guide pos="22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50" d="100"/>
        <a:sy n="15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77" d="100"/>
          <a:sy n="77" d="100"/>
        </p:scale>
        <p:origin x="2064" y="108"/>
      </p:cViewPr>
      <p:guideLst>
        <p:guide orient="horz" pos="2928"/>
        <p:guide pos="2161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ags" Target="tags/tag1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handoutMaster" Target="handoutMasters/handoutMaster1.xml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_rels/activeX2.xml.rels><?xml version="1.0" encoding="UTF-8" standalone="yes"?>
<Relationships xmlns="http://schemas.openxmlformats.org/package/2006/relationships"><Relationship Id="rId1" Type="http://schemas.microsoft.com/office/2006/relationships/activeXControlBinary" Target="activeX2.bin"/></Relationships>
</file>

<file path=ppt/activeX/activeX1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2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wmf"/></Relationships>
</file>

<file path=ppt/handoutMasters/_rels/handoutMaster1.xml.rels><?xml version="1.0" encoding="UTF-8" standalone="yes"?>
<Relationships xmlns="http://schemas.openxmlformats.org/package/2006/relationships"><Relationship Id="rId2" Type="http://schemas.openxmlformats.org/officeDocument/2006/relationships/tags" Target="../tags/tag11.xml"/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829966"/>
            <a:ext cx="297180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1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F14FA67B-035B-4724-A60E-3861DC9805E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sp>
        <p:nvSpPr>
          <p:cNvPr id="125959" name="Rectangle 7"/>
          <p:cNvSpPr>
            <a:spLocks noChangeArrowheads="1"/>
          </p:cNvSpPr>
          <p:nvPr/>
        </p:nvSpPr>
        <p:spPr bwMode="auto">
          <a:xfrm>
            <a:off x="1924050" y="8831580"/>
            <a:ext cx="297180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1200" b="1" dirty="0">
                <a:solidFill>
                  <a:schemeClr val="tx1"/>
                </a:solidFill>
              </a:rPr>
              <a:t>© Boardworks</a:t>
            </a:r>
          </a:p>
        </p:txBody>
      </p:sp>
      <p:sp>
        <p:nvSpPr>
          <p:cNvPr id="5" name="Rectangle 9">
            <a:extLst>
              <a:ext uri="{FF2B5EF4-FFF2-40B4-BE49-F238E27FC236}">
                <a16:creationId xmlns:a16="http://schemas.microsoft.com/office/drawing/2014/main" id="{766C8C4B-32D4-4DD3-845A-E5B1C4EEBD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5529" y="116205"/>
            <a:ext cx="5066949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/>
            <a:r>
              <a:rPr lang="en-GB" sz="1200" b="1" dirty="0" err="1">
                <a:solidFill>
                  <a:schemeClr val="tx1"/>
                </a:solidFill>
              </a:rPr>
              <a:t>Boardworks</a:t>
            </a:r>
            <a:r>
              <a:rPr lang="en-GB" sz="1200" b="1" dirty="0">
                <a:solidFill>
                  <a:schemeClr val="tx1"/>
                </a:solidFill>
              </a:rPr>
              <a:t> Elementary School Earth and Space Sciences</a:t>
            </a:r>
          </a:p>
        </p:txBody>
      </p:sp>
    </p:spTree>
    <p:custDataLst>
      <p:tags r:id="rId2"/>
    </p:custDataLst>
    <p:extLst>
      <p:ext uri="{BB962C8B-B14F-4D97-AF65-F5344CB8AC3E}">
        <p14:creationId xmlns:p14="http://schemas.microsoft.com/office/powerpoint/2010/main" val="22950115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049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1" y="4415790"/>
            <a:ext cx="5029200" cy="4183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831580"/>
            <a:ext cx="297180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1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3D2491E0-F370-47E7-B5E7-001C97B7B8E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4105" name="Rectangle 9"/>
          <p:cNvSpPr>
            <a:spLocks noChangeArrowheads="1"/>
          </p:cNvSpPr>
          <p:nvPr/>
        </p:nvSpPr>
        <p:spPr bwMode="auto">
          <a:xfrm>
            <a:off x="1924050" y="8831580"/>
            <a:ext cx="297180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1200" b="1" dirty="0">
                <a:solidFill>
                  <a:schemeClr val="tx1"/>
                </a:solidFill>
              </a:rPr>
              <a:t>© Boardworks</a:t>
            </a:r>
          </a:p>
        </p:txBody>
      </p:sp>
      <p:sp>
        <p:nvSpPr>
          <p:cNvPr id="7" name="Rectangle 9">
            <a:extLst>
              <a:ext uri="{FF2B5EF4-FFF2-40B4-BE49-F238E27FC236}">
                <a16:creationId xmlns:a16="http://schemas.microsoft.com/office/drawing/2014/main" id="{AF634381-9BC9-4222-A5E6-4A578FDE8F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5529" y="116205"/>
            <a:ext cx="5066949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/>
            <a:r>
              <a:rPr lang="en-GB" sz="1200" b="1" dirty="0" err="1">
                <a:solidFill>
                  <a:schemeClr val="tx1"/>
                </a:solidFill>
              </a:rPr>
              <a:t>Boardworks</a:t>
            </a:r>
            <a:r>
              <a:rPr lang="en-GB" sz="1200" b="1" dirty="0">
                <a:solidFill>
                  <a:schemeClr val="tx1"/>
                </a:solidFill>
              </a:rPr>
              <a:t> Elementary School Earth and Space Sciences</a:t>
            </a:r>
          </a:p>
        </p:txBody>
      </p:sp>
    </p:spTree>
    <p:extLst>
      <p:ext uri="{BB962C8B-B14F-4D97-AF65-F5344CB8AC3E}">
        <p14:creationId xmlns:p14="http://schemas.microsoft.com/office/powerpoint/2010/main" val="273419610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ts val="432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ts val="432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ts val="432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ts val="432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ts val="432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GB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E4C3CC7-AD20-4800-A2D9-547E6FB8792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D2491E0-F370-47E7-B5E7-001C97B7B8ED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This slide covers the Science and Engineering Practice:</a:t>
            </a:r>
            <a:endParaRPr lang="en-GB" sz="1200" b="1" kern="1200" dirty="0">
              <a:solidFill>
                <a:schemeClr val="tx1"/>
              </a:solidFill>
              <a:effectLst/>
              <a:latin typeface="Arial" charset="0"/>
              <a:ea typeface="+mn-ea"/>
              <a:cs typeface="+mn-cs"/>
            </a:endParaRPr>
          </a:p>
          <a:p>
            <a:pPr marL="171450" marR="0" lvl="0" indent="-171450" algn="l" defTabSz="914400" rtl="0" eaLnBrk="0" fontAlgn="base" latinLnBrk="0" hangingPunct="0"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Asking Questions and Defining Problems: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Ask questions that can be investigated and predict reasonable outcomes based on patterns such as cause and effect relationships.</a:t>
            </a:r>
            <a:endParaRPr lang="en-GB" b="1" dirty="0"/>
          </a:p>
          <a:p>
            <a:endParaRPr lang="en-GB" b="1" dirty="0"/>
          </a:p>
          <a:p>
            <a:r>
              <a:rPr lang="en-GB" b="1" dirty="0"/>
              <a:t>Photo credits: 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Rainforest </a:t>
            </a:r>
            <a:r>
              <a:rPr lang="en-US" altLang="en-US" dirty="0">
                <a:cs typeface="Times New Roman" panose="02020603050405020304" pitchFamily="18" charset="0"/>
              </a:rPr>
              <a:t>© </a:t>
            </a:r>
            <a:r>
              <a:rPr lang="en-US" altLang="en-US" dirty="0" err="1">
                <a:cs typeface="Times New Roman" panose="02020603050405020304" pitchFamily="18" charset="0"/>
              </a:rPr>
              <a:t>AustralianCamera</a:t>
            </a:r>
            <a:r>
              <a:rPr lang="en-US" altLang="en-US" dirty="0">
                <a:cs typeface="Times New Roman" panose="02020603050405020304" pitchFamily="18" charset="0"/>
              </a:rPr>
              <a:t>; 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desert </a:t>
            </a:r>
            <a:r>
              <a:rPr lang="en-US" altLang="en-US" dirty="0">
                <a:cs typeface="Times New Roman" panose="02020603050405020304" pitchFamily="18" charset="0"/>
              </a:rPr>
              <a:t>© </a:t>
            </a:r>
            <a:r>
              <a:rPr lang="en-US" altLang="en-US" dirty="0" err="1">
                <a:cs typeface="Times New Roman" panose="02020603050405020304" pitchFamily="18" charset="0"/>
              </a:rPr>
              <a:t>Ilyshev</a:t>
            </a:r>
            <a:r>
              <a:rPr lang="en-US" altLang="en-US" dirty="0">
                <a:cs typeface="Times New Roman" panose="02020603050405020304" pitchFamily="18" charset="0"/>
              </a:rPr>
              <a:t> Dmitry, both at Shutterstock.com 2018</a:t>
            </a:r>
            <a:endParaRPr lang="en-GB" sz="1200" b="0" i="0" kern="1200" dirty="0">
              <a:solidFill>
                <a:schemeClr val="tx1"/>
              </a:solidFill>
              <a:effectLst/>
              <a:latin typeface="Arial" charset="0"/>
              <a:ea typeface="+mn-ea"/>
              <a:cs typeface="+mn-cs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E69A28D-6812-42E5-9A98-978C42F24E8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D2491E0-F370-47E7-B5E7-001C97B7B8ED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75713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6E59B57-347D-4139-AC6B-F9D3E20913A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D2491E0-F370-47E7-B5E7-001C97B7B8ED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86660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Teacher notes</a:t>
            </a:r>
          </a:p>
          <a:p>
            <a:r>
              <a:rPr lang="en-US" dirty="0"/>
              <a:t>Discuss students’ ideas for the question. Examples are given in more detail in subsequent slides. Remind students that humans are living things that affect the physical characteristics of their environment.</a:t>
            </a:r>
          </a:p>
          <a:p>
            <a:endParaRPr lang="en-US" baseline="0" dirty="0"/>
          </a:p>
          <a:p>
            <a:r>
              <a:rPr lang="en-US" baseline="0" dirty="0"/>
              <a:t>For more information on the impacts of human activity, please refer to the </a:t>
            </a:r>
            <a:r>
              <a:rPr lang="en-US" i="1" baseline="0" dirty="0"/>
              <a:t>Impacts of Human Activity </a:t>
            </a:r>
            <a:r>
              <a:rPr lang="en-US" baseline="0" dirty="0"/>
              <a:t>presentation.</a:t>
            </a:r>
          </a:p>
          <a:p>
            <a:endParaRPr lang="en-US" baseline="0" dirty="0"/>
          </a:p>
          <a:p>
            <a:r>
              <a:rPr lang="en-US" b="1" baseline="0" dirty="0"/>
              <a:t>Photo credit: </a:t>
            </a:r>
            <a:r>
              <a:rPr lang="en-US" altLang="en-US" dirty="0">
                <a:cs typeface="Times New Roman" panose="02020603050405020304" pitchFamily="18" charset="0"/>
              </a:rPr>
              <a:t>© </a:t>
            </a:r>
            <a:r>
              <a:rPr lang="en-US" altLang="en-US" dirty="0" err="1">
                <a:cs typeface="Times New Roman" panose="02020603050405020304" pitchFamily="18" charset="0"/>
              </a:rPr>
              <a:t>sevenke</a:t>
            </a:r>
            <a:r>
              <a:rPr lang="en-US" altLang="en-US" dirty="0">
                <a:cs typeface="Times New Roman" panose="02020603050405020304" pitchFamily="18" charset="0"/>
              </a:rPr>
              <a:t>, Shutterstock.com 2018</a:t>
            </a:r>
            <a:endParaRPr lang="en-GB" sz="1200" b="0" i="0" kern="1200" dirty="0">
              <a:solidFill>
                <a:schemeClr val="tx1"/>
              </a:solidFill>
              <a:effectLst/>
              <a:latin typeface="Arial" charset="0"/>
              <a:ea typeface="+mn-ea"/>
              <a:cs typeface="+mn-cs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B0BCAC3-02CC-46AD-90E1-6A1F0F322CA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D2491E0-F370-47E7-B5E7-001C97B7B8ED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08886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1" dirty="0"/>
              <a:t>Photo credit: </a:t>
            </a:r>
            <a:r>
              <a:rPr lang="en-US" altLang="en-US" dirty="0">
                <a:cs typeface="Times New Roman" panose="02020603050405020304" pitchFamily="18" charset="0"/>
              </a:rPr>
              <a:t>© </a:t>
            </a:r>
            <a:r>
              <a:rPr lang="en-US" altLang="en-US" dirty="0" err="1">
                <a:cs typeface="Times New Roman" panose="02020603050405020304" pitchFamily="18" charset="0"/>
              </a:rPr>
              <a:t>oleandra</a:t>
            </a:r>
            <a:r>
              <a:rPr lang="en-US" altLang="en-US" dirty="0">
                <a:cs typeface="Times New Roman" panose="02020603050405020304" pitchFamily="18" charset="0"/>
              </a:rPr>
              <a:t>, Shutterstock.com 2018</a:t>
            </a:r>
            <a:endParaRPr lang="en-GB" sz="1200" b="0" i="0" kern="1200" dirty="0">
              <a:solidFill>
                <a:schemeClr val="tx1"/>
              </a:solidFill>
              <a:effectLst/>
              <a:latin typeface="Arial" charset="0"/>
              <a:ea typeface="+mn-ea"/>
              <a:cs typeface="+mn-cs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A868D4F-7F9F-4AC6-9028-91F4A99EFF6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D2491E0-F370-47E7-B5E7-001C97B7B8ED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74667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Teacher notes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Students can observe this phenomenon using models. You could set up trays containing</a:t>
            </a:r>
            <a:r>
              <a:rPr lang="en-GB" sz="1200" kern="1200" baseline="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soil</a:t>
            </a:r>
            <a:r>
              <a:rPr lang="en-GB" sz="1200" kern="1200" baseline="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-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one containing growing</a:t>
            </a:r>
            <a:r>
              <a:rPr lang="en-GB" sz="1200" kern="1200" baseline="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grass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and one without. Students</a:t>
            </a:r>
            <a:r>
              <a:rPr lang="en-GB" sz="1200" kern="1200" baseline="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could t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ilt the trays and pour water over them to mimic</a:t>
            </a:r>
            <a:r>
              <a:rPr lang="en-GB" sz="1200" kern="1200" baseline="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rain</a:t>
            </a:r>
            <a:r>
              <a:rPr lang="en-GB" sz="1200" kern="1200" baseline="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and then m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easure the amount of sediment that is washed away in each tray.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GB" sz="1200" kern="1200" dirty="0">
              <a:solidFill>
                <a:schemeClr val="tx1"/>
              </a:solidFill>
              <a:effectLst/>
              <a:latin typeface="Arial" charset="0"/>
              <a:ea typeface="+mn-ea"/>
              <a:cs typeface="+mn-cs"/>
            </a:endParaRP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Photo credit: </a:t>
            </a:r>
            <a:r>
              <a:rPr lang="en-US" altLang="en-US" dirty="0">
                <a:cs typeface="Times New Roman" panose="02020603050405020304" pitchFamily="18" charset="0"/>
              </a:rPr>
              <a:t>© </a:t>
            </a:r>
            <a:r>
              <a:rPr lang="en-US" altLang="en-US" dirty="0" err="1">
                <a:cs typeface="Times New Roman" panose="02020603050405020304" pitchFamily="18" charset="0"/>
              </a:rPr>
              <a:t>Kobkit</a:t>
            </a:r>
            <a:r>
              <a:rPr lang="en-US" altLang="en-US" dirty="0"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cs typeface="Times New Roman" panose="02020603050405020304" pitchFamily="18" charset="0"/>
              </a:rPr>
              <a:t>Chamchod</a:t>
            </a:r>
            <a:r>
              <a:rPr lang="en-US" altLang="en-US" dirty="0">
                <a:cs typeface="Times New Roman" panose="02020603050405020304" pitchFamily="18" charset="0"/>
              </a:rPr>
              <a:t>, Shutterstock.com 2018</a:t>
            </a:r>
            <a:endParaRPr lang="en-GB" sz="1200" b="0" i="0" kern="1200" dirty="0">
              <a:solidFill>
                <a:schemeClr val="tx1"/>
              </a:solidFill>
              <a:effectLst/>
              <a:latin typeface="Arial" charset="0"/>
              <a:ea typeface="+mn-ea"/>
              <a:cs typeface="+mn-cs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363761B-9F70-4812-BE4A-D823BBD211B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D2491E0-F370-47E7-B5E7-001C97B7B8ED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94304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1" dirty="0"/>
              <a:t>Teacher</a:t>
            </a:r>
            <a:r>
              <a:rPr lang="en-GB" b="1" baseline="0" dirty="0"/>
              <a:t> notes</a:t>
            </a:r>
          </a:p>
          <a:p>
            <a:r>
              <a:rPr lang="en-GB" baseline="0" dirty="0"/>
              <a:t>You could set up an experiment using lima beans to show biological weathering by plants. Soak the beans overnight, then plant them in small cups and cover with soil. Add a layer of plaster of Paris. After a few days the seeds will germinate and eventually cause the plaster of Paris to crack. </a:t>
            </a:r>
          </a:p>
          <a:p>
            <a:endParaRPr lang="en-GB" baseline="0" dirty="0"/>
          </a:p>
          <a:p>
            <a:r>
              <a:rPr lang="en-GB" b="1" baseline="0" dirty="0"/>
              <a:t>Photo credit: </a:t>
            </a:r>
            <a:r>
              <a:rPr lang="en-US" altLang="en-US" dirty="0">
                <a:cs typeface="Times New Roman" panose="02020603050405020304" pitchFamily="18" charset="0"/>
              </a:rPr>
              <a:t>© </a:t>
            </a:r>
            <a:r>
              <a:rPr lang="en-US" altLang="en-US" dirty="0" err="1">
                <a:cs typeface="Times New Roman" panose="02020603050405020304" pitchFamily="18" charset="0"/>
              </a:rPr>
              <a:t>photonewman</a:t>
            </a:r>
            <a:r>
              <a:rPr lang="en-US" altLang="en-US" dirty="0">
                <a:cs typeface="Times New Roman" panose="02020603050405020304" pitchFamily="18" charset="0"/>
              </a:rPr>
              <a:t>, Shutterstock.com 2018</a:t>
            </a:r>
            <a:endParaRPr lang="en-GB" sz="1200" b="0" i="0" kern="1200" dirty="0">
              <a:solidFill>
                <a:schemeClr val="tx1"/>
              </a:solidFill>
              <a:effectLst/>
              <a:latin typeface="Arial" charset="0"/>
              <a:ea typeface="+mn-ea"/>
              <a:cs typeface="+mn-cs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66B928B-3A5D-48CA-8994-7D25125281C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D2491E0-F370-47E7-B5E7-001C97B7B8ED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42032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200" b="0" i="0" kern="1200" dirty="0">
              <a:solidFill>
                <a:schemeClr val="tx1"/>
              </a:solidFill>
              <a:effectLst/>
              <a:latin typeface="Arial" charset="0"/>
              <a:ea typeface="+mn-ea"/>
              <a:cs typeface="+mn-cs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794B098-5097-420D-8801-3CAECA00728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D2491E0-F370-47E7-B5E7-001C97B7B8ED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831641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1" dirty="0"/>
              <a:t>Photo credit: </a:t>
            </a:r>
            <a:r>
              <a:rPr lang="en-US" altLang="en-US" dirty="0">
                <a:cs typeface="Times New Roman" panose="02020603050405020304" pitchFamily="18" charset="0"/>
              </a:rPr>
              <a:t>© </a:t>
            </a:r>
            <a:r>
              <a:rPr lang="en-US" altLang="en-US" dirty="0" err="1">
                <a:cs typeface="Times New Roman" panose="02020603050405020304" pitchFamily="18" charset="0"/>
              </a:rPr>
              <a:t>Pereslavtseva</a:t>
            </a:r>
            <a:r>
              <a:rPr lang="en-US" altLang="en-US" dirty="0">
                <a:cs typeface="Times New Roman" panose="02020603050405020304" pitchFamily="18" charset="0"/>
              </a:rPr>
              <a:t> Katerina, Shutterstock.com 2018</a:t>
            </a:r>
            <a:endParaRPr lang="en-GB" sz="1200" b="0" i="0" kern="1200" dirty="0">
              <a:solidFill>
                <a:schemeClr val="tx1"/>
              </a:solidFill>
              <a:effectLst/>
              <a:latin typeface="Arial" charset="0"/>
              <a:ea typeface="+mn-ea"/>
              <a:cs typeface="+mn-cs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A7A8889-E9B6-46FD-8B3E-B8127867D88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D2491E0-F370-47E7-B5E7-001C97B7B8ED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294970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1" dirty="0"/>
              <a:t>Teacher notes</a:t>
            </a:r>
          </a:p>
          <a:p>
            <a:r>
              <a:rPr lang="en-GB" dirty="0"/>
              <a:t>Help students to compare the two images. The rainfall data was taken for one month in March, 2004. Ask</a:t>
            </a:r>
            <a:r>
              <a:rPr lang="en-GB" baseline="0" dirty="0"/>
              <a:t> students if they think that this snapshot of rainfall in one month will give fully reliable evidence on the climate of an area.</a:t>
            </a:r>
          </a:p>
          <a:p>
            <a:endParaRPr lang="en-GB" baseline="0" dirty="0"/>
          </a:p>
          <a:p>
            <a:pPr marL="0" marR="0" lvl="0" indent="0" algn="l" defTabSz="914400" rtl="0" eaLnBrk="0" fontAlgn="base" latinLnBrk="0" hangingPunct="0"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This slide covers the Science and Engineering Practices:</a:t>
            </a:r>
          </a:p>
          <a:p>
            <a:pPr marL="171450" marR="0" lvl="0" indent="-171450" algn="l" defTabSz="914400" rtl="0" eaLnBrk="0" fontAlgn="base" latinLnBrk="0" hangingPunct="0"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1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Analyzing</a:t>
            </a:r>
            <a:r>
              <a:rPr lang="en-GB" sz="1200" b="1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and Interpreting Data: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Analyze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and interpret data to make sense of phenomena, using logical reasoning, mathematics and/or computation.</a:t>
            </a:r>
            <a:endParaRPr lang="en-GB" sz="1200" b="1" kern="1200" dirty="0">
              <a:solidFill>
                <a:schemeClr val="tx1"/>
              </a:solidFill>
              <a:effectLst/>
              <a:latin typeface="Arial" charset="0"/>
              <a:ea typeface="+mn-ea"/>
              <a:cs typeface="+mn-cs"/>
            </a:endParaRPr>
          </a:p>
          <a:p>
            <a:pPr marL="171450" marR="0" lvl="0" indent="-171450" algn="l" defTabSz="914400" rtl="0" eaLnBrk="0" fontAlgn="base" latinLnBrk="0" hangingPunct="0"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Constructing Explanations and Designing Solutions: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Construct an explanation of observed relationships (e.g., the distribution of plants in the back yard).</a:t>
            </a:r>
          </a:p>
          <a:p>
            <a:pPr marL="171450" marR="0" lvl="0" indent="-171450" algn="l" defTabSz="914400" rtl="0" eaLnBrk="0" fontAlgn="base" latinLnBrk="0" hangingPunct="0"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Obtaining, Evaluating and Communicating Information: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Communicate scientific and/or technical information orally and/or in written formats, including various forms of media which may include tables, diagrams and charts.</a:t>
            </a:r>
            <a:endParaRPr lang="en-US" baseline="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B8AC87D-231F-4740-8692-6B438C50B70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D2491E0-F370-47E7-B5E7-001C97B7B8ED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00472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10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7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7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8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95377613-BF44-4DE5-BF60-36F4B20FC9E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30310" y="1187864"/>
            <a:ext cx="4973653" cy="3127761"/>
          </a:xfrm>
        </p:spPr>
        <p:txBody>
          <a:bodyPr/>
          <a:lstStyle>
            <a:lvl1pPr algn="ctr">
              <a:lnSpc>
                <a:spcPct val="100000"/>
              </a:lnSpc>
              <a:defRPr sz="4400">
                <a:solidFill>
                  <a:srgbClr val="B80303"/>
                </a:solidFill>
              </a:defRPr>
            </a:lvl1pPr>
          </a:lstStyle>
          <a:p>
            <a:r>
              <a:rPr lang="en-US" dirty="0"/>
              <a:t>Click to edit Master title </a:t>
            </a:r>
            <a:br>
              <a:rPr lang="en-US" dirty="0"/>
            </a:br>
            <a:r>
              <a:rPr lang="en-US" dirty="0"/>
              <a:t>style</a:t>
            </a:r>
            <a:endParaRPr lang="en-GB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86F8553-5951-43AF-821A-6DB588B5402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250" y="6633730"/>
            <a:ext cx="1339208" cy="221095"/>
          </a:xfrm>
          <a:prstGeom prst="rect">
            <a:avLst/>
          </a:prstGeom>
        </p:spPr>
      </p:pic>
      <p:sp>
        <p:nvSpPr>
          <p:cNvPr id="9" name="Text Box 14">
            <a:extLst>
              <a:ext uri="{FF2B5EF4-FFF2-40B4-BE49-F238E27FC236}">
                <a16:creationId xmlns:a16="http://schemas.microsoft.com/office/drawing/2014/main" id="{24DAFD66-3CB7-4443-BBB6-74AFE8C5F892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16139" y="6654800"/>
            <a:ext cx="655638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fld id="{40145087-C187-491B-93DB-48B963F291DF}" type="slidenum">
              <a:rPr lang="en-GB" altLang="en-US" sz="1000">
                <a:solidFill>
                  <a:srgbClr val="5B0091"/>
                </a:solidFill>
                <a:cs typeface="Arial" charset="0"/>
              </a:rPr>
              <a:pPr algn="ctr" eaLnBrk="1" hangingPunct="1">
                <a:spcBef>
                  <a:spcPct val="50000"/>
                </a:spcBef>
              </a:pPr>
              <a:t>‹#›</a:t>
            </a:fld>
            <a:r>
              <a:rPr lang="en-GB" altLang="en-US" sz="1000" dirty="0">
                <a:solidFill>
                  <a:srgbClr val="5B0091"/>
                </a:solidFill>
                <a:cs typeface="Arial" charset="0"/>
              </a:rPr>
              <a:t> of 10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559451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53975"/>
            <a:ext cx="2057400" cy="607218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3975"/>
            <a:ext cx="6019800" cy="607218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53975"/>
            <a:ext cx="8229600" cy="60721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Title and Diagram or Organization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3363" y="53975"/>
            <a:ext cx="7735887" cy="54927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martArt Placeholder 2"/>
          <p:cNvSpPr>
            <a:spLocks noGrp="1"/>
          </p:cNvSpPr>
          <p:nvPr>
            <p:ph type="dgm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endParaRPr lang="en-GB" noProof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7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8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57710E3-B803-4BC1-B28F-DAEAEF4CF70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250" y="6633730"/>
            <a:ext cx="1339208" cy="221095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58BEDEB8-A9C3-4367-BF40-FB60AF6FA13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148552" y="1300899"/>
            <a:ext cx="5712644" cy="2375555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>
                <a:solidFill>
                  <a:srgbClr val="444444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B9474967-5D5D-47B0-9641-1895A87640BC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3148552" y="4271390"/>
            <a:ext cx="5712644" cy="2359165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>
                <a:solidFill>
                  <a:srgbClr val="444444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D44EB760-B304-407E-93E6-2BC1C04C1A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3363" y="53975"/>
            <a:ext cx="7735887" cy="54927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3" name="Text Box 14">
            <a:extLst>
              <a:ext uri="{FF2B5EF4-FFF2-40B4-BE49-F238E27FC236}">
                <a16:creationId xmlns:a16="http://schemas.microsoft.com/office/drawing/2014/main" id="{F43ADC5B-499B-40DB-858C-27BBFD388620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16139" y="6654800"/>
            <a:ext cx="655638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fld id="{40145087-C187-491B-93DB-48B963F291DF}" type="slidenum">
              <a:rPr lang="en-GB" altLang="en-US" sz="1000">
                <a:solidFill>
                  <a:srgbClr val="5B0091"/>
                </a:solidFill>
                <a:cs typeface="Arial" charset="0"/>
              </a:rPr>
              <a:pPr algn="ctr" eaLnBrk="1" hangingPunct="1">
                <a:spcBef>
                  <a:spcPct val="50000"/>
                </a:spcBef>
              </a:pPr>
              <a:t>‹#›</a:t>
            </a:fld>
            <a:r>
              <a:rPr lang="en-GB" altLang="en-US" sz="1000" dirty="0">
                <a:solidFill>
                  <a:srgbClr val="5B0091"/>
                </a:solidFill>
                <a:cs typeface="Arial" charset="0"/>
              </a:rPr>
              <a:t> of 10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5395824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custDataLst>
      <p:tags r:id="rId1"/>
    </p:custData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73838" y="53975"/>
            <a:ext cx="2112962" cy="607218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33363" y="53975"/>
            <a:ext cx="6188075" cy="607218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233363" y="53975"/>
            <a:ext cx="8453437" cy="60721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custDataLst>
      <p:tags r:id="rId1"/>
    </p:custData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custDataLst>
      <p:tags r:id="rId1"/>
    </p:custData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custDataLst>
      <p:tags r:id="rId1"/>
    </p:custData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1"/>
    </p:custData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2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16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tags" Target="../tags/tag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13"/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39765" cy="6854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9670" name="Text Box 6"/>
          <p:cNvSpPr txBox="1">
            <a:spLocks noChangeArrowheads="1"/>
          </p:cNvSpPr>
          <p:nvPr/>
        </p:nvSpPr>
        <p:spPr bwMode="auto">
          <a:xfrm>
            <a:off x="828675" y="44450"/>
            <a:ext cx="60483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endParaRPr lang="en-GB" sz="2800" b="1">
              <a:solidFill>
                <a:srgbClr val="5B0091"/>
              </a:solidFill>
              <a:cs typeface="Arial" charset="0"/>
            </a:endParaRPr>
          </a:p>
        </p:txBody>
      </p:sp>
      <p:sp>
        <p:nvSpPr>
          <p:cNvPr id="3076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233363" y="53975"/>
            <a:ext cx="7735887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pic>
        <p:nvPicPr>
          <p:cNvPr id="3079" name="Picture 16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7950" y="6177471"/>
            <a:ext cx="630238" cy="5546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0" name="Picture 23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C666232-5D9B-4CFA-8949-CA5146E65FCC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250" y="6633730"/>
            <a:ext cx="1339208" cy="221095"/>
          </a:xfrm>
          <a:prstGeom prst="rect">
            <a:avLst/>
          </a:prstGeom>
        </p:spPr>
      </p:pic>
      <p:sp>
        <p:nvSpPr>
          <p:cNvPr id="9" name="Text Box 14">
            <a:extLst>
              <a:ext uri="{FF2B5EF4-FFF2-40B4-BE49-F238E27FC236}">
                <a16:creationId xmlns:a16="http://schemas.microsoft.com/office/drawing/2014/main" id="{0F53B79C-89F8-49C6-AEB3-357C0CCA8CE7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16139" y="6654800"/>
            <a:ext cx="655638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fld id="{40145087-C187-491B-93DB-48B963F291DF}" type="slidenum">
              <a:rPr lang="en-GB" altLang="en-US" sz="1000">
                <a:solidFill>
                  <a:srgbClr val="5B0091"/>
                </a:solidFill>
                <a:cs typeface="Arial" charset="0"/>
              </a:rPr>
              <a:pPr algn="ctr" eaLnBrk="1" hangingPunct="1">
                <a:spcBef>
                  <a:spcPct val="50000"/>
                </a:spcBef>
              </a:pPr>
              <a:t>‹#›</a:t>
            </a:fld>
            <a:r>
              <a:rPr lang="en-GB" altLang="en-US" sz="1000" dirty="0">
                <a:solidFill>
                  <a:srgbClr val="5B0091"/>
                </a:solidFill>
                <a:cs typeface="Arial" charset="0"/>
              </a:rPr>
              <a:t> of 10</a:t>
            </a:r>
          </a:p>
        </p:txBody>
      </p:sp>
    </p:spTree>
    <p:custDataLst>
      <p:tags r:id="rId16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5178" r:id="rId1"/>
    <p:sldLayoutId id="2147485176" r:id="rId2"/>
    <p:sldLayoutId id="2147485106" r:id="rId3"/>
    <p:sldLayoutId id="2147485107" r:id="rId4"/>
    <p:sldLayoutId id="2147485108" r:id="rId5"/>
    <p:sldLayoutId id="2147485109" r:id="rId6"/>
    <p:sldLayoutId id="2147485110" r:id="rId7"/>
    <p:sldLayoutId id="2147485111" r:id="rId8"/>
    <p:sldLayoutId id="2147485112" r:id="rId9"/>
    <p:sldLayoutId id="2147485113" r:id="rId10"/>
    <p:sldLayoutId id="2147485114" r:id="rId11"/>
    <p:sldLayoutId id="2147485115" r:id="rId12"/>
    <p:sldLayoutId id="2147485116" r:id="rId13"/>
    <p:sldLayoutId id="2147485117" r:id="rId14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rgbClr val="10BC45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rgbClr val="10BC45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rgbClr val="10BC45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rgbClr val="10BC45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13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39765" cy="6854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9670" name="Text Box 6"/>
          <p:cNvSpPr txBox="1">
            <a:spLocks noChangeArrowheads="1"/>
          </p:cNvSpPr>
          <p:nvPr/>
        </p:nvSpPr>
        <p:spPr bwMode="auto">
          <a:xfrm>
            <a:off x="828675" y="44450"/>
            <a:ext cx="60483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endParaRPr lang="en-GB" sz="2800" b="1">
              <a:solidFill>
                <a:srgbClr val="5B0091"/>
              </a:solidFill>
              <a:cs typeface="Arial" charset="0"/>
            </a:endParaRPr>
          </a:p>
        </p:txBody>
      </p:sp>
      <p:sp>
        <p:nvSpPr>
          <p:cNvPr id="4100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233363" y="53975"/>
            <a:ext cx="7735887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pic>
        <p:nvPicPr>
          <p:cNvPr id="4103" name="Picture 16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7950" y="6177471"/>
            <a:ext cx="630238" cy="5546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7BAF95F-EB26-4406-A41B-066169FC7AEB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250" y="6633730"/>
            <a:ext cx="1339208" cy="221095"/>
          </a:xfrm>
          <a:prstGeom prst="rect">
            <a:avLst/>
          </a:prstGeom>
        </p:spPr>
      </p:pic>
      <p:sp>
        <p:nvSpPr>
          <p:cNvPr id="8" name="Text Box 14">
            <a:extLst>
              <a:ext uri="{FF2B5EF4-FFF2-40B4-BE49-F238E27FC236}">
                <a16:creationId xmlns:a16="http://schemas.microsoft.com/office/drawing/2014/main" id="{5BB6A74E-C04E-4F2D-B664-688C6865E54D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16139" y="6654800"/>
            <a:ext cx="655638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fld id="{40145087-C187-491B-93DB-48B963F291DF}" type="slidenum">
              <a:rPr lang="en-GB" altLang="en-US" sz="1000">
                <a:solidFill>
                  <a:srgbClr val="5B0091"/>
                </a:solidFill>
                <a:cs typeface="Arial" charset="0"/>
              </a:rPr>
              <a:pPr algn="ctr" eaLnBrk="1" hangingPunct="1">
                <a:spcBef>
                  <a:spcPct val="50000"/>
                </a:spcBef>
              </a:pPr>
              <a:t>‹#›</a:t>
            </a:fld>
            <a:r>
              <a:rPr lang="en-GB" altLang="en-US" sz="1000" dirty="0">
                <a:solidFill>
                  <a:srgbClr val="5B0091"/>
                </a:solidFill>
                <a:cs typeface="Arial" charset="0"/>
              </a:rPr>
              <a:t> of 10</a:t>
            </a:r>
          </a:p>
        </p:txBody>
      </p:sp>
    </p:spTree>
    <p:custDataLst>
      <p:tags r:id="rId14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5119" r:id="rId1"/>
    <p:sldLayoutId id="2147485120" r:id="rId2"/>
    <p:sldLayoutId id="2147485121" r:id="rId3"/>
    <p:sldLayoutId id="2147485122" r:id="rId4"/>
    <p:sldLayoutId id="2147485123" r:id="rId5"/>
    <p:sldLayoutId id="2147485124" r:id="rId6"/>
    <p:sldLayoutId id="2147485125" r:id="rId7"/>
    <p:sldLayoutId id="2147485126" r:id="rId8"/>
    <p:sldLayoutId id="2147485127" r:id="rId9"/>
    <p:sldLayoutId id="2147485128" r:id="rId10"/>
    <p:sldLayoutId id="2147485129" r:id="rId11"/>
    <p:sldLayoutId id="2147485130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17.png"/><Relationship Id="rId4" Type="http://schemas.openxmlformats.org/officeDocument/2006/relationships/image" Target="../media/image19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4.xml"/><Relationship Id="rId6" Type="http://schemas.openxmlformats.org/officeDocument/2006/relationships/image" Target="../media/image9.png"/><Relationship Id="rId5" Type="http://schemas.openxmlformats.org/officeDocument/2006/relationships/image" Target="../media/image8.jp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11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12.jp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wmf"/><Relationship Id="rId3" Type="http://schemas.openxmlformats.org/officeDocument/2006/relationships/tags" Target="../tags/tag15.xml"/><Relationship Id="rId7" Type="http://schemas.openxmlformats.org/officeDocument/2006/relationships/image" Target="../media/image14.png"/><Relationship Id="rId2" Type="http://schemas.openxmlformats.org/officeDocument/2006/relationships/control" Target="../activeX/activeX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6.png"/><Relationship Id="rId5" Type="http://schemas.openxmlformats.org/officeDocument/2006/relationships/notesSlide" Target="../notesSlides/notesSlide7.xml"/><Relationship Id="rId4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4.png"/><Relationship Id="rId2" Type="http://schemas.openxmlformats.org/officeDocument/2006/relationships/control" Target="../activeX/activeX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6.png"/><Relationship Id="rId5" Type="http://schemas.openxmlformats.org/officeDocument/2006/relationships/image" Target="../media/image9.png"/><Relationship Id="rId4" Type="http://schemas.openxmlformats.org/officeDocument/2006/relationships/notesSlide" Target="../notesSlides/notesSlide9.xml"/><Relationship Id="rId9" Type="http://schemas.openxmlformats.org/officeDocument/2006/relationships/image" Target="../media/image16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C302553-C198-44F0-BADD-500D34FA78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Biogeology</a:t>
            </a:r>
            <a:endParaRPr lang="en-GB" dirty="0"/>
          </a:p>
        </p:txBody>
      </p:sp>
    </p:spTree>
    <p:custDataLst>
      <p:tags r:id="rId1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00" y="53975"/>
            <a:ext cx="7626350" cy="549275"/>
          </a:xfrm>
        </p:spPr>
        <p:txBody>
          <a:bodyPr/>
          <a:lstStyle/>
          <a:p>
            <a:r>
              <a:rPr lang="en-GB" dirty="0"/>
              <a:t>How does rainfall change the environment?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42901" y="784225"/>
            <a:ext cx="381113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Areas with a high amount of rainfall tend to have more vegetation. 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989970" y="810078"/>
            <a:ext cx="375557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Areas with very low rainfall are likely to be </a:t>
            </a:r>
            <a:r>
              <a:rPr lang="en-GB" b="1" dirty="0">
                <a:solidFill>
                  <a:srgbClr val="C00000"/>
                </a:solidFill>
              </a:rPr>
              <a:t>desert</a:t>
            </a:r>
            <a:r>
              <a:rPr lang="en-GB" dirty="0"/>
              <a:t> environments.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42900" y="5336676"/>
            <a:ext cx="8082643" cy="830997"/>
          </a:xfrm>
          <a:prstGeom prst="rect">
            <a:avLst/>
          </a:prstGeom>
          <a:solidFill>
            <a:srgbClr val="FDD9D9"/>
          </a:solidFill>
        </p:spPr>
        <p:txBody>
          <a:bodyPr wrap="square" rtlCol="0">
            <a:spAutoFit/>
          </a:bodyPr>
          <a:lstStyle/>
          <a:p>
            <a:r>
              <a:rPr lang="en-GB" dirty="0"/>
              <a:t>Do you think rainfall will also affect the number and types of animals found in a region? 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E8CA204-1D6D-4338-BC0C-6F98F456DD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00" y="2292940"/>
            <a:ext cx="4229100" cy="282141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5474A1D-B690-4C0D-90ED-CAD67E9FA72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7343" y="2292940"/>
            <a:ext cx="4240825" cy="2829236"/>
          </a:xfrm>
          <a:prstGeom prst="rect">
            <a:avLst/>
          </a:prstGeom>
        </p:spPr>
      </p:pic>
      <p:pic>
        <p:nvPicPr>
          <p:cNvPr id="8" name="Picture 9">
            <a:extLst>
              <a:ext uri="{FF2B5EF4-FFF2-40B4-BE49-F238E27FC236}">
                <a16:creationId xmlns:a16="http://schemas.microsoft.com/office/drawing/2014/main" id="{E003D681-E4DD-4F02-8C05-292F15B763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528044" y="75503"/>
            <a:ext cx="442911" cy="516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032402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6C1080EC-8D95-4F58-BEB4-92C3F69F68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8184" y="53975"/>
            <a:ext cx="7711066" cy="549275"/>
          </a:xfrm>
        </p:spPr>
        <p:txBody>
          <a:bodyPr/>
          <a:lstStyle/>
          <a:p>
            <a:r>
              <a:rPr lang="en-GB" dirty="0"/>
              <a:t>Information</a:t>
            </a:r>
            <a:endParaRPr lang="en-US" dirty="0"/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3F24A623-EDEF-49C5-A5A4-508D614575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48552" y="1300899"/>
            <a:ext cx="5712644" cy="2375555"/>
          </a:xfrm>
        </p:spPr>
        <p:txBody>
          <a:bodyPr>
            <a:noAutofit/>
          </a:bodyPr>
          <a:lstStyle/>
          <a:p>
            <a:pPr marL="216000" indent="-216000">
              <a:buSzPct val="100000"/>
              <a:buFont typeface="Wingdings 2" panose="05020102010507070707" pitchFamily="18" charset="2"/>
              <a:buChar char=""/>
            </a:pPr>
            <a:r>
              <a:rPr lang="en-GB" sz="1600" dirty="0"/>
              <a:t>Asking Questions and Defining Problems</a:t>
            </a:r>
          </a:p>
          <a:p>
            <a:pPr marL="216000" indent="-216000">
              <a:buSzPct val="100000"/>
              <a:buFont typeface="Wingdings 2" panose="05020102010507070707" pitchFamily="18" charset="2"/>
              <a:buChar char=""/>
            </a:pPr>
            <a:r>
              <a:rPr lang="en-GB" sz="1600" dirty="0" err="1"/>
              <a:t>Analyzing</a:t>
            </a:r>
            <a:r>
              <a:rPr lang="en-GB" sz="1600" dirty="0"/>
              <a:t> and Interpreting Data</a:t>
            </a:r>
          </a:p>
          <a:p>
            <a:pPr marL="216000" indent="-216000">
              <a:buSzPct val="100000"/>
              <a:buFont typeface="Wingdings 2" panose="05020102010507070707" pitchFamily="18" charset="2"/>
              <a:buChar char=""/>
            </a:pPr>
            <a:r>
              <a:rPr lang="en-GB" sz="1600" dirty="0"/>
              <a:t>Constructing Explanations and Designing Solutions</a:t>
            </a:r>
          </a:p>
          <a:p>
            <a:pPr marL="216000" indent="-216000">
              <a:buSzPct val="100000"/>
              <a:buFont typeface="Wingdings 2" panose="05020102010507070707" pitchFamily="18" charset="2"/>
              <a:buChar char=""/>
            </a:pPr>
            <a:r>
              <a:rPr lang="en-GB" sz="1600" dirty="0"/>
              <a:t>Obtaining, Evaluating and Communicating Information</a:t>
            </a:r>
          </a:p>
        </p:txBody>
      </p:sp>
      <p:sp>
        <p:nvSpPr>
          <p:cNvPr id="11" name="Content Placeholder 4">
            <a:extLst>
              <a:ext uri="{FF2B5EF4-FFF2-40B4-BE49-F238E27FC236}">
                <a16:creationId xmlns:a16="http://schemas.microsoft.com/office/drawing/2014/main" id="{00EF7105-ADAD-4E73-B6EE-D08D12DEDBCA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3148552" y="4271390"/>
            <a:ext cx="5712644" cy="2359165"/>
          </a:xfrm>
        </p:spPr>
        <p:txBody>
          <a:bodyPr>
            <a:normAutofit/>
          </a:bodyPr>
          <a:lstStyle/>
          <a:p>
            <a:r>
              <a:rPr lang="en-GB" sz="1600" dirty="0"/>
              <a:t>1. Patterns </a:t>
            </a:r>
          </a:p>
          <a:p>
            <a:r>
              <a:rPr lang="en-GB" sz="1600" dirty="0"/>
              <a:t>2. Cause and Effect</a:t>
            </a:r>
          </a:p>
          <a:p>
            <a:r>
              <a:rPr lang="en-GB" sz="1600" dirty="0"/>
              <a:t>7. Stability and Change</a:t>
            </a:r>
            <a:endParaRPr lang="en-US" sz="16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784795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7E1BF5-6F31-4DC3-B159-DD13C2D2CD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7426" y="53975"/>
            <a:ext cx="7721824" cy="549275"/>
          </a:xfrm>
        </p:spPr>
        <p:txBody>
          <a:bodyPr/>
          <a:lstStyle/>
          <a:p>
            <a:r>
              <a:rPr lang="en-GB" dirty="0"/>
              <a:t>What does biogeology mean?</a:t>
            </a:r>
          </a:p>
        </p:txBody>
      </p:sp>
      <p:pic>
        <p:nvPicPr>
          <p:cNvPr id="6" name="Picture 1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0372CE62-6C04-4320-91BB-8F4B1D7E20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342900" y="784225"/>
            <a:ext cx="88011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rgbClr val="B80303"/>
                </a:solidFill>
              </a:rPr>
              <a:t>Biogeology</a:t>
            </a:r>
            <a:r>
              <a:rPr lang="en-GB" dirty="0">
                <a:solidFill>
                  <a:srgbClr val="B80303"/>
                </a:solidFill>
              </a:rPr>
              <a:t> </a:t>
            </a:r>
            <a:r>
              <a:rPr lang="en-GB" dirty="0"/>
              <a:t>is the study of how living things interact with the Earth itself.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42900" y="5322153"/>
            <a:ext cx="8165234" cy="830997"/>
          </a:xfrm>
          <a:prstGeom prst="rect">
            <a:avLst/>
          </a:prstGeom>
          <a:solidFill>
            <a:srgbClr val="FDD9D9"/>
          </a:solidFill>
        </p:spPr>
        <p:txBody>
          <a:bodyPr wrap="square" rtlCol="0">
            <a:spAutoFit/>
          </a:bodyPr>
          <a:lstStyle/>
          <a:p>
            <a:r>
              <a:rPr lang="en-GB" dirty="0"/>
              <a:t>Can you think of any examples of living things affecting </a:t>
            </a:r>
            <a:br>
              <a:rPr lang="en-GB" dirty="0"/>
            </a:br>
            <a:r>
              <a:rPr lang="en-GB" dirty="0"/>
              <a:t>the physical characteristics of their environment?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4D779102-7093-4DD0-B933-9D8FF2D0DD8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9940" y="1731366"/>
            <a:ext cx="4984119" cy="3474643"/>
          </a:xfrm>
          <a:prstGeom prst="rect">
            <a:avLst/>
          </a:prstGeom>
        </p:spPr>
      </p:pic>
      <p:pic>
        <p:nvPicPr>
          <p:cNvPr id="9" name="Picture 5" descr="notes_icon">
            <a:extLst>
              <a:ext uri="{FF2B5EF4-FFF2-40B4-BE49-F238E27FC236}">
                <a16:creationId xmlns:a16="http://schemas.microsoft.com/office/drawing/2014/main" id="{5C982E21-529A-422D-A8E8-18072B3623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532813" y="134937"/>
            <a:ext cx="442913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8266369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7426" y="53975"/>
            <a:ext cx="7721824" cy="549275"/>
          </a:xfrm>
        </p:spPr>
        <p:txBody>
          <a:bodyPr/>
          <a:lstStyle/>
          <a:p>
            <a:r>
              <a:rPr lang="en-GB" dirty="0"/>
              <a:t>Interacting with the environment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42900" y="784225"/>
            <a:ext cx="82264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All living things can affect their environment.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42899" y="5322153"/>
            <a:ext cx="87344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rgbClr val="B80303"/>
                </a:solidFill>
              </a:rPr>
              <a:t>Lichen </a:t>
            </a:r>
            <a:r>
              <a:rPr lang="en-GB" dirty="0"/>
              <a:t>lives on rocks. It produces chemicals that break down rock. This provides the lichen with the nutrients it needs.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036070C-A088-4484-9C48-BC3B007E193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6017" y="1572130"/>
            <a:ext cx="5093401" cy="3408661"/>
          </a:xfrm>
          <a:prstGeom prst="rect">
            <a:avLst/>
          </a:prstGeom>
        </p:spPr>
      </p:pic>
      <p:pic>
        <p:nvPicPr>
          <p:cNvPr id="8" name="Picture 1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5267EF73-4B27-42E1-A720-8D8B110CFF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0667985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7425" y="53975"/>
            <a:ext cx="7910169" cy="549275"/>
          </a:xfrm>
        </p:spPr>
        <p:txBody>
          <a:bodyPr/>
          <a:lstStyle/>
          <a:p>
            <a:r>
              <a:rPr lang="en-GB" dirty="0"/>
              <a:t>How do plants change their environment? (1)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42899" y="784225"/>
            <a:ext cx="791016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Plants can change the physical characteristics of </a:t>
            </a:r>
            <a:br>
              <a:rPr lang="en-GB" dirty="0"/>
            </a:br>
            <a:r>
              <a:rPr lang="en-GB" dirty="0"/>
              <a:t>their environment.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42899" y="4505746"/>
            <a:ext cx="359228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This helps to prevent wind and water </a:t>
            </a:r>
            <a:r>
              <a:rPr lang="en-GB" b="1" dirty="0">
                <a:solidFill>
                  <a:srgbClr val="B80303"/>
                </a:solidFill>
              </a:rPr>
              <a:t>erosion</a:t>
            </a:r>
            <a:r>
              <a:rPr lang="en-GB" dirty="0"/>
              <a:t>.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42899" y="2270275"/>
            <a:ext cx="318407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The roots of plants can hold soil together, reducing the impact of wind and water.</a:t>
            </a:r>
          </a:p>
        </p:txBody>
      </p:sp>
      <p:pic>
        <p:nvPicPr>
          <p:cNvPr id="7" name="Picture 5" descr="notes_icon">
            <a:extLst>
              <a:ext uri="{FF2B5EF4-FFF2-40B4-BE49-F238E27FC236}">
                <a16:creationId xmlns:a16="http://schemas.microsoft.com/office/drawing/2014/main" id="{4890A5EF-4349-47A6-A763-07DE0884AA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32813" y="134937"/>
            <a:ext cx="442913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93ABE62-4120-44FD-9773-2A007A70E7B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4111" y="1793182"/>
            <a:ext cx="2808957" cy="4308257"/>
          </a:xfrm>
          <a:prstGeom prst="rect">
            <a:avLst/>
          </a:prstGeom>
        </p:spPr>
      </p:pic>
      <p:pic>
        <p:nvPicPr>
          <p:cNvPr id="10" name="Picture 1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25EC9ED1-0346-471D-AE8C-4145C1BC18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034550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184" y="53975"/>
            <a:ext cx="7824660" cy="549275"/>
          </a:xfrm>
        </p:spPr>
        <p:txBody>
          <a:bodyPr/>
          <a:lstStyle/>
          <a:p>
            <a:r>
              <a:rPr lang="en-GB" dirty="0"/>
              <a:t>How do plants change their environment? (2)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42899" y="784225"/>
            <a:ext cx="75927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Plants can also cause the </a:t>
            </a:r>
            <a:r>
              <a:rPr lang="en-GB" b="1" dirty="0">
                <a:solidFill>
                  <a:srgbClr val="B80303"/>
                </a:solidFill>
              </a:rPr>
              <a:t>weathering</a:t>
            </a:r>
            <a:r>
              <a:rPr lang="en-GB" dirty="0"/>
              <a:t> of rocks. 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42900" y="1679396"/>
            <a:ext cx="299629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Plant and tree roots can find their way into a crack in a rock. </a:t>
            </a:r>
          </a:p>
        </p:txBody>
      </p:sp>
      <p:sp>
        <p:nvSpPr>
          <p:cNvPr id="5" name="Rectangle 4"/>
          <p:cNvSpPr/>
          <p:nvPr/>
        </p:nvSpPr>
        <p:spPr>
          <a:xfrm>
            <a:off x="342900" y="3608864"/>
            <a:ext cx="315141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/>
              <a:t>This then puts pressure on the crack, causing it </a:t>
            </a:r>
            <a:br>
              <a:rPr lang="en-GB" dirty="0"/>
            </a:br>
            <a:r>
              <a:rPr lang="en-GB" dirty="0"/>
              <a:t>to become deeper </a:t>
            </a:r>
            <a:br>
              <a:rPr lang="en-GB" dirty="0"/>
            </a:br>
            <a:r>
              <a:rPr lang="en-GB" dirty="0"/>
              <a:t>or wider. </a:t>
            </a:r>
          </a:p>
        </p:txBody>
      </p:sp>
      <p:pic>
        <p:nvPicPr>
          <p:cNvPr id="8" name="Picture 5" descr="notes_icon">
            <a:extLst>
              <a:ext uri="{FF2B5EF4-FFF2-40B4-BE49-F238E27FC236}">
                <a16:creationId xmlns:a16="http://schemas.microsoft.com/office/drawing/2014/main" id="{E63FEE13-4E93-433A-997A-5C8616677B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32813" y="134937"/>
            <a:ext cx="442913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33E74A7-6072-42E5-9EB4-D2BC495CA46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3430" y="1805646"/>
            <a:ext cx="5202893" cy="3471073"/>
          </a:xfrm>
          <a:prstGeom prst="rect">
            <a:avLst/>
          </a:prstGeom>
        </p:spPr>
      </p:pic>
      <p:pic>
        <p:nvPicPr>
          <p:cNvPr id="11" name="Picture 1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D42D24C8-A49B-4870-BC8B-841CEA1285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6828240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184" y="53975"/>
            <a:ext cx="7847238" cy="549275"/>
          </a:xfrm>
        </p:spPr>
        <p:txBody>
          <a:bodyPr/>
          <a:lstStyle/>
          <a:p>
            <a:r>
              <a:rPr lang="en-GB" dirty="0"/>
              <a:t>How do plants change their environment? (3)</a:t>
            </a:r>
          </a:p>
        </p:txBody>
      </p:sp>
      <p:pic>
        <p:nvPicPr>
          <p:cNvPr id="11" name="Picture 1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D42D24C8-A49B-4870-BC8B-841CEA1285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5" descr="flash_icon">
            <a:extLst>
              <a:ext uri="{FF2B5EF4-FFF2-40B4-BE49-F238E27FC236}">
                <a16:creationId xmlns:a16="http://schemas.microsoft.com/office/drawing/2014/main" id="{470BC190-FD30-4A29-923A-33B34A3DCC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569324" y="112712"/>
            <a:ext cx="385763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ontrols>
      <mc:AlternateContent xmlns:mc="http://schemas.openxmlformats.org/markup-compatibility/2006">
        <mc:Choice xmlns:v="urn:schemas-microsoft-com:vml" Requires="v">
          <p:control spid="1057" name="ShockwaveFlash1" r:id="rId2" imgW="8699400" imgH="5308560"/>
        </mc:Choice>
        <mc:Fallback>
          <p:control name="ShockwaveFlash1" r:id="rId2" imgW="8699400" imgH="5308560">
            <p:pic>
              <p:nvPicPr>
                <p:cNvPr id="3" name="ShockwaveFlash1">
                  <a:extLst>
                    <a:ext uri="{FF2B5EF4-FFF2-40B4-BE49-F238E27FC236}">
                      <a16:creationId xmlns:a16="http://schemas.microsoft.com/office/drawing/2014/main" id="{A51FCEAF-4AF9-41DD-A76C-F65D33BA1E53}"/>
                    </a:ext>
                  </a:extLst>
                </p:cNvPr>
                <p:cNvPicPr>
                  <a:picLocks/>
                </p:cNvPicPr>
                <p:nvPr>
                  <p:custDataLst>
                    <p:tags r:id="rId3"/>
                  </p:custDataLst>
                </p:nvPr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212725" y="800100"/>
                  <a:ext cx="8699500" cy="5308600"/>
                </a:xfrm>
                <a:prstGeom prst="rect">
                  <a:avLst/>
                </a:prstGeom>
              </p:spPr>
            </p:pic>
          </p:control>
        </mc:Fallback>
      </mc:AlternateContent>
    </p:controls>
    <p:extLst>
      <p:ext uri="{BB962C8B-B14F-4D97-AF65-F5344CB8AC3E}">
        <p14:creationId xmlns:p14="http://schemas.microsoft.com/office/powerpoint/2010/main" val="39723227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184" y="53975"/>
            <a:ext cx="7711066" cy="549275"/>
          </a:xfrm>
        </p:spPr>
        <p:txBody>
          <a:bodyPr/>
          <a:lstStyle/>
          <a:p>
            <a:r>
              <a:rPr lang="en-GB" dirty="0"/>
              <a:t>Animals and the environment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42900" y="784225"/>
            <a:ext cx="82264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Animals can also contribute to weathering.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42900" y="1664126"/>
            <a:ext cx="82264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Many types of animals dig holes to look for food or to create burrows for shelter.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42900" y="3244396"/>
            <a:ext cx="300445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If an animal digs into a crack in a rock it can cause it to shatter, split or break.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29F4756-D439-4F40-B9EB-843CAD472D6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6122" y="3126404"/>
            <a:ext cx="4436245" cy="2947371"/>
          </a:xfrm>
          <a:prstGeom prst="rect">
            <a:avLst/>
          </a:prstGeom>
        </p:spPr>
      </p:pic>
      <p:pic>
        <p:nvPicPr>
          <p:cNvPr id="9" name="Picture 1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EF8D91AA-236F-4A33-BDD9-9617B1B278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088992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00" y="53975"/>
            <a:ext cx="7659007" cy="549275"/>
          </a:xfrm>
        </p:spPr>
        <p:txBody>
          <a:bodyPr/>
          <a:lstStyle/>
          <a:p>
            <a:r>
              <a:rPr lang="en-GB" dirty="0"/>
              <a:t>Rainfall</a:t>
            </a:r>
          </a:p>
        </p:txBody>
      </p:sp>
      <p:pic>
        <p:nvPicPr>
          <p:cNvPr id="9" name="Picture 5" descr="notes_icon">
            <a:extLst>
              <a:ext uri="{FF2B5EF4-FFF2-40B4-BE49-F238E27FC236}">
                <a16:creationId xmlns:a16="http://schemas.microsoft.com/office/drawing/2014/main" id="{3F6C34D7-4AB3-4205-A5B8-743246F920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037959" y="134937"/>
            <a:ext cx="442913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1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06768A64-AF75-41AC-B2C3-9F727E4C4F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5" descr="flash_icon">
            <a:extLst>
              <a:ext uri="{FF2B5EF4-FFF2-40B4-BE49-F238E27FC236}">
                <a16:creationId xmlns:a16="http://schemas.microsoft.com/office/drawing/2014/main" id="{8A6A4C53-0E18-4BCD-9D7D-9C0969D42B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569324" y="112712"/>
            <a:ext cx="385763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9">
            <a:extLst>
              <a:ext uri="{FF2B5EF4-FFF2-40B4-BE49-F238E27FC236}">
                <a16:creationId xmlns:a16="http://schemas.microsoft.com/office/drawing/2014/main" id="{7F936801-CDC3-47B2-9725-14C2B0BC12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538335" y="75503"/>
            <a:ext cx="442911" cy="516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1668ADCB-A0DB-45C2-9A54-7CECDE249F6B}"/>
              </a:ext>
            </a:extLst>
          </p:cNvPr>
          <p:cNvSpPr txBox="1"/>
          <p:nvPr/>
        </p:nvSpPr>
        <p:spPr>
          <a:xfrm>
            <a:off x="1056363" y="6177471"/>
            <a:ext cx="6861844" cy="461665"/>
          </a:xfrm>
          <a:prstGeom prst="rect">
            <a:avLst/>
          </a:prstGeom>
          <a:solidFill>
            <a:srgbClr val="FDD9D9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Can you explain any relationships you notice?</a:t>
            </a:r>
          </a:p>
        </p:txBody>
      </p:sp>
    </p:spTree>
    <p:controls>
      <mc:AlternateContent xmlns:mc="http://schemas.openxmlformats.org/markup-compatibility/2006">
        <mc:Choice xmlns:v="urn:schemas-microsoft-com:vml" Requires="v">
          <p:control spid="2080" name="ShockwaveFlash1" r:id="rId2" imgW="8699400" imgH="5308560"/>
        </mc:Choice>
        <mc:Fallback>
          <p:control name="ShockwaveFlash1" r:id="rId2" imgW="8699400" imgH="5308560">
            <p:pic>
              <p:nvPicPr>
                <p:cNvPr id="3" name="ShockwaveFlash1">
                  <a:extLst>
                    <a:ext uri="{FF2B5EF4-FFF2-40B4-BE49-F238E27FC236}">
                      <a16:creationId xmlns:a16="http://schemas.microsoft.com/office/drawing/2014/main" id="{621149C8-7FD3-4422-AFB8-4F6DEACCDE49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212725" y="800100"/>
                  <a:ext cx="8699500" cy="5308600"/>
                </a:xfrm>
                <a:prstGeom prst="rect">
                  <a:avLst/>
                </a:prstGeom>
              </p:spPr>
            </p:pic>
          </p:control>
        </mc:Fallback>
      </mc:AlternateContent>
    </p:controls>
    <p:extLst>
      <p:ext uri="{BB962C8B-B14F-4D97-AF65-F5344CB8AC3E}">
        <p14:creationId xmlns:p14="http://schemas.microsoft.com/office/powerpoint/2010/main" val="39224342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DESIGN_ID_3_DEFAULT DESIGN" val="Bf4lc8Zl"/>
  <p:tag name="ARTICULATE_DESIGN_ID_DEFAULT DESIGN" val="ENmX7hAf"/>
  <p:tag name="ARTICULATE_DESIGN_ID_4_DEFAULT DESIGN" val="NpEFE6E2"/>
  <p:tag name="ARTICULATE_DESIGN_ID_5_DEFAULT DESIGN" val="BZ6wnzI8"/>
  <p:tag name="ARTICULATE_DESIGN_ID_6_DEFAULT DESIGN" val="YtPh0T1t"/>
  <p:tag name="ARTICULATE_DESIGN_ID_2_DEFAULT DESIGN" val="gf62CjD2"/>
  <p:tag name="ARTICULATE_SLIDE_COUNT" val="4"/>
  <p:tag name="ARTICULATE_DESIGN_ID_1_DEFAULT DESIGN" val="pyn04ovy"/>
  <p:tag name="ARTICULATE_PROJECT_OPEN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OVIE" val="Rocks_and_Weathering_5_plant_CH.swf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noFill/>
        <a:ln w="50800">
          <a:solidFill>
            <a:srgbClr val="010066"/>
          </a:solidFill>
          <a:round/>
          <a:headEnd type="none" w="sm" len="sm"/>
          <a:tailEnd type="triangle" w="lg" len="lg"/>
        </a:ln>
      </a:spPr>
      <a:bodyPr>
        <a:spAutoFit/>
      </a:bodyPr>
      <a:lstStyle>
        <a:defPPr>
          <a:defRPr/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rgbClr val="000066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3_Default Design">
  <a:themeElements>
    <a:clrScheme name="3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3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3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Macintosh HD:Users:victoriablackburn:Desktop:master.ppt</Template>
  <TotalTime>15346</TotalTime>
  <Words>733</Words>
  <Application>Microsoft Office PowerPoint</Application>
  <PresentationFormat>On-screen Show (4:3)</PresentationFormat>
  <Paragraphs>71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Wingdings 2</vt:lpstr>
      <vt:lpstr>Default Design</vt:lpstr>
      <vt:lpstr>3_Default Design</vt:lpstr>
      <vt:lpstr>Biogeology</vt:lpstr>
      <vt:lpstr>Information</vt:lpstr>
      <vt:lpstr>What does biogeology mean?</vt:lpstr>
      <vt:lpstr>Interacting with the environment</vt:lpstr>
      <vt:lpstr>How do plants change their environment? (1)</vt:lpstr>
      <vt:lpstr>How do plants change their environment? (2)</vt:lpstr>
      <vt:lpstr>How do plants change their environment? (3)</vt:lpstr>
      <vt:lpstr>Animals and the environment</vt:lpstr>
      <vt:lpstr>Rainfall</vt:lpstr>
      <vt:lpstr>How does rainfall change the environment?</vt:lpstr>
    </vt:vector>
  </TitlesOfParts>
  <Company>Boardworks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Biogeology</dc:title>
  <dc:subject>Boardworks Elementary School Earth and Space Sciences</dc:subject>
  <dc:creator>Boardworks</dc:creator>
  <cp:lastModifiedBy>Tim Crilly</cp:lastModifiedBy>
  <cp:revision>680</cp:revision>
  <dcterms:created xsi:type="dcterms:W3CDTF">2003-10-06T13:07:42Z</dcterms:created>
  <dcterms:modified xsi:type="dcterms:W3CDTF">2018-12-04T11:00:13Z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F9671EA2-B99C-4B94-891D-F9003A0B9565</vt:lpwstr>
  </property>
  <property fmtid="{D5CDD505-2E9C-101B-9397-08002B2CF9AE}" pid="3" name="ArticulatePath">
    <vt:lpwstr>_template</vt:lpwstr>
  </property>
</Properties>
</file>