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ctiveX/activeX1.xml" ContentType="application/vnd.ms-office.activeX+xml"/>
  <Override PartName="/ppt/notesSlides/notesSlide6.xml" ContentType="application/vnd.openxmlformats-officedocument.presentationml.notesSlide+xml"/>
  <Override PartName="/ppt/activeX/activeX2.xml" ContentType="application/vnd.ms-office.activeX+xml"/>
  <Override PartName="/ppt/notesSlides/notesSlide7.xml" ContentType="application/vnd.openxmlformats-officedocument.presentationml.notesSlide+xml"/>
  <Override PartName="/ppt/activeX/activeX3.xml" ContentType="application/vnd.ms-office.activeX+xml"/>
  <Override PartName="/ppt/notesSlides/notesSlide8.xml" ContentType="application/vnd.openxmlformats-officedocument.presentationml.notesSlide+xml"/>
  <Override PartName="/ppt/activeX/activeX4.xml" ContentType="application/vnd.ms-office.activeX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ctiveX/activeX5.xml" ContentType="application/vnd.ms-office.activeX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  <p:sldMasterId id="2147483863" r:id="rId2"/>
  </p:sldMasterIdLst>
  <p:notesMasterIdLst>
    <p:notesMasterId r:id="rId14"/>
  </p:notesMasterIdLst>
  <p:handoutMasterIdLst>
    <p:handoutMasterId r:id="rId15"/>
  </p:handoutMasterIdLst>
  <p:sldIdLst>
    <p:sldId id="430" r:id="rId3"/>
    <p:sldId id="527" r:id="rId4"/>
    <p:sldId id="532" r:id="rId5"/>
    <p:sldId id="533" r:id="rId6"/>
    <p:sldId id="534" r:id="rId7"/>
    <p:sldId id="539" r:id="rId8"/>
    <p:sldId id="530" r:id="rId9"/>
    <p:sldId id="528" r:id="rId10"/>
    <p:sldId id="531" r:id="rId11"/>
    <p:sldId id="537" r:id="rId12"/>
    <p:sldId id="538" r:id="rId13"/>
  </p:sldIdLst>
  <p:sldSz cx="9144000" cy="6858000" type="screen4x3"/>
  <p:notesSz cx="6858000" cy="92964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33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orient="horz" pos="5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4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E696"/>
    <a:srgbClr val="10BC45"/>
    <a:srgbClr val="010066"/>
    <a:srgbClr val="33CC33"/>
    <a:srgbClr val="286DA6"/>
    <a:srgbClr val="BEDAF0"/>
    <a:srgbClr val="FFFFFF"/>
    <a:srgbClr val="FF6600"/>
    <a:srgbClr val="CC00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229" autoAdjust="0"/>
  </p:normalViewPr>
  <p:slideViewPr>
    <p:cSldViewPr snapToGrid="0" showGuides="1">
      <p:cViewPr varScale="1">
        <p:scale>
          <a:sx n="85" d="100"/>
          <a:sy n="85" d="100"/>
        </p:scale>
        <p:origin x="540" y="78"/>
      </p:cViewPr>
      <p:guideLst>
        <p:guide orient="horz" pos="4133"/>
        <p:guide pos="226"/>
        <p:guide orient="horz" pos="5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54"/>
        <p:guide pos="2161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DCB85A24-CC71-4EBD-9F9E-77C0BC1BCD7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376EFD9-74F3-4DA3-9F5E-4FDB1EB29D5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06AE9F6F-35D5-4F4A-9C93-2F130F7C06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8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197643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E0C1D04-842E-4DDA-85DA-010BD4D80A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1619A3B-AC77-4F8A-822E-5379320C8B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5B40EEA-2BDC-4A1A-846A-91A8B24EC11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01D79D22-0830-43BB-8FEF-453D2D116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8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  <p:extLst>
      <p:ext uri="{BB962C8B-B14F-4D97-AF65-F5344CB8AC3E}">
        <p14:creationId xmlns:p14="http://schemas.microsoft.com/office/powerpoint/2010/main" val="14293057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DC6F1C9-F0D6-4DF7-92B3-D1EECB781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23C50CA4-5BB0-48AE-A5E4-D378DFF27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591620-5377-4355-9A9D-0D99F85AB8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Bildagentur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</a:rPr>
              <a:t>Zoonar</a:t>
            </a:r>
            <a:r>
              <a:rPr lang="en-GB" altLang="en-US" dirty="0">
                <a:latin typeface="Arial" panose="020B0604020202020204" pitchFamily="34" charset="0"/>
              </a:rPr>
              <a:t> GmbH,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195B1A-1737-4DCC-B9BB-0791B12AF1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517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935" y="4415790"/>
            <a:ext cx="5028132" cy="4183380"/>
          </a:xfrm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5E825C-638E-487E-B25B-6EC69D2500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F41A5-322A-4732-9DE2-85A23C7C11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652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GB" b="1" dirty="0"/>
              <a:t>Teacher</a:t>
            </a:r>
            <a:r>
              <a:rPr lang="en-GB" b="1" baseline="0" dirty="0"/>
              <a:t> notes</a:t>
            </a:r>
          </a:p>
          <a:p>
            <a:pPr>
              <a:lnSpc>
                <a:spcPct val="120000"/>
              </a:lnSpc>
            </a:pPr>
            <a:r>
              <a:rPr lang="en-GB" dirty="0"/>
              <a:t>In order to provide evidence, ask</a:t>
            </a:r>
            <a:r>
              <a:rPr lang="en-GB" baseline="0" dirty="0"/>
              <a:t> students to c</a:t>
            </a:r>
            <a:r>
              <a:rPr lang="en-GB" dirty="0"/>
              <a:t>hoose a specific</a:t>
            </a:r>
            <a:r>
              <a:rPr lang="en-GB" baseline="0" dirty="0"/>
              <a:t> </a:t>
            </a:r>
            <a:r>
              <a:rPr lang="en-GB" dirty="0"/>
              <a:t>trait</a:t>
            </a:r>
            <a:r>
              <a:rPr lang="en-GB" baseline="0" dirty="0"/>
              <a:t> (colour, markings, etc.) and calculate the percentage of the population that have that trait. Use this information to draw a pie chart showing all the different variations of the trait and percentage of population with that trait. Students can then present their data with a reasoned argument to show that there is variation in traits in a population. </a:t>
            </a:r>
          </a:p>
          <a:p>
            <a:pPr>
              <a:lnSpc>
                <a:spcPct val="120000"/>
              </a:lnSpc>
            </a:pPr>
            <a:endParaRPr lang="en-GB" baseline="0" dirty="0"/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observations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firsthand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or from media) to describe patterns and/or relationships in the natural and designed world(s) in order to answer scientific questions and solve problems.</a:t>
            </a: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Represent data in tables and/or various graphical displays (bar graphs, pictographs, and/or pie charts) to reveal patterns that indicate relationships.</a:t>
            </a:r>
            <a:endParaRPr lang="en-GB" sz="1200" b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Describe, measure, and/or compare quantitative attributes of different objects and display the data using simple graphs.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Engaging in Argument from Evidence: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 an argument with evidence to support a claim.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Obtaining, Evaluating, and Communicating Information: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Communicate information or design ideas and/or solutions with others in oral and/or written forms using models, drawings, writing, or numbers that provide detail about scientific ideas, practices, and/or design ideas</a:t>
            </a:r>
          </a:p>
          <a:p>
            <a:pPr fontAlgn="base">
              <a:lnSpc>
                <a:spcPct val="120000"/>
              </a:lnSpc>
            </a:pPr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Callipso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883B72-0CE0-42FF-BDAF-73E90E9F5D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9303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Santirat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</a:rPr>
              <a:t>Praeknokkaew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9AF63D-8968-4918-AB33-8B4F212B36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1508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</a:t>
            </a:r>
            <a:r>
              <a:rPr lang="en-GB" b="1" baseline="0" dirty="0"/>
              <a:t> notes</a:t>
            </a:r>
          </a:p>
          <a:p>
            <a:r>
              <a:rPr lang="en-GB" baseline="0" dirty="0"/>
              <a:t>If appropriate, e</a:t>
            </a:r>
            <a:r>
              <a:rPr lang="en-GB" dirty="0"/>
              <a:t>ncourage</a:t>
            </a:r>
            <a:r>
              <a:rPr lang="en-GB" baseline="0" dirty="0"/>
              <a:t> students to answer the question and to think of any traits that they have that they have not inherited from their own parents.</a:t>
            </a:r>
          </a:p>
          <a:p>
            <a:endParaRPr lang="en-GB" baseline="0" dirty="0"/>
          </a:p>
          <a:p>
            <a:r>
              <a:rPr lang="en-GB" b="1" baseline="0" dirty="0"/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bugpor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B081BF-0B3E-4C3C-A902-BAD3935F9E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3080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b="1" dirty="0"/>
              <a:t>Teacher notes</a:t>
            </a:r>
          </a:p>
          <a:p>
            <a:pPr eaLnBrk="1" hangingPunct="1"/>
            <a:r>
              <a:rPr lang="en-GB" altLang="en-US" dirty="0"/>
              <a:t>Discuss what students are going to measure and observe, specifically: the height from soil level to the tip of the shoot, </a:t>
            </a:r>
            <a:r>
              <a:rPr lang="en-GB" altLang="en-US" dirty="0" err="1"/>
              <a:t>color</a:t>
            </a:r>
            <a:r>
              <a:rPr lang="en-GB" altLang="en-US" dirty="0"/>
              <a:t> and number of leaves.</a:t>
            </a:r>
            <a:r>
              <a:rPr lang="en-US" altLang="en-US" dirty="0"/>
              <a:t> </a:t>
            </a:r>
          </a:p>
          <a:p>
            <a:pPr eaLnBrk="1" hangingPunct="1"/>
            <a:endParaRPr lang="en-US" altLang="en-US" dirty="0"/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Plan and conduct an investigation collaboratively to produce data to serve as the basis for evidence, using fair tests in which variables are controlled and the number of trials considered.</a:t>
            </a:r>
            <a:endParaRPr lang="en-GB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F81AF-A57E-4B57-9206-6491C8DACC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263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Make predictions about what would happen if a variable changes.</a:t>
            </a:r>
            <a:endParaRPr lang="en-GB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CA766A-1B2D-4A1F-9E82-7E6BF8278D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b="1" dirty="0"/>
              <a:t>Teacher notes</a:t>
            </a:r>
          </a:p>
          <a:p>
            <a:pPr eaLnBrk="1" hangingPunct="1"/>
            <a:r>
              <a:rPr lang="en-GB" altLang="en-US" dirty="0"/>
              <a:t>Ask students to describe the plants in the two groups after the two weeks.</a:t>
            </a:r>
          </a:p>
          <a:p>
            <a:pPr eaLnBrk="1" hangingPunct="1"/>
            <a:endParaRPr lang="en-GB" altLang="en-US" dirty="0"/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sz="1200" b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 and conduct an investigation collaboratively to produce data to serve as the basis for evidence to answer a question.</a:t>
            </a:r>
            <a:endParaRPr lang="en-GB" alt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B4722A-A040-45CB-BF2E-4E909656E8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Compare predictions (based on prior experiences) to what occurred (observable events).</a:t>
            </a:r>
            <a:endParaRPr lang="en-GB" sz="1200" b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evidence (e.g., measurements, observations, patterns) to construct or support an explanation or design a solution to a problem.</a:t>
            </a:r>
            <a:endParaRPr lang="en-GB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FFD472-646D-4FF9-8E08-55393C02E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7626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746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327" r:id="rId1"/>
    <p:sldLayoutId id="2147486246" r:id="rId2"/>
    <p:sldLayoutId id="2147486247" r:id="rId3"/>
    <p:sldLayoutId id="2147486248" r:id="rId4"/>
    <p:sldLayoutId id="2147486249" r:id="rId5"/>
    <p:sldLayoutId id="2147486250" r:id="rId6"/>
    <p:sldLayoutId id="2147486251" r:id="rId7"/>
    <p:sldLayoutId id="2147486252" r:id="rId8"/>
    <p:sldLayoutId id="2147486253" r:id="rId9"/>
    <p:sldLayoutId id="2147486254" r:id="rId10"/>
    <p:sldLayoutId id="2147486255" r:id="rId11"/>
    <p:sldLayoutId id="2147486256" r:id="rId12"/>
    <p:sldLayoutId id="2147486257" r:id="rId13"/>
    <p:sldLayoutId id="2147486326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258" r:id="rId1"/>
    <p:sldLayoutId id="2147486259" r:id="rId2"/>
    <p:sldLayoutId id="2147486260" r:id="rId3"/>
    <p:sldLayoutId id="2147486261" r:id="rId4"/>
    <p:sldLayoutId id="2147486262" r:id="rId5"/>
    <p:sldLayoutId id="2147486263" r:id="rId6"/>
    <p:sldLayoutId id="2147486264" r:id="rId7"/>
    <p:sldLayoutId id="2147486265" r:id="rId8"/>
    <p:sldLayoutId id="2147486266" r:id="rId9"/>
    <p:sldLayoutId id="2147486267" r:id="rId10"/>
    <p:sldLayoutId id="2147486268" r:id="rId11"/>
    <p:sldLayoutId id="214748626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9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6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6.png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5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6.png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Characteristics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are characteristics affected?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2" y="795828"/>
            <a:ext cx="83807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GB" dirty="0"/>
              <a:t>Many characteristics can be affected by both inheritance and environment.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5" y="2232718"/>
            <a:ext cx="38017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For example, a tiger may be born with inherited traits to be a good hunter, with a muscular body type, good eyesight and sharp teeth and claws.</a:t>
            </a:r>
          </a:p>
        </p:txBody>
      </p:sp>
      <p:sp>
        <p:nvSpPr>
          <p:cNvPr id="6" name="Rectangle 5"/>
          <p:cNvSpPr/>
          <p:nvPr/>
        </p:nvSpPr>
        <p:spPr>
          <a:xfrm>
            <a:off x="358772" y="5146934"/>
            <a:ext cx="80899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However, if it is kept in captivity it may not have the opportunity to learn to hunt.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FB2CE3-4C20-469F-A14F-6B88F92D4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62493C-8932-4EAD-B970-42D3C5F974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300" y="1922193"/>
            <a:ext cx="4286250" cy="285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4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Why are characteristics important?</a:t>
            </a:r>
            <a:endParaRPr lang="en-GB" altLang="en-US" dirty="0"/>
          </a:p>
        </p:txBody>
      </p:sp>
      <p:pic>
        <p:nvPicPr>
          <p:cNvPr id="7" name="Picture 6" descr="flash_ic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5170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80F0E4C1-B7B5-4C77-87C4-48A8D37F3D1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505875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Planning and Carrying Out Investigations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 err="1"/>
              <a:t>Analyzing</a:t>
            </a:r>
            <a:r>
              <a:rPr lang="en-GB" sz="1600" dirty="0"/>
              <a:t> and Interpreting Data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Using Mathematics and Computational Thinking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Constructing Explanations and Designing Solutions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Engaging in Argument from Evidence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Obtaining, Evaluating and Communicating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</a:t>
            </a:r>
          </a:p>
          <a:p>
            <a:r>
              <a:rPr lang="en-GB" sz="1600" dirty="0"/>
              <a:t>2. Cause and Effect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 population?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5" y="800100"/>
            <a:ext cx="8503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population is a group of the same type of animal. </a:t>
            </a:r>
          </a:p>
        </p:txBody>
      </p:sp>
      <p:pic>
        <p:nvPicPr>
          <p:cNvPr id="6" name="Picture 9" descr="notes_icon">
            <a:extLst>
              <a:ext uri="{FF2B5EF4-FFF2-40B4-BE49-F238E27FC236}">
                <a16:creationId xmlns:a16="http://schemas.microsoft.com/office/drawing/2014/main" id="{4D0BDF5A-1988-4AE9-B012-59C288F19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2A4D4E3B-4E76-41E6-8845-7F2A2D48E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9410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AC0D91-3257-4E51-B4FF-4F32A16A7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02CB86-C818-4997-874B-CA2D46B215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59" y="1520924"/>
            <a:ext cx="8305482" cy="328527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AD249E6-BAB7-4372-8656-4AFA8B57DC06}"/>
              </a:ext>
            </a:extLst>
          </p:cNvPr>
          <p:cNvSpPr txBox="1"/>
          <p:nvPr/>
        </p:nvSpPr>
        <p:spPr>
          <a:xfrm>
            <a:off x="358774" y="5145372"/>
            <a:ext cx="8503871" cy="830997"/>
          </a:xfrm>
          <a:prstGeom prst="rect">
            <a:avLst/>
          </a:prstGeom>
          <a:solidFill>
            <a:srgbClr val="96E696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Can you see any similarities or differences between the members of this population? What evidence do you have?</a:t>
            </a:r>
          </a:p>
        </p:txBody>
      </p:sp>
    </p:spTree>
    <p:extLst>
      <p:ext uri="{BB962C8B-B14F-4D97-AF65-F5344CB8AC3E}">
        <p14:creationId xmlns:p14="http://schemas.microsoft.com/office/powerpoint/2010/main" val="2007612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are individuals different?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5" y="800100"/>
            <a:ext cx="8503871" cy="461665"/>
          </a:xfrm>
          <a:prstGeom prst="rect">
            <a:avLst/>
          </a:prstGeom>
          <a:solidFill>
            <a:srgbClr val="96E696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Why are individuals in a population similar but different?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5" y="1841615"/>
            <a:ext cx="8310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Different organisms vary in how they look and function because they have different </a:t>
            </a:r>
            <a:r>
              <a:rPr lang="en-GB" b="1" dirty="0"/>
              <a:t>inherited information</a:t>
            </a:r>
            <a:r>
              <a:rPr lang="en-GB" dirty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358776" y="3252462"/>
            <a:ext cx="30350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Even siblings are different, because offspring acquire a mix of traits from their parents.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2FF825-6463-4BE2-98D5-EC02DE0B9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40155A-6AA2-4F32-8860-1D23567F03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1" r="114"/>
          <a:stretch/>
        </p:blipFill>
        <p:spPr>
          <a:xfrm>
            <a:off x="3687518" y="2884326"/>
            <a:ext cx="4125303" cy="329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5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Traits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5" y="800100"/>
            <a:ext cx="4548040" cy="461665"/>
          </a:xfrm>
          <a:prstGeom prst="rect">
            <a:avLst/>
          </a:prstGeom>
          <a:solidFill>
            <a:srgbClr val="96E696"/>
          </a:solidFill>
        </p:spPr>
        <p:txBody>
          <a:bodyPr wrap="none">
            <a:spAutoFit/>
          </a:bodyPr>
          <a:lstStyle/>
          <a:p>
            <a:r>
              <a:rPr lang="en-GB" dirty="0"/>
              <a:t>Do all traits come from parents?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5" y="1928768"/>
            <a:ext cx="3509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No, some are affected by the </a:t>
            </a:r>
            <a:r>
              <a:rPr lang="en-GB" b="1" dirty="0"/>
              <a:t>environment</a:t>
            </a:r>
            <a:r>
              <a:rPr lang="en-GB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362316" y="3426767"/>
            <a:ext cx="38791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For example, if a pet dog is fed too much food and not given enough exercise, this is likely to affect its size and weight. </a:t>
            </a:r>
          </a:p>
        </p:txBody>
      </p:sp>
      <p:pic>
        <p:nvPicPr>
          <p:cNvPr id="7" name="Picture 9" descr="notes_icon">
            <a:extLst>
              <a:ext uri="{FF2B5EF4-FFF2-40B4-BE49-F238E27FC236}">
                <a16:creationId xmlns:a16="http://schemas.microsoft.com/office/drawing/2014/main" id="{4D0BDF5A-1988-4AE9-B012-59C288F19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4C375D-446B-4AB2-A114-CE13A1F61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4F527F-EB8F-413D-9D25-36147B1159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188" y="877369"/>
            <a:ext cx="3401625" cy="5098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6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Plants and nutrients</a:t>
            </a:r>
          </a:p>
        </p:txBody>
      </p:sp>
      <p:pic>
        <p:nvPicPr>
          <p:cNvPr id="5" name="Picture 6" descr="flash_ic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notes_ic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2A4D4E3B-4E76-41E6-8845-7F2A2D48E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921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3A14E2-09DF-449F-B3D7-A222B04B2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6193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EE0974B5-1BBB-4D50-B0B8-C34896AC9CB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628365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Plants and nutrients experiment (1)</a:t>
            </a:r>
            <a:endParaRPr lang="en-GB" altLang="en-US" dirty="0"/>
          </a:p>
        </p:txBody>
      </p:sp>
      <p:pic>
        <p:nvPicPr>
          <p:cNvPr id="7" name="Picture 6" descr="flash_ic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2A4D4E3B-4E76-41E6-8845-7F2A2D48E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2028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40F15B-0701-45DA-9324-3478A0CD0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3130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EF3FC900-FCD6-4FC6-BC8F-3320E7B71EE5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91267543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7"/>
          <p:cNvSpPr txBox="1">
            <a:spLocks noChangeArrowheads="1"/>
          </p:cNvSpPr>
          <p:nvPr/>
        </p:nvSpPr>
        <p:spPr bwMode="auto">
          <a:xfrm>
            <a:off x="165100" y="2159000"/>
            <a:ext cx="8775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4102" name="Rectangle 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Plants and nutrients experiment (2)</a:t>
            </a:r>
            <a:endParaRPr lang="en-GB" altLang="en-US" dirty="0"/>
          </a:p>
        </p:txBody>
      </p:sp>
      <p:pic>
        <p:nvPicPr>
          <p:cNvPr id="10" name="Picture 6" descr="flash_ic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notes_ic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5007349-5312-4656-A709-7922D6354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FD01D90E-E380-452C-97AF-F300DACF8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921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082" name="ShockwaveFlash1" r:id="rId2" imgW="8712360" imgH="5308560"/>
        </mc:Choice>
        <mc:Fallback>
          <p:control name="ShockwaveFlash1" r:id="rId2" imgW="871236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73547E12-C467-4945-B941-E69A8E8B2B9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43847344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Plants and nutrients experiment (3)</a:t>
            </a:r>
            <a:endParaRPr lang="en-GB" altLang="en-US" dirty="0"/>
          </a:p>
        </p:txBody>
      </p:sp>
      <p:pic>
        <p:nvPicPr>
          <p:cNvPr id="8" name="Picture 6" descr="flash_ic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4D4E3B-4E76-41E6-8845-7F2A2D48E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961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D5FB3F-398C-47AA-8627-47AFC1F26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4153" name="ShockwaveFlash1" r:id="rId2" imgW="8699400" imgH="5308560"/>
        </mc:Choice>
        <mc:Fallback>
          <p:control name="ShockwaveFlash1" r:id="rId2" imgW="869940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82469724-DC89-4287-89BA-8C2AD3B05DB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19218251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P6NydC0b"/>
  <p:tag name="ARTICULATE_DESIGN_ID_3_DEFAULT DESIGN" val="HDJmmRhd"/>
  <p:tag name="ARTICULATE_DESIGN_ID_2_DEFAULT DESIGN" val="pEnH22Mp"/>
  <p:tag name="ARTICULATE_DESIGN_ID_4_DEFAULT DESIGN" val="7uClMhSI"/>
  <p:tag name="ARTICULATE_DESIGN_ID_5_DEFAULT DESIGN" val="JExolLPG"/>
  <p:tag name="ARTICULATE_DESIGN_ID_6_DEFAULT DESIGN" val="XRCz2crX"/>
  <p:tag name="ARTICULATE_DESIGN_ID_7_DEFAULT DESIGN" val="jodQ0N7l"/>
  <p:tag name="ARTICULATE_SLIDE_COUNT" val="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17311</TotalTime>
  <Words>822</Words>
  <Application>Microsoft Office PowerPoint</Application>
  <PresentationFormat>On-screen Show (4:3)</PresentationFormat>
  <Paragraphs>73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Wingdings 2</vt:lpstr>
      <vt:lpstr>Default Design</vt:lpstr>
      <vt:lpstr>3_Default Design</vt:lpstr>
      <vt:lpstr>Characteristics</vt:lpstr>
      <vt:lpstr>Information</vt:lpstr>
      <vt:lpstr>What is a population?</vt:lpstr>
      <vt:lpstr>Why are individuals different?</vt:lpstr>
      <vt:lpstr>Traits</vt:lpstr>
      <vt:lpstr>Plants and nutrients</vt:lpstr>
      <vt:lpstr>Plants and nutrients experiment (1)</vt:lpstr>
      <vt:lpstr>Plants and nutrients experiment (2)</vt:lpstr>
      <vt:lpstr>Plants and nutrients experiment (3)</vt:lpstr>
      <vt:lpstr>How are characteristics affected?</vt:lpstr>
      <vt:lpstr>Why are characteristics important?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Characteristics</dc:title>
  <dc:subject>Boardworks Elementary School Life Science</dc:subject>
  <dc:creator>Boardworks</dc:creator>
  <cp:lastModifiedBy>Tim Crilly</cp:lastModifiedBy>
  <cp:revision>807</cp:revision>
  <dcterms:created xsi:type="dcterms:W3CDTF">2003-10-06T13:07:42Z</dcterms:created>
  <dcterms:modified xsi:type="dcterms:W3CDTF">2018-12-04T11:01:54Z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A40D212B-C43C-4791-97FB-528DF1828B42</vt:lpwstr>
  </property>
  <property fmtid="{D5CDD505-2E9C-101B-9397-08002B2CF9AE}" pid="3" name="ArticulatePath">
    <vt:lpwstr>Acceleration</vt:lpwstr>
  </property>
</Properties>
</file>