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2"/>
  </p:notesMasterIdLst>
  <p:handoutMasterIdLst>
    <p:handoutMasterId r:id="rId13"/>
  </p:handoutMasterIdLst>
  <p:sldIdLst>
    <p:sldId id="430" r:id="rId3"/>
    <p:sldId id="527" r:id="rId4"/>
    <p:sldId id="535" r:id="rId5"/>
    <p:sldId id="529" r:id="rId6"/>
    <p:sldId id="536" r:id="rId7"/>
    <p:sldId id="537" r:id="rId8"/>
    <p:sldId id="538" r:id="rId9"/>
    <p:sldId id="539" r:id="rId10"/>
    <p:sldId id="540" r:id="rId11"/>
  </p:sldIdLst>
  <p:sldSz cx="9144000" cy="6858000" type="screen4x3"/>
  <p:notesSz cx="6858000" cy="92964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DA6"/>
    <a:srgbClr val="10BC45"/>
    <a:srgbClr val="96E696"/>
    <a:srgbClr val="010066"/>
    <a:srgbClr val="33CC33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 varScale="1">
        <p:scale>
          <a:sx n="85" d="100"/>
          <a:sy n="85" d="100"/>
        </p:scale>
        <p:origin x="540" y="66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54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258579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28391598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Teacher notes</a:t>
            </a:r>
          </a:p>
          <a:p>
            <a:pPr marL="0" marR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0" dirty="0"/>
              <a:t>You might need</a:t>
            </a:r>
            <a:r>
              <a:rPr lang="en-GB" altLang="en-US" b="0" baseline="0" dirty="0"/>
              <a:t> to remind students that </a:t>
            </a:r>
            <a:r>
              <a:rPr lang="en-GB" dirty="0"/>
              <a:t>matter is anything that takes up space and has mass and weight. </a:t>
            </a:r>
          </a:p>
          <a:p>
            <a:endParaRPr lang="en-GB" altLang="en-US" b="0" dirty="0"/>
          </a:p>
          <a:p>
            <a:r>
              <a:rPr lang="en-GB" altLang="en-US" b="0" dirty="0"/>
              <a:t>For more information on matter, please refer to the </a:t>
            </a:r>
            <a:r>
              <a:rPr lang="en-GB" altLang="en-US" i="1" dirty="0"/>
              <a:t>Particles</a:t>
            </a:r>
            <a:r>
              <a:rPr lang="en-GB" altLang="en-US" b="1" dirty="0"/>
              <a:t> </a:t>
            </a:r>
            <a:r>
              <a:rPr lang="en-GB" altLang="en-US" b="0" dirty="0"/>
              <a:t>presentation.</a:t>
            </a:r>
            <a:endParaRPr lang="en-GB" altLang="en-US" b="0" baseline="0" dirty="0"/>
          </a:p>
          <a:p>
            <a:endParaRPr lang="en-GB" altLang="en-US" b="0" baseline="0" dirty="0"/>
          </a:p>
          <a:p>
            <a:r>
              <a:rPr lang="en-GB" altLang="en-US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Radek </a:t>
            </a:r>
            <a:r>
              <a:rPr lang="en-US" altLang="en-US" dirty="0" err="1">
                <a:cs typeface="Times New Roman" panose="02020603050405020304" pitchFamily="18" charset="0"/>
              </a:rPr>
              <a:t>Borovka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showcake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4722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evidence (e.g., measurements, observations, patterns) to construct or support an explanation or to design a solution to a problem.</a:t>
            </a:r>
            <a:endParaRPr lang="en-GB" dirty="0">
              <a:effectLst/>
            </a:endParaRPr>
          </a:p>
          <a:p>
            <a:endParaRPr lang="en-GB" b="1" dirty="0"/>
          </a:p>
          <a:p>
            <a:r>
              <a:rPr lang="en-GB" b="1" dirty="0"/>
              <a:t>Photo credits:</a:t>
            </a:r>
            <a:r>
              <a:rPr lang="en-GB" b="1" baseline="0" dirty="0"/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Cabbage </a:t>
            </a:r>
            <a:r>
              <a:rPr lang="en-US" altLang="en-US" dirty="0">
                <a:cs typeface="Times New Roman" panose="02020603050405020304" pitchFamily="18" charset="0"/>
              </a:rPr>
              <a:t>© JIANG HONGYAN;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Garden snail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StockPhotosArt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Eastern Bluebird </a:t>
            </a:r>
            <a:r>
              <a:rPr lang="en-US" altLang="en-US" dirty="0">
                <a:cs typeface="Times New Roman" panose="02020603050405020304" pitchFamily="18" charset="0"/>
              </a:rPr>
              <a:t>© Steve Byland,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605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credits:</a:t>
            </a:r>
            <a:r>
              <a:rPr lang="en-GB" b="1" baseline="0" dirty="0"/>
              <a:t> </a:t>
            </a:r>
            <a:r>
              <a:rPr lang="en-US" altLang="en-US" dirty="0">
                <a:cs typeface="Times New Roman" panose="02020603050405020304" pitchFamily="18" charset="0"/>
              </a:rPr>
              <a:t>© lumen-digital,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605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evidence (e.g., measurements, observations, patterns) to construct or support an explanation or to design a solution to a problem.</a:t>
            </a:r>
            <a:endParaRPr lang="en-GB" dirty="0">
              <a:effectLst/>
            </a:endParaRPr>
          </a:p>
          <a:p>
            <a:endParaRPr lang="en-GB" b="1" baseline="0" dirty="0"/>
          </a:p>
          <a:p>
            <a:r>
              <a:rPr lang="en-GB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Jiri </a:t>
            </a:r>
            <a:r>
              <a:rPr lang="en-US" altLang="en-US" dirty="0" err="1">
                <a:cs typeface="Times New Roman" panose="02020603050405020304" pitchFamily="18" charset="0"/>
              </a:rPr>
              <a:t>Vaclavek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38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You could ask students what would happen to the cycle if we took out decomposers. How would this affect the cycle?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Nick Hawkes,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38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Before revealing this model of the cycle of matter, you could challenge the students to make their own. Asking them to draw a diagram to show each stage, remind them that it is a cycle so the stages need to link together fully. </a:t>
            </a:r>
          </a:p>
          <a:p>
            <a:endParaRPr lang="en-GB" baseline="0" dirty="0"/>
          </a:p>
          <a:p>
            <a:r>
              <a:rPr lang="en-GB" baseline="0" dirty="0"/>
              <a:t>Students could also use this model to draw a model of a familiar food chain. 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 model using an analogy, example, or abstract representation to describe a scientific principle or design solution.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2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457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74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2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Cycling Matter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1226F7-FE41-4D84-B769-79FEB6CE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matter?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28E8F-952C-4250-8A04-5A1C04B61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58775" y="778515"/>
            <a:ext cx="551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All living and non-living things are made of </a:t>
            </a:r>
            <a:r>
              <a:rPr lang="en-GB" b="1" dirty="0">
                <a:solidFill>
                  <a:srgbClr val="10BC45"/>
                </a:solidFill>
              </a:rPr>
              <a:t>matter</a:t>
            </a:r>
            <a:r>
              <a:rPr lang="en-GB" dirty="0"/>
              <a:t>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8775" y="4861080"/>
            <a:ext cx="48911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matter inside living things contains lots of </a:t>
            </a:r>
            <a:r>
              <a:rPr lang="en-GB" b="1" dirty="0">
                <a:solidFill>
                  <a:srgbClr val="10BC45"/>
                </a:solidFill>
              </a:rPr>
              <a:t>carbon</a:t>
            </a:r>
            <a:r>
              <a:rPr lang="en-GB" dirty="0"/>
              <a:t> and </a:t>
            </a:r>
            <a:r>
              <a:rPr lang="en-GB" b="1" dirty="0">
                <a:solidFill>
                  <a:srgbClr val="10BC45"/>
                </a:solidFill>
              </a:rPr>
              <a:t>water</a:t>
            </a:r>
            <a:r>
              <a:rPr lang="en-GB" dirty="0"/>
              <a:t>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8774" y="3623335"/>
            <a:ext cx="54980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is because mass cannot </a:t>
            </a:r>
            <a:br>
              <a:rPr lang="en-GB" dirty="0"/>
            </a:br>
            <a:r>
              <a:rPr lang="en-GB" dirty="0"/>
              <a:t>be created or destroyed.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8775" y="2016259"/>
            <a:ext cx="4891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Matter is constantly moving between plants, animals, </a:t>
            </a:r>
            <a:br>
              <a:rPr lang="en-GB" dirty="0"/>
            </a:br>
            <a:r>
              <a:rPr lang="en-GB" dirty="0"/>
              <a:t>microbes and the environment.</a:t>
            </a:r>
          </a:p>
        </p:txBody>
      </p:sp>
      <p:pic>
        <p:nvPicPr>
          <p:cNvPr id="15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8DFC36-2BC3-4466-9549-BB53C74B9B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440" y="1194013"/>
            <a:ext cx="3120493" cy="46773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Photosynthesis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7852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Plants take matter from the</a:t>
            </a:r>
            <a:r>
              <a:rPr lang="en-GB" b="1" dirty="0"/>
              <a:t> </a:t>
            </a:r>
            <a:r>
              <a:rPr lang="en-GB" dirty="0"/>
              <a:t>soil</a:t>
            </a:r>
            <a:r>
              <a:rPr lang="en-GB" b="1" dirty="0"/>
              <a:t> </a:t>
            </a:r>
            <a:r>
              <a:rPr lang="en-GB" dirty="0"/>
              <a:t>in the form of </a:t>
            </a:r>
            <a:r>
              <a:rPr lang="en-GB" b="1" dirty="0">
                <a:solidFill>
                  <a:srgbClr val="10BC45"/>
                </a:solidFill>
              </a:rPr>
              <a:t>water</a:t>
            </a:r>
            <a:r>
              <a:rPr lang="en-GB" dirty="0"/>
              <a:t>, and from the</a:t>
            </a:r>
            <a:r>
              <a:rPr lang="en-GB" b="1" dirty="0"/>
              <a:t> </a:t>
            </a:r>
            <a:r>
              <a:rPr lang="en-GB" dirty="0"/>
              <a:t>air in the form of </a:t>
            </a:r>
            <a:r>
              <a:rPr lang="en-GB" b="1" dirty="0">
                <a:solidFill>
                  <a:srgbClr val="10BC45"/>
                </a:solidFill>
              </a:rPr>
              <a:t>carbon</a:t>
            </a:r>
            <a:r>
              <a:rPr lang="en-GB" dirty="0"/>
              <a:t> </a:t>
            </a:r>
            <a:r>
              <a:rPr lang="en-GB" b="1" dirty="0">
                <a:solidFill>
                  <a:srgbClr val="10BC45"/>
                </a:solidFill>
              </a:rPr>
              <a:t>dioxide</a:t>
            </a:r>
            <a:r>
              <a:rPr lang="en-GB" dirty="0"/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4" y="2038533"/>
            <a:ext cx="3713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Plants convert these </a:t>
            </a:r>
            <a:br>
              <a:rPr lang="en-GB" dirty="0"/>
            </a:br>
            <a:r>
              <a:rPr lang="en-GB" dirty="0"/>
              <a:t>into </a:t>
            </a:r>
            <a:r>
              <a:rPr lang="en-GB" b="1" dirty="0">
                <a:solidFill>
                  <a:srgbClr val="10BC45"/>
                </a:solidFill>
              </a:rPr>
              <a:t>sugar</a:t>
            </a:r>
            <a:r>
              <a:rPr lang="en-GB" dirty="0"/>
              <a:t>, using </a:t>
            </a:r>
            <a:br>
              <a:rPr lang="en-GB" dirty="0"/>
            </a:br>
            <a:r>
              <a:rPr lang="en-GB" dirty="0"/>
              <a:t>energy from the sun.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4884730"/>
            <a:ext cx="3517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sugar is new </a:t>
            </a:r>
            <a:br>
              <a:rPr lang="en-GB" dirty="0"/>
            </a:br>
            <a:r>
              <a:rPr lang="en-GB" dirty="0"/>
              <a:t>matter that is then stored in the plant.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BDCB52-A93F-4269-8D5E-06952ED5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E7BF45-EDD0-4EAB-9A64-51457F065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405" y="2043200"/>
            <a:ext cx="3322050" cy="3818448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6039F380-A165-4C4E-82B9-441E5634D857}"/>
              </a:ext>
            </a:extLst>
          </p:cNvPr>
          <p:cNvSpPr/>
          <p:nvPr/>
        </p:nvSpPr>
        <p:spPr bwMode="auto">
          <a:xfrm>
            <a:off x="5014912" y="3007276"/>
            <a:ext cx="949008" cy="184816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E72E50-C290-47D3-BDC0-CE7BC542032F}"/>
              </a:ext>
            </a:extLst>
          </p:cNvPr>
          <p:cNvSpPr txBox="1"/>
          <p:nvPr/>
        </p:nvSpPr>
        <p:spPr>
          <a:xfrm>
            <a:off x="3799155" y="2811494"/>
            <a:ext cx="1215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Carbon dioxide</a:t>
            </a:r>
          </a:p>
        </p:txBody>
      </p: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FF8D02A0-78E8-4A53-BDEF-4AE1E50EDDC3}"/>
              </a:ext>
            </a:extLst>
          </p:cNvPr>
          <p:cNvCxnSpPr/>
          <p:nvPr/>
        </p:nvCxnSpPr>
        <p:spPr bwMode="auto">
          <a:xfrm rot="10800000" flipV="1">
            <a:off x="7391989" y="2262832"/>
            <a:ext cx="368300" cy="230832"/>
          </a:xfrm>
          <a:prstGeom prst="curvedConnector3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8B6BE7B2-F6C1-4723-BD13-BCDA0D25A54E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7090155" y="2808302"/>
            <a:ext cx="670134" cy="234025"/>
          </a:xfrm>
          <a:prstGeom prst="curvedConnector3">
            <a:avLst>
              <a:gd name="adj1" fmla="val 34839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6324B591-00DD-4D71-8A94-D04700739237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6262690" y="2239627"/>
            <a:ext cx="321962" cy="226677"/>
          </a:xfrm>
          <a:prstGeom prst="curvedConnector3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03207CE0-B049-495E-8074-FDBD54DF0087}"/>
              </a:ext>
            </a:extLst>
          </p:cNvPr>
          <p:cNvCxnSpPr>
            <a:cxnSpLocks/>
          </p:cNvCxnSpPr>
          <p:nvPr/>
        </p:nvCxnSpPr>
        <p:spPr bwMode="auto">
          <a:xfrm flipV="1">
            <a:off x="5816600" y="3007275"/>
            <a:ext cx="565189" cy="218912"/>
          </a:xfrm>
          <a:prstGeom prst="curvedConnector3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5B01881A-6AFE-48C9-A042-8EFE6D02FBED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7165931" y="3946962"/>
            <a:ext cx="452116" cy="273122"/>
          </a:xfrm>
          <a:prstGeom prst="curvedConnector3">
            <a:avLst/>
          </a:prstGeom>
          <a:ln>
            <a:solidFill>
              <a:srgbClr val="00B0F0"/>
            </a:solidFill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509D7882-DB0E-4736-AF1A-6DDC3F29943E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7245375" y="5041097"/>
            <a:ext cx="514914" cy="97734"/>
          </a:xfrm>
          <a:prstGeom prst="curvedConnector3">
            <a:avLst/>
          </a:prstGeom>
          <a:ln>
            <a:solidFill>
              <a:srgbClr val="00B0F0"/>
            </a:solidFill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01054335-5AB7-4190-8258-F384D10D6277}"/>
              </a:ext>
            </a:extLst>
          </p:cNvPr>
          <p:cNvCxnSpPr>
            <a:cxnSpLocks/>
          </p:cNvCxnSpPr>
          <p:nvPr/>
        </p:nvCxnSpPr>
        <p:spPr bwMode="auto">
          <a:xfrm>
            <a:off x="6303514" y="5192730"/>
            <a:ext cx="402282" cy="27929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6A412D88-7E95-4B09-989F-574AC86B421B}"/>
              </a:ext>
            </a:extLst>
          </p:cNvPr>
          <p:cNvCxnSpPr>
            <a:cxnSpLocks/>
          </p:cNvCxnSpPr>
          <p:nvPr/>
        </p:nvCxnSpPr>
        <p:spPr bwMode="auto">
          <a:xfrm>
            <a:off x="6320727" y="4137953"/>
            <a:ext cx="334171" cy="226515"/>
          </a:xfrm>
          <a:prstGeom prst="curvedConnector3">
            <a:avLst/>
          </a:prstGeom>
          <a:ln>
            <a:solidFill>
              <a:srgbClr val="00B0F0"/>
            </a:solidFill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6BF1F277-D249-4B24-982C-4FDF8B5B5046}"/>
              </a:ext>
            </a:extLst>
          </p:cNvPr>
          <p:cNvSpPr/>
          <p:nvPr/>
        </p:nvSpPr>
        <p:spPr bwMode="auto">
          <a:xfrm>
            <a:off x="5014912" y="5276234"/>
            <a:ext cx="1371534" cy="18026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4D71DE5-37A6-41EA-B11E-B12F70BAD4E8}"/>
              </a:ext>
            </a:extLst>
          </p:cNvPr>
          <p:cNvSpPr txBox="1"/>
          <p:nvPr/>
        </p:nvSpPr>
        <p:spPr>
          <a:xfrm>
            <a:off x="4093663" y="5135535"/>
            <a:ext cx="992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Water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84202" y="3646298"/>
            <a:ext cx="3713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process is called </a:t>
            </a:r>
            <a:r>
              <a:rPr lang="en-GB" b="1" dirty="0">
                <a:solidFill>
                  <a:srgbClr val="10BC45"/>
                </a:solidFill>
              </a:rPr>
              <a:t>photosynthesis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880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 animBg="1"/>
      <p:bldP spid="14" grpId="0"/>
      <p:bldP spid="48" grpId="0" animBg="1"/>
      <p:bldP spid="49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transfer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5" y="800100"/>
            <a:ext cx="4307818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dirty="0"/>
              <a:t>When an animal eats a plant, matter is transferred from the plant to the animal.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2620484"/>
            <a:ext cx="3960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If this animal is eaten by another animal, the matter is transferred again.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5" y="4440868"/>
            <a:ext cx="3949065" cy="1200329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r>
              <a:rPr lang="en-GB" dirty="0"/>
              <a:t>Do you think animals need matter from anywhere else in their environment?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1C61AC-43E0-4CF0-A233-9F2ED346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A7CE66-2533-4D99-8512-93610BA64F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0" r="19873" b="4862"/>
          <a:stretch/>
        </p:blipFill>
        <p:spPr>
          <a:xfrm>
            <a:off x="6481956" y="1267460"/>
            <a:ext cx="1171075" cy="1200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08867B-8225-4F47-8C8C-E26B587D1D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6" t="21090" r="12164" b="14572"/>
          <a:stretch/>
        </p:blipFill>
        <p:spPr>
          <a:xfrm>
            <a:off x="6257258" y="3068095"/>
            <a:ext cx="1620473" cy="8814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AD6C0F-FE56-49D8-9ED1-78CE6473DF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0" r="12643"/>
          <a:stretch/>
        </p:blipFill>
        <p:spPr>
          <a:xfrm>
            <a:off x="6481957" y="4549854"/>
            <a:ext cx="1171074" cy="1081087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CC24AFAF-37D7-4CC7-9E79-F5EAB6967E83}"/>
              </a:ext>
            </a:extLst>
          </p:cNvPr>
          <p:cNvSpPr/>
          <p:nvPr/>
        </p:nvSpPr>
        <p:spPr bwMode="auto">
          <a:xfrm>
            <a:off x="6908743" y="2518820"/>
            <a:ext cx="317500" cy="549275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1C1EE23-B734-40D0-8A38-555CCE2A3DF4}"/>
              </a:ext>
            </a:extLst>
          </p:cNvPr>
          <p:cNvSpPr/>
          <p:nvPr/>
        </p:nvSpPr>
        <p:spPr bwMode="auto">
          <a:xfrm>
            <a:off x="6908743" y="4044383"/>
            <a:ext cx="317500" cy="549275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B02CEE4A-A3D0-4FAC-B5E6-BFD39D649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48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212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matter from the environment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6" y="800100"/>
            <a:ext cx="8582024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dirty="0"/>
              <a:t>Animals also take matter from their environment in the form </a:t>
            </a:r>
            <a:br>
              <a:rPr lang="en-GB" dirty="0"/>
            </a:br>
            <a:r>
              <a:rPr lang="en-GB" dirty="0"/>
              <a:t>of </a:t>
            </a:r>
            <a:r>
              <a:rPr lang="en-GB" b="1" dirty="0">
                <a:solidFill>
                  <a:srgbClr val="10BC45"/>
                </a:solidFill>
              </a:rPr>
              <a:t>gases</a:t>
            </a:r>
            <a:r>
              <a:rPr lang="en-GB" dirty="0"/>
              <a:t> and </a:t>
            </a:r>
            <a:r>
              <a:rPr lang="en-GB" b="1" dirty="0">
                <a:solidFill>
                  <a:srgbClr val="10BC45"/>
                </a:solidFill>
              </a:rPr>
              <a:t>water</a:t>
            </a:r>
            <a:r>
              <a:rPr lang="en-GB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2319728"/>
            <a:ext cx="3960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Most animals need to breathe gases to survive. Gases contain matter </a:t>
            </a:r>
            <a:br>
              <a:rPr lang="en-GB" dirty="0"/>
            </a:br>
            <a:r>
              <a:rPr lang="en-GB" dirty="0"/>
              <a:t>and come from the air.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1C61AC-43E0-4CF0-A233-9F2ED346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58776" y="4578019"/>
            <a:ext cx="3960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Many animals also need </a:t>
            </a:r>
            <a:br>
              <a:rPr lang="en-GB" dirty="0"/>
            </a:br>
            <a:r>
              <a:rPr lang="en-GB" dirty="0"/>
              <a:t>to drink water from their environment to survive.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F1631B-A050-4BF3-B170-45CDAD1C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906" y="1631097"/>
            <a:ext cx="4347369" cy="433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0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Waste matter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3" y="800100"/>
            <a:ext cx="85004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All organisms release </a:t>
            </a:r>
            <a:r>
              <a:rPr lang="en-GB" b="1" dirty="0">
                <a:solidFill>
                  <a:srgbClr val="10BC45"/>
                </a:solidFill>
              </a:rPr>
              <a:t>waste</a:t>
            </a:r>
            <a:r>
              <a:rPr lang="en-GB" dirty="0"/>
              <a:t> matter throughout their lives.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358773" y="4677978"/>
            <a:ext cx="8695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Organisms release waste matter as solids, liquids and gases.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7262E-9098-4C84-9AD6-B28B4FFBB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917" y="1519161"/>
            <a:ext cx="4050422" cy="2702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089C4B-7F15-4E99-A084-4ABD9B127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968375" y="5618639"/>
            <a:ext cx="7240204" cy="830997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/>
              <a:t>When an animal dies, what do you think happens </a:t>
            </a:r>
            <a:br>
              <a:rPr lang="en-GB" dirty="0"/>
            </a:br>
            <a:r>
              <a:rPr lang="en-GB" dirty="0"/>
              <a:t>to all the matter it contains?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76E2C232-B042-4692-8B6A-74FE1E757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48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544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3" y="800100"/>
            <a:ext cx="8495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When an organism dies, or produces waste, the matter it contains is transferred back to the environment.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2486806"/>
            <a:ext cx="35909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0BC45"/>
                </a:solidFill>
              </a:rPr>
              <a:t>Decomposers</a:t>
            </a:r>
            <a:r>
              <a:rPr lang="en-GB" dirty="0"/>
              <a:t> return the matter to the air and earth, in the form of </a:t>
            </a:r>
            <a:r>
              <a:rPr lang="en-GB" b="1" dirty="0">
                <a:solidFill>
                  <a:srgbClr val="10BC45"/>
                </a:solidFill>
              </a:rPr>
              <a:t>water</a:t>
            </a:r>
            <a:r>
              <a:rPr lang="en-GB" dirty="0"/>
              <a:t>, </a:t>
            </a:r>
            <a:r>
              <a:rPr lang="en-GB" b="1" dirty="0">
                <a:solidFill>
                  <a:srgbClr val="10BC45"/>
                </a:solidFill>
              </a:rPr>
              <a:t>carbon</a:t>
            </a:r>
            <a:r>
              <a:rPr lang="en-GB" dirty="0"/>
              <a:t> and some other substances.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3" y="4912175"/>
            <a:ext cx="35020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cycle can then begin again.</a:t>
            </a:r>
          </a:p>
        </p:txBody>
      </p:sp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089C4B-7F15-4E99-A084-4ABD9B127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34B357-1A24-44F5-AD06-E99C5B0FF3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/>
          <a:stretch/>
        </p:blipFill>
        <p:spPr>
          <a:xfrm>
            <a:off x="4513007" y="1931607"/>
            <a:ext cx="4341230" cy="366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cycle of matter</a:t>
            </a:r>
          </a:p>
        </p:txBody>
      </p:sp>
      <p:pic>
        <p:nvPicPr>
          <p:cNvPr id="20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62543" y="6139117"/>
            <a:ext cx="6954383" cy="461665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/>
              <a:t>Can you describe the processes in this diagram?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EBEA71A-F9A2-48BF-902F-1615DE9A2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76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C08F2D-3E38-470E-A65C-F8D462619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3" y="924485"/>
            <a:ext cx="8580438" cy="500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76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16941</TotalTime>
  <Words>607</Words>
  <Application>Microsoft Office PowerPoint</Application>
  <PresentationFormat>On-screen Show (4:3)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Wingdings 2</vt:lpstr>
      <vt:lpstr>Default Design</vt:lpstr>
      <vt:lpstr>3_Default Design</vt:lpstr>
      <vt:lpstr>Cycling Matter</vt:lpstr>
      <vt:lpstr>Information</vt:lpstr>
      <vt:lpstr>What is matter?</vt:lpstr>
      <vt:lpstr>Photosynthesis</vt:lpstr>
      <vt:lpstr>Energy transfer</vt:lpstr>
      <vt:lpstr>Using matter from the environment</vt:lpstr>
      <vt:lpstr>Waste matter</vt:lpstr>
      <vt:lpstr>Decomposition</vt:lpstr>
      <vt:lpstr>The cycle of matter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Cycling Matter</dc:title>
  <dc:subject>Boardworks Elementary School Life Science</dc:subject>
  <dc:creator>Boardworks</dc:creator>
  <cp:lastModifiedBy>Tim Crilly</cp:lastModifiedBy>
  <cp:revision>790</cp:revision>
  <dcterms:created xsi:type="dcterms:W3CDTF">2003-10-06T13:07:42Z</dcterms:created>
  <dcterms:modified xsi:type="dcterms:W3CDTF">2018-12-04T11:01:56Z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