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ctiveX/activeX1.xml" ContentType="application/vnd.ms-office.activeX+xml"/>
  <Override PartName="/ppt/notesSlides/notesSlide6.xml" ContentType="application/vnd.openxmlformats-officedocument.presentationml.notesSlide+xml"/>
  <Override PartName="/ppt/activeX/activeX2.xml" ContentType="application/vnd.ms-office.activeX+xml"/>
  <Override PartName="/ppt/notesSlides/notesSlide7.xml" ContentType="application/vnd.openxmlformats-officedocument.presentationml.notesSlide+xml"/>
  <Override PartName="/ppt/activeX/activeX3.xml" ContentType="application/vnd.ms-office.activeX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6" r:id="rId1"/>
    <p:sldMasterId id="2147483711" r:id="rId2"/>
  </p:sldMasterIdLst>
  <p:notesMasterIdLst>
    <p:notesMasterId r:id="rId11"/>
  </p:notesMasterIdLst>
  <p:handoutMasterIdLst>
    <p:handoutMasterId r:id="rId12"/>
  </p:handoutMasterIdLst>
  <p:sldIdLst>
    <p:sldId id="267" r:id="rId3"/>
    <p:sldId id="527" r:id="rId4"/>
    <p:sldId id="381" r:id="rId5"/>
    <p:sldId id="383" r:id="rId6"/>
    <p:sldId id="382" r:id="rId7"/>
    <p:sldId id="303" r:id="rId8"/>
    <p:sldId id="380" r:id="rId9"/>
    <p:sldId id="324" r:id="rId10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23">
          <p15:clr>
            <a:srgbClr val="A4A3A4"/>
          </p15:clr>
        </p15:guide>
        <p15:guide id="2" orient="horz" pos="482" userDrawn="1">
          <p15:clr>
            <a:srgbClr val="A4A3A4"/>
          </p15:clr>
        </p15:guide>
        <p15:guide id="3" pos="2349">
          <p15:clr>
            <a:srgbClr val="A4A3A4"/>
          </p15:clr>
        </p15:guide>
        <p15:guide id="4" pos="2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1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BC45"/>
    <a:srgbClr val="CC0099"/>
    <a:srgbClr val="990099"/>
    <a:srgbClr val="FFCC99"/>
    <a:srgbClr val="FF6600"/>
    <a:srgbClr val="10BC6F"/>
    <a:srgbClr val="000066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979" autoAdjust="0"/>
  </p:normalViewPr>
  <p:slideViewPr>
    <p:cSldViewPr snapToGrid="0">
      <p:cViewPr varScale="1">
        <p:scale>
          <a:sx n="85" d="100"/>
          <a:sy n="85" d="100"/>
        </p:scale>
        <p:origin x="540" y="66"/>
      </p:cViewPr>
      <p:guideLst>
        <p:guide orient="horz" pos="3823"/>
        <p:guide orient="horz" pos="482"/>
        <p:guide pos="2349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108"/>
      </p:cViewPr>
      <p:guideLst>
        <p:guide orient="horz" pos="2931"/>
        <p:guide pos="2161"/>
      </p:guideLst>
    </p:cSldViewPr>
  </p:notesViewPr>
  <p:gridSpacing cx="60128" cy="6012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6E5BB673-7393-4E6D-82CA-FC220080A49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 b="1"/>
            </a:lvl1pPr>
          </a:lstStyle>
          <a:p>
            <a:fld id="{A185C042-5560-4ADE-98DA-DC56BAA12741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B9410468-7E75-476C-81C6-5C4F77675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/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1145274-DDC3-47DF-8DAA-EA10E5EC1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/>
              <a:t>Boardworks Elementary School Life Science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4">
            <a:extLst>
              <a:ext uri="{FF2B5EF4-FFF2-40B4-BE49-F238E27FC236}">
                <a16:creationId xmlns:a16="http://schemas.microsoft.com/office/drawing/2014/main" id="{F986E71A-D839-43C5-8CC1-04FD3B92EB7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5C467C1A-2D1C-474D-A38A-8FD366D741C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1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FC0C8588-CFB5-442C-91A0-73804577CB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 b="1"/>
            </a:lvl1pPr>
          </a:lstStyle>
          <a:p>
            <a:fld id="{81DD2BFD-8A56-43E8-9FD0-1DE91104BD8D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D60E72E8-2332-4104-A480-638623FF5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37707C2-A627-4708-A7D4-7F95FDDBD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7A609C19-59E8-43DE-8A3C-35C3A5F211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B5BE1B-241D-4D58-9E75-1E60AD4B7B7C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12292" name="Rectangle 2">
            <a:extLst>
              <a:ext uri="{FF2B5EF4-FFF2-40B4-BE49-F238E27FC236}">
                <a16:creationId xmlns:a16="http://schemas.microsoft.com/office/drawing/2014/main" id="{39966AC5-52A5-45AD-9BAE-46FA8F36B7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3" name="Rectangle 3">
            <a:extLst>
              <a:ext uri="{FF2B5EF4-FFF2-40B4-BE49-F238E27FC236}">
                <a16:creationId xmlns:a16="http://schemas.microsoft.com/office/drawing/2014/main" id="{423352D3-1FF7-4D3C-B73B-3D9A0459FA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0880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A0F845F4-CE76-408D-AA95-9ADD2E26EA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CB6B31D-C6D4-449A-861D-47C4CD87319C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13316" name="Rectangle 2">
            <a:extLst>
              <a:ext uri="{FF2B5EF4-FFF2-40B4-BE49-F238E27FC236}">
                <a16:creationId xmlns:a16="http://schemas.microsoft.com/office/drawing/2014/main" id="{70100A48-4BBB-4006-80CD-5E9C0F8C14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7" name="Rectangle 3">
            <a:extLst>
              <a:ext uri="{FF2B5EF4-FFF2-40B4-BE49-F238E27FC236}">
                <a16:creationId xmlns:a16="http://schemas.microsoft.com/office/drawing/2014/main" id="{4FCEBC1F-4C42-4137-8480-C24833A455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8071F14A-425B-4999-BA3C-741D7C7A41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AA8BA0E-8979-4482-AEC8-7FBFEBF997E9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14340" name="Rectangle 2">
            <a:extLst>
              <a:ext uri="{FF2B5EF4-FFF2-40B4-BE49-F238E27FC236}">
                <a16:creationId xmlns:a16="http://schemas.microsoft.com/office/drawing/2014/main" id="{8F4C57FA-7DB0-41A6-928C-847D3DD72D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1" name="Rectangle 3">
            <a:extLst>
              <a:ext uri="{FF2B5EF4-FFF2-40B4-BE49-F238E27FC236}">
                <a16:creationId xmlns:a16="http://schemas.microsoft.com/office/drawing/2014/main" id="{0A6FAA92-A8C9-4795-A934-1C491599E3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© David Roland, Shutterstock.com 2018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D910BC45-F708-419E-B3E3-FA40C922B1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0224A80-6722-4785-BC8F-F091D246DDD6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9A6FB7E1-8488-46E2-ABAB-8FCC075A82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5" name="Rectangle 3">
            <a:extLst>
              <a:ext uri="{FF2B5EF4-FFF2-40B4-BE49-F238E27FC236}">
                <a16:creationId xmlns:a16="http://schemas.microsoft.com/office/drawing/2014/main" id="{7983BC89-1093-4351-BE9C-6E172BF7FC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© Paul </a:t>
            </a:r>
            <a:r>
              <a:rPr lang="en-GB" altLang="en-US" dirty="0" err="1">
                <a:latin typeface="Arial" panose="020B0604020202020204" pitchFamily="34" charset="0"/>
              </a:rPr>
              <a:t>Juser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96C9BEFD-DADF-4142-9263-6B647B6D9B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60B66CC-8033-4DF8-80E6-2A02C1EE6C4D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971AD765-1351-46BE-B602-15D3BB8E3D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9" name="Rectangle 3">
            <a:extLst>
              <a:ext uri="{FF2B5EF4-FFF2-40B4-BE49-F238E27FC236}">
                <a16:creationId xmlns:a16="http://schemas.microsoft.com/office/drawing/2014/main" id="{5A853ACC-DB6B-4A55-8514-B17256E5CF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This six-stage interactive animation shows how animal fossils were formed at sea, and how they are found within sedimentary rock formations on land. Suitable prompts could include: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Would you expect many organisms to make it all the way through this process?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What might stop an organism from becoming a fossil?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Are fossils made from bones?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How can you tell that some fossils are older than others?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How do fossils formed deep underwater end up on the side of cliffs?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4FD5A77C-F1E6-4494-BB67-EC87796D8F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B30CFE9-B6EB-4840-B30E-6F76C74471F1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17412" name="Rectangle 2">
            <a:extLst>
              <a:ext uri="{FF2B5EF4-FFF2-40B4-BE49-F238E27FC236}">
                <a16:creationId xmlns:a16="http://schemas.microsoft.com/office/drawing/2014/main" id="{212557AE-5AAB-40E5-B53D-9D0D693328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3" name="Rectangle 3">
            <a:extLst>
              <a:ext uri="{FF2B5EF4-FFF2-40B4-BE49-F238E27FC236}">
                <a16:creationId xmlns:a16="http://schemas.microsoft.com/office/drawing/2014/main" id="{2528BF3E-6B22-44CF-AC3E-76F09A7D18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1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Practices: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Constructing Explanations and Designing Solutions: </a:t>
            </a:r>
            <a:r>
              <a:rPr lang="en-GB" dirty="0"/>
              <a:t>Use evidence (e.g., measurements, observations, patterns) to construct or support an explanation or design a solution to a problem.</a:t>
            </a:r>
            <a:endParaRPr lang="en-GB" dirty="0">
              <a:effectLst/>
            </a:endParaRP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Engaging in Argument from Evidence: </a:t>
            </a:r>
            <a:r>
              <a:rPr lang="en-GB" dirty="0"/>
              <a:t>Construct and/or support an argument with evidence, data, and/or a model.</a:t>
            </a:r>
            <a:endParaRPr lang="en-GB" b="1" dirty="0"/>
          </a:p>
          <a:p>
            <a:pPr eaLnBrk="1" hangingPunct="1"/>
            <a:endParaRPr lang="en-GB" altLang="en-US" b="1" dirty="0">
              <a:latin typeface="Arial" panose="020B0604020202020204" pitchFamily="34" charset="0"/>
            </a:endParaRPr>
          </a:p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Photo credits: </a:t>
            </a:r>
            <a:r>
              <a:rPr lang="en-GB" altLang="en-US" dirty="0">
                <a:latin typeface="Arial" panose="020B0604020202020204" pitchFamily="34" charset="0"/>
              </a:rPr>
              <a:t>T-Rex © </a:t>
            </a:r>
            <a:r>
              <a:rPr lang="en-GB" altLang="en-US" dirty="0" err="1">
                <a:latin typeface="Arial" panose="020B0604020202020204" pitchFamily="34" charset="0"/>
              </a:rPr>
              <a:t>fusebulb</a:t>
            </a:r>
            <a:r>
              <a:rPr lang="en-GB" altLang="en-US" dirty="0">
                <a:latin typeface="Arial" panose="020B0604020202020204" pitchFamily="34" charset="0"/>
              </a:rPr>
              <a:t>; ammonites © </a:t>
            </a:r>
            <a:r>
              <a:rPr lang="en-GB" altLang="en-US" dirty="0" err="1">
                <a:latin typeface="Arial" panose="020B0604020202020204" pitchFamily="34" charset="0"/>
              </a:rPr>
              <a:t>sarkao</a:t>
            </a:r>
            <a:r>
              <a:rPr lang="en-GB" altLang="en-US" dirty="0">
                <a:latin typeface="Arial" panose="020B0604020202020204" pitchFamily="34" charset="0"/>
              </a:rPr>
              <a:t>; fish © </a:t>
            </a:r>
            <a:r>
              <a:rPr lang="en-GB" altLang="en-US" dirty="0" err="1">
                <a:latin typeface="Arial" panose="020B0604020202020204" pitchFamily="34" charset="0"/>
              </a:rPr>
              <a:t>markrhiggins</a:t>
            </a:r>
            <a:r>
              <a:rPr lang="en-GB" altLang="en-US" dirty="0">
                <a:latin typeface="Arial" panose="020B0604020202020204" pitchFamily="34" charset="0"/>
              </a:rPr>
              <a:t>; plant © </a:t>
            </a:r>
            <a:r>
              <a:rPr lang="en-GB" altLang="en-US" dirty="0" err="1">
                <a:latin typeface="Arial" panose="020B0604020202020204" pitchFamily="34" charset="0"/>
              </a:rPr>
              <a:t>alice</a:t>
            </a:r>
            <a:r>
              <a:rPr lang="en-GB" altLang="en-US" dirty="0">
                <a:latin typeface="Arial" panose="020B0604020202020204" pitchFamily="34" charset="0"/>
              </a:rPr>
              <a:t>-photo, all at Shutterstock.com 2018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5A547C80-D341-46C9-807F-DC1D0C18E0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24B106-FB8E-4BE5-B8DE-67CAB87BCAF4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89B12451-8CE2-427F-810B-F12DEDFBB0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7" name="Rectangle 3">
            <a:extLst>
              <a:ext uri="{FF2B5EF4-FFF2-40B4-BE49-F238E27FC236}">
                <a16:creationId xmlns:a16="http://schemas.microsoft.com/office/drawing/2014/main" id="{543D3D43-0D44-42F3-9B79-E7113369FC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5791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This fill in the blanks activity could be used as a review exercise on fossils. Students could be asked to write down the missing words in their notebooks and the activity could be concluded by completion onscreen.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1907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281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801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8950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9552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5108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43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8137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54111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2196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21187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63303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65673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80014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49180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1818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1806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093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662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54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200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79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750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9279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589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1361464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144494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3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4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1.wmf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D6E352-ADC3-45ED-A5D1-6A08F4E95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Fossils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Constructing Explanations and Designing Solutions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Engaging in Argument from Evidence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Obtaining, Evaluating and Communicating 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</a:t>
            </a:r>
          </a:p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7. Stability and Change</a:t>
            </a:r>
            <a:endParaRPr lang="en-US" sz="16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44EB9DF0-EEF2-43E6-9DE3-9729B2AB34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The Earth before humans</a:t>
            </a:r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0D9A0013-4403-4C60-9C92-9AFEF0CD1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774183"/>
            <a:ext cx="8047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00066"/>
                </a:solidFill>
              </a:rPr>
              <a:t>Life on Earth has not always looked like it does today. </a:t>
            </a:r>
          </a:p>
        </p:txBody>
      </p:sp>
      <p:sp>
        <p:nvSpPr>
          <p:cNvPr id="399383" name="Text Box 23">
            <a:extLst>
              <a:ext uri="{FF2B5EF4-FFF2-40B4-BE49-F238E27FC236}">
                <a16:creationId xmlns:a16="http://schemas.microsoft.com/office/drawing/2014/main" id="{0F3B39C6-AA66-4292-93FD-639229AF6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1718745"/>
            <a:ext cx="40894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00066"/>
                </a:solidFill>
              </a:rPr>
              <a:t>Many years ago, </a:t>
            </a:r>
            <a:br>
              <a:rPr lang="en-GB" altLang="en-US" dirty="0">
                <a:solidFill>
                  <a:srgbClr val="000066"/>
                </a:solidFill>
              </a:rPr>
            </a:br>
            <a:r>
              <a:rPr lang="en-GB" altLang="en-US" dirty="0">
                <a:solidFill>
                  <a:srgbClr val="000066"/>
                </a:solidFill>
              </a:rPr>
              <a:t>other kinds of </a:t>
            </a:r>
            <a:br>
              <a:rPr lang="en-GB" altLang="en-US" dirty="0">
                <a:solidFill>
                  <a:srgbClr val="000066"/>
                </a:solidFill>
              </a:rPr>
            </a:br>
            <a:r>
              <a:rPr lang="en-GB" altLang="en-US" dirty="0">
                <a:solidFill>
                  <a:srgbClr val="000066"/>
                </a:solidFill>
              </a:rPr>
              <a:t>plants and animals </a:t>
            </a:r>
            <a:br>
              <a:rPr lang="en-GB" altLang="en-US" dirty="0">
                <a:solidFill>
                  <a:srgbClr val="000066"/>
                </a:solidFill>
              </a:rPr>
            </a:br>
            <a:r>
              <a:rPr lang="en-GB" altLang="en-US" dirty="0">
                <a:solidFill>
                  <a:srgbClr val="000066"/>
                </a:solidFill>
              </a:rPr>
              <a:t>lived on Earth.</a:t>
            </a:r>
          </a:p>
        </p:txBody>
      </p:sp>
      <p:sp>
        <p:nvSpPr>
          <p:cNvPr id="12" name="Text Box 23">
            <a:extLst>
              <a:ext uri="{FF2B5EF4-FFF2-40B4-BE49-F238E27FC236}">
                <a16:creationId xmlns:a16="http://schemas.microsoft.com/office/drawing/2014/main" id="{C0B183E8-676E-4085-B620-68CBFB066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3795195"/>
            <a:ext cx="328453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00066"/>
                </a:solidFill>
              </a:rPr>
              <a:t>Some of them </a:t>
            </a:r>
            <a:br>
              <a:rPr lang="en-GB" altLang="en-US" dirty="0">
                <a:solidFill>
                  <a:srgbClr val="000066"/>
                </a:solidFill>
              </a:rPr>
            </a:br>
            <a:r>
              <a:rPr lang="en-GB" altLang="en-US" dirty="0">
                <a:solidFill>
                  <a:srgbClr val="000066"/>
                </a:solidFill>
              </a:rPr>
              <a:t>looked very different </a:t>
            </a:r>
            <a:br>
              <a:rPr lang="en-GB" altLang="en-US" dirty="0">
                <a:solidFill>
                  <a:srgbClr val="000066"/>
                </a:solidFill>
              </a:rPr>
            </a:br>
            <a:r>
              <a:rPr lang="en-GB" altLang="en-US" dirty="0">
                <a:solidFill>
                  <a:srgbClr val="000066"/>
                </a:solidFill>
              </a:rPr>
              <a:t>to the living things </a:t>
            </a:r>
            <a:br>
              <a:rPr lang="en-GB" altLang="en-US" dirty="0">
                <a:solidFill>
                  <a:srgbClr val="000066"/>
                </a:solidFill>
              </a:rPr>
            </a:br>
            <a:r>
              <a:rPr lang="en-GB" altLang="en-US" dirty="0">
                <a:solidFill>
                  <a:srgbClr val="000066"/>
                </a:solidFill>
              </a:rPr>
              <a:t>we see today!</a:t>
            </a:r>
          </a:p>
        </p:txBody>
      </p:sp>
      <p:sp>
        <p:nvSpPr>
          <p:cNvPr id="13" name="Text Box 23">
            <a:extLst>
              <a:ext uri="{FF2B5EF4-FFF2-40B4-BE49-F238E27FC236}">
                <a16:creationId xmlns:a16="http://schemas.microsoft.com/office/drawing/2014/main" id="{FB97975C-F8D7-4A84-978A-5B74CD12A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2400" y="6088063"/>
            <a:ext cx="6273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>
                <a:solidFill>
                  <a:srgbClr val="000066"/>
                </a:solidFill>
              </a:rPr>
              <a:t>Can you think of any examples?</a:t>
            </a:r>
          </a:p>
        </p:txBody>
      </p:sp>
      <p:pic>
        <p:nvPicPr>
          <p:cNvPr id="8200" name="Picture 8" descr="Fossils_museum.png">
            <a:extLst>
              <a:ext uri="{FF2B5EF4-FFF2-40B4-BE49-F238E27FC236}">
                <a16:creationId xmlns:a16="http://schemas.microsoft.com/office/drawing/2014/main" id="{54613E13-47CF-48CF-A1C2-F7625D86DC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525" y="1955800"/>
            <a:ext cx="4873625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1259E2-89A4-4E0D-8BC3-F5859988D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3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B96E0B46-143A-4154-A7D4-D3D5E52475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What are dinosaurs?</a:t>
            </a:r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D274BE3E-3309-409A-BFB4-C8439B371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903" y="776464"/>
            <a:ext cx="80470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10BC45"/>
                </a:solidFill>
              </a:rPr>
              <a:t>Dinosaurs</a:t>
            </a:r>
            <a:r>
              <a:rPr lang="en-GB" altLang="en-US" dirty="0">
                <a:solidFill>
                  <a:srgbClr val="000066"/>
                </a:solidFill>
              </a:rPr>
              <a:t> are examples of living things that existed on Earth millions of years ago.</a:t>
            </a:r>
          </a:p>
        </p:txBody>
      </p:sp>
      <p:sp>
        <p:nvSpPr>
          <p:cNvPr id="399383" name="Text Box 23">
            <a:extLst>
              <a:ext uri="{FF2B5EF4-FFF2-40B4-BE49-F238E27FC236}">
                <a16:creationId xmlns:a16="http://schemas.microsoft.com/office/drawing/2014/main" id="{B351D9EC-252F-4397-8477-F56AE0459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603" y="1948039"/>
            <a:ext cx="4089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00066"/>
                </a:solidFill>
              </a:rPr>
              <a:t>Dinosaurs no longer </a:t>
            </a:r>
            <a:br>
              <a:rPr lang="en-GB" altLang="en-US">
                <a:solidFill>
                  <a:srgbClr val="000066"/>
                </a:solidFill>
              </a:rPr>
            </a:br>
            <a:r>
              <a:rPr lang="en-GB" altLang="en-US">
                <a:solidFill>
                  <a:srgbClr val="000066"/>
                </a:solidFill>
              </a:rPr>
              <a:t>live on Earth.</a:t>
            </a:r>
          </a:p>
        </p:txBody>
      </p:sp>
      <p:sp>
        <p:nvSpPr>
          <p:cNvPr id="12" name="Text Box 23">
            <a:extLst>
              <a:ext uri="{FF2B5EF4-FFF2-40B4-BE49-F238E27FC236}">
                <a16:creationId xmlns:a16="http://schemas.microsoft.com/office/drawing/2014/main" id="{DB9D1A0E-E521-4155-B284-D193E3181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903" y="3119614"/>
            <a:ext cx="36703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00066"/>
                </a:solidFill>
              </a:rPr>
              <a:t>Many types of plants </a:t>
            </a:r>
            <a:br>
              <a:rPr lang="en-GB" altLang="en-US">
                <a:solidFill>
                  <a:srgbClr val="000066"/>
                </a:solidFill>
              </a:rPr>
            </a:br>
            <a:r>
              <a:rPr lang="en-GB" altLang="en-US">
                <a:solidFill>
                  <a:srgbClr val="000066"/>
                </a:solidFill>
              </a:rPr>
              <a:t>and animals that once lived on Earth are no longer found anywhere. </a:t>
            </a:r>
          </a:p>
        </p:txBody>
      </p:sp>
      <p:sp>
        <p:nvSpPr>
          <p:cNvPr id="13" name="Text Box 23">
            <a:extLst>
              <a:ext uri="{FF2B5EF4-FFF2-40B4-BE49-F238E27FC236}">
                <a16:creationId xmlns:a16="http://schemas.microsoft.com/office/drawing/2014/main" id="{15B58AEC-7D74-442C-A7A8-098282D34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903" y="5030964"/>
            <a:ext cx="32639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00066"/>
                </a:solidFill>
              </a:rPr>
              <a:t>So how do we know they existed?</a:t>
            </a:r>
          </a:p>
        </p:txBody>
      </p:sp>
      <p:pic>
        <p:nvPicPr>
          <p:cNvPr id="9224" name="Picture 8" descr="Fossils_386999533_smaller.jpg">
            <a:extLst>
              <a:ext uri="{FF2B5EF4-FFF2-40B4-BE49-F238E27FC236}">
                <a16:creationId xmlns:a16="http://schemas.microsoft.com/office/drawing/2014/main" id="{3BCA103D-415B-4F5E-82E9-6D38340FE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663" y="2170113"/>
            <a:ext cx="4478337" cy="359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B1215D-3D36-4211-88D8-680C4DDB2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3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78FB4E07-C19D-453A-88ED-CD6E2A715B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What are fossils?</a:t>
            </a:r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E73C9E2A-5B0F-4D42-B3F8-5DAC25839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776464"/>
            <a:ext cx="80470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00066"/>
                </a:solidFill>
              </a:rPr>
              <a:t>We can use </a:t>
            </a:r>
            <a:r>
              <a:rPr lang="en-GB" altLang="en-US" b="1" dirty="0">
                <a:solidFill>
                  <a:srgbClr val="10BC45"/>
                </a:solidFill>
              </a:rPr>
              <a:t>fossils</a:t>
            </a:r>
            <a:r>
              <a:rPr lang="en-GB" altLang="en-US" dirty="0">
                <a:solidFill>
                  <a:srgbClr val="000066"/>
                </a:solidFill>
              </a:rPr>
              <a:t> to show us what ancient plants and animals may have looked like.</a:t>
            </a:r>
          </a:p>
        </p:txBody>
      </p:sp>
      <p:sp>
        <p:nvSpPr>
          <p:cNvPr id="399364" name="Text Box 4">
            <a:extLst>
              <a:ext uri="{FF2B5EF4-FFF2-40B4-BE49-F238E27FC236}">
                <a16:creationId xmlns:a16="http://schemas.microsoft.com/office/drawing/2014/main" id="{3F808384-7F9C-4C87-A5D8-3A066AAA7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302" y="5078589"/>
            <a:ext cx="82121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00066"/>
                </a:solidFill>
              </a:rPr>
              <a:t>There are many different types of fossils. That’s because there are many different types of once-living things!</a:t>
            </a: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ED824812-15AE-4E9A-BCEE-BB6252F9F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602" y="2389364"/>
            <a:ext cx="3284537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00066"/>
                </a:solidFill>
              </a:rPr>
              <a:t>Fossils are the</a:t>
            </a:r>
            <a:br>
              <a:rPr lang="en-GB" altLang="en-US">
                <a:solidFill>
                  <a:srgbClr val="000066"/>
                </a:solidFill>
              </a:rPr>
            </a:br>
            <a:r>
              <a:rPr lang="en-GB" altLang="en-US">
                <a:solidFill>
                  <a:srgbClr val="000066"/>
                </a:solidFill>
              </a:rPr>
              <a:t>remains of plants </a:t>
            </a:r>
            <a:br>
              <a:rPr lang="en-GB" altLang="en-US">
                <a:solidFill>
                  <a:srgbClr val="000066"/>
                </a:solidFill>
              </a:rPr>
            </a:br>
            <a:r>
              <a:rPr lang="en-GB" altLang="en-US">
                <a:solidFill>
                  <a:srgbClr val="000066"/>
                </a:solidFill>
              </a:rPr>
              <a:t>and animals that </a:t>
            </a:r>
            <a:br>
              <a:rPr lang="en-GB" altLang="en-US">
                <a:solidFill>
                  <a:srgbClr val="000066"/>
                </a:solidFill>
              </a:rPr>
            </a:br>
            <a:r>
              <a:rPr lang="en-GB" altLang="en-US">
                <a:solidFill>
                  <a:srgbClr val="000066"/>
                </a:solidFill>
              </a:rPr>
              <a:t>lived on Earth a </a:t>
            </a:r>
            <a:br>
              <a:rPr lang="en-GB" altLang="en-US">
                <a:solidFill>
                  <a:srgbClr val="000066"/>
                </a:solidFill>
              </a:rPr>
            </a:br>
            <a:r>
              <a:rPr lang="en-GB" altLang="en-US">
                <a:solidFill>
                  <a:srgbClr val="000066"/>
                </a:solidFill>
              </a:rPr>
              <a:t>long time ago.</a:t>
            </a:r>
          </a:p>
        </p:txBody>
      </p:sp>
      <p:pic>
        <p:nvPicPr>
          <p:cNvPr id="10247" name="Picture 7" descr="Fossils_785276683_smaller.jpg">
            <a:extLst>
              <a:ext uri="{FF2B5EF4-FFF2-40B4-BE49-F238E27FC236}">
                <a16:creationId xmlns:a16="http://schemas.microsoft.com/office/drawing/2014/main" id="{FB68D862-4BAF-49DE-A8D3-7982F43DA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275" y="1898650"/>
            <a:ext cx="4391025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2D6DED-566E-414A-9EA5-2F3882282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64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5">
            <a:extLst>
              <a:ext uri="{FF2B5EF4-FFF2-40B4-BE49-F238E27FC236}">
                <a16:creationId xmlns:a16="http://schemas.microsoft.com/office/drawing/2014/main" id="{21CE92E2-C11C-400D-B057-D751ADCA1B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How were fossils formed?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5EFAF5-5F1C-4E60-A1FA-08EF9DC93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flash_icon">
            <a:extLst>
              <a:ext uri="{FF2B5EF4-FFF2-40B4-BE49-F238E27FC236}">
                <a16:creationId xmlns:a16="http://schemas.microsoft.com/office/drawing/2014/main" id="{B641798B-BC04-47E7-9B7E-C2DB86BAB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notes_icon">
            <a:extLst>
              <a:ext uri="{FF2B5EF4-FFF2-40B4-BE49-F238E27FC236}">
                <a16:creationId xmlns:a16="http://schemas.microsoft.com/office/drawing/2014/main" id="{C3EE8AD2-64E7-4A94-B27B-20D42FB16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055" name="ShockwaveFlash1" r:id="rId2" imgW="8699400" imgH="5308560"/>
        </mc:Choice>
        <mc:Fallback>
          <p:control name="ShockwaveFlash1" r:id="rId2" imgW="869940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7E76A2C1-32CC-411F-85BF-F02C38C17FA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7E932D7D-D9BF-4B0A-B572-877700CD88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Using fossils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EB1357-E3C9-4198-A5E4-03CD11731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DD9162A2-9BFA-4AEC-85DF-5C2C1A6E4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28985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40637D-1E35-4027-BE21-4B0CF80DC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5295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2077" name="ShockwaveFlash1" r:id="rId2" imgW="8699400" imgH="5308560"/>
        </mc:Choice>
        <mc:Fallback>
          <p:control name="ShockwaveFlash1" r:id="rId2" imgW="869940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D864CD30-31D3-4668-9647-A31E6C6DDDC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8">
            <a:extLst>
              <a:ext uri="{FF2B5EF4-FFF2-40B4-BE49-F238E27FC236}">
                <a16:creationId xmlns:a16="http://schemas.microsoft.com/office/drawing/2014/main" id="{384C1DF8-B410-4677-B481-9195981A43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Learning from fossils</a:t>
            </a:r>
          </a:p>
        </p:txBody>
      </p:sp>
      <p:pic>
        <p:nvPicPr>
          <p:cNvPr id="6" name="Picture 6" descr="flash_icon">
            <a:extLst>
              <a:ext uri="{FF2B5EF4-FFF2-40B4-BE49-F238E27FC236}">
                <a16:creationId xmlns:a16="http://schemas.microsoft.com/office/drawing/2014/main" id="{3FA260A7-6C2D-4E84-8215-CCEF3B0B0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notes_icon">
            <a:extLst>
              <a:ext uri="{FF2B5EF4-FFF2-40B4-BE49-F238E27FC236}">
                <a16:creationId xmlns:a16="http://schemas.microsoft.com/office/drawing/2014/main" id="{3C37AD55-82C3-4AD2-BAE2-7DF76B885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3101" name="ShockwaveFlash1" r:id="rId2" imgW="8699400" imgH="5308560"/>
        </mc:Choice>
        <mc:Fallback>
          <p:control name="ShockwaveFlash1" r:id="rId2" imgW="869940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0BE4B2EB-0B58-4A25-B59B-284F1AB3D049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15370</TotalTime>
  <Words>399</Words>
  <Application>Microsoft Office PowerPoint</Application>
  <PresentationFormat>On-screen Show (4:3)</PresentationFormat>
  <Paragraphs>49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Wingdings 2</vt:lpstr>
      <vt:lpstr>Default Design</vt:lpstr>
      <vt:lpstr>3_Default Design</vt:lpstr>
      <vt:lpstr>Fossils</vt:lpstr>
      <vt:lpstr>Information</vt:lpstr>
      <vt:lpstr>The Earth before humans</vt:lpstr>
      <vt:lpstr>What are dinosaurs?</vt:lpstr>
      <vt:lpstr>What are fossils?</vt:lpstr>
      <vt:lpstr>How were fossils formed?</vt:lpstr>
      <vt:lpstr>Using fossils</vt:lpstr>
      <vt:lpstr>Learning from fossils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Fossils</dc:title>
  <dc:subject>Boardworks Elementary School Life Science</dc:subject>
  <dc:creator>Boardworks</dc:creator>
  <cp:lastModifiedBy>Tim Crilly</cp:lastModifiedBy>
  <cp:revision>775</cp:revision>
  <dcterms:created xsi:type="dcterms:W3CDTF">2003-10-06T13:07:42Z</dcterms:created>
  <dcterms:modified xsi:type="dcterms:W3CDTF">2018-12-04T11:02:19Z</dcterms:modified>
</cp:coreProperties>
</file>