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notesSlides/notesSlide2.xml" ContentType="application/vnd.openxmlformats-officedocument.presentationml.notesSlide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6327" r:id="rId1"/>
    <p:sldMasterId id="2147486342" r:id="rId2"/>
  </p:sldMasterIdLst>
  <p:notesMasterIdLst>
    <p:notesMasterId r:id="rId11"/>
  </p:notesMasterIdLst>
  <p:handoutMasterIdLst>
    <p:handoutMasterId r:id="rId12"/>
  </p:handoutMasterIdLst>
  <p:sldIdLst>
    <p:sldId id="430" r:id="rId3"/>
    <p:sldId id="527" r:id="rId4"/>
    <p:sldId id="520" r:id="rId5"/>
    <p:sldId id="528" r:id="rId6"/>
    <p:sldId id="529" r:id="rId7"/>
    <p:sldId id="532" r:id="rId8"/>
    <p:sldId id="533" r:id="rId9"/>
    <p:sldId id="534" r:id="rId10"/>
  </p:sldIdLst>
  <p:sldSz cx="9144000" cy="6858000" type="screen4x3"/>
  <p:notesSz cx="6858000" cy="9296400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33">
          <p15:clr>
            <a:srgbClr val="A4A3A4"/>
          </p15:clr>
        </p15:guide>
        <p15:guide id="2" pos="204" userDrawn="1">
          <p15:clr>
            <a:srgbClr val="A4A3A4"/>
          </p15:clr>
        </p15:guide>
        <p15:guide id="3" orient="horz" pos="5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E696"/>
    <a:srgbClr val="10BC45"/>
    <a:srgbClr val="010066"/>
    <a:srgbClr val="33CC33"/>
    <a:srgbClr val="286DA6"/>
    <a:srgbClr val="BEDAF0"/>
    <a:srgbClr val="FFFFFF"/>
    <a:srgbClr val="FF6600"/>
    <a:srgbClr val="CC0099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2979" autoAdjust="0"/>
  </p:normalViewPr>
  <p:slideViewPr>
    <p:cSldViewPr snapToGrid="0" showGuides="1">
      <p:cViewPr varScale="1">
        <p:scale>
          <a:sx n="85" d="100"/>
          <a:sy n="85" d="100"/>
        </p:scale>
        <p:origin x="540" y="66"/>
      </p:cViewPr>
      <p:guideLst>
        <p:guide orient="horz" pos="4133"/>
        <p:guide pos="204"/>
        <p:guide orient="horz" pos="5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-306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2064" y="108"/>
      </p:cViewPr>
      <p:guideLst>
        <p:guide orient="horz" pos="2928"/>
        <p:guide pos="2160"/>
      </p:guideLst>
    </p:cSldViewPr>
  </p:notes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gs" Target="tags/tag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10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DCB85A24-CC71-4EBD-9F9E-77C0BC1BCD7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7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3376EFD9-74F3-4DA3-9F5E-4FDB1EB29D57}" type="slidenum">
              <a:rPr lang="en-GB" altLang="en-US"/>
              <a:pPr/>
              <a:t>‹#›</a:t>
            </a:fld>
            <a:endParaRPr lang="en-GB" altLang="en-US" dirty="0"/>
          </a:p>
        </p:txBody>
      </p:sp>
      <p:sp>
        <p:nvSpPr>
          <p:cNvPr id="10244" name="Rectangle 7"/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D5BED074-0D12-4A6D-840A-72F60EC9D6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7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Life Science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024729437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4E0C1D04-842E-4DDA-85DA-010BD4D80A8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A1619A3B-AC77-4F8A-822E-5379320C8B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45B40EEA-2BDC-4A1A-846A-91A8B24EC11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9222" name="Rectangle 9"/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3E86551C-04F7-46E8-895B-E7DE1D5FF7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7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Life Science</a:t>
            </a:r>
          </a:p>
        </p:txBody>
      </p:sp>
    </p:spTree>
    <p:extLst>
      <p:ext uri="{BB962C8B-B14F-4D97-AF65-F5344CB8AC3E}">
        <p14:creationId xmlns:p14="http://schemas.microsoft.com/office/powerpoint/2010/main" val="216533250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41638925-E2DA-4A18-8829-673AAD6B0AD4}" type="slidenum">
              <a:rPr lang="en-US" altLang="en-US" smtClean="0"/>
              <a:pPr/>
              <a:t>1</a:t>
            </a:fld>
            <a:endParaRPr lang="en-US" altLang="en-US"/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5DC6F1C9-F0D6-4DF7-92B3-D1EECB781E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Notes Placeholder 3">
            <a:extLst>
              <a:ext uri="{FF2B5EF4-FFF2-40B4-BE49-F238E27FC236}">
                <a16:creationId xmlns:a16="http://schemas.microsoft.com/office/drawing/2014/main" id="{23C50CA4-5BB0-48AE-A5E4-D378DFF27D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4652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Photo credits: </a:t>
            </a:r>
            <a:r>
              <a:rPr lang="en-GB" altLang="en-US" dirty="0">
                <a:latin typeface="Arial" panose="020B0604020202020204" pitchFamily="34" charset="0"/>
              </a:rPr>
              <a:t>M</a:t>
            </a:r>
            <a:r>
              <a:rPr lang="en-GB" sz="120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other common toad and her baby </a:t>
            </a:r>
            <a:r>
              <a:rPr lang="en-GB" altLang="en-US" dirty="0">
                <a:latin typeface="Arial" panose="020B0604020202020204" pitchFamily="34" charset="0"/>
              </a:rPr>
              <a:t>© Eric </a:t>
            </a:r>
            <a:r>
              <a:rPr lang="en-GB" altLang="en-US" dirty="0" err="1">
                <a:latin typeface="Arial" panose="020B0604020202020204" pitchFamily="34" charset="0"/>
              </a:rPr>
              <a:t>Isselee</a:t>
            </a:r>
            <a:r>
              <a:rPr lang="en-GB" altLang="en-US" dirty="0">
                <a:latin typeface="Arial" panose="020B0604020202020204" pitchFamily="34" charset="0"/>
              </a:rPr>
              <a:t>; </a:t>
            </a:r>
            <a:r>
              <a:rPr lang="en-GB" sz="120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Young spruce sapling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Fotofermer</a:t>
            </a:r>
            <a:r>
              <a:rPr lang="en-GB" altLang="en-US" dirty="0">
                <a:latin typeface="Arial" panose="020B0604020202020204" pitchFamily="34" charset="0"/>
              </a:rPr>
              <a:t>; S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pruce tree </a:t>
            </a:r>
            <a:r>
              <a:rPr lang="en-GB" altLang="en-US" dirty="0">
                <a:latin typeface="Arial" panose="020B0604020202020204" pitchFamily="34" charset="0"/>
              </a:rPr>
              <a:t>© Irina </a:t>
            </a:r>
            <a:r>
              <a:rPr lang="en-GB" altLang="en-US" dirty="0" err="1">
                <a:latin typeface="Arial" panose="020B0604020202020204" pitchFamily="34" charset="0"/>
              </a:rPr>
              <a:t>Rogova</a:t>
            </a:r>
            <a:r>
              <a:rPr lang="en-GB" altLang="en-US" dirty="0">
                <a:latin typeface="Arial" panose="020B0604020202020204" pitchFamily="34" charset="0"/>
              </a:rPr>
              <a:t>, all at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15364" name="Rectangle 7"/>
          <p:cNvSpPr>
            <a:spLocks noChangeArrowheads="1"/>
          </p:cNvSpPr>
          <p:nvPr/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CF494CC-E9DC-47E7-9283-A50ACC56B332}" type="slidenum">
              <a:rPr lang="en-US" altLang="en-US" sz="1200" b="1">
                <a:solidFill>
                  <a:schemeClr val="tx1"/>
                </a:solidFill>
              </a:rPr>
              <a:pPr algn="r"/>
              <a:t>3</a:t>
            </a:fld>
            <a:endParaRPr lang="en-US" altLang="en-US" sz="1200" b="1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 notes</a:t>
            </a:r>
          </a:p>
          <a:p>
            <a:r>
              <a:rPr lang="en-GB" dirty="0"/>
              <a:t>Prompt students to give</a:t>
            </a:r>
            <a:r>
              <a:rPr lang="en-GB" baseline="0" dirty="0"/>
              <a:t> their opinion. Then a</a:t>
            </a:r>
            <a:r>
              <a:rPr lang="en-GB" dirty="0"/>
              <a:t>sk</a:t>
            </a:r>
            <a:r>
              <a:rPr lang="en-GB" baseline="0" dirty="0"/>
              <a:t> students to identify two ways in which the offspring are different from the parent and two ways they are the same, for both the dogs and the oak.</a:t>
            </a:r>
          </a:p>
          <a:p>
            <a:endParaRPr lang="en-GB" baseline="0" dirty="0"/>
          </a:p>
          <a:p>
            <a:r>
              <a:rPr lang="en-GB" b="1" baseline="0" dirty="0"/>
              <a:t>Photo credits: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1-month seedling oak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Fotofermer</a:t>
            </a:r>
            <a:r>
              <a:rPr lang="en-GB" altLang="en-US" dirty="0">
                <a:latin typeface="Arial" panose="020B0604020202020204" pitchFamily="34" charset="0"/>
              </a:rPr>
              <a:t>; O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ak tree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Zerbor</a:t>
            </a:r>
            <a:r>
              <a:rPr lang="en-GB" altLang="en-US" dirty="0">
                <a:latin typeface="Arial" panose="020B0604020202020204" pitchFamily="34" charset="0"/>
              </a:rPr>
              <a:t>;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Border collie adult and puppy </a:t>
            </a:r>
            <a:r>
              <a:rPr lang="en-GB" altLang="en-US" dirty="0">
                <a:latin typeface="Arial" panose="020B0604020202020204" pitchFamily="34" charset="0"/>
              </a:rPr>
              <a:t>© Erik Lam, all at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53142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</a:t>
            </a:r>
            <a:r>
              <a:rPr lang="en-GB" b="1" baseline="0" dirty="0"/>
              <a:t> notes</a:t>
            </a:r>
          </a:p>
          <a:p>
            <a:r>
              <a:rPr lang="en-GB" baseline="0" dirty="0"/>
              <a:t>Give students an example of another parent and its offspring and ask them to compare them in the same way, using a Venn diagram. If appropriate, students could compare themselves to one of their own parents.</a:t>
            </a:r>
          </a:p>
          <a:p>
            <a:endParaRPr lang="en-GB" baseline="0" dirty="0"/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="1" baseline="0" dirty="0"/>
              <a:t>Photo credits: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Cat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GB" altLang="en-US" dirty="0">
                <a:latin typeface="Arial" panose="020B0604020202020204" pitchFamily="34" charset="0"/>
              </a:rPr>
              <a:t>© 5 second Studio; K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itten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Ermolaev</a:t>
            </a:r>
            <a:r>
              <a:rPr lang="en-GB" altLang="en-US" dirty="0">
                <a:latin typeface="Arial" panose="020B0604020202020204" pitchFamily="34" charset="0"/>
              </a:rPr>
              <a:t> Alexander, both at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9013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</a:t>
            </a:r>
            <a:r>
              <a:rPr lang="en-GB" b="1" baseline="0" dirty="0"/>
              <a:t> notes</a:t>
            </a:r>
          </a:p>
          <a:p>
            <a:r>
              <a:rPr lang="en-GB" baseline="0" dirty="0"/>
              <a:t>Ask students to give specific evidence to back up their decision. They should be able to identify that the baby bird has webbed feet, a duck bill and stripes on its head.</a:t>
            </a:r>
          </a:p>
          <a:p>
            <a:pPr marL="0" marR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/>
              <a:t>The birds shown are a mallard duck, a chicken and a yellow canary. The correct parent is the mallard duck. </a:t>
            </a:r>
          </a:p>
          <a:p>
            <a:pPr marL="0" marR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baseline="0" dirty="0"/>
          </a:p>
          <a:p>
            <a:pPr marL="0" marR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="1" baseline="0" dirty="0"/>
              <a:t>Photo credits: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Female mallard duck </a:t>
            </a:r>
            <a:r>
              <a:rPr lang="en-GB" altLang="en-US" dirty="0">
                <a:latin typeface="Arial" panose="020B0604020202020204" pitchFamily="34" charset="0"/>
              </a:rPr>
              <a:t>© Nature Art;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full body of brown chicken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stockphoto</a:t>
            </a:r>
            <a:r>
              <a:rPr lang="en-GB" altLang="en-US" dirty="0">
                <a:latin typeface="Arial" panose="020B0604020202020204" pitchFamily="34" charset="0"/>
              </a:rPr>
              <a:t> mania;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Yellow canary </a:t>
            </a:r>
            <a:r>
              <a:rPr lang="en-GB" altLang="en-US" dirty="0">
                <a:latin typeface="Arial" panose="020B0604020202020204" pitchFamily="34" charset="0"/>
              </a:rPr>
              <a:t>© Eric </a:t>
            </a:r>
            <a:r>
              <a:rPr lang="en-GB" altLang="en-US" dirty="0" err="1">
                <a:latin typeface="Arial" panose="020B0604020202020204" pitchFamily="34" charset="0"/>
              </a:rPr>
              <a:t>Isselee</a:t>
            </a:r>
            <a:r>
              <a:rPr lang="en-GB" altLang="en-US" dirty="0">
                <a:latin typeface="Arial" panose="020B0604020202020204" pitchFamily="34" charset="0"/>
              </a:rPr>
              <a:t>; </a:t>
            </a:r>
            <a:r>
              <a:rPr lang="en-GB" altLang="en-US" sz="1200" b="0" i="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N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ewborn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duckling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DenisNata</a:t>
            </a:r>
            <a:r>
              <a:rPr lang="en-GB" altLang="en-US" dirty="0">
                <a:latin typeface="Arial" panose="020B0604020202020204" pitchFamily="34" charset="0"/>
              </a:rPr>
              <a:t>, all at Shutterstock.com 2018</a:t>
            </a:r>
            <a:endParaRPr lang="en-GB" b="1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3156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 notes</a:t>
            </a:r>
          </a:p>
          <a:p>
            <a:r>
              <a:rPr lang="en-GB" dirty="0"/>
              <a:t>Ask students what they think is happening in this photo, and what type </a:t>
            </a:r>
            <a:r>
              <a:rPr lang="en-GB" dirty="0" err="1"/>
              <a:t>behavior</a:t>
            </a:r>
            <a:r>
              <a:rPr lang="en-GB" dirty="0"/>
              <a:t> this may</a:t>
            </a:r>
            <a:r>
              <a:rPr lang="en-GB" baseline="0" dirty="0"/>
              <a:t> be an example of.</a:t>
            </a:r>
          </a:p>
          <a:p>
            <a:r>
              <a:rPr lang="en-GB" baseline="0" dirty="0"/>
              <a:t>The image shows two elephants walking either side of their young in order to protect them.</a:t>
            </a:r>
          </a:p>
          <a:p>
            <a:endParaRPr lang="en-GB" baseline="0" dirty="0"/>
          </a:p>
          <a:p>
            <a:r>
              <a:rPr lang="en-GB" b="1" baseline="0" dirty="0"/>
              <a:t>Photo credit: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Herd of Asian Elephants </a:t>
            </a:r>
            <a:r>
              <a:rPr lang="en-GB" altLang="en-US" dirty="0">
                <a:latin typeface="Arial" panose="020B0604020202020204" pitchFamily="34" charset="0"/>
              </a:rPr>
              <a:t>© Julian W,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0602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 notes</a:t>
            </a:r>
          </a:p>
          <a:p>
            <a:r>
              <a:rPr lang="en-GB" dirty="0"/>
              <a:t>Ask</a:t>
            </a:r>
            <a:r>
              <a:rPr lang="en-GB" baseline="0" dirty="0"/>
              <a:t> the students if they can identify what the baby birds are doing in the photo, and why, before revealing the answer. </a:t>
            </a:r>
          </a:p>
          <a:p>
            <a:endParaRPr lang="en-GB" baseline="0" dirty="0"/>
          </a:p>
          <a:p>
            <a:r>
              <a:rPr lang="en-GB" baseline="0" dirty="0"/>
              <a:t>This slide contains audio.</a:t>
            </a:r>
          </a:p>
          <a:p>
            <a:endParaRPr lang="en-GB" baseline="0" dirty="0"/>
          </a:p>
          <a:p>
            <a:r>
              <a:rPr lang="en-GB" b="1" baseline="0" dirty="0"/>
              <a:t>Photo credit: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Icterine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Warbler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Vishnevskiy</a:t>
            </a:r>
            <a:r>
              <a:rPr lang="en-GB" altLang="en-US" dirty="0"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latin typeface="Arial" panose="020B0604020202020204" pitchFamily="34" charset="0"/>
              </a:rPr>
              <a:t>Vasily</a:t>
            </a:r>
            <a:r>
              <a:rPr lang="en-GB" altLang="en-US" dirty="0">
                <a:latin typeface="Arial" panose="020B0604020202020204" pitchFamily="34" charset="0"/>
              </a:rPr>
              <a:t>, Shutterstock.com 2018</a:t>
            </a:r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b="0" i="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Sound credit: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Chicks chirping - This work is licensed under the Creative Commons 0 License.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060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21764" y="1187864"/>
            <a:ext cx="4990744" cy="3127761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33CC3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8834DD-8F6E-42DC-9D16-ECD46904FE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7" name="Text Box 14">
            <a:extLst>
              <a:ext uri="{FF2B5EF4-FFF2-40B4-BE49-F238E27FC236}">
                <a16:creationId xmlns:a16="http://schemas.microsoft.com/office/drawing/2014/main" id="{8791D40A-4DB6-4A2B-BA84-E865395A5AD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7528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12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1106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7527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3169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8969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8718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7893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72273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728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3365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864726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04021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97410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33436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71265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14167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70014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2390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9371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138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857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7669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507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6930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7434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3C472F-B895-46EA-B929-83095296765C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C436BA7E-3972-478D-9105-365FB1FA2F5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8</a:t>
            </a:r>
          </a:p>
        </p:txBody>
      </p:sp>
    </p:spTree>
    <p:custDataLst>
      <p:tags r:id="rId16"/>
    </p:custDataLst>
    <p:extLst>
      <p:ext uri="{BB962C8B-B14F-4D97-AF65-F5344CB8AC3E}">
        <p14:creationId xmlns:p14="http://schemas.microsoft.com/office/powerpoint/2010/main" val="11493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328" r:id="rId1"/>
    <p:sldLayoutId id="2147486329" r:id="rId2"/>
    <p:sldLayoutId id="2147486330" r:id="rId3"/>
    <p:sldLayoutId id="2147486331" r:id="rId4"/>
    <p:sldLayoutId id="2147486332" r:id="rId5"/>
    <p:sldLayoutId id="2147486333" r:id="rId6"/>
    <p:sldLayoutId id="2147486334" r:id="rId7"/>
    <p:sldLayoutId id="2147486335" r:id="rId8"/>
    <p:sldLayoutId id="2147486336" r:id="rId9"/>
    <p:sldLayoutId id="2147486337" r:id="rId10"/>
    <p:sldLayoutId id="2147486338" r:id="rId11"/>
    <p:sldLayoutId id="2147486339" r:id="rId12"/>
    <p:sldLayoutId id="2147486340" r:id="rId13"/>
    <p:sldLayoutId id="2147486341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9274EB-7F4D-46DD-BE65-348FFA11312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0CFC9F27-850B-4F73-BED5-C83147E45AB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8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297197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343" r:id="rId1"/>
    <p:sldLayoutId id="2147486344" r:id="rId2"/>
    <p:sldLayoutId id="2147486345" r:id="rId3"/>
    <p:sldLayoutId id="2147486346" r:id="rId4"/>
    <p:sldLayoutId id="2147486347" r:id="rId5"/>
    <p:sldLayoutId id="2147486348" r:id="rId6"/>
    <p:sldLayoutId id="2147486349" r:id="rId7"/>
    <p:sldLayoutId id="2147486350" r:id="rId8"/>
    <p:sldLayoutId id="2147486351" r:id="rId9"/>
    <p:sldLayoutId id="2147486352" r:id="rId10"/>
    <p:sldLayoutId id="2147486353" r:id="rId11"/>
    <p:sldLayoutId id="214748635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7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2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2.jp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Growing Up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Constructing Explanations and Designing Solutions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Obtaining, Evaluating and Communicating Information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1. Patterns 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2B589C0-0FC8-4540-AA9A-97717B1B68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370" y="1261765"/>
            <a:ext cx="3617955" cy="48239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FF02355-77D5-4269-A72E-0BC871AA52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584" y="4416716"/>
            <a:ext cx="759571" cy="11385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B6E6C77-984D-4F21-99BB-C1C9445077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63" y="2505295"/>
            <a:ext cx="4456781" cy="319614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71226F7-FE41-4D84-B769-79FEB6CE9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Parents and offspring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328E8F-952C-4250-8A04-5A1C04B61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358775" y="1248201"/>
            <a:ext cx="62354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These are also known as </a:t>
            </a:r>
            <a:r>
              <a:rPr lang="en-GB" b="1" dirty="0">
                <a:solidFill>
                  <a:srgbClr val="10BC45"/>
                </a:solidFill>
              </a:rPr>
              <a:t>offspring</a:t>
            </a:r>
            <a:r>
              <a:rPr lang="en-GB" dirty="0"/>
              <a:t>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8775" y="800100"/>
            <a:ext cx="59715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Adult plants and animals can have young. 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C7057A3-C61D-409B-85BA-31746DA71F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800101"/>
            <a:ext cx="3794597" cy="57610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AC36B3-B55A-4C4D-9C56-D5EAED48B2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251" y="3098020"/>
            <a:ext cx="2952934" cy="34153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B2D07F-9A83-42F4-A6C3-25F5E598FD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03" y="4928553"/>
            <a:ext cx="1019268" cy="15278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same or different?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8775" y="2211360"/>
            <a:ext cx="4079194" cy="830997"/>
          </a:xfrm>
          <a:prstGeom prst="rect">
            <a:avLst/>
          </a:prstGeom>
          <a:solidFill>
            <a:srgbClr val="96E696"/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But are the offspring exactly </a:t>
            </a:r>
          </a:p>
          <a:p>
            <a:r>
              <a:rPr lang="en-GB" dirty="0"/>
              <a:t>the same as their parents?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8774" y="800100"/>
            <a:ext cx="44594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Many of the offspring’s characteristics are inherited from their parents.</a:t>
            </a:r>
          </a:p>
        </p:txBody>
      </p:sp>
      <p:pic>
        <p:nvPicPr>
          <p:cNvPr id="6" name="Picture 9" descr="notes_icon">
            <a:extLst>
              <a:ext uri="{FF2B5EF4-FFF2-40B4-BE49-F238E27FC236}">
                <a16:creationId xmlns:a16="http://schemas.microsoft.com/office/drawing/2014/main" id="{4D0BDF5A-1988-4AE9-B012-59C288F19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04BF62B-C681-4252-BE9B-10FC803BD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04390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4101DA6-2821-496C-ACEF-12B89ABCAD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663" y="2715397"/>
            <a:ext cx="2340877" cy="28058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EB70CAD-C995-490F-B775-7329911D05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46" y="2670966"/>
            <a:ext cx="2130866" cy="31940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Common characteristics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8775" y="800100"/>
            <a:ext cx="81103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Offspring are very much, but not exactly, like their parents.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903899" y="2018033"/>
            <a:ext cx="4424240" cy="4501661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3959102" y="2059346"/>
            <a:ext cx="4466493" cy="4501659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pic>
        <p:nvPicPr>
          <p:cNvPr id="7" name="Picture 9" descr="notes_icon">
            <a:extLst>
              <a:ext uri="{FF2B5EF4-FFF2-40B4-BE49-F238E27FC236}">
                <a16:creationId xmlns:a16="http://schemas.microsoft.com/office/drawing/2014/main" id="{4D0BDF5A-1988-4AE9-B012-59C288F19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2570036" y="2242672"/>
            <a:ext cx="1143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Parent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86451" y="2197455"/>
            <a:ext cx="15680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Offspring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18843" y="3107068"/>
            <a:ext cx="1993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green eyes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28139" y="3323243"/>
            <a:ext cx="1582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blue eyes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70773" y="3434554"/>
            <a:ext cx="15335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striped fur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97925" y="4385072"/>
            <a:ext cx="887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large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586451" y="4615904"/>
            <a:ext cx="1109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small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870773" y="4431238"/>
            <a:ext cx="15335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black </a:t>
            </a:r>
            <a:br>
              <a:rPr lang="en-GB" dirty="0"/>
            </a:br>
            <a:r>
              <a:rPr lang="en-GB" dirty="0"/>
              <a:t>tail tip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8775" y="1356246"/>
            <a:ext cx="77364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We can see this when comparing this cat and its kitten.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4061547-B96B-45D8-B801-AE76F6471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72887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/>
      <p:bldP spid="12" grpId="0"/>
      <p:bldP spid="13" grpId="0"/>
      <p:bldP spid="14" grpId="0"/>
      <p:bldP spid="15" grpId="0"/>
      <p:bldP spid="17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8C40A8DE-3093-48B4-87D6-4E5D08F202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703" y="2563292"/>
            <a:ext cx="3088534" cy="30179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D2F1372-3650-4A45-B5D8-6C0FD16C1A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31" y="2657975"/>
            <a:ext cx="3003925" cy="28788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2F8EB5B-AAB2-4CC5-8554-439171E65C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30114" y="2841480"/>
            <a:ext cx="2624155" cy="29971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4E74A6-7D83-49A5-B47D-7A56609ACE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359" y="800295"/>
            <a:ext cx="2666766" cy="22172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Find the right parent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8775" y="800100"/>
            <a:ext cx="8398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This baby bird has fallen out of its nest. </a:t>
            </a:r>
          </a:p>
        </p:txBody>
      </p:sp>
      <p:pic>
        <p:nvPicPr>
          <p:cNvPr id="4" name="Picture 9" descr="notes_icon">
            <a:extLst>
              <a:ext uri="{FF2B5EF4-FFF2-40B4-BE49-F238E27FC236}">
                <a16:creationId xmlns:a16="http://schemas.microsoft.com/office/drawing/2014/main" id="{4D0BDF5A-1988-4AE9-B012-59C288F19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58775" y="1321194"/>
            <a:ext cx="4389072" cy="830997"/>
          </a:xfrm>
          <a:prstGeom prst="rect">
            <a:avLst/>
          </a:prstGeom>
          <a:solidFill>
            <a:srgbClr val="96E696"/>
          </a:solidFill>
        </p:spPr>
        <p:txBody>
          <a:bodyPr wrap="square">
            <a:spAutoFit/>
          </a:bodyPr>
          <a:lstStyle/>
          <a:p>
            <a:r>
              <a:rPr lang="en-GB" dirty="0"/>
              <a:t>Can you use its characteristics to identify the correct parent?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1FAF8C5-53CB-4B43-9149-125AE5621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7576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Behavior</a:t>
            </a:r>
            <a:r>
              <a:rPr lang="en-GB" dirty="0"/>
              <a:t> in parents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8775" y="800100"/>
            <a:ext cx="77139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With some animals, the parents look after their young.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8774" y="1529340"/>
            <a:ext cx="81873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They behave in certain ways in order to help the offspring to survive, including:</a:t>
            </a:r>
          </a:p>
        </p:txBody>
      </p:sp>
      <p:pic>
        <p:nvPicPr>
          <p:cNvPr id="12" name="Picture 9" descr="notes_icon">
            <a:extLst>
              <a:ext uri="{FF2B5EF4-FFF2-40B4-BE49-F238E27FC236}">
                <a16:creationId xmlns:a16="http://schemas.microsoft.com/office/drawing/2014/main" id="{4D0BDF5A-1988-4AE9-B012-59C288F19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76EC0F4-4095-4EA4-BF39-6E449F69C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A68D319-6967-4DD1-829F-C8CC2878D22B}"/>
              </a:ext>
            </a:extLst>
          </p:cNvPr>
          <p:cNvSpPr/>
          <p:nvPr/>
        </p:nvSpPr>
        <p:spPr>
          <a:xfrm>
            <a:off x="358774" y="2684357"/>
            <a:ext cx="16129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feeding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548F1D-71F5-44D7-A818-79489A1FAC41}"/>
              </a:ext>
            </a:extLst>
          </p:cNvPr>
          <p:cNvSpPr/>
          <p:nvPr/>
        </p:nvSpPr>
        <p:spPr>
          <a:xfrm>
            <a:off x="358775" y="3413597"/>
            <a:ext cx="19688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comforting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AADDAB-449A-4D41-B1F8-E38B12EF9F84}"/>
              </a:ext>
            </a:extLst>
          </p:cNvPr>
          <p:cNvSpPr/>
          <p:nvPr/>
        </p:nvSpPr>
        <p:spPr>
          <a:xfrm>
            <a:off x="360535" y="4142838"/>
            <a:ext cx="24052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providing protection.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A8A7ECB-3EA1-44BF-8F43-7203F840BC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211" y="2458047"/>
            <a:ext cx="4988602" cy="3446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716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Behavior</a:t>
            </a:r>
            <a:r>
              <a:rPr lang="en-GB" dirty="0"/>
              <a:t> in offspring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8774" y="800100"/>
            <a:ext cx="8556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Offspring also use special </a:t>
            </a:r>
            <a:r>
              <a:rPr lang="en-GB" dirty="0" err="1"/>
              <a:t>behavior</a:t>
            </a:r>
            <a:r>
              <a:rPr lang="en-GB" dirty="0"/>
              <a:t> to help them to survive.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8772" y="5059623"/>
            <a:ext cx="83391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Some young make signals, such as crying, cheeping or other noises. This alerts their parents when they are hungry or in danger.</a:t>
            </a:r>
          </a:p>
        </p:txBody>
      </p:sp>
      <p:pic>
        <p:nvPicPr>
          <p:cNvPr id="9" name="Picture 9" descr="notes_icon">
            <a:extLst>
              <a:ext uri="{FF2B5EF4-FFF2-40B4-BE49-F238E27FC236}">
                <a16:creationId xmlns:a16="http://schemas.microsoft.com/office/drawing/2014/main" id="{4D0BDF5A-1988-4AE9-B012-59C288F19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2A370F5-D0C7-451E-91A1-492404671C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385" y="1356062"/>
            <a:ext cx="4787493" cy="3609264"/>
          </a:xfrm>
          <a:prstGeom prst="rect">
            <a:avLst/>
          </a:prstGeom>
        </p:spPr>
      </p:pic>
      <p:pic>
        <p:nvPicPr>
          <p:cNvPr id="4" name="43380__freesound_agfx__chicks_very_young_short">
            <a:hlinkClick r:id="" action="ppaction://media"/>
            <a:extLst>
              <a:ext uri="{FF2B5EF4-FFF2-40B4-BE49-F238E27FC236}">
                <a16:creationId xmlns:a16="http://schemas.microsoft.com/office/drawing/2014/main" id="{70787A54-91B3-4081-A68C-5F13BD7ED8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87014" y="1408435"/>
            <a:ext cx="609600" cy="609600"/>
          </a:xfrm>
          <a:prstGeom prst="rect">
            <a:avLst/>
          </a:prstGeom>
        </p:spPr>
      </p:pic>
      <p:pic>
        <p:nvPicPr>
          <p:cNvPr id="8" name="Picture 23" descr="speaker">
            <a:extLst>
              <a:ext uri="{FF2B5EF4-FFF2-40B4-BE49-F238E27FC236}">
                <a16:creationId xmlns:a16="http://schemas.microsoft.com/office/drawing/2014/main" id="{E9848B64-507B-4A4D-884A-0B3F6A496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569" y="81002"/>
            <a:ext cx="517667" cy="461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0368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DEFAULT DESIGN" val="P6NydC0b"/>
  <p:tag name="ARTICULATE_DESIGN_ID_3_DEFAULT DESIGN" val="HDJmmRhd"/>
  <p:tag name="ARTICULATE_DESIGN_ID_2_DEFAULT DESIGN" val="pEnH22Mp"/>
  <p:tag name="ARTICULATE_DESIGN_ID_4_DEFAULT DESIGN" val="7uClMhSI"/>
  <p:tag name="ARTICULATE_DESIGN_ID_5_DEFAULT DESIGN" val="JExolLPG"/>
  <p:tag name="ARTICULATE_DESIGN_ID_6_DEFAULT DESIGN" val="XRCz2crX"/>
  <p:tag name="ARTICULATE_DESIGN_ID_7_DEFAULT DESIGN" val="jodQ0N7l"/>
  <p:tag name="ARTICULATE_SLIDE_COUNT" val="4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17105</TotalTime>
  <Words>585</Words>
  <Application>Microsoft Office PowerPoint</Application>
  <PresentationFormat>On-screen Show (4:3)</PresentationFormat>
  <Paragraphs>70</Paragraphs>
  <Slides>8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Wingdings</vt:lpstr>
      <vt:lpstr>Wingdings 2</vt:lpstr>
      <vt:lpstr>1_Default Design</vt:lpstr>
      <vt:lpstr>4_Default Design</vt:lpstr>
      <vt:lpstr>Growing Up</vt:lpstr>
      <vt:lpstr>Information</vt:lpstr>
      <vt:lpstr>Parents and offspring</vt:lpstr>
      <vt:lpstr>The same or different?</vt:lpstr>
      <vt:lpstr>Common characteristics</vt:lpstr>
      <vt:lpstr>Find the right parent</vt:lpstr>
      <vt:lpstr>Behavior in parents</vt:lpstr>
      <vt:lpstr>Behavior in offspring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Growing Up</dc:title>
  <dc:subject>Boardworks Elementary School Life Science</dc:subject>
  <dc:creator>Boardworks</dc:creator>
  <cp:lastModifiedBy>Tim Crilly</cp:lastModifiedBy>
  <cp:revision>782</cp:revision>
  <dcterms:created xsi:type="dcterms:W3CDTF">2003-10-06T13:07:42Z</dcterms:created>
  <dcterms:modified xsi:type="dcterms:W3CDTF">2018-12-04T11:02:20Z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A40D212B-C43C-4791-97FB-528DF1828B42</vt:lpwstr>
  </property>
  <property fmtid="{D5CDD505-2E9C-101B-9397-08002B2CF9AE}" pid="3" name="ArticulatePath">
    <vt:lpwstr>Acceleration</vt:lpwstr>
  </property>
</Properties>
</file>