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5"/>
  </p:notesMasterIdLst>
  <p:handoutMasterIdLst>
    <p:handoutMasterId r:id="rId16"/>
  </p:handoutMasterIdLst>
  <p:sldIdLst>
    <p:sldId id="430" r:id="rId3"/>
    <p:sldId id="527" r:id="rId4"/>
    <p:sldId id="528" r:id="rId5"/>
    <p:sldId id="529" r:id="rId6"/>
    <p:sldId id="530" r:id="rId7"/>
    <p:sldId id="531" r:id="rId8"/>
    <p:sldId id="532" r:id="rId9"/>
    <p:sldId id="533" r:id="rId10"/>
    <p:sldId id="534" r:id="rId11"/>
    <p:sldId id="535" r:id="rId12"/>
    <p:sldId id="537" r:id="rId13"/>
    <p:sldId id="536" r:id="rId14"/>
  </p:sldIdLst>
  <p:sldSz cx="9144000" cy="6858000" type="screen4x3"/>
  <p:notesSz cx="6858000" cy="92964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E696"/>
    <a:srgbClr val="10BC45"/>
    <a:srgbClr val="010066"/>
    <a:srgbClr val="33CC33"/>
    <a:srgbClr val="286DA6"/>
    <a:srgbClr val="BEDAF0"/>
    <a:srgbClr val="FFFFFF"/>
    <a:srgbClr val="FF6600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 showGuides="1">
      <p:cViewPr varScale="1">
        <p:scale>
          <a:sx n="85" d="100"/>
          <a:sy n="85" d="100"/>
        </p:scale>
        <p:origin x="540" y="72"/>
      </p:cViewPr>
      <p:guideLst>
        <p:guide orient="horz" pos="4133"/>
        <p:guide pos="226"/>
        <p:guide orient="horz" pos="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5BED074-0D12-4A6D-840A-72F60EC9D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258579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E86551C-04F7-46E8-895B-E7DE1D5FF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28391598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Catmando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5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Discuss students’ ideas for the question. Like a factory, the ants work together to covert resources (food) into more products (ants). Each worker in the factory has their own specific task. </a:t>
            </a:r>
            <a:r>
              <a:rPr lang="en-GB" baseline="0" dirty="0"/>
              <a:t>You could challenge the students to come up with equivalent jobs in a factory. Help students to identify limitations with this model: for example, in some factories, jobs are carried out by non-living machines.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 model using an analogy, example, or abstract representation to describe a scientific principle or design solution.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Identify limitations of models.</a:t>
            </a:r>
            <a:endParaRPr lang="en-GB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Pavel </a:t>
            </a:r>
            <a:r>
              <a:rPr lang="en-GB" altLang="en-US" dirty="0" err="1">
                <a:latin typeface="Arial" panose="020B0604020202020204" pitchFamily="34" charset="0"/>
              </a:rPr>
              <a:t>Krasensky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6200" y="8831580"/>
            <a:ext cx="2971800" cy="464820"/>
          </a:xfrm>
        </p:spPr>
        <p:txBody>
          <a:bodyPr/>
          <a:lstStyle/>
          <a:p>
            <a:fld id="{45B40EEA-2BDC-4A1A-846A-91A8B24EC113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2882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Johan Larson,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6200" y="8831580"/>
            <a:ext cx="2971800" cy="464820"/>
          </a:xfrm>
        </p:spPr>
        <p:txBody>
          <a:bodyPr/>
          <a:lstStyle/>
          <a:p>
            <a:fld id="{45B40EEA-2BDC-4A1A-846A-91A8B24EC113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291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6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 could</a:t>
            </a:r>
            <a:r>
              <a:rPr lang="en-GB" baseline="0" dirty="0"/>
              <a:t> test students vocabulary here, asking them if they know the names of each group. A school (or shoal) of fish, a flock of birds, a herd of elephants and a pack of wolves.</a:t>
            </a:r>
          </a:p>
          <a:p>
            <a:endParaRPr lang="en-GB" baseline="0" dirty="0"/>
          </a:p>
          <a:p>
            <a:r>
              <a:rPr lang="en-GB" b="1" baseline="0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Macaws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Wiratchai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wansamngam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Fish </a:t>
            </a:r>
            <a:r>
              <a:rPr lang="en-GB" altLang="en-US" dirty="0">
                <a:latin typeface="Arial" panose="020B0604020202020204" pitchFamily="34" charset="0"/>
              </a:rPr>
              <a:t>© Rich Carey;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Wolves </a:t>
            </a:r>
            <a:r>
              <a:rPr lang="en-GB" altLang="en-US" dirty="0">
                <a:latin typeface="Arial" panose="020B0604020202020204" pitchFamily="34" charset="0"/>
              </a:rPr>
              <a:t>© David </a:t>
            </a:r>
            <a:r>
              <a:rPr lang="en-GB" altLang="en-US" dirty="0" err="1">
                <a:latin typeface="Arial" panose="020B0604020202020204" pitchFamily="34" charset="0"/>
              </a:rPr>
              <a:t>Dirga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Elephants </a:t>
            </a:r>
            <a:r>
              <a:rPr lang="en-GB" altLang="en-US" dirty="0">
                <a:latin typeface="Arial" panose="020B0604020202020204" pitchFamily="34" charset="0"/>
              </a:rPr>
              <a:t>© David Steele,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2677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Teacher</a:t>
            </a:r>
            <a:r>
              <a:rPr lang="en-GB" sz="1200" b="1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notes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If appropriate, you could discuss with students about how they live in a family group, and ask them how they think it helps them to survive?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Dirk M. de Boer,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6200" y="8831580"/>
            <a:ext cx="2971800" cy="464820"/>
          </a:xfrm>
        </p:spPr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0285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Lions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EastVillage</a:t>
            </a:r>
            <a:r>
              <a:rPr lang="en-GB" altLang="en-US" dirty="0">
                <a:latin typeface="Arial" panose="020B0604020202020204" pitchFamily="34" charset="0"/>
              </a:rPr>
              <a:t> Images;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Ants </a:t>
            </a:r>
            <a:r>
              <a:rPr lang="en-GB" altLang="en-US" dirty="0">
                <a:latin typeface="Arial" panose="020B0604020202020204" pitchFamily="34" charset="0"/>
              </a:rPr>
              <a:t>© Andrew F. </a:t>
            </a:r>
            <a:r>
              <a:rPr lang="en-GB" altLang="en-US" dirty="0" err="1">
                <a:latin typeface="Arial" panose="020B0604020202020204" pitchFamily="34" charset="0"/>
              </a:rPr>
              <a:t>Kazmierski</a:t>
            </a:r>
            <a:r>
              <a:rPr lang="en-GB" altLang="en-US" dirty="0">
                <a:latin typeface="Arial" panose="020B0604020202020204" pitchFamily="34" charset="0"/>
              </a:rPr>
              <a:t>, both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7796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nuttapol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Phetcharat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9502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</a:t>
            </a:r>
            <a:r>
              <a:rPr lang="en-GB" baseline="0" dirty="0"/>
              <a:t> could show students a video of the bee waggle dance.	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Sketchart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8032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Aleksandr </a:t>
            </a:r>
            <a:r>
              <a:rPr lang="en-GB" altLang="en-US" dirty="0" err="1">
                <a:latin typeface="Arial" panose="020B0604020202020204" pitchFamily="34" charset="0"/>
              </a:rPr>
              <a:t>Kutskii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292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Krizek</a:t>
            </a:r>
            <a:r>
              <a:rPr lang="en-GB" altLang="en-US" dirty="0">
                <a:latin typeface="Arial" panose="020B0604020202020204" pitchFamily="34" charset="0"/>
              </a:rPr>
              <a:t> Vaclav,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7914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21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746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246" r:id="rId2"/>
    <p:sldLayoutId id="2147486247" r:id="rId3"/>
    <p:sldLayoutId id="2147486248" r:id="rId4"/>
    <p:sldLayoutId id="2147486249" r:id="rId5"/>
    <p:sldLayoutId id="2147486250" r:id="rId6"/>
    <p:sldLayoutId id="2147486251" r:id="rId7"/>
    <p:sldLayoutId id="2147486252" r:id="rId8"/>
    <p:sldLayoutId id="2147486253" r:id="rId9"/>
    <p:sldLayoutId id="2147486254" r:id="rId10"/>
    <p:sldLayoutId id="2147486255" r:id="rId11"/>
    <p:sldLayoutId id="2147486256" r:id="rId12"/>
    <p:sldLayoutId id="2147486257" r:id="rId13"/>
    <p:sldLayoutId id="214748632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Living in </a:t>
            </a:r>
            <a:br>
              <a:rPr lang="en-GB" altLang="en-US" dirty="0"/>
            </a:br>
            <a:r>
              <a:rPr lang="en-GB" altLang="en-US" dirty="0"/>
              <a:t>a Group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Reproduction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800100"/>
            <a:ext cx="83122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Living in a group can also help organisms to </a:t>
            </a:r>
            <a:r>
              <a:rPr lang="en-GB" b="1" dirty="0">
                <a:solidFill>
                  <a:srgbClr val="10BC45"/>
                </a:solidFill>
              </a:rPr>
              <a:t>reproduce </a:t>
            </a:r>
            <a:br>
              <a:rPr lang="en-GB" b="1" dirty="0">
                <a:solidFill>
                  <a:srgbClr val="10BC45"/>
                </a:solidFill>
              </a:rPr>
            </a:br>
            <a:r>
              <a:rPr lang="en-GB" dirty="0"/>
              <a:t>and raise their young. 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1889816"/>
            <a:ext cx="3778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An individual living in a group may find that there are lots of suitable </a:t>
            </a:r>
            <a:r>
              <a:rPr lang="en-GB" b="1" dirty="0">
                <a:solidFill>
                  <a:srgbClr val="10BC45"/>
                </a:solidFill>
              </a:rPr>
              <a:t>mates</a:t>
            </a:r>
            <a:r>
              <a:rPr lang="en-GB" dirty="0"/>
              <a:t> available.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4" y="3718196"/>
            <a:ext cx="40294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Some animals also care </a:t>
            </a:r>
            <a:br>
              <a:rPr lang="en-GB" dirty="0"/>
            </a:br>
            <a:r>
              <a:rPr lang="en-GB" dirty="0"/>
              <a:t>for young as a group. Female sperm whales work together to raise young, often caring for young that are not their own.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C26C73-5631-490E-8FBB-544CA38F7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C80DAC-3176-4072-A4AC-32EB412C2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42278"/>
            <a:ext cx="4179982" cy="318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8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in a group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800100"/>
            <a:ext cx="87852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Some organisms, such as ants, divide up work within their group. Each individual carries out their own special task.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5296795"/>
            <a:ext cx="8465185" cy="461665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r>
              <a:rPr lang="en-GB" dirty="0"/>
              <a:t>This system works a bit like a factory. Can you explain how?</a:t>
            </a:r>
          </a:p>
        </p:txBody>
      </p:sp>
      <p:pic>
        <p:nvPicPr>
          <p:cNvPr id="7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998932-A469-4CAE-8568-5838AEA08F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8" r="12793"/>
          <a:stretch/>
        </p:blipFill>
        <p:spPr>
          <a:xfrm>
            <a:off x="5115383" y="1952892"/>
            <a:ext cx="3430600" cy="28749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077C08-CD6E-4A0C-8A7C-CB767AC90212}"/>
              </a:ext>
            </a:extLst>
          </p:cNvPr>
          <p:cNvSpPr txBox="1"/>
          <p:nvPr/>
        </p:nvSpPr>
        <p:spPr>
          <a:xfrm>
            <a:off x="358775" y="2161194"/>
            <a:ext cx="44728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Queen: lays eggs.</a:t>
            </a:r>
          </a:p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Young worker ants: care </a:t>
            </a:r>
            <a:br>
              <a:rPr lang="en-GB" dirty="0"/>
            </a:br>
            <a:r>
              <a:rPr lang="en-GB" dirty="0"/>
              <a:t>for the queen and the young.</a:t>
            </a:r>
          </a:p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Older worker ants: gather food and defend the group.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6F24CA-776A-4DFE-8B11-FE3E4D55F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6056DAE9-70AB-45BD-9252-EBB6E2B34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2321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148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adaptations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4" y="800100"/>
            <a:ext cx="8426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Individuals in a group have characteristics that are similar, but not the same. This can help a group </a:t>
            </a:r>
            <a:r>
              <a:rPr lang="en-GB" b="1" dirty="0">
                <a:solidFill>
                  <a:srgbClr val="10BC45"/>
                </a:solidFill>
              </a:rPr>
              <a:t>adapt</a:t>
            </a:r>
            <a:r>
              <a:rPr lang="en-GB" dirty="0"/>
              <a:t> to changes </a:t>
            </a:r>
            <a:br>
              <a:rPr lang="en-GB" dirty="0"/>
            </a:br>
            <a:r>
              <a:rPr lang="en-GB" dirty="0"/>
              <a:t>in the environment over time.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5" y="2351752"/>
            <a:ext cx="5379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 example, stick insects living on a tree are camouflaged. But if the bark of a tree changed color this might cause them to stand out to predators.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773" y="4272735"/>
            <a:ext cx="57633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However, some individuals might be a slightly different color. These might be more likely to survive and reproduce. Their offspring would have the new </a:t>
            </a:r>
            <a:r>
              <a:rPr lang="en-GB" dirty="0" err="1"/>
              <a:t>color</a:t>
            </a:r>
            <a:r>
              <a:rPr lang="en-GB" dirty="0"/>
              <a:t>, causing the group to change over time.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F53ACB-8656-4B55-AB04-5D694C9F4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85" y="1829473"/>
            <a:ext cx="2573341" cy="430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71A229-4007-46E0-94E3-3675CAFE2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dirty="0"/>
              <a:t>Developing and Using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3. Scale, Proportion and Quantity</a:t>
            </a:r>
          </a:p>
          <a:p>
            <a:r>
              <a:rPr lang="en-GB" sz="1600" dirty="0"/>
              <a:t>4. Systems and System Models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living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369683" y="5948924"/>
            <a:ext cx="6404634" cy="461665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/>
              <a:t>Why do you think individuals live together?</a:t>
            </a:r>
          </a:p>
        </p:txBody>
      </p:sp>
      <p:sp>
        <p:nvSpPr>
          <p:cNvPr id="8" name="Rectangle 7"/>
          <p:cNvSpPr/>
          <p:nvPr/>
        </p:nvSpPr>
        <p:spPr>
          <a:xfrm>
            <a:off x="358775" y="822258"/>
            <a:ext cx="67514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Many different organisms live in </a:t>
            </a:r>
            <a:r>
              <a:rPr lang="en-GB" b="1" dirty="0">
                <a:solidFill>
                  <a:srgbClr val="10BC45"/>
                </a:solidFill>
              </a:rPr>
              <a:t>groups</a:t>
            </a:r>
            <a:r>
              <a:rPr lang="en-GB" dirty="0"/>
              <a:t>. </a:t>
            </a:r>
          </a:p>
        </p:txBody>
      </p:sp>
      <p:pic>
        <p:nvPicPr>
          <p:cNvPr id="9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EF3EC2-D856-497E-B860-40D79E089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9B4392-5131-47BC-8FC3-64F19ABDA5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40" y="1445701"/>
            <a:ext cx="3012671" cy="20544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89CF92-99B6-4498-AD1C-FE28D86B14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18" y="1445701"/>
            <a:ext cx="3130923" cy="20544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68176C-BF96-4A40-81A6-94B232CA29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40" y="3652452"/>
            <a:ext cx="3012671" cy="20544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468B610-2F4F-4106-A801-20B5A8C2CD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776" y="3652452"/>
            <a:ext cx="3141565" cy="20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9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together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827305"/>
            <a:ext cx="7965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Living in a group means the individuals might work together to:  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5417771"/>
            <a:ext cx="8564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For many organisms, living in a group helps them to survive.</a:t>
            </a:r>
          </a:p>
        </p:txBody>
      </p:sp>
      <p:pic>
        <p:nvPicPr>
          <p:cNvPr id="7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C36D64-B6F0-4372-A0C2-6BBFF2E0E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4294AE-9D95-40D5-AC83-F07BC0C188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943" y="1986180"/>
            <a:ext cx="4286250" cy="28856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C09231-7C4C-4961-9815-6FAB07FCDAC3}"/>
              </a:ext>
            </a:extLst>
          </p:cNvPr>
          <p:cNvSpPr txBox="1"/>
          <p:nvPr/>
        </p:nvSpPr>
        <p:spPr>
          <a:xfrm>
            <a:off x="358775" y="2291542"/>
            <a:ext cx="35159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find food</a:t>
            </a:r>
          </a:p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defend themselves</a:t>
            </a:r>
          </a:p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raise young </a:t>
            </a:r>
          </a:p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deal with changes </a:t>
            </a:r>
            <a:br>
              <a:rPr lang="en-GB" dirty="0"/>
            </a:br>
            <a:r>
              <a:rPr lang="en-GB" dirty="0"/>
              <a:t>in the environment.</a:t>
            </a:r>
          </a:p>
        </p:txBody>
      </p:sp>
    </p:spTree>
    <p:extLst>
      <p:ext uri="{BB962C8B-B14F-4D97-AF65-F5344CB8AC3E}">
        <p14:creationId xmlns:p14="http://schemas.microsoft.com/office/powerpoint/2010/main" val="251179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Different group sizes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827305"/>
            <a:ext cx="86023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Group sizes can be very different.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4840013" y="1662205"/>
            <a:ext cx="34841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Some can be as small as 5–40 individuals, like </a:t>
            </a:r>
            <a:r>
              <a:rPr lang="en-GB" b="1" dirty="0"/>
              <a:t>prides</a:t>
            </a:r>
            <a:r>
              <a:rPr lang="en-GB" dirty="0"/>
              <a:t> of lions.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4335950"/>
            <a:ext cx="39827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Other groups have thousands of individuals, such as some </a:t>
            </a:r>
            <a:r>
              <a:rPr lang="en-GB" b="1" dirty="0"/>
              <a:t>swarms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of insects.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1D40B1-1051-4196-8273-4638139F2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3EF8EA-CEB0-44B3-A4F8-47E7EC01F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1" y="1659108"/>
            <a:ext cx="3706377" cy="23067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3CBEB5-96BF-441C-9858-A81B0658E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36" y="3235769"/>
            <a:ext cx="3677362" cy="279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6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Sharing food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800100"/>
            <a:ext cx="8532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One advantage of living in a group is that </a:t>
            </a:r>
            <a:r>
              <a:rPr lang="en-GB" b="1" dirty="0">
                <a:solidFill>
                  <a:srgbClr val="10BC45"/>
                </a:solidFill>
              </a:rPr>
              <a:t>food</a:t>
            </a:r>
            <a:r>
              <a:rPr lang="en-GB" dirty="0"/>
              <a:t> is shared.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3" y="1518485"/>
            <a:ext cx="8089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In some groups, animals work together to find food.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3" y="4432583"/>
            <a:ext cx="31199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 group of ants can carry large insects and other food when they work as a team.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3E2F8C-9855-4D2D-A082-DBE2AD872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64B27F-5041-45B8-9B5B-53960A5EB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25" y="2509446"/>
            <a:ext cx="4286250" cy="3216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1194540-F44C-48EE-BE74-27B443B3CEFE}"/>
              </a:ext>
            </a:extLst>
          </p:cNvPr>
          <p:cNvSpPr/>
          <p:nvPr/>
        </p:nvSpPr>
        <p:spPr>
          <a:xfrm>
            <a:off x="358773" y="2236870"/>
            <a:ext cx="32645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helps them to catch or carry food that they would not </a:t>
            </a:r>
            <a:br>
              <a:rPr lang="en-GB" dirty="0"/>
            </a:br>
            <a:r>
              <a:rPr lang="en-GB" dirty="0"/>
              <a:t>be able to manage </a:t>
            </a:r>
            <a:br>
              <a:rPr lang="en-GB" dirty="0"/>
            </a:br>
            <a:r>
              <a:rPr lang="en-GB" dirty="0"/>
              <a:t>on their own. </a:t>
            </a:r>
          </a:p>
        </p:txBody>
      </p:sp>
    </p:spTree>
    <p:extLst>
      <p:ext uri="{BB962C8B-B14F-4D97-AF65-F5344CB8AC3E}">
        <p14:creationId xmlns:p14="http://schemas.microsoft.com/office/powerpoint/2010/main" val="86507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800100"/>
            <a:ext cx="82491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Many animals in groups </a:t>
            </a:r>
            <a:r>
              <a:rPr lang="en-GB" b="1" dirty="0">
                <a:solidFill>
                  <a:srgbClr val="10BC45"/>
                </a:solidFill>
              </a:rPr>
              <a:t>communicate</a:t>
            </a:r>
            <a:r>
              <a:rPr lang="en-GB" dirty="0"/>
              <a:t> to help others </a:t>
            </a:r>
            <a:br>
              <a:rPr lang="en-GB" dirty="0"/>
            </a:br>
            <a:r>
              <a:rPr lang="en-GB" dirty="0"/>
              <a:t>find food.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2320167"/>
            <a:ext cx="41245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Ravens use special calls to tell other group members that they have found food.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4" y="4209566"/>
            <a:ext cx="39767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Bees have developed a special “waggle dance” to point other bees in their group towards food.</a:t>
            </a:r>
          </a:p>
        </p:txBody>
      </p:sp>
      <p:pic>
        <p:nvPicPr>
          <p:cNvPr id="7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CA12C4-F0E6-49E0-9012-E7A9DA861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6DBB1A-B48C-452E-8414-83F9DAA3E9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0" r="16377"/>
          <a:stretch/>
        </p:blipFill>
        <p:spPr>
          <a:xfrm>
            <a:off x="4732978" y="2370609"/>
            <a:ext cx="3874993" cy="332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0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Protection (1)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800100"/>
            <a:ext cx="85802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Some animals work together to try to avoid being eaten.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4" y="1563754"/>
            <a:ext cx="85802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If a </a:t>
            </a:r>
            <a:r>
              <a:rPr lang="en-GB" b="1" dirty="0">
                <a:solidFill>
                  <a:srgbClr val="10BC45"/>
                </a:solidFill>
              </a:rPr>
              <a:t>predator</a:t>
            </a:r>
            <a:r>
              <a:rPr lang="en-GB" dirty="0"/>
              <a:t> comes close, musk oxen form a circle. They keep their young protected in the middle of the circle and </a:t>
            </a:r>
            <a:br>
              <a:rPr lang="en-GB" dirty="0"/>
            </a:br>
            <a:r>
              <a:rPr lang="en-GB" dirty="0"/>
              <a:t>use their large horns to defend themselves.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D2EB2B-10E6-4562-B393-7841C311F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A37169-8BD8-4C5D-A072-249BD7B8E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64" y="3066072"/>
            <a:ext cx="6054090" cy="33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Protection (2)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800100"/>
            <a:ext cx="83595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In some groups, individuals watch out for </a:t>
            </a:r>
            <a:r>
              <a:rPr lang="en-GB" b="1" dirty="0">
                <a:solidFill>
                  <a:srgbClr val="10BC45"/>
                </a:solidFill>
              </a:rPr>
              <a:t>danger</a:t>
            </a:r>
            <a:r>
              <a:rPr lang="en-GB" dirty="0"/>
              <a:t> and alert the rest of the group if they see something.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1966435"/>
            <a:ext cx="39452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Meerkats take it in turn to be on guard duty. The guards on duty watch the skies for eagles and hawks and the land for jackals.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5" y="4240765"/>
            <a:ext cx="43078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If danger appears, the guard calls out, causing all the meerkats in the group to </a:t>
            </a:r>
            <a:br>
              <a:rPr lang="en-GB" dirty="0"/>
            </a:br>
            <a:r>
              <a:rPr lang="en-GB" dirty="0"/>
              <a:t>dive back into their burrows for safety.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D9686F-2465-4C8D-BA68-1A9501C48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2DBAC2-5FC3-4C39-83E2-B5BA3414B6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1"/>
          <a:stretch/>
        </p:blipFill>
        <p:spPr>
          <a:xfrm>
            <a:off x="4920734" y="1964427"/>
            <a:ext cx="3527941" cy="40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7uClMhSI"/>
  <p:tag name="ARTICULATE_DESIGN_ID_5_DEFAULT DESIGN" val="JExolLPG"/>
  <p:tag name="ARTICULATE_DESIGN_ID_6_DEFAULT DESIGN" val="XRCz2crX"/>
  <p:tag name="ARTICULATE_DESIGN_ID_7_DEFAULT DESIGN" val="jodQ0N7l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17032</TotalTime>
  <Words>855</Words>
  <Application>Microsoft Office PowerPoint</Application>
  <PresentationFormat>On-screen Show (4:3)</PresentationFormat>
  <Paragraphs>89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Wingdings</vt:lpstr>
      <vt:lpstr>Wingdings 2</vt:lpstr>
      <vt:lpstr>Default Design</vt:lpstr>
      <vt:lpstr>3_Default Design</vt:lpstr>
      <vt:lpstr>Living in  a Group</vt:lpstr>
      <vt:lpstr>Information</vt:lpstr>
      <vt:lpstr>Group living</vt:lpstr>
      <vt:lpstr>Working together</vt:lpstr>
      <vt:lpstr>Different group sizes</vt:lpstr>
      <vt:lpstr>Sharing food</vt:lpstr>
      <vt:lpstr>Communication</vt:lpstr>
      <vt:lpstr>Protection (1)</vt:lpstr>
      <vt:lpstr>Protection (2)</vt:lpstr>
      <vt:lpstr>Reproduction</vt:lpstr>
      <vt:lpstr>Working in a group</vt:lpstr>
      <vt:lpstr>Group adaptations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in a Group</dc:title>
  <dc:subject>Boardworks Elementary School Life Science</dc:subject>
  <dc:creator>Boardworks</dc:creator>
  <cp:lastModifiedBy>Tim Crilly</cp:lastModifiedBy>
  <cp:revision>809</cp:revision>
  <dcterms:created xsi:type="dcterms:W3CDTF">2003-10-06T13:07:42Z</dcterms:created>
  <dcterms:modified xsi:type="dcterms:W3CDTF">2018-12-04T11:02:44Z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