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863" r:id="rId2"/>
  </p:sldMasterIdLst>
  <p:notesMasterIdLst>
    <p:notesMasterId r:id="rId13"/>
  </p:notesMasterIdLst>
  <p:handoutMasterIdLst>
    <p:handoutMasterId r:id="rId14"/>
  </p:handoutMasterIdLst>
  <p:sldIdLst>
    <p:sldId id="430" r:id="rId3"/>
    <p:sldId id="527" r:id="rId4"/>
    <p:sldId id="520" r:id="rId5"/>
    <p:sldId id="528" r:id="rId6"/>
    <p:sldId id="529" r:id="rId7"/>
    <p:sldId id="530" r:id="rId8"/>
    <p:sldId id="532" r:id="rId9"/>
    <p:sldId id="533" r:id="rId10"/>
    <p:sldId id="534" r:id="rId11"/>
    <p:sldId id="535" r:id="rId12"/>
  </p:sldIdLst>
  <p:sldSz cx="9144000" cy="6858000" type="screen4x3"/>
  <p:notesSz cx="7010400" cy="9236075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DA6"/>
    <a:srgbClr val="BEDAF0"/>
    <a:srgbClr val="FFFFFF"/>
    <a:srgbClr val="010066"/>
    <a:srgbClr val="333333"/>
    <a:srgbClr val="444444"/>
    <a:srgbClr val="FF6600"/>
    <a:srgbClr val="CC0099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1053" autoAdjust="0"/>
  </p:normalViewPr>
  <p:slideViewPr>
    <p:cSldViewPr snapToGrid="0" showGuides="1">
      <p:cViewPr>
        <p:scale>
          <a:sx n="85" d="100"/>
          <a:sy n="85" d="100"/>
        </p:scale>
        <p:origin x="2094" y="168"/>
      </p:cViewPr>
      <p:guideLst>
        <p:guide orient="horz" pos="504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3852" y="72"/>
      </p:cViewPr>
      <p:guideLst>
        <p:guide orient="horz" pos="2909"/>
        <p:guide pos="2208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772669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66807" y="8774271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6036FB7-67E5-47C8-AD4F-EE4EDDCD1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428" y="115451"/>
            <a:ext cx="5179548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2822876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5388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387136"/>
            <a:ext cx="514096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774271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66807" y="8774271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24D1458-DAF3-4BDF-9087-958791BE2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428" y="115451"/>
            <a:ext cx="5179548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19886845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You might need to remind students that</a:t>
            </a:r>
            <a:r>
              <a:rPr lang="en-GB" baseline="0" dirty="0"/>
              <a:t> the table is read row by row from left to right. </a:t>
            </a:r>
          </a:p>
          <a:p>
            <a:endParaRPr lang="en-GB" baseline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 model using an analogy, example, or abstract representation to describe a scientific principle or design solution.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Organize simple data sets to reveal patterns that suggest relationships.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4058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842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altLang="en-US" b="1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Monkey Business Images,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3972560" y="8774271"/>
            <a:ext cx="303784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F494CC-E9DC-47E7-9283-A50ACC56B332}" type="slidenum">
              <a:rPr lang="en-US" altLang="en-US" sz="1200" b="1">
                <a:solidFill>
                  <a:schemeClr val="tx1"/>
                </a:solidFill>
              </a:rPr>
              <a:pPr algn="r"/>
              <a:t>3</a:t>
            </a:fld>
            <a:endParaRPr lang="en-US" altLang="en-US" sz="1200" b="1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4563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</a:t>
            </a:r>
            <a:r>
              <a:rPr lang="en-GB" b="1" baseline="0" dirty="0"/>
              <a:t> notes</a:t>
            </a:r>
          </a:p>
          <a:p>
            <a:r>
              <a:rPr lang="en-GB" baseline="0" dirty="0"/>
              <a:t>This shows the basics of what happens during a local call. A long distance call would involve more than one cell tower. It’s a common misconception that when you talk on a cell phone that sound waves travel through the air. Make sure students understand that a cell phone converts the sound wave into digital information to transmit it.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3243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4847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villorejo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3355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Students</a:t>
            </a:r>
            <a:r>
              <a:rPr lang="en-GB" baseline="0" dirty="0"/>
              <a:t> could make up their own messages to communicate to each other using tapping or a by flashing a light. </a:t>
            </a:r>
          </a:p>
          <a:p>
            <a:endParaRPr lang="en-GB" baseline="0" dirty="0"/>
          </a:p>
          <a:p>
            <a:r>
              <a:rPr lang="en-GB" baseline="0" dirty="0"/>
              <a:t>The gap between letters is three time the duration of a dot and the gap between two words is seven times longer than a dot.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168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 model using an analogy, example, or abstract representation to describe a scientific principle or design solution.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Organize simple data sets to reveal patterns that suggest relationships.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168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4152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00339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327" r:id="rId1"/>
    <p:sldLayoutId id="2147486326" r:id="rId2"/>
    <p:sldLayoutId id="2147486246" r:id="rId3"/>
    <p:sldLayoutId id="2147486247" r:id="rId4"/>
    <p:sldLayoutId id="2147486248" r:id="rId5"/>
    <p:sldLayoutId id="2147486249" r:id="rId6"/>
    <p:sldLayoutId id="2147486250" r:id="rId7"/>
    <p:sldLayoutId id="2147486251" r:id="rId8"/>
    <p:sldLayoutId id="2147486252" r:id="rId9"/>
    <p:sldLayoutId id="2147486253" r:id="rId10"/>
    <p:sldLayoutId id="2147486254" r:id="rId11"/>
    <p:sldLayoutId id="2147486255" r:id="rId12"/>
    <p:sldLayoutId id="2147486256" r:id="rId13"/>
    <p:sldLayoutId id="214748625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258" r:id="rId1"/>
    <p:sldLayoutId id="2147486259" r:id="rId2"/>
    <p:sldLayoutId id="2147486260" r:id="rId3"/>
    <p:sldLayoutId id="2147486261" r:id="rId4"/>
    <p:sldLayoutId id="2147486262" r:id="rId5"/>
    <p:sldLayoutId id="2147486263" r:id="rId6"/>
    <p:sldLayoutId id="2147486264" r:id="rId7"/>
    <p:sldLayoutId id="2147486265" r:id="rId8"/>
    <p:sldLayoutId id="2147486266" r:id="rId9"/>
    <p:sldLayoutId id="2147486267" r:id="rId10"/>
    <p:sldLayoutId id="2147486268" r:id="rId11"/>
    <p:sldLayoutId id="214748626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8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980AF1-06CA-4779-B8BB-66F9DF21F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Digital Information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35AA3A6-5452-4788-9DD9-00BD5F23DC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817754"/>
              </p:ext>
            </p:extLst>
          </p:nvPr>
        </p:nvGraphicFramePr>
        <p:xfrm>
          <a:off x="1074420" y="3069483"/>
          <a:ext cx="6995160" cy="314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306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Binary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539190"/>
              </p:ext>
            </p:extLst>
          </p:nvPr>
        </p:nvGraphicFramePr>
        <p:xfrm>
          <a:off x="1074420" y="3069483"/>
          <a:ext cx="6995160" cy="314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43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9306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06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58775" y="800100"/>
            <a:ext cx="8068945" cy="830997"/>
          </a:xfrm>
          <a:prstGeom prst="rect">
            <a:avLst/>
          </a:prstGeom>
          <a:solidFill>
            <a:srgbClr val="BEDAF0"/>
          </a:solidFill>
        </p:spPr>
        <p:txBody>
          <a:bodyPr wrap="square">
            <a:spAutoFit/>
          </a:bodyPr>
          <a:lstStyle/>
          <a:p>
            <a:r>
              <a:rPr lang="en-GB" dirty="0"/>
              <a:t>Can you form the picture that would be made using the following code, in this grid below?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4" y="1907251"/>
            <a:ext cx="80689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0000000000100100000000000000000001000010001001000001100000000000</a:t>
            </a:r>
          </a:p>
        </p:txBody>
      </p:sp>
      <p:pic>
        <p:nvPicPr>
          <p:cNvPr id="7" name="Picture 9" descr="notes_icon">
            <a:extLst>
              <a:ext uri="{FF2B5EF4-FFF2-40B4-BE49-F238E27FC236}">
                <a16:creationId xmlns:a16="http://schemas.microsoft.com/office/drawing/2014/main" id="{2E2A50FA-3F32-4E0C-9E27-913A10220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77759477-8E2B-449B-A403-703A74A8A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760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Developing and Using Models</a:t>
            </a:r>
          </a:p>
          <a:p>
            <a:pPr>
              <a:buSzPct val="100000"/>
            </a:pPr>
            <a:r>
              <a:rPr lang="en-GB" sz="1600" dirty="0"/>
              <a:t>Using Mathematics and Computational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87779-CDAD-4396-9402-CCAEF4666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information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D293B27-2F94-49F8-B3E2-85EDF2CDC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58774" y="800100"/>
            <a:ext cx="7985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Technology can help us send and receive information over long distances.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775" y="2156367"/>
            <a:ext cx="7286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High-tech devices, such as computers and cell phones, can convert the information we give them into </a:t>
            </a:r>
            <a:r>
              <a:rPr lang="en-GB" b="1" dirty="0">
                <a:solidFill>
                  <a:srgbClr val="286DA6"/>
                </a:solidFill>
              </a:rPr>
              <a:t>digital information</a:t>
            </a:r>
            <a:r>
              <a:rPr lang="en-GB" dirty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8774" y="3881966"/>
            <a:ext cx="33539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information is then sent to a new location where it is decoded back into a form that we can understand.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16486C-C7D5-4495-84F6-512E3406E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734" y="3287362"/>
            <a:ext cx="4286250" cy="285954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3C779DC-3B67-4287-8817-54A938E037DB}"/>
              </a:ext>
            </a:extLst>
          </p:cNvPr>
          <p:cNvGrpSpPr/>
          <p:nvPr/>
        </p:nvGrpSpPr>
        <p:grpSpPr>
          <a:xfrm>
            <a:off x="722489" y="3670667"/>
            <a:ext cx="7618293" cy="2950971"/>
            <a:chOff x="646882" y="3681956"/>
            <a:chExt cx="7816371" cy="295097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E40FB8B-A45F-4540-88B6-70351E35E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6882" y="3681956"/>
              <a:ext cx="7816371" cy="295097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B7C92B9-4D76-4319-8461-2EB854863153}"/>
                </a:ext>
              </a:extLst>
            </p:cNvPr>
            <p:cNvSpPr txBox="1"/>
            <p:nvPr/>
          </p:nvSpPr>
          <p:spPr>
            <a:xfrm>
              <a:off x="1693333" y="4481688"/>
              <a:ext cx="106952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r"/>
              <a:r>
                <a:rPr lang="en-GB" sz="1800" b="1" dirty="0">
                  <a:solidFill>
                    <a:srgbClr val="286DA6"/>
                  </a:solidFill>
                </a:rPr>
                <a:t>antenna</a:t>
              </a:r>
              <a:endParaRPr lang="en-US" b="1" dirty="0">
                <a:solidFill>
                  <a:srgbClr val="286DA6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Radio and television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800100"/>
            <a:ext cx="80883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Signals for radio and television are transmitted using </a:t>
            </a:r>
            <a:r>
              <a:rPr lang="en-GB" b="1" dirty="0">
                <a:solidFill>
                  <a:srgbClr val="286DA6"/>
                </a:solidFill>
              </a:rPr>
              <a:t>radio waves</a:t>
            </a:r>
            <a:r>
              <a:rPr lang="en-GB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5" y="1927315"/>
            <a:ext cx="37137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a </a:t>
            </a:r>
            <a:r>
              <a:rPr lang="en-GB" b="1" dirty="0">
                <a:solidFill>
                  <a:srgbClr val="286DA6"/>
                </a:solidFill>
              </a:rPr>
              <a:t>transmitter</a:t>
            </a:r>
            <a:r>
              <a:rPr lang="en-GB" dirty="0"/>
              <a:t>, sound waves made by a person, are turned into electric current. This then produces radio waves in an </a:t>
            </a:r>
            <a:r>
              <a:rPr lang="en-GB" b="1" dirty="0" err="1">
                <a:solidFill>
                  <a:srgbClr val="286DA6"/>
                </a:solidFill>
              </a:rPr>
              <a:t>anntenna</a:t>
            </a:r>
            <a:r>
              <a:rPr lang="en-GB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9068" y="1927315"/>
            <a:ext cx="39761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Radio waves are picked up by a </a:t>
            </a:r>
            <a:r>
              <a:rPr lang="en-GB" b="1" dirty="0">
                <a:solidFill>
                  <a:srgbClr val="286DA6"/>
                </a:solidFill>
              </a:rPr>
              <a:t>receiver</a:t>
            </a:r>
            <a:r>
              <a:rPr lang="en-GB" dirty="0"/>
              <a:t>, which produces an electric current. The energy from this produces sound waves. </a:t>
            </a:r>
          </a:p>
        </p:txBody>
      </p:sp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A2A5AA8-47E8-49BB-85D6-6C87BB58C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565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40AB72F-4562-4FE6-8758-DFE4489C75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487" y="3622908"/>
            <a:ext cx="5763797" cy="30202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Cell phones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6" y="833966"/>
            <a:ext cx="8415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can transmit data over long distances using cell phones.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6" y="1797473"/>
            <a:ext cx="40074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cell phone converts sound waves into digital information in the form of a wave. These waves are transmitted to a cell tower.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31080" y="1797473"/>
            <a:ext cx="4312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waves are then transmitted to another cell phone, which converts the information back into sound waves again.  </a:t>
            </a:r>
          </a:p>
        </p:txBody>
      </p:sp>
      <p:pic>
        <p:nvPicPr>
          <p:cNvPr id="8" name="Picture 9" descr="notes_icon">
            <a:extLst>
              <a:ext uri="{FF2B5EF4-FFF2-40B4-BE49-F238E27FC236}">
                <a16:creationId xmlns:a16="http://schemas.microsoft.com/office/drawing/2014/main" id="{2E2A50FA-3F32-4E0C-9E27-913A10220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8C2303-3E0C-43DE-9CDA-0D9F6EBA9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517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Fiber optics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6" y="833966"/>
            <a:ext cx="8415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Internet data can be sent through </a:t>
            </a:r>
            <a:r>
              <a:rPr lang="en-GB" b="1" dirty="0">
                <a:solidFill>
                  <a:srgbClr val="286DA6"/>
                </a:solidFill>
              </a:rPr>
              <a:t>fiber optic </a:t>
            </a:r>
            <a:r>
              <a:rPr lang="en-GB" dirty="0"/>
              <a:t>cables.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6" y="1621806"/>
            <a:ext cx="39930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information we give is converted into digital information by a computer.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776" y="314831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This is sent down the optical fiber in the form of pulses of </a:t>
            </a:r>
            <a:r>
              <a:rPr lang="en-GB" b="1" dirty="0">
                <a:solidFill>
                  <a:srgbClr val="286DA6"/>
                </a:solidFill>
              </a:rPr>
              <a:t>visible light</a:t>
            </a:r>
            <a:r>
              <a:rPr lang="en-GB" dirty="0"/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358775" y="4674815"/>
            <a:ext cx="39930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This pattern is decoded at the receiver to reform the original data.</a:t>
            </a:r>
          </a:p>
        </p:txBody>
      </p:sp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F0B7F84-2501-47BF-B928-0F414AAFD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reflect_opitcfibre">
            <a:extLst>
              <a:ext uri="{FF2B5EF4-FFF2-40B4-BE49-F238E27FC236}">
                <a16:creationId xmlns:a16="http://schemas.microsoft.com/office/drawing/2014/main" id="{7D8FA6D6-B06D-4079-9C93-FAB3C4183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750" y="2309054"/>
            <a:ext cx="4429601" cy="2878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383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patterns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776" y="833966"/>
            <a:ext cx="8434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Digital information is in the form of a pattern or code.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775" y="1563403"/>
            <a:ext cx="7779385" cy="461665"/>
          </a:xfrm>
          <a:prstGeom prst="rect">
            <a:avLst/>
          </a:prstGeom>
          <a:solidFill>
            <a:srgbClr val="BEDAF0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How is it possible to communicate using just a pattern?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8775" y="2292840"/>
            <a:ext cx="34055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286DA6"/>
                </a:solidFill>
              </a:rPr>
              <a:t>Morse code </a:t>
            </a:r>
            <a:r>
              <a:rPr lang="en-GB" dirty="0"/>
              <a:t>is a good example of a way to share information using patterns.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6" y="4130271"/>
            <a:ext cx="3603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It is made up of a series of short and long signals. Electric pulses were used to send these signals long distances.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E76F0C-DAB4-474C-A7D7-99B4D0DAB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984" y="2964113"/>
            <a:ext cx="4286249" cy="2908526"/>
          </a:xfrm>
          <a:prstGeom prst="rect">
            <a:avLst/>
          </a:prstGeom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405FA25-603B-40EC-B842-88C793519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371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Morse code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774" y="800100"/>
            <a:ext cx="8616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10066"/>
                </a:solidFill>
              </a:rPr>
              <a:t>In Morse code, each letter of the alphabet is represented by </a:t>
            </a:r>
            <a:br>
              <a:rPr lang="en-GB" dirty="0">
                <a:solidFill>
                  <a:srgbClr val="010066"/>
                </a:solidFill>
              </a:rPr>
            </a:br>
            <a:r>
              <a:rPr lang="en-GB" dirty="0">
                <a:solidFill>
                  <a:srgbClr val="010066"/>
                </a:solidFill>
              </a:rPr>
              <a:t>a different combination of long and short signals, shown as dots and dashes.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775" y="2299465"/>
            <a:ext cx="3466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10066"/>
                </a:solidFill>
              </a:rPr>
              <a:t>A dash is twice as </a:t>
            </a:r>
            <a:br>
              <a:rPr lang="en-GB" dirty="0">
                <a:solidFill>
                  <a:srgbClr val="010066"/>
                </a:solidFill>
              </a:rPr>
            </a:br>
            <a:r>
              <a:rPr lang="en-GB" dirty="0">
                <a:solidFill>
                  <a:srgbClr val="010066"/>
                </a:solidFill>
              </a:rPr>
              <a:t>long as a dot.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58776" y="3429499"/>
            <a:ext cx="30784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10066"/>
                </a:solidFill>
              </a:rPr>
              <a:t>This way we can communicate a complicated message using </a:t>
            </a:r>
            <a:br>
              <a:rPr lang="en-GB" dirty="0">
                <a:solidFill>
                  <a:srgbClr val="010066"/>
                </a:solidFill>
              </a:rPr>
            </a:br>
            <a:r>
              <a:rPr lang="en-GB" dirty="0">
                <a:solidFill>
                  <a:srgbClr val="010066"/>
                </a:solidFill>
              </a:rPr>
              <a:t>only electrical pulses, taps or flashes of light. </a:t>
            </a:r>
          </a:p>
        </p:txBody>
      </p:sp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2E2A50FA-3F32-4E0C-9E27-913A10220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828FC1-E68F-44DA-B8FF-E2850CDE9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B58990-12BB-444F-A163-1FBC993827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685" y="2197279"/>
            <a:ext cx="4589714" cy="403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5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Binary</a:t>
            </a:r>
          </a:p>
        </p:txBody>
      </p:sp>
      <p:sp>
        <p:nvSpPr>
          <p:cNvPr id="7" name="Rectangle 6"/>
          <p:cNvSpPr/>
          <p:nvPr/>
        </p:nvSpPr>
        <p:spPr>
          <a:xfrm>
            <a:off x="358774" y="775425"/>
            <a:ext cx="87852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Computers use a code called </a:t>
            </a:r>
            <a:r>
              <a:rPr lang="en-GB" b="1" dirty="0">
                <a:solidFill>
                  <a:srgbClr val="286DA6"/>
                </a:solidFill>
              </a:rPr>
              <a:t>binary</a:t>
            </a:r>
            <a:r>
              <a:rPr lang="en-GB" dirty="0"/>
              <a:t> to send information and receive about a picture. Instead of using words, this language uses 1s and 0s.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58773" y="2361294"/>
            <a:ext cx="8616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Imagine that a computer receives a set of numbers, for example </a:t>
            </a:r>
            <a:r>
              <a:rPr lang="en-GB" b="1" dirty="0"/>
              <a:t>100100110</a:t>
            </a:r>
            <a:r>
              <a:rPr lang="en-GB" dirty="0"/>
              <a:t>. It could place this on a grid, using </a:t>
            </a:r>
            <a:br>
              <a:rPr lang="en-GB" dirty="0"/>
            </a:br>
            <a:r>
              <a:rPr lang="en-GB" b="1" dirty="0"/>
              <a:t>white</a:t>
            </a:r>
            <a:r>
              <a:rPr lang="en-GB" dirty="0"/>
              <a:t> for 0 and </a:t>
            </a:r>
            <a:r>
              <a:rPr lang="en-GB" b="1" dirty="0"/>
              <a:t>black</a:t>
            </a:r>
            <a:r>
              <a:rPr lang="en-GB" dirty="0"/>
              <a:t> for 1. The image would look like this: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938735"/>
              </p:ext>
            </p:extLst>
          </p:nvPr>
        </p:nvGraphicFramePr>
        <p:xfrm>
          <a:off x="2101372" y="3947162"/>
          <a:ext cx="4583748" cy="19151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79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7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7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838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38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838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  <a:lumOff val="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84CD74E-AC67-40F9-99B5-345D91097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EF35CFB3-D007-46F0-955B-E93FCBFDD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3710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747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hnZP7Lr4"/>
  <p:tag name="ARTICULATE_DESIGN_ID_5_DEFAULT DESIGN" val="YA6RjrbT"/>
  <p:tag name="ARTICULATE_DESIGN_ID_6_DEFAULT DESIGN" val="VxMJgrcp"/>
  <p:tag name="ARTICULATE_DESIGN_ID_7_DEFAULT DESIGN" val="AXS7V9ya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16217</TotalTime>
  <Words>694</Words>
  <Application>Microsoft Office PowerPoint</Application>
  <PresentationFormat>On-screen Show (4:3)</PresentationFormat>
  <Paragraphs>67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Wingdings 2</vt:lpstr>
      <vt:lpstr>Default Design</vt:lpstr>
      <vt:lpstr>3_Default Design</vt:lpstr>
      <vt:lpstr>Digital Information</vt:lpstr>
      <vt:lpstr>Information</vt:lpstr>
      <vt:lpstr>Digital information</vt:lpstr>
      <vt:lpstr>Radio and television</vt:lpstr>
      <vt:lpstr>Cell phones</vt:lpstr>
      <vt:lpstr>Fiber optics</vt:lpstr>
      <vt:lpstr>Using patterns</vt:lpstr>
      <vt:lpstr>Morse code</vt:lpstr>
      <vt:lpstr>Binary</vt:lpstr>
      <vt:lpstr>Binary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Information</dc:title>
  <dc:subject>Boardworks Elementary School Physical Science</dc:subject>
  <dc:creator>Boardworks</dc:creator>
  <cp:lastModifiedBy>Tim Crilly</cp:lastModifiedBy>
  <cp:revision>769</cp:revision>
  <dcterms:created xsi:type="dcterms:W3CDTF">2003-10-06T13:07:42Z</dcterms:created>
  <dcterms:modified xsi:type="dcterms:W3CDTF">2018-12-04T11:03:42Z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