
<file path=[Content_Types].xml><?xml version="1.0" encoding="utf-8"?>
<Types xmlns="http://schemas.openxmlformats.org/package/2006/content-types">
  <Default Extension="bin" ContentType="application/vnd.ms-office.activeX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ags/tag9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1.xml" ContentType="application/vnd.openxmlformats-officedocument.presentationml.notesSlide+xml"/>
  <Override PartName="/ppt/tags/tag12.xml" ContentType="application/vnd.openxmlformats-officedocument.presentationml.tags+xml"/>
  <Override PartName="/ppt/notesSlides/notesSlide2.xml" ContentType="application/vnd.openxmlformats-officedocument.presentationml.notesSlide+xml"/>
  <Override PartName="/ppt/tags/tag13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activeX/activeX1.xml" ContentType="application/vnd.ms-office.activeX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activeX/activeX2.xml" ContentType="application/vnd.ms-office.activeX+xml"/>
  <Override PartName="/ppt/notesSlides/notesSlide10.xml" ContentType="application/vnd.openxmlformats-officedocument.presentationml.notesSlide+xml"/>
  <Override PartName="/ppt/activeX/activeX3.xml" ContentType="application/vnd.ms-office.activeX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6327" r:id="rId1"/>
    <p:sldMasterId id="2147486342" r:id="rId2"/>
  </p:sldMasterIdLst>
  <p:notesMasterIdLst>
    <p:notesMasterId r:id="rId17"/>
  </p:notesMasterIdLst>
  <p:handoutMasterIdLst>
    <p:handoutMasterId r:id="rId18"/>
  </p:handoutMasterIdLst>
  <p:sldIdLst>
    <p:sldId id="430" r:id="rId3"/>
    <p:sldId id="527" r:id="rId4"/>
    <p:sldId id="520" r:id="rId5"/>
    <p:sldId id="542" r:id="rId6"/>
    <p:sldId id="543" r:id="rId7"/>
    <p:sldId id="544" r:id="rId8"/>
    <p:sldId id="545" r:id="rId9"/>
    <p:sldId id="546" r:id="rId10"/>
    <p:sldId id="547" r:id="rId11"/>
    <p:sldId id="548" r:id="rId12"/>
    <p:sldId id="549" r:id="rId13"/>
    <p:sldId id="550" r:id="rId14"/>
    <p:sldId id="552" r:id="rId15"/>
    <p:sldId id="551" r:id="rId16"/>
  </p:sldIdLst>
  <p:sldSz cx="9144000" cy="6858000" type="screen4x3"/>
  <p:notesSz cx="6858000" cy="9296400"/>
  <p:custDataLst>
    <p:tags r:id="rId19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rgbClr val="000066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rgbClr val="000066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rgbClr val="000066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rgbClr val="000066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04" userDrawn="1">
          <p15:clr>
            <a:srgbClr val="A4A3A4"/>
          </p15:clr>
        </p15:guide>
        <p15:guide id="2" pos="22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6DA6"/>
    <a:srgbClr val="BEDAF0"/>
    <a:srgbClr val="333333"/>
    <a:srgbClr val="444444"/>
    <a:srgbClr val="010066"/>
    <a:srgbClr val="FFFFFF"/>
    <a:srgbClr val="FF6600"/>
    <a:srgbClr val="CC0099"/>
    <a:srgbClr val="33CC33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8917" autoAdjust="0"/>
    <p:restoredTop sz="81053" autoAdjust="0"/>
  </p:normalViewPr>
  <p:slideViewPr>
    <p:cSldViewPr snapToGrid="0" showGuides="1">
      <p:cViewPr>
        <p:scale>
          <a:sx n="85" d="100"/>
          <a:sy n="85" d="100"/>
        </p:scale>
        <p:origin x="618" y="108"/>
      </p:cViewPr>
      <p:guideLst>
        <p:guide orient="horz" pos="504"/>
        <p:guide pos="22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0" d="100"/>
          <a:sy n="80" d="100"/>
        </p:scale>
        <p:origin x="2082" y="84"/>
      </p:cViewPr>
      <p:guideLst>
        <p:guide orient="horz" pos="2928"/>
        <p:guide pos="2160"/>
      </p:guideLst>
    </p:cSldViewPr>
  </p:notesViewPr>
  <p:gridSpacing cx="360045" cy="36004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tags" Target="tags/tag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tags" Target="../tags/tag10.xml"/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7" name="Rectangle 5">
            <a:extLst>
              <a:ext uri="{FF2B5EF4-FFF2-40B4-BE49-F238E27FC236}">
                <a16:creationId xmlns:a16="http://schemas.microsoft.com/office/drawing/2014/main" id="{DCB85A24-CC71-4EBD-9F9E-77C0BC1BCD79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829967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3376EFD9-74F3-4DA3-9F5E-4FDB1EB29D57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10244" name="Rectangle 7"/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D6036FB7-67E5-47C8-AD4F-EE4EDDCD19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527" y="116205"/>
            <a:ext cx="5066949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Elementary School Physical Science</a:t>
            </a: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163978412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49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4E0C1D04-842E-4DDA-85DA-010BD4D80A82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415790"/>
            <a:ext cx="502920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A1619A3B-AC77-4F8A-822E-5379320C8B2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45B40EEA-2BDC-4A1A-846A-91A8B24EC113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9222" name="Rectangle 9"/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424D1458-DAF3-4BDF-9087-958791BE23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527" y="116205"/>
            <a:ext cx="5066949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Elementary School Physical Science</a:t>
            </a:r>
          </a:p>
        </p:txBody>
      </p:sp>
    </p:spTree>
    <p:extLst>
      <p:ext uri="{BB962C8B-B14F-4D97-AF65-F5344CB8AC3E}">
        <p14:creationId xmlns:p14="http://schemas.microsoft.com/office/powerpoint/2010/main" val="11625722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41638925-E2DA-4A18-8829-673AAD6B0AD4}" type="slidenum">
              <a:rPr lang="en-US" altLang="en-US" smtClean="0"/>
              <a:pPr/>
              <a:t>1</a:t>
            </a:fld>
            <a:endParaRPr lang="en-US" altLang="en-US"/>
          </a:p>
        </p:txBody>
      </p:sp>
      <p:sp>
        <p:nvSpPr>
          <p:cNvPr id="3" name="Slide Image Placeholder 2">
            <a:extLst>
              <a:ext uri="{FF2B5EF4-FFF2-40B4-BE49-F238E27FC236}">
                <a16:creationId xmlns:a16="http://schemas.microsoft.com/office/drawing/2014/main" id="{5DC6F1C9-F0D6-4DF7-92B3-D1EECB781E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Notes Placeholder 3">
            <a:extLst>
              <a:ext uri="{FF2B5EF4-FFF2-40B4-BE49-F238E27FC236}">
                <a16:creationId xmlns:a16="http://schemas.microsoft.com/office/drawing/2014/main" id="{23C50CA4-5BB0-48AE-A5E4-D378DFF27D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Teacher</a:t>
            </a:r>
            <a:r>
              <a:rPr lang="en-GB" b="1" baseline="0" dirty="0"/>
              <a:t> notes</a:t>
            </a:r>
          </a:p>
          <a:p>
            <a:r>
              <a:rPr lang="en-GB" baseline="0" dirty="0"/>
              <a:t>Students could carry out an investigation into motion by making their own pendulum. They can first predict how it will behave and then observe this. </a:t>
            </a:r>
          </a:p>
          <a:p>
            <a:endParaRPr lang="en-GB" baseline="0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Practices: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Developing and Using Models: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Develop and/or use models to describe and/or predict phenomena.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Engaging in Argument from Evidence: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Construct and/or support an argument with evidence, data, and/or a model.</a:t>
            </a:r>
            <a:endParaRPr lang="en-GB" dirty="0">
              <a:effectLst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388170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Practices: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Developing and Using Models: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Develop and/or use models to describe and/or predict phenomena.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Engaging in Argument from Evidence: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Construct and/or support an argument with evidence, data, and/or a model.</a:t>
            </a:r>
            <a:endParaRPr lang="en-GB" dirty="0">
              <a:effectLst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087739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Teacher notes 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Non-contact</a:t>
            </a:r>
            <a:r>
              <a:rPr lang="en-GB" sz="1200" kern="1200" baseline="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forces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also include gravity. </a:t>
            </a:r>
            <a:r>
              <a:rPr lang="en-GB" dirty="0"/>
              <a:t>More information on gravity can be found in the </a:t>
            </a:r>
            <a:r>
              <a:rPr lang="en-GB" b="1" i="1" dirty="0"/>
              <a:t>Gravity</a:t>
            </a:r>
            <a:r>
              <a:rPr lang="en-GB" dirty="0"/>
              <a:t> presentation.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Photo credits: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Baby </a:t>
            </a:r>
            <a:r>
              <a:rPr lang="en-US" altLang="en-US" dirty="0">
                <a:cs typeface="Times New Roman" panose="02020603050405020304" pitchFamily="18" charset="0"/>
              </a:rPr>
              <a:t>© Martin Novak;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Magnet on crane </a:t>
            </a:r>
            <a:r>
              <a:rPr lang="en-US" altLang="en-US" dirty="0">
                <a:cs typeface="Times New Roman" panose="02020603050405020304" pitchFamily="18" charset="0"/>
              </a:rPr>
              <a:t>© </a:t>
            </a:r>
            <a:r>
              <a:rPr lang="en-US" altLang="en-US" dirty="0" err="1">
                <a:cs typeface="Times New Roman" panose="02020603050405020304" pitchFamily="18" charset="0"/>
              </a:rPr>
              <a:t>dvande</a:t>
            </a:r>
            <a:r>
              <a:rPr lang="en-US" altLang="en-US" dirty="0">
                <a:cs typeface="Times New Roman" panose="02020603050405020304" pitchFamily="18" charset="0"/>
              </a:rPr>
              <a:t>, both at Shutterstock.com 2018</a:t>
            </a:r>
            <a:endParaRPr lang="en-GB" sz="1200" b="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167638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Teacher notes 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For more about magnets</a:t>
            </a:r>
            <a:r>
              <a:rPr lang="en-GB" sz="1200" kern="1200" baseline="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and magnetic fields, see the </a:t>
            </a:r>
            <a:r>
              <a:rPr lang="en-GB" sz="1200" b="1" i="1" kern="1200" baseline="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Magnets</a:t>
            </a:r>
            <a:r>
              <a:rPr lang="en-GB" sz="1200" kern="1200" baseline="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presentation.</a:t>
            </a:r>
            <a:endParaRPr lang="en-GB" sz="120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223647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Teacher notes </a:t>
            </a:r>
          </a:p>
          <a:p>
            <a:r>
              <a:rPr lang="en-GB" sz="1200" b="0" i="0" u="none" strike="noStrike" kern="1200" baseline="0" dirty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As you rub a balloon on your head, you are charging it by giving it a negative charge. This causes the positive charges in the wall to pull on the negative balloon and attract it to the wall!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78865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208420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GB" altLang="en-US" b="1" dirty="0"/>
              <a:t>Teacher notes</a:t>
            </a:r>
          </a:p>
          <a:p>
            <a:r>
              <a:rPr lang="en-GB" altLang="en-US" dirty="0"/>
              <a:t>You</a:t>
            </a:r>
            <a:r>
              <a:rPr lang="en-GB" altLang="en-US" baseline="0" dirty="0"/>
              <a:t> could recap students’ understanding of pushes and pulls by asking them to give examples of both. </a:t>
            </a:r>
          </a:p>
          <a:p>
            <a:endParaRPr lang="en-GB" altLang="en-US" baseline="0" dirty="0"/>
          </a:p>
          <a:p>
            <a:r>
              <a:rPr lang="en-GB" altLang="en-US" b="1" baseline="0" dirty="0"/>
              <a:t>Photo credit: </a:t>
            </a:r>
            <a:r>
              <a:rPr lang="en-US" altLang="en-US" dirty="0">
                <a:cs typeface="Times New Roman" panose="02020603050405020304" pitchFamily="18" charset="0"/>
              </a:rPr>
              <a:t>© </a:t>
            </a:r>
            <a:r>
              <a:rPr lang="en-US" altLang="en-US" dirty="0" err="1">
                <a:cs typeface="Times New Roman" panose="02020603050405020304" pitchFamily="18" charset="0"/>
              </a:rPr>
              <a:t>Tong_stocker</a:t>
            </a:r>
            <a:r>
              <a:rPr lang="en-US" altLang="en-US" dirty="0">
                <a:cs typeface="Times New Roman" panose="02020603050405020304" pitchFamily="18" charset="0"/>
              </a:rPr>
              <a:t>, Shutterstock.com 2018</a:t>
            </a:r>
            <a:endParaRPr lang="en-GB" sz="1200" b="0" i="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</p:txBody>
      </p:sp>
      <p:sp>
        <p:nvSpPr>
          <p:cNvPr id="15364" name="Rectangle 7"/>
          <p:cNvSpPr>
            <a:spLocks noChangeArrowheads="1"/>
          </p:cNvSpPr>
          <p:nvPr/>
        </p:nvSpPr>
        <p:spPr bwMode="auto">
          <a:xfrm>
            <a:off x="388620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CF494CC-E9DC-47E7-9283-A50ACC56B332}" type="slidenum">
              <a:rPr lang="en-US" altLang="en-US" sz="1200" b="1">
                <a:solidFill>
                  <a:schemeClr val="tx1"/>
                </a:solidFill>
              </a:rPr>
              <a:pPr algn="r"/>
              <a:t>3</a:t>
            </a:fld>
            <a:endParaRPr lang="en-US" altLang="en-US" sz="1200" b="1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Photo credit: </a:t>
            </a:r>
            <a:r>
              <a:rPr lang="en-US" altLang="en-US" dirty="0">
                <a:cs typeface="Times New Roman" panose="02020603050405020304" pitchFamily="18" charset="0"/>
              </a:rPr>
              <a:t>© Goran </a:t>
            </a:r>
            <a:r>
              <a:rPr lang="en-US" altLang="en-US" dirty="0" err="1">
                <a:cs typeface="Times New Roman" panose="02020603050405020304" pitchFamily="18" charset="0"/>
              </a:rPr>
              <a:t>Bogicevic</a:t>
            </a:r>
            <a:r>
              <a:rPr lang="en-US" altLang="en-US" dirty="0">
                <a:cs typeface="Times New Roman" panose="02020603050405020304" pitchFamily="18" charset="0"/>
              </a:rPr>
              <a:t>, Shutterstock.com 2018</a:t>
            </a:r>
            <a:endParaRPr lang="en-GB" sz="1200" b="0" i="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118904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009709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Teacher notes</a:t>
            </a:r>
          </a:p>
          <a:p>
            <a:r>
              <a:rPr lang="en-GB" dirty="0"/>
              <a:t>More information on friction can be found in the </a:t>
            </a:r>
            <a:r>
              <a:rPr lang="en-GB" b="1" i="1" dirty="0"/>
              <a:t>Friction</a:t>
            </a:r>
            <a:r>
              <a:rPr lang="en-GB" dirty="0"/>
              <a:t> presentation.</a:t>
            </a:r>
          </a:p>
          <a:p>
            <a:endParaRPr lang="en-GB" dirty="0"/>
          </a:p>
          <a:p>
            <a:r>
              <a:rPr lang="en-GB" b="1" dirty="0"/>
              <a:t>Photo credit: </a:t>
            </a:r>
            <a:r>
              <a:rPr lang="en-US" altLang="en-US" dirty="0">
                <a:cs typeface="Times New Roman" panose="02020603050405020304" pitchFamily="18" charset="0"/>
              </a:rPr>
              <a:t>© </a:t>
            </a:r>
            <a:r>
              <a:rPr lang="en-US" altLang="en-US" dirty="0" err="1">
                <a:cs typeface="Times New Roman" panose="02020603050405020304" pitchFamily="18" charset="0"/>
              </a:rPr>
              <a:t>macknimal</a:t>
            </a:r>
            <a:r>
              <a:rPr lang="en-US" altLang="en-US" dirty="0">
                <a:cs typeface="Times New Roman" panose="02020603050405020304" pitchFamily="18" charset="0"/>
              </a:rPr>
              <a:t>, Shutterstock.com 2018</a:t>
            </a:r>
            <a:endParaRPr lang="en-GB" sz="1200" b="0" i="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545374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Teacher notes</a:t>
            </a:r>
          </a:p>
          <a:p>
            <a:r>
              <a:rPr lang="en-GB" dirty="0"/>
              <a:t>When forces are</a:t>
            </a:r>
            <a:r>
              <a:rPr lang="en-GB" baseline="0" dirty="0"/>
              <a:t> balanced, this either means that the object isn’t moving or that it continues to move at a constant speed. </a:t>
            </a:r>
          </a:p>
          <a:p>
            <a:endParaRPr lang="en-GB" baseline="0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b="1" dirty="0"/>
              <a:t>Photo credit</a:t>
            </a:r>
            <a:r>
              <a:rPr lang="en-GB" dirty="0"/>
              <a:t>: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 </a:t>
            </a:r>
            <a:r>
              <a:rPr lang="en-US" altLang="en-US" dirty="0">
                <a:cs typeface="Times New Roman" panose="02020603050405020304" pitchFamily="18" charset="0"/>
              </a:rPr>
              <a:t>© </a:t>
            </a:r>
            <a:r>
              <a:rPr lang="en-GB" dirty="0" err="1"/>
              <a:t>karpenko_ilia</a:t>
            </a:r>
            <a:r>
              <a:rPr lang="en-GB" dirty="0"/>
              <a:t>, Shutterstock.com 2018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819095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Photo credit</a:t>
            </a:r>
            <a:r>
              <a:rPr lang="en-GB" dirty="0"/>
              <a:t>: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 </a:t>
            </a:r>
            <a:r>
              <a:rPr lang="en-US" altLang="en-US" dirty="0">
                <a:cs typeface="Times New Roman" panose="02020603050405020304" pitchFamily="18" charset="0"/>
              </a:rPr>
              <a:t>© </a:t>
            </a:r>
            <a:r>
              <a:rPr lang="en-GB" dirty="0" err="1"/>
              <a:t>karpenko_ilia</a:t>
            </a:r>
            <a:r>
              <a:rPr lang="en-GB" dirty="0"/>
              <a:t>, Shutterstock.com 2018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842187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Teacher notes 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You could set up some simple</a:t>
            </a:r>
            <a:r>
              <a:rPr lang="en-GB" sz="1200" kern="1200" baseline="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practical demonstrations and ask students to say whether the forces are balanced or unbalanced. You could use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 hair dryer and ping pong ball,</a:t>
            </a:r>
            <a:r>
              <a:rPr lang="en-GB" sz="1200" kern="1200" baseline="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some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balancing scales, a tug of war</a:t>
            </a:r>
            <a:r>
              <a:rPr lang="en-GB" sz="1200" kern="1200" baseline="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and someone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sitting on a chair.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Practices: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Engaging in Argument from Evidence: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Construct and/or support an argument with evidence, data, and/or a model.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b="1" baseline="0" dirty="0"/>
              <a:t>Photo credit: </a:t>
            </a:r>
            <a:r>
              <a:rPr lang="en-US" altLang="en-US" dirty="0">
                <a:cs typeface="Times New Roman" panose="02020603050405020304" pitchFamily="18" charset="0"/>
              </a:rPr>
              <a:t>© </a:t>
            </a:r>
            <a:r>
              <a:rPr lang="en-US" altLang="en-US" dirty="0" err="1">
                <a:cs typeface="Times New Roman" panose="02020603050405020304" pitchFamily="18" charset="0"/>
              </a:rPr>
              <a:t>Tong_stocker</a:t>
            </a:r>
            <a:r>
              <a:rPr lang="en-US" altLang="en-US" dirty="0">
                <a:cs typeface="Times New Roman" panose="02020603050405020304" pitchFamily="18" charset="0"/>
              </a:rPr>
              <a:t>;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Books on the table </a:t>
            </a:r>
            <a:r>
              <a:rPr lang="en-US" altLang="en-US" dirty="0">
                <a:cs typeface="Times New Roman" panose="02020603050405020304" pitchFamily="18" charset="0"/>
              </a:rPr>
              <a:t>© donatas1205;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Professional football soccer player </a:t>
            </a:r>
            <a:r>
              <a:rPr lang="en-US" altLang="en-US" dirty="0">
                <a:cs typeface="Times New Roman" panose="02020603050405020304" pitchFamily="18" charset="0"/>
              </a:rPr>
              <a:t>© Eugene </a:t>
            </a:r>
            <a:r>
              <a:rPr lang="en-US" altLang="en-US" dirty="0" err="1">
                <a:cs typeface="Times New Roman" panose="02020603050405020304" pitchFamily="18" charset="0"/>
              </a:rPr>
              <a:t>Onischenko</a:t>
            </a:r>
            <a:r>
              <a:rPr lang="en-US" altLang="en-US" dirty="0">
                <a:cs typeface="Times New Roman" panose="02020603050405020304" pitchFamily="18" charset="0"/>
              </a:rPr>
              <a:t>, all at Shutterstock.com 2018</a:t>
            </a:r>
            <a:endParaRPr lang="en-GB" sz="1200" b="0" i="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58921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21CC77EC-D8A8-4159-8546-3811CB4FD6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0310" y="1187865"/>
            <a:ext cx="4990744" cy="3110670"/>
          </a:xfrm>
        </p:spPr>
        <p:txBody>
          <a:bodyPr/>
          <a:lstStyle>
            <a:lvl1pPr algn="ctr">
              <a:lnSpc>
                <a:spcPct val="100000"/>
              </a:lnSpc>
              <a:defRPr sz="4400">
                <a:solidFill>
                  <a:srgbClr val="286DA6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57710E3-B803-4BC1-B28F-DAEAEF4CF70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8" name="Text Box 14">
            <a:extLst>
              <a:ext uri="{FF2B5EF4-FFF2-40B4-BE49-F238E27FC236}">
                <a16:creationId xmlns:a16="http://schemas.microsoft.com/office/drawing/2014/main" id="{FA866BAE-D38F-48BC-BE80-C8E5B8F67E3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14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230753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46034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68547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975"/>
            <a:ext cx="2057400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3975"/>
            <a:ext cx="6019800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85192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53975"/>
            <a:ext cx="8229600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49536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5584666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77435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15019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124077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09476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49857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57710E3-B803-4BC1-B28F-DAEAEF4CF70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8BEDEB8-A9C3-4367-BF40-FB60AF6FA13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148552" y="1300899"/>
            <a:ext cx="5712644" cy="2375555"/>
          </a:xfrm>
          <a:prstGeom prst="rect">
            <a:avLst/>
          </a:prstGeom>
        </p:spPr>
        <p:txBody>
          <a:bodyPr/>
          <a:lstStyle>
            <a:lvl1pPr marL="216000" indent="-216000">
              <a:buFont typeface="Wingdings 2" panose="05020102010507070707" pitchFamily="18" charset="2"/>
              <a:buChar char=""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9474967-5D5D-47B0-9641-1895A87640BC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3148552" y="4271390"/>
            <a:ext cx="5712644" cy="235916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4EB760-B304-407E-93E6-2BC1C04C1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3" name="Text Box 14">
            <a:extLst>
              <a:ext uri="{FF2B5EF4-FFF2-40B4-BE49-F238E27FC236}">
                <a16:creationId xmlns:a16="http://schemas.microsoft.com/office/drawing/2014/main" id="{F43ADC5B-499B-40DB-858C-27BBFD38862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14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89854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5968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89583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038524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4527325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45713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8" y="53975"/>
            <a:ext cx="2112962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33363" y="53975"/>
            <a:ext cx="6188075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06175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33363" y="53975"/>
            <a:ext cx="8453437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6798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327871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099297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321975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7363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633364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7720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84854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2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ags" Target="../tags/tag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3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04" y="0"/>
            <a:ext cx="9139766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369678" name="Text Box 14">
            <a:extLst>
              <a:ext uri="{FF2B5EF4-FFF2-40B4-BE49-F238E27FC236}">
                <a16:creationId xmlns:a16="http://schemas.microsoft.com/office/drawing/2014/main" id="{77275881-F467-4DD5-98E8-487738658B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14</a:t>
            </a:r>
          </a:p>
        </p:txBody>
      </p:sp>
      <p:pic>
        <p:nvPicPr>
          <p:cNvPr id="1030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23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FE9E11B-3A97-4928-B183-7782102F5479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</p:spTree>
    <p:custDataLst>
      <p:tags r:id="rId16"/>
    </p:custDataLst>
    <p:extLst>
      <p:ext uri="{BB962C8B-B14F-4D97-AF65-F5344CB8AC3E}">
        <p14:creationId xmlns:p14="http://schemas.microsoft.com/office/powerpoint/2010/main" val="3471667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328" r:id="rId1"/>
    <p:sldLayoutId id="2147486329" r:id="rId2"/>
    <p:sldLayoutId id="2147486330" r:id="rId3"/>
    <p:sldLayoutId id="2147486331" r:id="rId4"/>
    <p:sldLayoutId id="2147486332" r:id="rId5"/>
    <p:sldLayoutId id="2147486333" r:id="rId6"/>
    <p:sldLayoutId id="2147486334" r:id="rId7"/>
    <p:sldLayoutId id="2147486335" r:id="rId8"/>
    <p:sldLayoutId id="2147486336" r:id="rId9"/>
    <p:sldLayoutId id="2147486337" r:id="rId10"/>
    <p:sldLayoutId id="2147486338" r:id="rId11"/>
    <p:sldLayoutId id="2147486339" r:id="rId12"/>
    <p:sldLayoutId id="2147486340" r:id="rId13"/>
    <p:sldLayoutId id="2147486341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3">
            <a:extLst>
              <a:ext uri="{FF2B5EF4-FFF2-40B4-BE49-F238E27FC236}">
                <a16:creationId xmlns:a16="http://schemas.microsoft.com/office/drawing/2014/main" id="{02B6023A-B143-4E07-96F9-6AA6CF89D2C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04" y="0"/>
            <a:ext cx="9139766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205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pic>
        <p:nvPicPr>
          <p:cNvPr id="2054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8E84297-AF36-4EF2-8699-8C45EA657B27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8" name="Text Box 14">
            <a:extLst>
              <a:ext uri="{FF2B5EF4-FFF2-40B4-BE49-F238E27FC236}">
                <a16:creationId xmlns:a16="http://schemas.microsoft.com/office/drawing/2014/main" id="{751B7692-ED58-4E5D-972C-227A346E82E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14</a:t>
            </a:r>
          </a:p>
        </p:txBody>
      </p:sp>
    </p:spTree>
    <p:custDataLst>
      <p:tags r:id="rId14"/>
    </p:custDataLst>
    <p:extLst>
      <p:ext uri="{BB962C8B-B14F-4D97-AF65-F5344CB8AC3E}">
        <p14:creationId xmlns:p14="http://schemas.microsoft.com/office/powerpoint/2010/main" val="3173141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343" r:id="rId1"/>
    <p:sldLayoutId id="2147486344" r:id="rId2"/>
    <p:sldLayoutId id="2147486345" r:id="rId3"/>
    <p:sldLayoutId id="2147486346" r:id="rId4"/>
    <p:sldLayoutId id="2147486347" r:id="rId5"/>
    <p:sldLayoutId id="2147486348" r:id="rId6"/>
    <p:sldLayoutId id="2147486349" r:id="rId7"/>
    <p:sldLayoutId id="2147486350" r:id="rId8"/>
    <p:sldLayoutId id="2147486351" r:id="rId9"/>
    <p:sldLayoutId id="2147486352" r:id="rId10"/>
    <p:sldLayoutId id="2147486353" r:id="rId11"/>
    <p:sldLayoutId id="2147486354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.png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6.png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10.xml"/><Relationship Id="rId9" Type="http://schemas.openxmlformats.org/officeDocument/2006/relationships/image" Target="../media/image18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.png"/><Relationship Id="rId2" Type="http://schemas.openxmlformats.org/officeDocument/2006/relationships/control" Target="../activeX/activeX3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6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8.png"/><Relationship Id="rId4" Type="http://schemas.openxmlformats.org/officeDocument/2006/relationships/image" Target="../media/image20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Relationship Id="rId6" Type="http://schemas.openxmlformats.org/officeDocument/2006/relationships/image" Target="../media/image9.jpg"/><Relationship Id="rId5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.wmf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2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g"/><Relationship Id="rId3" Type="http://schemas.openxmlformats.org/officeDocument/2006/relationships/image" Target="../media/image15.jp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g"/><Relationship Id="rId5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6980AF1-06CA-4779-B8BB-66F9DF21F6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Forces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Forces in motion (1)</a:t>
            </a:r>
          </a:p>
        </p:txBody>
      </p:sp>
      <p:pic>
        <p:nvPicPr>
          <p:cNvPr id="8" name="Picture 5" descr="notes_icon">
            <a:extLst>
              <a:ext uri="{FF2B5EF4-FFF2-40B4-BE49-F238E27FC236}">
                <a16:creationId xmlns:a16="http://schemas.microsoft.com/office/drawing/2014/main" id="{7AE8BB3C-B1F7-43B8-B947-766829B13C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14173" y="134937"/>
            <a:ext cx="442913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9">
            <a:extLst>
              <a:ext uri="{FF2B5EF4-FFF2-40B4-BE49-F238E27FC236}">
                <a16:creationId xmlns:a16="http://schemas.microsoft.com/office/drawing/2014/main" id="{9CC3302A-B213-450E-8C82-E53F398BB8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95383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A24F410-311A-48A4-A3E6-1AF9503582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 descr="flash_icon">
            <a:extLst>
              <a:ext uri="{FF2B5EF4-FFF2-40B4-BE49-F238E27FC236}">
                <a16:creationId xmlns:a16="http://schemas.microsoft.com/office/drawing/2014/main" id="{A06B427C-0693-455C-83B7-97950340A0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634413" y="115888"/>
            <a:ext cx="3857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ontrols>
      <mc:AlternateContent xmlns:mc="http://schemas.openxmlformats.org/markup-compatibility/2006">
        <mc:Choice xmlns:v="urn:schemas-microsoft-com:vml" Requires="v">
          <p:control spid="2092" name="ShockwaveFlash1" r:id="rId2" imgW="8712360" imgH="5308560"/>
        </mc:Choice>
        <mc:Fallback>
          <p:control name="ShockwaveFlash1" r:id="rId2" imgW="8712360" imgH="5308560">
            <p:pic>
              <p:nvPicPr>
                <p:cNvPr id="3" name="ShockwaveFlash1">
                  <a:extLst>
                    <a:ext uri="{FF2B5EF4-FFF2-40B4-BE49-F238E27FC236}">
                      <a16:creationId xmlns:a16="http://schemas.microsoft.com/office/drawing/2014/main" id="{BFF61D50-A130-4AD1-AC1E-83C90503EA8C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212725" y="838200"/>
                  <a:ext cx="87122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35556109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Forces in motion (2)</a:t>
            </a:r>
          </a:p>
        </p:txBody>
      </p:sp>
      <p:pic>
        <p:nvPicPr>
          <p:cNvPr id="9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06EB44B-A876-4349-AE47-E708660F14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9">
            <a:extLst>
              <a:ext uri="{FF2B5EF4-FFF2-40B4-BE49-F238E27FC236}">
                <a16:creationId xmlns:a16="http://schemas.microsoft.com/office/drawing/2014/main" id="{C0C58FAA-BC4E-466F-AC28-94E6B251C6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64094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flash_icon">
            <a:extLst>
              <a:ext uri="{FF2B5EF4-FFF2-40B4-BE49-F238E27FC236}">
                <a16:creationId xmlns:a16="http://schemas.microsoft.com/office/drawing/2014/main" id="{195246F4-679C-4848-849B-7430E698FF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634413" y="115888"/>
            <a:ext cx="3857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ontrols>
      <mc:AlternateContent xmlns:mc="http://schemas.openxmlformats.org/markup-compatibility/2006">
        <mc:Choice xmlns:v="urn:schemas-microsoft-com:vml" Requires="v">
          <p:control spid="3115" name="ShockwaveFlash1" r:id="rId2" imgW="8712360" imgH="5308560"/>
        </mc:Choice>
        <mc:Fallback>
          <p:control name="ShockwaveFlash1" r:id="rId2" imgW="8712360" imgH="5308560">
            <p:pic>
              <p:nvPicPr>
                <p:cNvPr id="3" name="ShockwaveFlash1">
                  <a:extLst>
                    <a:ext uri="{FF2B5EF4-FFF2-40B4-BE49-F238E27FC236}">
                      <a16:creationId xmlns:a16="http://schemas.microsoft.com/office/drawing/2014/main" id="{14AFC575-90CC-4207-8BEC-46A76546100C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12725" y="838200"/>
                  <a:ext cx="87122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25091303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03DE6F4-69BF-4566-BF3D-8BC5C1C256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8747" y="2504239"/>
            <a:ext cx="2563452" cy="330524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8FB380D-85AF-45BF-9448-36E96C00BE2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86"/>
          <a:stretch/>
        </p:blipFill>
        <p:spPr>
          <a:xfrm>
            <a:off x="984775" y="2504239"/>
            <a:ext cx="2587627" cy="336318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Non-contact forces</a:t>
            </a:r>
          </a:p>
        </p:txBody>
      </p:sp>
      <p:sp>
        <p:nvSpPr>
          <p:cNvPr id="3" name="Rectangle 2"/>
          <p:cNvSpPr/>
          <p:nvPr/>
        </p:nvSpPr>
        <p:spPr>
          <a:xfrm>
            <a:off x="358774" y="800100"/>
            <a:ext cx="807402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Objects in contact exert forces on each other. However, some forces can act on an object without touching it. </a:t>
            </a:r>
          </a:p>
        </p:txBody>
      </p:sp>
      <p:sp>
        <p:nvSpPr>
          <p:cNvPr id="5" name="Rectangle 4"/>
          <p:cNvSpPr/>
          <p:nvPr/>
        </p:nvSpPr>
        <p:spPr>
          <a:xfrm>
            <a:off x="358773" y="1775505"/>
            <a:ext cx="8074025" cy="461665"/>
          </a:xfrm>
          <a:prstGeom prst="rect">
            <a:avLst/>
          </a:prstGeom>
          <a:solidFill>
            <a:srgbClr val="BEDAF0"/>
          </a:solidFill>
        </p:spPr>
        <p:txBody>
          <a:bodyPr wrap="square">
            <a:spAutoFit/>
          </a:bodyPr>
          <a:lstStyle/>
          <a:p>
            <a:r>
              <a:rPr lang="en-GB" dirty="0"/>
              <a:t>What </a:t>
            </a:r>
            <a:r>
              <a:rPr lang="en-GB" b="1" dirty="0"/>
              <a:t>non-contact</a:t>
            </a:r>
            <a:r>
              <a:rPr lang="en-GB" dirty="0"/>
              <a:t> forces are causing these effects?</a:t>
            </a:r>
          </a:p>
        </p:txBody>
      </p:sp>
      <p:sp>
        <p:nvSpPr>
          <p:cNvPr id="7" name="Rectangle 6"/>
          <p:cNvSpPr/>
          <p:nvPr/>
        </p:nvSpPr>
        <p:spPr>
          <a:xfrm>
            <a:off x="984776" y="5847591"/>
            <a:ext cx="258762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b="1" dirty="0"/>
              <a:t>electrical forces</a:t>
            </a:r>
          </a:p>
        </p:txBody>
      </p:sp>
      <p:sp>
        <p:nvSpPr>
          <p:cNvPr id="8" name="Rectangle 7"/>
          <p:cNvSpPr/>
          <p:nvPr/>
        </p:nvSpPr>
        <p:spPr>
          <a:xfrm>
            <a:off x="5086660" y="5847590"/>
            <a:ext cx="258762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b="1" dirty="0"/>
              <a:t>magnetic forces</a:t>
            </a:r>
          </a:p>
        </p:txBody>
      </p:sp>
      <p:pic>
        <p:nvPicPr>
          <p:cNvPr id="9" name="Picture 8" descr="notes_icon">
            <a:extLst>
              <a:ext uri="{FF2B5EF4-FFF2-40B4-BE49-F238E27FC236}">
                <a16:creationId xmlns:a16="http://schemas.microsoft.com/office/drawing/2014/main" id="{7AE8BB3C-B1F7-43B8-B947-766829B13C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32813" y="134937"/>
            <a:ext cx="442913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45D0529-AAEE-4F20-814A-27661A6DB9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47985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Magnetic forces</a:t>
            </a:r>
          </a:p>
        </p:txBody>
      </p:sp>
      <p:sp>
        <p:nvSpPr>
          <p:cNvPr id="3" name="Rectangle 2"/>
          <p:cNvSpPr/>
          <p:nvPr/>
        </p:nvSpPr>
        <p:spPr>
          <a:xfrm>
            <a:off x="358775" y="794203"/>
            <a:ext cx="83110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Magnets can apply a push or pull force to something without touching it due to a </a:t>
            </a:r>
            <a:r>
              <a:rPr lang="en-GB" b="1" dirty="0">
                <a:solidFill>
                  <a:srgbClr val="286DA6"/>
                </a:solidFill>
              </a:rPr>
              <a:t>magnetic field</a:t>
            </a:r>
            <a:r>
              <a:rPr lang="en-GB" dirty="0"/>
              <a:t>. </a:t>
            </a:r>
          </a:p>
        </p:txBody>
      </p:sp>
      <p:sp>
        <p:nvSpPr>
          <p:cNvPr id="5" name="Rectangle 4"/>
          <p:cNvSpPr/>
          <p:nvPr/>
        </p:nvSpPr>
        <p:spPr>
          <a:xfrm>
            <a:off x="358775" y="5222402"/>
            <a:ext cx="83110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Objects in the magnetic field can be attracted or repelled by the magnet. </a:t>
            </a:r>
          </a:p>
        </p:txBody>
      </p:sp>
      <p:pic>
        <p:nvPicPr>
          <p:cNvPr id="8" name="Picture 7" descr="notes_icon">
            <a:extLst>
              <a:ext uri="{FF2B5EF4-FFF2-40B4-BE49-F238E27FC236}">
                <a16:creationId xmlns:a16="http://schemas.microsoft.com/office/drawing/2014/main" id="{7AE8BB3C-B1F7-43B8-B947-766829B13C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32813" y="134937"/>
            <a:ext cx="442913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0AC09A05-CDA2-4694-81F1-593AD3DCCE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8" descr="ironfilings_SAMPLE2">
            <a:extLst>
              <a:ext uri="{FF2B5EF4-FFF2-40B4-BE49-F238E27FC236}">
                <a16:creationId xmlns:a16="http://schemas.microsoft.com/office/drawing/2014/main" id="{C72DC9B2-EEB6-4702-A9CF-2B2CF738A1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3769" y="1737301"/>
            <a:ext cx="4716462" cy="343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4" descr="magnet2">
            <a:extLst>
              <a:ext uri="{FF2B5EF4-FFF2-40B4-BE49-F238E27FC236}">
                <a16:creationId xmlns:a16="http://schemas.microsoft.com/office/drawing/2014/main" id="{3517D2D5-EB4A-4B12-B2E7-0470227D71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1831" y="3115251"/>
            <a:ext cx="2690067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8935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Electrical forces</a:t>
            </a:r>
          </a:p>
        </p:txBody>
      </p:sp>
      <p:sp>
        <p:nvSpPr>
          <p:cNvPr id="3" name="Rectangle 2"/>
          <p:cNvSpPr/>
          <p:nvPr/>
        </p:nvSpPr>
        <p:spPr>
          <a:xfrm>
            <a:off x="358775" y="800100"/>
            <a:ext cx="84126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When you rub a balloon on your hair, you can then ‘stick’ it to the wall. This is due to electrical forces. </a:t>
            </a:r>
          </a:p>
        </p:txBody>
      </p:sp>
      <p:sp>
        <p:nvSpPr>
          <p:cNvPr id="5" name="Rectangle 4"/>
          <p:cNvSpPr/>
          <p:nvPr/>
        </p:nvSpPr>
        <p:spPr>
          <a:xfrm>
            <a:off x="358774" y="2058257"/>
            <a:ext cx="822251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All objects have charge. There are two types of charge: </a:t>
            </a:r>
            <a:r>
              <a:rPr lang="en-GB" b="1" dirty="0">
                <a:solidFill>
                  <a:srgbClr val="286DA6"/>
                </a:solidFill>
              </a:rPr>
              <a:t>positive</a:t>
            </a:r>
            <a:r>
              <a:rPr lang="en-GB" dirty="0"/>
              <a:t> and </a:t>
            </a:r>
            <a:r>
              <a:rPr lang="en-GB" b="1" dirty="0">
                <a:solidFill>
                  <a:srgbClr val="286DA6"/>
                </a:solidFill>
              </a:rPr>
              <a:t>negative</a:t>
            </a:r>
            <a:r>
              <a:rPr lang="en-GB" dirty="0"/>
              <a:t>. </a:t>
            </a:r>
          </a:p>
        </p:txBody>
      </p:sp>
      <p:sp>
        <p:nvSpPr>
          <p:cNvPr id="6" name="Rectangle 5"/>
          <p:cNvSpPr/>
          <p:nvPr/>
        </p:nvSpPr>
        <p:spPr>
          <a:xfrm>
            <a:off x="358775" y="3316414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/>
              <a:t>Electrical force is how </a:t>
            </a:r>
            <a:br>
              <a:rPr lang="en-GB" dirty="0"/>
            </a:br>
            <a:r>
              <a:rPr lang="en-GB" dirty="0"/>
              <a:t>these charges interact </a:t>
            </a:r>
            <a:br>
              <a:rPr lang="en-GB" dirty="0"/>
            </a:br>
            <a:r>
              <a:rPr lang="en-GB" dirty="0"/>
              <a:t>with each other. </a:t>
            </a:r>
          </a:p>
        </p:txBody>
      </p:sp>
      <p:sp>
        <p:nvSpPr>
          <p:cNvPr id="7" name="Rectangle 6"/>
          <p:cNvSpPr/>
          <p:nvPr/>
        </p:nvSpPr>
        <p:spPr>
          <a:xfrm>
            <a:off x="358774" y="4943903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/>
              <a:t>Opposite charges </a:t>
            </a:r>
            <a:r>
              <a:rPr lang="en-GB" b="1" dirty="0">
                <a:solidFill>
                  <a:srgbClr val="286DA6"/>
                </a:solidFill>
              </a:rPr>
              <a:t>attract</a:t>
            </a:r>
            <a:r>
              <a:rPr lang="en-GB" dirty="0"/>
              <a:t>, identical charges </a:t>
            </a:r>
            <a:r>
              <a:rPr lang="en-GB" b="1" dirty="0">
                <a:solidFill>
                  <a:srgbClr val="286DA6"/>
                </a:solidFill>
              </a:rPr>
              <a:t>repel</a:t>
            </a:r>
            <a:r>
              <a:rPr lang="en-GB" dirty="0"/>
              <a:t>.</a:t>
            </a:r>
          </a:p>
        </p:txBody>
      </p:sp>
      <p:pic>
        <p:nvPicPr>
          <p:cNvPr id="8" name="Picture 7" descr="notes_icon">
            <a:extLst>
              <a:ext uri="{FF2B5EF4-FFF2-40B4-BE49-F238E27FC236}">
                <a16:creationId xmlns:a16="http://schemas.microsoft.com/office/drawing/2014/main" id="{7AE8BB3C-B1F7-43B8-B947-766829B13C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32813" y="134937"/>
            <a:ext cx="442913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B4DAA75-FC33-4873-8A55-31208502F8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64012" y="2758577"/>
            <a:ext cx="4447877" cy="3533164"/>
          </a:xfrm>
          <a:prstGeom prst="rect">
            <a:avLst/>
          </a:prstGeom>
        </p:spPr>
      </p:pic>
      <p:sp>
        <p:nvSpPr>
          <p:cNvPr id="10" name="Plus Sign 9">
            <a:extLst>
              <a:ext uri="{FF2B5EF4-FFF2-40B4-BE49-F238E27FC236}">
                <a16:creationId xmlns:a16="http://schemas.microsoft.com/office/drawing/2014/main" id="{12096FF3-66C2-4EDE-855E-FD2CC5F54CD6}"/>
              </a:ext>
            </a:extLst>
          </p:cNvPr>
          <p:cNvSpPr/>
          <p:nvPr/>
        </p:nvSpPr>
        <p:spPr>
          <a:xfrm>
            <a:off x="5871990" y="4941233"/>
            <a:ext cx="165251" cy="191543"/>
          </a:xfrm>
          <a:prstGeom prst="mathPlus">
            <a:avLst/>
          </a:prstGeom>
          <a:solidFill>
            <a:srgbClr val="286DA6"/>
          </a:solidFill>
          <a:ln>
            <a:solidFill>
              <a:srgbClr val="286D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Plus Sign 10">
            <a:extLst>
              <a:ext uri="{FF2B5EF4-FFF2-40B4-BE49-F238E27FC236}">
                <a16:creationId xmlns:a16="http://schemas.microsoft.com/office/drawing/2014/main" id="{E180F05C-E948-4E4E-911E-D0251D681900}"/>
              </a:ext>
            </a:extLst>
          </p:cNvPr>
          <p:cNvSpPr/>
          <p:nvPr/>
        </p:nvSpPr>
        <p:spPr>
          <a:xfrm>
            <a:off x="6094164" y="4902090"/>
            <a:ext cx="165251" cy="191543"/>
          </a:xfrm>
          <a:prstGeom prst="mathPlus">
            <a:avLst/>
          </a:prstGeom>
          <a:solidFill>
            <a:srgbClr val="286DA6"/>
          </a:solidFill>
          <a:ln>
            <a:solidFill>
              <a:srgbClr val="286D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Plus Sign 11">
            <a:extLst>
              <a:ext uri="{FF2B5EF4-FFF2-40B4-BE49-F238E27FC236}">
                <a16:creationId xmlns:a16="http://schemas.microsoft.com/office/drawing/2014/main" id="{049182F7-BD4F-4C6B-8D1B-6AD08576DF64}"/>
              </a:ext>
            </a:extLst>
          </p:cNvPr>
          <p:cNvSpPr/>
          <p:nvPr/>
        </p:nvSpPr>
        <p:spPr>
          <a:xfrm>
            <a:off x="6494441" y="4833915"/>
            <a:ext cx="165251" cy="191543"/>
          </a:xfrm>
          <a:prstGeom prst="mathPlus">
            <a:avLst/>
          </a:prstGeom>
          <a:solidFill>
            <a:srgbClr val="286DA6"/>
          </a:solidFill>
          <a:ln>
            <a:solidFill>
              <a:srgbClr val="286D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Plus Sign 12">
            <a:extLst>
              <a:ext uri="{FF2B5EF4-FFF2-40B4-BE49-F238E27FC236}">
                <a16:creationId xmlns:a16="http://schemas.microsoft.com/office/drawing/2014/main" id="{1040E96C-0EEE-4C73-B792-C9145FA3F80C}"/>
              </a:ext>
            </a:extLst>
          </p:cNvPr>
          <p:cNvSpPr/>
          <p:nvPr/>
        </p:nvSpPr>
        <p:spPr>
          <a:xfrm>
            <a:off x="6870851" y="4833914"/>
            <a:ext cx="165251" cy="191543"/>
          </a:xfrm>
          <a:prstGeom prst="mathPlus">
            <a:avLst/>
          </a:prstGeom>
          <a:solidFill>
            <a:srgbClr val="286DA6"/>
          </a:solidFill>
          <a:ln>
            <a:solidFill>
              <a:srgbClr val="286D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Minus Sign 13">
            <a:extLst>
              <a:ext uri="{FF2B5EF4-FFF2-40B4-BE49-F238E27FC236}">
                <a16:creationId xmlns:a16="http://schemas.microsoft.com/office/drawing/2014/main" id="{15FDF476-0CB3-42C5-9322-674AC916832D}"/>
              </a:ext>
            </a:extLst>
          </p:cNvPr>
          <p:cNvSpPr/>
          <p:nvPr/>
        </p:nvSpPr>
        <p:spPr>
          <a:xfrm>
            <a:off x="5734278" y="4525159"/>
            <a:ext cx="220337" cy="92505"/>
          </a:xfrm>
          <a:prstGeom prst="mathMinus">
            <a:avLst/>
          </a:prstGeom>
          <a:solidFill>
            <a:srgbClr val="286DA6"/>
          </a:solidFill>
          <a:ln>
            <a:solidFill>
              <a:srgbClr val="286D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Minus Sign 14">
            <a:extLst>
              <a:ext uri="{FF2B5EF4-FFF2-40B4-BE49-F238E27FC236}">
                <a16:creationId xmlns:a16="http://schemas.microsoft.com/office/drawing/2014/main" id="{8ADE3EF7-7562-4FA8-BD76-C617E572C3C3}"/>
              </a:ext>
            </a:extLst>
          </p:cNvPr>
          <p:cNvSpPr/>
          <p:nvPr/>
        </p:nvSpPr>
        <p:spPr>
          <a:xfrm>
            <a:off x="5927072" y="4647800"/>
            <a:ext cx="220337" cy="92505"/>
          </a:xfrm>
          <a:prstGeom prst="mathMinus">
            <a:avLst/>
          </a:prstGeom>
          <a:solidFill>
            <a:srgbClr val="286DA6"/>
          </a:solidFill>
          <a:ln>
            <a:solidFill>
              <a:srgbClr val="286D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Minus Sign 15">
            <a:extLst>
              <a:ext uri="{FF2B5EF4-FFF2-40B4-BE49-F238E27FC236}">
                <a16:creationId xmlns:a16="http://schemas.microsoft.com/office/drawing/2014/main" id="{E93E1B9B-EF88-45E5-BFEE-BA02E3E482CC}"/>
              </a:ext>
            </a:extLst>
          </p:cNvPr>
          <p:cNvSpPr/>
          <p:nvPr/>
        </p:nvSpPr>
        <p:spPr>
          <a:xfrm>
            <a:off x="6303390" y="4787661"/>
            <a:ext cx="220337" cy="92505"/>
          </a:xfrm>
          <a:prstGeom prst="mathMinus">
            <a:avLst/>
          </a:prstGeom>
          <a:solidFill>
            <a:srgbClr val="286DA6"/>
          </a:solidFill>
          <a:ln>
            <a:solidFill>
              <a:srgbClr val="286D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Minus Sign 16">
            <a:extLst>
              <a:ext uri="{FF2B5EF4-FFF2-40B4-BE49-F238E27FC236}">
                <a16:creationId xmlns:a16="http://schemas.microsoft.com/office/drawing/2014/main" id="{35EB05EB-63DA-47C1-8898-A0096A3C0333}"/>
              </a:ext>
            </a:extLst>
          </p:cNvPr>
          <p:cNvSpPr/>
          <p:nvPr/>
        </p:nvSpPr>
        <p:spPr>
          <a:xfrm>
            <a:off x="7032616" y="4743865"/>
            <a:ext cx="220337" cy="92505"/>
          </a:xfrm>
          <a:prstGeom prst="mathMinus">
            <a:avLst/>
          </a:prstGeom>
          <a:solidFill>
            <a:srgbClr val="286DA6"/>
          </a:solidFill>
          <a:ln>
            <a:solidFill>
              <a:srgbClr val="286D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Minus Sign 17">
            <a:extLst>
              <a:ext uri="{FF2B5EF4-FFF2-40B4-BE49-F238E27FC236}">
                <a16:creationId xmlns:a16="http://schemas.microsoft.com/office/drawing/2014/main" id="{82691B8C-4228-4998-9D81-CB3AD59DB221}"/>
              </a:ext>
            </a:extLst>
          </p:cNvPr>
          <p:cNvSpPr/>
          <p:nvPr/>
        </p:nvSpPr>
        <p:spPr>
          <a:xfrm>
            <a:off x="7299034" y="4617664"/>
            <a:ext cx="220337" cy="92505"/>
          </a:xfrm>
          <a:prstGeom prst="mathMinus">
            <a:avLst/>
          </a:prstGeom>
          <a:solidFill>
            <a:srgbClr val="286DA6"/>
          </a:solidFill>
          <a:ln>
            <a:solidFill>
              <a:srgbClr val="286D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6895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4ABE34-7415-49D3-BEDF-B4936BDCAE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SzPct val="100000"/>
            </a:pPr>
            <a:r>
              <a:rPr lang="en-GB" sz="1600" dirty="0"/>
              <a:t>Developing and Using Models</a:t>
            </a:r>
          </a:p>
          <a:p>
            <a:pPr>
              <a:buSzPct val="100000"/>
            </a:pPr>
            <a:r>
              <a:rPr lang="en-GB" sz="1600" dirty="0"/>
              <a:t>Engaging in Argument from Evidence</a:t>
            </a:r>
          </a:p>
          <a:p>
            <a:pPr marL="182563" indent="-182563">
              <a:buSzPct val="150000"/>
              <a:buFont typeface="Arial" panose="020B0604020202020204" pitchFamily="34" charset="0"/>
              <a:buChar char="•"/>
            </a:pPr>
            <a:endParaRPr lang="en-GB" sz="16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97178BF-770B-4F13-AFC6-5D12BD5713F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r>
              <a:rPr lang="en-GB" sz="1600" dirty="0"/>
              <a:t>1. Patterns </a:t>
            </a:r>
          </a:p>
          <a:p>
            <a:r>
              <a:rPr lang="en-GB" sz="1600" dirty="0"/>
              <a:t>2. Cause and Effect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0A3BB19F-D25B-4762-BF2E-7C46604C9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Information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15316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187779-CDAD-4396-9402-CCAEF4666D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are forces?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58774" y="1996873"/>
            <a:ext cx="77644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Forces are either </a:t>
            </a:r>
            <a:r>
              <a:rPr lang="en-GB" b="1" dirty="0">
                <a:solidFill>
                  <a:srgbClr val="286DA6"/>
                </a:solidFill>
              </a:rPr>
              <a:t>pushes</a:t>
            </a:r>
            <a:r>
              <a:rPr lang="en-GB" dirty="0"/>
              <a:t> or </a:t>
            </a:r>
            <a:r>
              <a:rPr lang="en-GB" b="1" dirty="0">
                <a:solidFill>
                  <a:srgbClr val="286DA6"/>
                </a:solidFill>
              </a:rPr>
              <a:t>pulls</a:t>
            </a:r>
            <a:r>
              <a:rPr lang="en-GB" dirty="0"/>
              <a:t>.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8774" y="4390418"/>
            <a:ext cx="35977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 force changes the </a:t>
            </a:r>
            <a:r>
              <a:rPr lang="en-GB" b="1" dirty="0">
                <a:solidFill>
                  <a:srgbClr val="286DA6"/>
                </a:solidFill>
              </a:rPr>
              <a:t>speed</a:t>
            </a:r>
            <a:r>
              <a:rPr lang="en-GB" dirty="0"/>
              <a:t> of an object, its </a:t>
            </a:r>
            <a:r>
              <a:rPr lang="en-GB" b="1" dirty="0">
                <a:solidFill>
                  <a:srgbClr val="286DA6"/>
                </a:solidFill>
              </a:rPr>
              <a:t>shape </a:t>
            </a:r>
            <a:r>
              <a:rPr lang="en-GB" dirty="0"/>
              <a:t>or the </a:t>
            </a:r>
            <a:r>
              <a:rPr lang="en-GB" b="1" dirty="0">
                <a:solidFill>
                  <a:srgbClr val="286DA6"/>
                </a:solidFill>
              </a:rPr>
              <a:t>direction</a:t>
            </a:r>
            <a:r>
              <a:rPr lang="en-GB" dirty="0"/>
              <a:t> </a:t>
            </a:r>
            <a:br>
              <a:rPr lang="en-GB" dirty="0"/>
            </a:br>
            <a:r>
              <a:rPr lang="en-GB" dirty="0"/>
              <a:t>it is moving in.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8775" y="800100"/>
            <a:ext cx="8661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286DA6"/>
                </a:solidFill>
              </a:rPr>
              <a:t>Forces</a:t>
            </a:r>
            <a:r>
              <a:rPr lang="en-GB" dirty="0"/>
              <a:t> are everywhere in life. We cannot see a force, but we can see what it does. </a:t>
            </a:r>
          </a:p>
        </p:txBody>
      </p:sp>
      <p:pic>
        <p:nvPicPr>
          <p:cNvPr id="12" name="Picture 5" descr="notes_icon">
            <a:extLst>
              <a:ext uri="{FF2B5EF4-FFF2-40B4-BE49-F238E27FC236}">
                <a16:creationId xmlns:a16="http://schemas.microsoft.com/office/drawing/2014/main" id="{7AE8BB3C-B1F7-43B8-B947-766829B13C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32813" y="134937"/>
            <a:ext cx="442913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35EDED8-3067-42E5-B72E-1936DFB769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4D9E72B-CC67-40C4-BF0E-A1901B51256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6670" y="2824314"/>
            <a:ext cx="4290418" cy="286232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295492F-0879-44F1-A2D6-AA68F7904C67}"/>
              </a:ext>
            </a:extLst>
          </p:cNvPr>
          <p:cNvSpPr txBox="1"/>
          <p:nvPr/>
        </p:nvSpPr>
        <p:spPr>
          <a:xfrm>
            <a:off x="358774" y="2824314"/>
            <a:ext cx="37978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When you push an object or pull a rubber band, this requires a force. 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Push and pull</a:t>
            </a:r>
          </a:p>
        </p:txBody>
      </p:sp>
      <p:sp>
        <p:nvSpPr>
          <p:cNvPr id="3" name="Rectangle 2"/>
          <p:cNvSpPr/>
          <p:nvPr/>
        </p:nvSpPr>
        <p:spPr>
          <a:xfrm>
            <a:off x="358775" y="819604"/>
            <a:ext cx="421322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The </a:t>
            </a:r>
            <a:r>
              <a:rPr lang="en-GB" b="1" dirty="0"/>
              <a:t>bigger</a:t>
            </a:r>
            <a:r>
              <a:rPr lang="en-GB" dirty="0"/>
              <a:t> the push or </a:t>
            </a:r>
            <a:br>
              <a:rPr lang="en-GB" dirty="0"/>
            </a:br>
            <a:r>
              <a:rPr lang="en-GB" dirty="0"/>
              <a:t>pull, the </a:t>
            </a:r>
            <a:r>
              <a:rPr lang="en-GB" b="1" dirty="0"/>
              <a:t>more</a:t>
            </a:r>
            <a:r>
              <a:rPr lang="en-GB" dirty="0"/>
              <a:t> the speed </a:t>
            </a:r>
            <a:br>
              <a:rPr lang="en-GB" dirty="0"/>
            </a:br>
            <a:r>
              <a:rPr lang="en-GB" dirty="0"/>
              <a:t>of an object can be changed.</a:t>
            </a:r>
          </a:p>
        </p:txBody>
      </p:sp>
      <p:sp>
        <p:nvSpPr>
          <p:cNvPr id="4" name="Rectangle 3"/>
          <p:cNvSpPr/>
          <p:nvPr/>
        </p:nvSpPr>
        <p:spPr>
          <a:xfrm>
            <a:off x="371369" y="2688103"/>
            <a:ext cx="36374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In this example, the ball will travel faster when it is hit with a larger force.</a:t>
            </a:r>
          </a:p>
        </p:txBody>
      </p:sp>
      <p:pic>
        <p:nvPicPr>
          <p:cNvPr id="6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5E6E88B-414D-4237-9CFB-7970EB72D8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10AEC1E-0B3C-47D2-893D-DB99249850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3067" y="945747"/>
            <a:ext cx="3313368" cy="496650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EE1C489-6BCA-482D-9011-B34B1797A575}"/>
              </a:ext>
            </a:extLst>
          </p:cNvPr>
          <p:cNvSpPr/>
          <p:nvPr/>
        </p:nvSpPr>
        <p:spPr>
          <a:xfrm>
            <a:off x="371369" y="4556602"/>
            <a:ext cx="36374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If it is hit with a smaller force, the ball will travel more slowly.</a:t>
            </a:r>
          </a:p>
        </p:txBody>
      </p:sp>
    </p:spTree>
    <p:extLst>
      <p:ext uri="{BB962C8B-B14F-4D97-AF65-F5344CB8AC3E}">
        <p14:creationId xmlns:p14="http://schemas.microsoft.com/office/powerpoint/2010/main" val="1681589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happens when you push an object?</a:t>
            </a:r>
          </a:p>
        </p:txBody>
      </p:sp>
      <p:pic>
        <p:nvPicPr>
          <p:cNvPr id="10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8AF4835-F450-4133-9B48-A3402803E3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flash_icon">
            <a:extLst>
              <a:ext uri="{FF2B5EF4-FFF2-40B4-BE49-F238E27FC236}">
                <a16:creationId xmlns:a16="http://schemas.microsoft.com/office/drawing/2014/main" id="{5130BFA9-6013-4356-909C-0C4484465C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34413" y="115888"/>
            <a:ext cx="3857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ontrols>
      <mc:AlternateContent xmlns:mc="http://schemas.openxmlformats.org/markup-compatibility/2006">
        <mc:Choice xmlns:v="urn:schemas-microsoft-com:vml" Requires="v">
          <p:control spid="1070" name="ShockwaveFlash1" r:id="rId2" imgW="8699400" imgH="5308560"/>
        </mc:Choice>
        <mc:Fallback>
          <p:control name="ShockwaveFlash1" r:id="rId2" imgW="8699400" imgH="5308560">
            <p:pic>
              <p:nvPicPr>
                <p:cNvPr id="4" name="ShockwaveFlash1">
                  <a:extLst>
                    <a:ext uri="{FF2B5EF4-FFF2-40B4-BE49-F238E27FC236}">
                      <a16:creationId xmlns:a16="http://schemas.microsoft.com/office/drawing/2014/main" id="{A60E226C-D8E9-410D-9591-493FD7086971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38700673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Friction</a:t>
            </a:r>
          </a:p>
        </p:txBody>
      </p:sp>
      <p:sp>
        <p:nvSpPr>
          <p:cNvPr id="3" name="Rectangle 2"/>
          <p:cNvSpPr/>
          <p:nvPr/>
        </p:nvSpPr>
        <p:spPr>
          <a:xfrm>
            <a:off x="358774" y="800100"/>
            <a:ext cx="858202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If a soccer ball is kicked, it will eventually stop moving. </a:t>
            </a:r>
          </a:p>
        </p:txBody>
      </p:sp>
      <p:sp>
        <p:nvSpPr>
          <p:cNvPr id="4" name="Rectangle 3"/>
          <p:cNvSpPr/>
          <p:nvPr/>
        </p:nvSpPr>
        <p:spPr>
          <a:xfrm>
            <a:off x="358775" y="3226102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/>
              <a:t>It slows down due to a force called </a:t>
            </a:r>
            <a:r>
              <a:rPr lang="en-GB" b="1" dirty="0">
                <a:solidFill>
                  <a:srgbClr val="286DA6"/>
                </a:solidFill>
              </a:rPr>
              <a:t>friction</a:t>
            </a:r>
            <a:r>
              <a:rPr lang="en-GB" dirty="0"/>
              <a:t>. </a:t>
            </a:r>
          </a:p>
        </p:txBody>
      </p:sp>
      <p:sp>
        <p:nvSpPr>
          <p:cNvPr id="5" name="Rectangle 4"/>
          <p:cNvSpPr/>
          <p:nvPr/>
        </p:nvSpPr>
        <p:spPr>
          <a:xfrm>
            <a:off x="358774" y="4623769"/>
            <a:ext cx="409469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Friction is a resisting force.</a:t>
            </a:r>
            <a:br>
              <a:rPr lang="en-GB" dirty="0"/>
            </a:br>
            <a:r>
              <a:rPr lang="en-GB" dirty="0"/>
              <a:t>It occurs when two surfaces slide over each other. </a:t>
            </a:r>
          </a:p>
        </p:txBody>
      </p:sp>
      <p:sp>
        <p:nvSpPr>
          <p:cNvPr id="6" name="Rectangle 5"/>
          <p:cNvSpPr/>
          <p:nvPr/>
        </p:nvSpPr>
        <p:spPr>
          <a:xfrm>
            <a:off x="358774" y="1828435"/>
            <a:ext cx="4094693" cy="830997"/>
          </a:xfrm>
          <a:prstGeom prst="rect">
            <a:avLst/>
          </a:prstGeom>
          <a:solidFill>
            <a:srgbClr val="BEDAF0"/>
          </a:solidFill>
        </p:spPr>
        <p:txBody>
          <a:bodyPr wrap="square">
            <a:spAutoFit/>
          </a:bodyPr>
          <a:lstStyle/>
          <a:p>
            <a:r>
              <a:rPr lang="en-GB" dirty="0"/>
              <a:t>What causes it to stop? What force is acting on it?</a:t>
            </a:r>
          </a:p>
        </p:txBody>
      </p:sp>
      <p:pic>
        <p:nvPicPr>
          <p:cNvPr id="8" name="Picture 7" descr="notes_icon">
            <a:extLst>
              <a:ext uri="{FF2B5EF4-FFF2-40B4-BE49-F238E27FC236}">
                <a16:creationId xmlns:a16="http://schemas.microsoft.com/office/drawing/2014/main" id="{7AE8BB3C-B1F7-43B8-B947-766829B13C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32813" y="134937"/>
            <a:ext cx="442913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096DA16C-225F-41F9-8770-9393730B98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740502B-CCA1-4EEB-A73E-90F5BD3E1A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4909" y="1916111"/>
            <a:ext cx="2857500" cy="4283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419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happens when forces are balanced?</a:t>
            </a:r>
          </a:p>
        </p:txBody>
      </p:sp>
      <p:sp>
        <p:nvSpPr>
          <p:cNvPr id="3" name="Rectangle 2"/>
          <p:cNvSpPr/>
          <p:nvPr/>
        </p:nvSpPr>
        <p:spPr>
          <a:xfrm>
            <a:off x="358774" y="788938"/>
            <a:ext cx="863282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There is always more than one force acting on an object. </a:t>
            </a:r>
          </a:p>
        </p:txBody>
      </p:sp>
      <p:sp>
        <p:nvSpPr>
          <p:cNvPr id="4" name="Rectangle 3"/>
          <p:cNvSpPr/>
          <p:nvPr/>
        </p:nvSpPr>
        <p:spPr>
          <a:xfrm>
            <a:off x="358775" y="1583971"/>
            <a:ext cx="86328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If an object isn’t moving, it means these forces must be </a:t>
            </a:r>
            <a:r>
              <a:rPr lang="en-GB" b="1" dirty="0">
                <a:solidFill>
                  <a:srgbClr val="286DA6"/>
                </a:solidFill>
              </a:rPr>
              <a:t>balanced</a:t>
            </a:r>
            <a:r>
              <a:rPr lang="en-GB" dirty="0"/>
              <a:t>. The size of the force in each direction is </a:t>
            </a:r>
            <a:r>
              <a:rPr lang="en-GB" b="1" dirty="0">
                <a:solidFill>
                  <a:srgbClr val="286DA6"/>
                </a:solidFill>
              </a:rPr>
              <a:t>equal</a:t>
            </a:r>
            <a:r>
              <a:rPr lang="en-GB" dirty="0"/>
              <a:t>. </a:t>
            </a:r>
          </a:p>
        </p:txBody>
      </p:sp>
      <p:sp>
        <p:nvSpPr>
          <p:cNvPr id="5" name="Rectangle 4"/>
          <p:cNvSpPr/>
          <p:nvPr/>
        </p:nvSpPr>
        <p:spPr>
          <a:xfrm>
            <a:off x="358774" y="5225287"/>
            <a:ext cx="839575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For example, in this tug of war, both groups are pulling equally hard. There is no movement. </a:t>
            </a:r>
          </a:p>
        </p:txBody>
      </p:sp>
      <p:pic>
        <p:nvPicPr>
          <p:cNvPr id="7" name="Picture 6" descr="notes_icon">
            <a:extLst>
              <a:ext uri="{FF2B5EF4-FFF2-40B4-BE49-F238E27FC236}">
                <a16:creationId xmlns:a16="http://schemas.microsoft.com/office/drawing/2014/main" id="{7AE8BB3C-B1F7-43B8-B947-766829B13C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32813" y="134937"/>
            <a:ext cx="442913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AEAD1EA-BFB4-425A-A8A5-DEEBEC3650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BEDBF99-02AC-4364-A433-92096B43F1B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69" t="68296" r="7701" b="8666"/>
          <a:stretch/>
        </p:blipFill>
        <p:spPr>
          <a:xfrm>
            <a:off x="1882471" y="2958659"/>
            <a:ext cx="5599396" cy="1186917"/>
          </a:xfrm>
          <a:prstGeom prst="rect">
            <a:avLst/>
          </a:prstGeom>
        </p:spPr>
      </p:pic>
      <p:sp>
        <p:nvSpPr>
          <p:cNvPr id="16" name="Line 17">
            <a:extLst>
              <a:ext uri="{FF2B5EF4-FFF2-40B4-BE49-F238E27FC236}">
                <a16:creationId xmlns:a16="http://schemas.microsoft.com/office/drawing/2014/main" id="{32B4FA52-075B-4CF0-B58F-D8E669F44BB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495080" y="4458529"/>
            <a:ext cx="2435550" cy="0"/>
          </a:xfrm>
          <a:prstGeom prst="line">
            <a:avLst/>
          </a:prstGeom>
          <a:noFill/>
          <a:ln w="1270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>
            <a:spAutoFit/>
          </a:bodyPr>
          <a:lstStyle/>
          <a:p>
            <a:endParaRPr lang="en-US"/>
          </a:p>
        </p:txBody>
      </p:sp>
      <p:sp>
        <p:nvSpPr>
          <p:cNvPr id="17" name="Text Box 6">
            <a:extLst>
              <a:ext uri="{FF2B5EF4-FFF2-40B4-BE49-F238E27FC236}">
                <a16:creationId xmlns:a16="http://schemas.microsoft.com/office/drawing/2014/main" id="{FDB0BF9F-CDC7-496C-A2A8-CFD0102FCF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3905" y="4611566"/>
            <a:ext cx="1143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r>
              <a:rPr lang="en-US" altLang="en-US" b="1" dirty="0">
                <a:solidFill>
                  <a:srgbClr val="286DA6"/>
                </a:solidFill>
              </a:rPr>
              <a:t>400</a:t>
            </a:r>
            <a:r>
              <a:rPr lang="en-US" altLang="en-US" sz="1000" b="1" dirty="0">
                <a:solidFill>
                  <a:srgbClr val="286DA6"/>
                </a:solidFill>
              </a:rPr>
              <a:t> </a:t>
            </a:r>
            <a:r>
              <a:rPr lang="en-US" altLang="en-US" sz="2400" b="1" dirty="0">
                <a:solidFill>
                  <a:srgbClr val="286DA6"/>
                </a:solidFill>
              </a:rPr>
              <a:t>N</a:t>
            </a:r>
          </a:p>
        </p:txBody>
      </p:sp>
      <p:sp>
        <p:nvSpPr>
          <p:cNvPr id="18" name="Text Box 6">
            <a:extLst>
              <a:ext uri="{FF2B5EF4-FFF2-40B4-BE49-F238E27FC236}">
                <a16:creationId xmlns:a16="http://schemas.microsoft.com/office/drawing/2014/main" id="{54A0C62C-9FCE-4145-A22A-CD27A485D8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31040" y="4552996"/>
            <a:ext cx="1143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r>
              <a:rPr lang="en-US" altLang="en-US" b="1" dirty="0">
                <a:solidFill>
                  <a:srgbClr val="286DA6"/>
                </a:solidFill>
              </a:rPr>
              <a:t>400</a:t>
            </a:r>
            <a:r>
              <a:rPr lang="en-US" altLang="en-US" sz="1000" b="1" dirty="0">
                <a:solidFill>
                  <a:srgbClr val="286DA6"/>
                </a:solidFill>
              </a:rPr>
              <a:t> </a:t>
            </a:r>
            <a:r>
              <a:rPr lang="en-US" altLang="en-US" sz="2400" b="1" dirty="0">
                <a:solidFill>
                  <a:srgbClr val="286DA6"/>
                </a:solidFill>
              </a:rPr>
              <a:t>N</a:t>
            </a:r>
          </a:p>
        </p:txBody>
      </p:sp>
      <p:sp>
        <p:nvSpPr>
          <p:cNvPr id="19" name="Line 17">
            <a:extLst>
              <a:ext uri="{FF2B5EF4-FFF2-40B4-BE49-F238E27FC236}">
                <a16:creationId xmlns:a16="http://schemas.microsoft.com/office/drawing/2014/main" id="{98CDD56E-B567-4982-9D32-96B5829B4E5C}"/>
              </a:ext>
            </a:extLst>
          </p:cNvPr>
          <p:cNvSpPr>
            <a:spLocks noChangeShapeType="1"/>
          </p:cNvSpPr>
          <p:nvPr/>
        </p:nvSpPr>
        <p:spPr bwMode="auto">
          <a:xfrm>
            <a:off x="5349511" y="4458529"/>
            <a:ext cx="2435550" cy="0"/>
          </a:xfrm>
          <a:prstGeom prst="line">
            <a:avLst/>
          </a:prstGeom>
          <a:noFill/>
          <a:ln w="1270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323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6" grpId="0" animBg="1"/>
      <p:bldP spid="17" grpId="0"/>
      <p:bldP spid="18" grpId="0"/>
      <p:bldP spid="1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happens when forces are unbalanced?</a:t>
            </a:r>
          </a:p>
        </p:txBody>
      </p:sp>
      <p:sp>
        <p:nvSpPr>
          <p:cNvPr id="4" name="Rectangle 3"/>
          <p:cNvSpPr/>
          <p:nvPr/>
        </p:nvSpPr>
        <p:spPr>
          <a:xfrm>
            <a:off x="358775" y="800100"/>
            <a:ext cx="70129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An object will move when the forces acting on it are </a:t>
            </a:r>
            <a:r>
              <a:rPr lang="en-GB" b="1" dirty="0">
                <a:solidFill>
                  <a:srgbClr val="286DA6"/>
                </a:solidFill>
              </a:rPr>
              <a:t>unbalanced</a:t>
            </a:r>
            <a:r>
              <a:rPr lang="en-GB" dirty="0"/>
              <a:t>. This means that the size of the forces acting on the object are unequal. </a:t>
            </a:r>
          </a:p>
        </p:txBody>
      </p:sp>
      <p:sp>
        <p:nvSpPr>
          <p:cNvPr id="5" name="Rectangle 4"/>
          <p:cNvSpPr/>
          <p:nvPr/>
        </p:nvSpPr>
        <p:spPr>
          <a:xfrm>
            <a:off x="358775" y="2235266"/>
            <a:ext cx="7157148" cy="830997"/>
          </a:xfrm>
          <a:prstGeom prst="rect">
            <a:avLst/>
          </a:prstGeom>
          <a:solidFill>
            <a:srgbClr val="BEDAF0"/>
          </a:solidFill>
        </p:spPr>
        <p:txBody>
          <a:bodyPr wrap="square">
            <a:spAutoFit/>
          </a:bodyPr>
          <a:lstStyle/>
          <a:p>
            <a:r>
              <a:rPr lang="en-GB" dirty="0"/>
              <a:t>What will happen in this tug of war if one group </a:t>
            </a:r>
            <a:br>
              <a:rPr lang="en-GB" dirty="0"/>
            </a:br>
            <a:r>
              <a:rPr lang="en-GB" dirty="0"/>
              <a:t>pulls harder? </a:t>
            </a:r>
          </a:p>
        </p:txBody>
      </p:sp>
      <p:sp>
        <p:nvSpPr>
          <p:cNvPr id="6" name="Rectangle 5"/>
          <p:cNvSpPr/>
          <p:nvPr/>
        </p:nvSpPr>
        <p:spPr>
          <a:xfrm>
            <a:off x="358775" y="5175409"/>
            <a:ext cx="4128559" cy="461665"/>
          </a:xfrm>
          <a:prstGeom prst="rect">
            <a:avLst/>
          </a:prstGeom>
          <a:solidFill>
            <a:srgbClr val="BEDAF0"/>
          </a:solidFill>
        </p:spPr>
        <p:txBody>
          <a:bodyPr wrap="square">
            <a:spAutoFit/>
          </a:bodyPr>
          <a:lstStyle/>
          <a:p>
            <a:r>
              <a:rPr lang="en-GB" dirty="0"/>
              <a:t>Which direction will it move?</a:t>
            </a:r>
          </a:p>
        </p:txBody>
      </p:sp>
      <p:sp>
        <p:nvSpPr>
          <p:cNvPr id="3" name="Rectangle 2"/>
          <p:cNvSpPr/>
          <p:nvPr/>
        </p:nvSpPr>
        <p:spPr>
          <a:xfrm>
            <a:off x="358774" y="5740496"/>
            <a:ext cx="69233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It will move in the direction of the largest force.  </a:t>
            </a:r>
          </a:p>
        </p:txBody>
      </p:sp>
      <p:pic>
        <p:nvPicPr>
          <p:cNvPr id="8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20A5D40-11C9-4324-8DE1-B6FEEE6226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583ECD9-AF76-4B07-9481-415F5205523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69" t="68296" r="7701" b="8666"/>
          <a:stretch/>
        </p:blipFill>
        <p:spPr>
          <a:xfrm>
            <a:off x="1772302" y="3508957"/>
            <a:ext cx="5599396" cy="1186917"/>
          </a:xfrm>
          <a:prstGeom prst="rect">
            <a:avLst/>
          </a:prstGeom>
        </p:spPr>
      </p:pic>
      <p:sp>
        <p:nvSpPr>
          <p:cNvPr id="11" name="Line 19">
            <a:extLst>
              <a:ext uri="{FF2B5EF4-FFF2-40B4-BE49-F238E27FC236}">
                <a16:creationId xmlns:a16="http://schemas.microsoft.com/office/drawing/2014/main" id="{3323FF41-0B80-45F8-A7EC-22E33096A28B}"/>
              </a:ext>
            </a:extLst>
          </p:cNvPr>
          <p:cNvSpPr>
            <a:spLocks noChangeShapeType="1"/>
          </p:cNvSpPr>
          <p:nvPr/>
        </p:nvSpPr>
        <p:spPr bwMode="auto">
          <a:xfrm>
            <a:off x="4362814" y="4781425"/>
            <a:ext cx="3371523" cy="0"/>
          </a:xfrm>
          <a:prstGeom prst="line">
            <a:avLst/>
          </a:prstGeom>
          <a:noFill/>
          <a:ln w="1270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>
            <a:spAutoFit/>
          </a:bodyPr>
          <a:lstStyle/>
          <a:p>
            <a:endParaRPr lang="en-US"/>
          </a:p>
        </p:txBody>
      </p:sp>
      <p:sp>
        <p:nvSpPr>
          <p:cNvPr id="12" name="Line 17">
            <a:extLst>
              <a:ext uri="{FF2B5EF4-FFF2-40B4-BE49-F238E27FC236}">
                <a16:creationId xmlns:a16="http://schemas.microsoft.com/office/drawing/2014/main" id="{3FD4469B-2973-4857-ADC8-DF26A19F83D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84911" y="4782649"/>
            <a:ext cx="2435550" cy="0"/>
          </a:xfrm>
          <a:prstGeom prst="line">
            <a:avLst/>
          </a:prstGeom>
          <a:noFill/>
          <a:ln w="1270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>
            <a:spAutoFit/>
          </a:bodyPr>
          <a:lstStyle/>
          <a:p>
            <a:endParaRPr lang="en-US"/>
          </a:p>
        </p:txBody>
      </p:sp>
      <p:sp>
        <p:nvSpPr>
          <p:cNvPr id="13" name="Text Box 6">
            <a:extLst>
              <a:ext uri="{FF2B5EF4-FFF2-40B4-BE49-F238E27FC236}">
                <a16:creationId xmlns:a16="http://schemas.microsoft.com/office/drawing/2014/main" id="{CED3C377-54E7-4A6D-A379-5F89F6AED0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9802" y="3236970"/>
            <a:ext cx="1143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r>
              <a:rPr lang="en-US" altLang="en-US" b="1" dirty="0">
                <a:solidFill>
                  <a:srgbClr val="286DA6"/>
                </a:solidFill>
              </a:rPr>
              <a:t>400</a:t>
            </a:r>
            <a:r>
              <a:rPr lang="en-US" altLang="en-US" sz="1000" b="1" dirty="0">
                <a:solidFill>
                  <a:srgbClr val="286DA6"/>
                </a:solidFill>
              </a:rPr>
              <a:t> </a:t>
            </a:r>
            <a:r>
              <a:rPr lang="en-US" altLang="en-US" sz="2400" b="1" dirty="0">
                <a:solidFill>
                  <a:srgbClr val="286DA6"/>
                </a:solidFill>
              </a:rPr>
              <a:t>N</a:t>
            </a:r>
          </a:p>
        </p:txBody>
      </p:sp>
      <p:sp>
        <p:nvSpPr>
          <p:cNvPr id="14" name="Text Box 6">
            <a:extLst>
              <a:ext uri="{FF2B5EF4-FFF2-40B4-BE49-F238E27FC236}">
                <a16:creationId xmlns:a16="http://schemas.microsoft.com/office/drawing/2014/main" id="{7C64A770-A149-4A2F-9EB1-A5E6E7D062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76937" y="3200400"/>
            <a:ext cx="1143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r>
              <a:rPr lang="en-US" altLang="en-US" b="1" dirty="0">
                <a:solidFill>
                  <a:srgbClr val="286DA6"/>
                </a:solidFill>
              </a:rPr>
              <a:t>500</a:t>
            </a:r>
            <a:r>
              <a:rPr lang="en-US" altLang="en-US" sz="1000" b="1" dirty="0">
                <a:solidFill>
                  <a:srgbClr val="286DA6"/>
                </a:solidFill>
              </a:rPr>
              <a:t> </a:t>
            </a:r>
            <a:r>
              <a:rPr lang="en-US" altLang="en-US" sz="2400" b="1" dirty="0">
                <a:solidFill>
                  <a:srgbClr val="286DA6"/>
                </a:solidFill>
              </a:rPr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3427430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3" grpId="0"/>
      <p:bldP spid="11" grpId="0" animBg="1"/>
      <p:bldP spid="12" grpId="0" animBg="1"/>
      <p:bldP spid="13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259EAF4D-448F-451A-B3FF-576C338A571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8947" y="3410387"/>
            <a:ext cx="2385223" cy="264751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Balanced and unbalanced forces</a:t>
            </a:r>
          </a:p>
        </p:txBody>
      </p:sp>
      <p:sp>
        <p:nvSpPr>
          <p:cNvPr id="3" name="Rectangle 2"/>
          <p:cNvSpPr/>
          <p:nvPr/>
        </p:nvSpPr>
        <p:spPr>
          <a:xfrm>
            <a:off x="358775" y="800100"/>
            <a:ext cx="7735887" cy="830997"/>
          </a:xfrm>
          <a:prstGeom prst="rect">
            <a:avLst/>
          </a:prstGeom>
          <a:solidFill>
            <a:srgbClr val="BEDAF0"/>
          </a:solidFill>
        </p:spPr>
        <p:txBody>
          <a:bodyPr wrap="square">
            <a:spAutoFit/>
          </a:bodyPr>
          <a:lstStyle/>
          <a:p>
            <a:r>
              <a:rPr lang="en-GB" dirty="0"/>
              <a:t>Look at these examples. Do they show balanced or unbalanced forces?</a:t>
            </a:r>
          </a:p>
        </p:txBody>
      </p:sp>
      <p:pic>
        <p:nvPicPr>
          <p:cNvPr id="5" name="Picture 4" descr="notes_icon">
            <a:extLst>
              <a:ext uri="{FF2B5EF4-FFF2-40B4-BE49-F238E27FC236}">
                <a16:creationId xmlns:a16="http://schemas.microsoft.com/office/drawing/2014/main" id="{7AE8BB3C-B1F7-43B8-B947-766829B13C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32813" y="134937"/>
            <a:ext cx="442913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9FFB1A2-7D11-4736-8243-16866402AE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B2E27DE-A636-4010-82BC-8C5ECD16E47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1306" y="3410387"/>
            <a:ext cx="3365543" cy="224529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0B8C87C0-FD26-426A-BFFC-A8F320381272}"/>
              </a:ext>
            </a:extLst>
          </p:cNvPr>
          <p:cNvSpPr/>
          <p:nvPr/>
        </p:nvSpPr>
        <p:spPr>
          <a:xfrm>
            <a:off x="358775" y="2105243"/>
            <a:ext cx="7735888" cy="830997"/>
          </a:xfrm>
          <a:prstGeom prst="rect">
            <a:avLst/>
          </a:prstGeom>
          <a:solidFill>
            <a:srgbClr val="BEDAF0"/>
          </a:solidFill>
        </p:spPr>
        <p:txBody>
          <a:bodyPr wrap="square">
            <a:spAutoFit/>
          </a:bodyPr>
          <a:lstStyle/>
          <a:p>
            <a:r>
              <a:rPr lang="en-GB" dirty="0"/>
              <a:t>If the forces are unbalanced, in which direction will movement happen?</a:t>
            </a:r>
          </a:p>
        </p:txBody>
      </p:sp>
      <p:pic>
        <p:nvPicPr>
          <p:cNvPr id="9" name="Picture 9">
            <a:extLst>
              <a:ext uri="{FF2B5EF4-FFF2-40B4-BE49-F238E27FC236}">
                <a16:creationId xmlns:a16="http://schemas.microsoft.com/office/drawing/2014/main" id="{A6BC77C7-39A7-4536-B1AA-7CD02C4921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91992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69611A4-1DEA-42A4-97D1-66845C7B38D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20"/>
          <a:stretch/>
        </p:blipFill>
        <p:spPr>
          <a:xfrm>
            <a:off x="358775" y="3410387"/>
            <a:ext cx="2428378" cy="2285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588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DESIGN_ID_DEFAULT DESIGN" val="P6NydC0b"/>
  <p:tag name="ARTICULATE_DESIGN_ID_3_DEFAULT DESIGN" val="HDJmmRhd"/>
  <p:tag name="ARTICULATE_DESIGN_ID_2_DEFAULT DESIGN" val="pEnH22Mp"/>
  <p:tag name="ARTICULATE_DESIGN_ID_4_DEFAULT DESIGN" val="hnZP7Lr4"/>
  <p:tag name="ARTICULATE_DESIGN_ID_5_DEFAULT DESIGN" val="YA6RjrbT"/>
  <p:tag name="ARTICULATE_DESIGN_ID_6_DEFAULT DESIGN" val="VxMJgrcp"/>
  <p:tag name="ARTICULATE_DESIGN_ID_7_DEFAULT DESIGN" val="AXS7V9ya"/>
  <p:tag name="ARTICULATE_SLIDE_COUNT" val="4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4_Default Design">
  <a:themeElements>
    <a:clrScheme name="3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HD:Users:victoriablackburn:Desktop:master.ppt</Template>
  <TotalTime>16548</TotalTime>
  <Words>935</Words>
  <Application>Microsoft Office PowerPoint</Application>
  <PresentationFormat>On-screen Show (4:3)</PresentationFormat>
  <Paragraphs>104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Wingdings 2</vt:lpstr>
      <vt:lpstr>1_Default Design</vt:lpstr>
      <vt:lpstr>4_Default Design</vt:lpstr>
      <vt:lpstr>Forces</vt:lpstr>
      <vt:lpstr>Information</vt:lpstr>
      <vt:lpstr>What are forces?</vt:lpstr>
      <vt:lpstr>Push and pull</vt:lpstr>
      <vt:lpstr>What happens when you push an object?</vt:lpstr>
      <vt:lpstr>Friction</vt:lpstr>
      <vt:lpstr>What happens when forces are balanced?</vt:lpstr>
      <vt:lpstr>What happens when forces are unbalanced?</vt:lpstr>
      <vt:lpstr>Balanced and unbalanced forces</vt:lpstr>
      <vt:lpstr>Forces in motion (1)</vt:lpstr>
      <vt:lpstr>Forces in motion (2)</vt:lpstr>
      <vt:lpstr>Non-contact forces</vt:lpstr>
      <vt:lpstr>Magnetic forces</vt:lpstr>
      <vt:lpstr>Electrical forces</vt:lpstr>
    </vt:vector>
  </TitlesOfParts>
  <Company>Boardworks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Forces</dc:title>
  <dc:subject>Boardworks Elementary School Physical Science</dc:subject>
  <dc:creator>Boardworks</dc:creator>
  <cp:lastModifiedBy>Tim Crilly</cp:lastModifiedBy>
  <cp:revision>809</cp:revision>
  <dcterms:created xsi:type="dcterms:W3CDTF">2003-10-06T13:07:42Z</dcterms:created>
  <dcterms:modified xsi:type="dcterms:W3CDTF">2018-12-04T11:04:06Z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A40D212B-C43C-4791-97FB-528DF1828B42</vt:lpwstr>
  </property>
  <property fmtid="{D5CDD505-2E9C-101B-9397-08002B2CF9AE}" pid="3" name="ArticulatePath">
    <vt:lpwstr>Acceleration</vt:lpwstr>
  </property>
</Properties>
</file>