
<file path=[Content_Types].xml><?xml version="1.0" encoding="utf-8"?>
<Types xmlns="http://schemas.openxmlformats.org/package/2006/content-types">
  <Default Extension="bin" ContentType="application/vnd.ms-office.activeX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ags/tag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9.xml" ContentType="application/vnd.openxmlformats-officedocument.presentationml.tags+xml"/>
  <Override PartName="/ppt/notesSlides/notesSlide2.xml" ContentType="application/vnd.openxmlformats-officedocument.presentationml.notesSlide+xml"/>
  <Override PartName="/ppt/activeX/activeX1.xml" ContentType="application/vnd.ms-office.activeX+xml"/>
  <Override PartName="/ppt/notesSlides/notesSlide3.xml" ContentType="application/vnd.openxmlformats-officedocument.presentationml.notesSlide+xml"/>
  <Override PartName="/ppt/activeX/activeX2.xml" ContentType="application/vnd.ms-office.activeX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activeX/activeX3.xml" ContentType="application/vnd.ms-office.activeX+xml"/>
  <Override PartName="/ppt/notesSlides/notesSlide7.xml" ContentType="application/vnd.openxmlformats-officedocument.presentationml.notesSlide+xml"/>
  <Override PartName="/ppt/activeX/activeX4.xml" ContentType="application/vnd.ms-office.activeX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7" r:id="rId1"/>
    <p:sldMasterId id="2147483702" r:id="rId2"/>
  </p:sldMasterIdLst>
  <p:notesMasterIdLst>
    <p:notesMasterId r:id="rId11"/>
  </p:notesMasterIdLst>
  <p:handoutMasterIdLst>
    <p:handoutMasterId r:id="rId12"/>
  </p:handoutMasterIdLst>
  <p:sldIdLst>
    <p:sldId id="266" r:id="rId3"/>
    <p:sldId id="527" r:id="rId4"/>
    <p:sldId id="284" r:id="rId5"/>
    <p:sldId id="285" r:id="rId6"/>
    <p:sldId id="286" r:id="rId7"/>
    <p:sldId id="273" r:id="rId8"/>
    <p:sldId id="274" r:id="rId9"/>
    <p:sldId id="275" r:id="rId10"/>
  </p:sldIdLst>
  <p:sldSz cx="9144000" cy="6858000" type="screen4x3"/>
  <p:notesSz cx="6858000" cy="92964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82" userDrawn="1">
          <p15:clr>
            <a:srgbClr val="A4A3A4"/>
          </p15:clr>
        </p15:guide>
        <p15:guide id="2" pos="20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86DA6"/>
    <a:srgbClr val="FF0066"/>
    <a:srgbClr val="FF6600"/>
    <a:srgbClr val="FFFF00"/>
    <a:srgbClr val="FF3300"/>
    <a:srgbClr val="000066"/>
    <a:srgbClr val="FF0000"/>
    <a:srgbClr val="12BC45"/>
    <a:srgbClr val="05B7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8917" autoAdjust="0"/>
    <p:restoredTop sz="83354" autoAdjust="0"/>
  </p:normalViewPr>
  <p:slideViewPr>
    <p:cSldViewPr snapToGrid="0">
      <p:cViewPr varScale="1">
        <p:scale>
          <a:sx n="85" d="100"/>
          <a:sy n="85" d="100"/>
        </p:scale>
        <p:origin x="540" y="84"/>
      </p:cViewPr>
      <p:guideLst>
        <p:guide orient="horz" pos="482"/>
        <p:guide pos="20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50" d="100"/>
        <a:sy n="15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7" d="100"/>
          <a:sy n="77" d="100"/>
        </p:scale>
        <p:origin x="2064" y="108"/>
      </p:cViewPr>
      <p:guideLst>
        <p:guide orient="horz" pos="2928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9" name="Rectangle 5">
            <a:extLst>
              <a:ext uri="{FF2B5EF4-FFF2-40B4-BE49-F238E27FC236}">
                <a16:creationId xmlns:a16="http://schemas.microsoft.com/office/drawing/2014/main" id="{0836497D-5D76-4348-9874-9674F23A9397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69AB3550-B6B7-4035-8F76-795D150B127C}" type="slidenum">
              <a:rPr lang="en-GB" altLang="en-US" b="1"/>
              <a:pPr/>
              <a:t>‹#›</a:t>
            </a:fld>
            <a:endParaRPr lang="en-GB" altLang="en-US" b="1"/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653CB483-4086-4304-9E25-A3A203A9562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© Boardworks</a:t>
            </a:r>
          </a:p>
        </p:txBody>
      </p:sp>
      <p:sp>
        <p:nvSpPr>
          <p:cNvPr id="7" name="Rectangle 9">
            <a:extLst>
              <a:ext uri="{FF2B5EF4-FFF2-40B4-BE49-F238E27FC236}">
                <a16:creationId xmlns:a16="http://schemas.microsoft.com/office/drawing/2014/main" id="{2C7C79C0-0EB1-4A8A-90D4-095CD6AE371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6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/>
              <a:t>Boardworks Elementary School Physical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>
            <a:extLst>
              <a:ext uri="{FF2B5EF4-FFF2-40B4-BE49-F238E27FC236}">
                <a16:creationId xmlns:a16="http://schemas.microsoft.com/office/drawing/2014/main" id="{D4FBA45E-08BA-433A-9D62-A6F82E871C19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049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5" name="Rectangle 5">
            <a:extLst>
              <a:ext uri="{FF2B5EF4-FFF2-40B4-BE49-F238E27FC236}">
                <a16:creationId xmlns:a16="http://schemas.microsoft.com/office/drawing/2014/main" id="{6217CBF4-4152-4647-99CE-D20B9D0C9F0E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415791"/>
            <a:ext cx="502920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 dirty="0"/>
              <a:t>Click to edit Master text styles</a:t>
            </a:r>
          </a:p>
          <a:p>
            <a:pPr lvl="1"/>
            <a:r>
              <a:rPr lang="en-GB" noProof="0" dirty="0"/>
              <a:t>Second level</a:t>
            </a:r>
          </a:p>
          <a:p>
            <a:pPr lvl="2"/>
            <a:r>
              <a:rPr lang="en-GB" noProof="0" dirty="0"/>
              <a:t>Third level</a:t>
            </a:r>
          </a:p>
          <a:p>
            <a:pPr lvl="3"/>
            <a:r>
              <a:rPr lang="en-GB" noProof="0" dirty="0"/>
              <a:t>Fourth level</a:t>
            </a:r>
          </a:p>
          <a:p>
            <a:pPr lvl="4"/>
            <a:r>
              <a:rPr lang="en-GB" noProof="0" dirty="0"/>
              <a:t>Fifth level</a:t>
            </a:r>
          </a:p>
        </p:txBody>
      </p:sp>
      <p:sp>
        <p:nvSpPr>
          <p:cNvPr id="10247" name="Rectangle 7">
            <a:extLst>
              <a:ext uri="{FF2B5EF4-FFF2-40B4-BE49-F238E27FC236}">
                <a16:creationId xmlns:a16="http://schemas.microsoft.com/office/drawing/2014/main" id="{1C3E7F75-C17A-4F69-8C81-76BD97DADDD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829966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830" tIns="46415" rIns="92830" bIns="46415" numCol="1" anchor="b" anchorCtr="0" compatLnSpc="1">
            <a:prstTxWarp prst="textNoShape">
              <a:avLst/>
            </a:prstTxWarp>
          </a:bodyPr>
          <a:lstStyle>
            <a:lvl1pPr algn="r">
              <a:defRPr sz="1200" b="1"/>
            </a:lvl1pPr>
          </a:lstStyle>
          <a:p>
            <a:fld id="{897DB1F1-3406-4766-8A20-AA4D9BBD16A1}" type="slidenum">
              <a:rPr lang="en-GB" altLang="en-US" smtClean="0"/>
              <a:pPr/>
              <a:t>‹#›</a:t>
            </a:fld>
            <a:endParaRPr lang="en-GB" altLang="en-US" dirty="0"/>
          </a:p>
        </p:txBody>
      </p:sp>
      <p:sp>
        <p:nvSpPr>
          <p:cNvPr id="8" name="Rectangle 9">
            <a:extLst>
              <a:ext uri="{FF2B5EF4-FFF2-40B4-BE49-F238E27FC236}">
                <a16:creationId xmlns:a16="http://schemas.microsoft.com/office/drawing/2014/main" id="{553151DC-BF48-4FEA-BF23-368EED2016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24050" y="8831580"/>
            <a:ext cx="297180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© Boardworks</a:t>
            </a:r>
          </a:p>
        </p:txBody>
      </p:sp>
      <p:sp>
        <p:nvSpPr>
          <p:cNvPr id="9" name="Rectangle 9">
            <a:extLst>
              <a:ext uri="{FF2B5EF4-FFF2-40B4-BE49-F238E27FC236}">
                <a16:creationId xmlns:a16="http://schemas.microsoft.com/office/drawing/2014/main" id="{24B6379E-486C-4458-9167-F243B77D8D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895526" y="116205"/>
            <a:ext cx="5066949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2830" tIns="46415" rIns="92830" bIns="46415" anchor="b"/>
          <a:lstStyle/>
          <a:p>
            <a:pPr algn="ctr"/>
            <a:r>
              <a:rPr lang="en-GB" sz="1200" b="1" dirty="0">
                <a:solidFill>
                  <a:schemeClr val="tx1"/>
                </a:solidFill>
              </a:rPr>
              <a:t>Boardworks Elementary School Physical Science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ts val="432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C18B4B55-41F7-483A-920F-012AD02463E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8277358-5DCE-463C-B2EB-3B108B60F3D2}" type="slidenum">
              <a:rPr lang="en-GB" altLang="en-US" sz="1200"/>
              <a:pPr eaLnBrk="1" hangingPunct="1"/>
              <a:t>1</a:t>
            </a:fld>
            <a:endParaRPr lang="en-GB" altLang="en-US" sz="12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883BC5C1-0D31-4F86-B4AD-2EF10BF1C1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4FB53C3B-60A1-4C8A-84C0-CAE5B325D4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5B40EEA-2BDC-4A1A-846A-91A8B24EC113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471252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>
            <a:extLst>
              <a:ext uri="{FF2B5EF4-FFF2-40B4-BE49-F238E27FC236}">
                <a16:creationId xmlns:a16="http://schemas.microsoft.com/office/drawing/2014/main" id="{75CD9727-17A9-48AA-8907-73494BA216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6FAB6240-1583-42DC-BA5D-37BE0789E76A}" type="slidenum">
              <a:rPr lang="en-GB" altLang="en-US" sz="1200"/>
              <a:pPr eaLnBrk="1" hangingPunct="1"/>
              <a:t>3</a:t>
            </a:fld>
            <a:endParaRPr lang="en-GB" altLang="en-US" sz="1200"/>
          </a:p>
        </p:txBody>
      </p:sp>
      <p:sp>
        <p:nvSpPr>
          <p:cNvPr id="13315" name="Rectangle 2">
            <a:extLst>
              <a:ext uri="{FF2B5EF4-FFF2-40B4-BE49-F238E27FC236}">
                <a16:creationId xmlns:a16="http://schemas.microsoft.com/office/drawing/2014/main" id="{60063364-B54F-4EFD-9963-7D54A84450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6" name="Rectangle 3">
            <a:extLst>
              <a:ext uri="{FF2B5EF4-FFF2-40B4-BE49-F238E27FC236}">
                <a16:creationId xmlns:a16="http://schemas.microsoft.com/office/drawing/2014/main" id="{ED9B106A-9551-45E6-9A85-7E976B244A3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GB" altLang="en-US" dirty="0">
                <a:latin typeface="Arial" panose="020B0604020202020204" pitchFamily="34" charset="0"/>
              </a:rPr>
              <a:t>Ask: </a:t>
            </a:r>
            <a:r>
              <a:rPr lang="en-GB" altLang="en-US" i="1" dirty="0">
                <a:latin typeface="Arial" panose="020B0604020202020204" pitchFamily="34" charset="0"/>
              </a:rPr>
              <a:t>“Why can’t James see where he is?”</a:t>
            </a:r>
            <a:r>
              <a:rPr lang="en-GB" altLang="en-US" dirty="0">
                <a:latin typeface="Arial" panose="020B0604020202020204" pitchFamily="34" charset="0"/>
              </a:rPr>
              <a:t> , </a:t>
            </a:r>
            <a:r>
              <a:rPr lang="en-GB" altLang="en-US" i="1" dirty="0">
                <a:latin typeface="Arial" panose="020B0604020202020204" pitchFamily="34" charset="0"/>
              </a:rPr>
              <a:t>“What is the darkest place you’ve ever been in?” </a:t>
            </a:r>
            <a:r>
              <a:rPr lang="en-GB" altLang="en-US" dirty="0">
                <a:latin typeface="Arial" panose="020B0604020202020204" pitchFamily="34" charset="0"/>
              </a:rPr>
              <a:t> and </a:t>
            </a:r>
            <a:r>
              <a:rPr lang="en-GB" altLang="en-US" i="1" dirty="0">
                <a:latin typeface="Arial" panose="020B0604020202020204" pitchFamily="34" charset="0"/>
              </a:rPr>
              <a:t>“Where do you think is the darkest place in our school?”.</a:t>
            </a:r>
            <a:endParaRPr lang="en-US" altLang="en-US" dirty="0">
              <a:latin typeface="Arial" panose="020B0604020202020204" pitchFamily="34" charset="0"/>
            </a:endParaRPr>
          </a:p>
          <a:p>
            <a:r>
              <a:rPr lang="en-GB" altLang="en-US" dirty="0">
                <a:latin typeface="Arial" panose="020B0604020202020204" pitchFamily="34" charset="0"/>
              </a:rPr>
              <a:t>James’s speech bubbles give clues about the objects he can feel in the dark place. Ask students what they think James has found, and where they think he is.</a:t>
            </a:r>
            <a:endParaRPr lang="en-US" altLang="en-US" i="1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DA49A4C2-71F8-45DF-B854-E9BEC721A27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16CB08F-C8C6-40C1-AC06-7C6CC624031F}" type="slidenum">
              <a:rPr lang="en-GB" altLang="en-US" sz="1200"/>
              <a:pPr eaLnBrk="1" hangingPunct="1"/>
              <a:t>4</a:t>
            </a:fld>
            <a:endParaRPr lang="en-GB" altLang="en-US" sz="12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455E0430-BC11-4ECB-AB5F-4B3AAC42068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5503EEA9-5A37-4F61-96B2-0988454BFD9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b="1" dirty="0">
                <a:latin typeface="Arial" panose="020B0604020202020204" pitchFamily="34" charset="0"/>
              </a:rPr>
              <a:t>Teacher notes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Remind students of James’s descriptions from the previous slide and ask them which object they think he was describing.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“A long flat thing that’s big enough to lie on” – bed 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“A small flat thing that rustles” – book 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“Something warm and hairy” – Fuzz the dog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“Something long and silky hanging on the wall” – curtains 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“A hard wooden thing that’s big enough to sit on” – chair 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“A box with a springy thing in it” – Jack in the box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“A flat plastic board with lots of buttons” – keyboard </a:t>
            </a:r>
          </a:p>
          <a:p>
            <a:r>
              <a:rPr lang="en-US" altLang="en-US" dirty="0">
                <a:latin typeface="Arial" panose="020B0604020202020204" pitchFamily="34" charset="0"/>
              </a:rPr>
              <a:t>“A round plastic thing that bounces” – ball</a:t>
            </a:r>
          </a:p>
          <a:p>
            <a:endParaRPr lang="en-US" altLang="en-US" dirty="0">
              <a:latin typeface="Arial" panose="020B0604020202020204" pitchFamily="34" charset="0"/>
            </a:endParaRPr>
          </a:p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Engaging in Argument from Evidence: </a:t>
            </a:r>
            <a:r>
              <a:rPr lang="en-GB" dirty="0"/>
              <a:t>Construct an argument with evidence to support a claim.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>
            <a:extLst>
              <a:ext uri="{FF2B5EF4-FFF2-40B4-BE49-F238E27FC236}">
                <a16:creationId xmlns:a16="http://schemas.microsoft.com/office/drawing/2014/main" id="{A6EEFE38-1591-44B3-B29C-6879AA7A353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ACF9410-6EDE-4CF0-8A38-275FE69FBB3D}" type="slidenum">
              <a:rPr lang="en-GB" altLang="en-US" sz="1200"/>
              <a:pPr eaLnBrk="1" hangingPunct="1"/>
              <a:t>5</a:t>
            </a:fld>
            <a:endParaRPr lang="en-GB" altLang="en-US" sz="1200"/>
          </a:p>
        </p:txBody>
      </p:sp>
      <p:sp>
        <p:nvSpPr>
          <p:cNvPr id="15363" name="Rectangle 2">
            <a:extLst>
              <a:ext uri="{FF2B5EF4-FFF2-40B4-BE49-F238E27FC236}">
                <a16:creationId xmlns:a16="http://schemas.microsoft.com/office/drawing/2014/main" id="{C2C4E324-0F37-4052-98EA-78F9AE8F60A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>
            <a:extLst>
              <a:ext uri="{FF2B5EF4-FFF2-40B4-BE49-F238E27FC236}">
                <a16:creationId xmlns:a16="http://schemas.microsoft.com/office/drawing/2014/main" id="{3C8D9CAD-7D73-4443-ADC3-57493E3F606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DA446FB7-BEB1-442B-AD94-AD6A2388766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48274B8-37D8-4521-97E0-4D52A94445CE}" type="slidenum">
              <a:rPr lang="en-GB" altLang="en-US" sz="1200"/>
              <a:pPr eaLnBrk="1" hangingPunct="1"/>
              <a:t>6</a:t>
            </a:fld>
            <a:endParaRPr lang="en-GB" altLang="en-US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3F46235C-6559-4B70-97FE-56B7FA9F714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28B09F85-60E1-4569-AA91-CFE5376084E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r>
              <a:rPr lang="en-GB" altLang="en-US" b="1" dirty="0">
                <a:latin typeface="Arial" panose="020B0604020202020204" pitchFamily="34" charset="0"/>
              </a:rPr>
              <a:t>Teacher notes</a:t>
            </a:r>
          </a:p>
          <a:p>
            <a:pPr eaLnBrk="1" hangingPunct="1"/>
            <a:r>
              <a:rPr lang="en-GB" altLang="en-US" dirty="0">
                <a:latin typeface="Arial" panose="020B0604020202020204" pitchFamily="34" charset="0"/>
              </a:rPr>
              <a:t>Ask students to list or draw as many different light sources as they can. Reinforce the idea that a light source </a:t>
            </a:r>
            <a:r>
              <a:rPr lang="en-GB" altLang="en-US" i="1" dirty="0">
                <a:latin typeface="Arial" panose="020B0604020202020204" pitchFamily="34" charset="0"/>
              </a:rPr>
              <a:t>“makes the light that you see”</a:t>
            </a:r>
            <a:r>
              <a:rPr lang="en-GB" altLang="en-US" dirty="0">
                <a:latin typeface="Arial" panose="020B0604020202020204" pitchFamily="34" charset="0"/>
              </a:rPr>
              <a:t> and </a:t>
            </a:r>
            <a:r>
              <a:rPr lang="en-GB" altLang="en-US" i="1" dirty="0">
                <a:latin typeface="Arial" panose="020B0604020202020204" pitchFamily="34" charset="0"/>
              </a:rPr>
              <a:t>“the light that you see comes from a light source.”  </a:t>
            </a:r>
            <a:r>
              <a:rPr lang="en-GB" altLang="en-US" dirty="0">
                <a:latin typeface="Arial" panose="020B0604020202020204" pitchFamily="34" charset="0"/>
              </a:rPr>
              <a:t>students could display their drawings around the board.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Use information from observations (</a:t>
            </a:r>
            <a:r>
              <a:rPr lang="en-GB" dirty="0" err="1"/>
              <a:t>firsthand</a:t>
            </a:r>
            <a:r>
              <a:rPr lang="en-GB" dirty="0"/>
              <a:t> and from media) to construct an evidence-based account for natural phenomena.</a:t>
            </a:r>
            <a:endParaRPr lang="en-GB" dirty="0">
              <a:effectLst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7DB1F1-3406-4766-8A20-AA4D9BBD16A1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4084119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>
            <a:extLst>
              <a:ext uri="{FF2B5EF4-FFF2-40B4-BE49-F238E27FC236}">
                <a16:creationId xmlns:a16="http://schemas.microsoft.com/office/drawing/2014/main" id="{9A5A93D1-0BDF-41A0-9940-C74390D4BA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54243" indent="-290093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60374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24523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88672" indent="-232075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52822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1697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81121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45270" indent="-232075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8B63C3B4-8063-402C-8B01-1AEBBFAE93F6}" type="slidenum">
              <a:rPr lang="en-GB" altLang="en-US" sz="1200"/>
              <a:pPr eaLnBrk="1" hangingPunct="1"/>
              <a:t>8</a:t>
            </a:fld>
            <a:endParaRPr lang="en-GB" altLang="en-US" sz="1200"/>
          </a:p>
        </p:txBody>
      </p:sp>
      <p:sp>
        <p:nvSpPr>
          <p:cNvPr id="17411" name="Rectangle 2">
            <a:extLst>
              <a:ext uri="{FF2B5EF4-FFF2-40B4-BE49-F238E27FC236}">
                <a16:creationId xmlns:a16="http://schemas.microsoft.com/office/drawing/2014/main" id="{48273E8A-9F19-43B3-ABB1-B0BBF0F8820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>
            <a:extLst>
              <a:ext uri="{FF2B5EF4-FFF2-40B4-BE49-F238E27FC236}">
                <a16:creationId xmlns:a16="http://schemas.microsoft.com/office/drawing/2014/main" id="{22585A8D-8E6B-4DC0-B6F3-EB3C9C1CCC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defTabSz="928299">
              <a:defRPr/>
            </a:pPr>
            <a:r>
              <a:rPr lang="en-GB" dirty="0"/>
              <a:t>This slide covers the Science and Engineering Practice:</a:t>
            </a:r>
          </a:p>
          <a:p>
            <a:pPr marL="174056" indent="-174056" defTabSz="928299">
              <a:buFont typeface="Arial" panose="020B0604020202020204" pitchFamily="34" charset="0"/>
              <a:buChar char="•"/>
              <a:defRPr/>
            </a:pPr>
            <a:r>
              <a:rPr lang="en-GB" b="1" dirty="0"/>
              <a:t>Constructing Explanations and Designing Solutions:</a:t>
            </a:r>
            <a:r>
              <a:rPr lang="en-GB" dirty="0"/>
              <a:t> Use information from observations (</a:t>
            </a:r>
            <a:r>
              <a:rPr lang="en-GB" dirty="0" err="1"/>
              <a:t>firsthand</a:t>
            </a:r>
            <a:r>
              <a:rPr lang="en-GB" dirty="0"/>
              <a:t> and from media) to construct an evidence-based account for natural phenomena.</a:t>
            </a:r>
            <a:endParaRPr lang="en-US" altLang="en-US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5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21CC77EC-D8A8-4159-8546-3811CB4FD6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0310" y="1187865"/>
            <a:ext cx="4990744" cy="3110670"/>
          </a:xfrm>
        </p:spPr>
        <p:txBody>
          <a:bodyPr/>
          <a:lstStyle>
            <a:lvl1pPr algn="ctr">
              <a:lnSpc>
                <a:spcPct val="100000"/>
              </a:lnSpc>
              <a:defRPr sz="4400">
                <a:solidFill>
                  <a:srgbClr val="286DA6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FA866BAE-D38F-48BC-BE80-C8E5B8F67E3B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0161810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34026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8035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975"/>
            <a:ext cx="2057400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53975"/>
            <a:ext cx="6019800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39471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53975"/>
            <a:ext cx="8229600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04057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Title and Diagram or Organization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21013196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080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92406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6021176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124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95282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8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57710E3-B803-4BC1-B28F-DAEAEF4CF70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58BEDEB8-A9C3-4367-BF40-FB60AF6FA13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3148552" y="1300899"/>
            <a:ext cx="5712644" cy="2375555"/>
          </a:xfrm>
          <a:prstGeom prst="rect">
            <a:avLst/>
          </a:prstGeom>
        </p:spPr>
        <p:txBody>
          <a:bodyPr/>
          <a:lstStyle>
            <a:lvl1pPr marL="216000" indent="-216000">
              <a:buFont typeface="Wingdings 2" panose="05020102010507070707" pitchFamily="18" charset="2"/>
              <a:buChar char=""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B9474967-5D5D-47B0-9641-1895A87640BC}"/>
              </a:ext>
            </a:extLst>
          </p:cNvPr>
          <p:cNvSpPr>
            <a:spLocks noGrp="1"/>
          </p:cNvSpPr>
          <p:nvPr>
            <p:ph idx="10" hasCustomPrompt="1"/>
          </p:nvPr>
        </p:nvSpPr>
        <p:spPr>
          <a:xfrm>
            <a:off x="3148552" y="4271390"/>
            <a:ext cx="5712644" cy="235916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800">
                <a:solidFill>
                  <a:srgbClr val="444444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D44EB760-B304-407E-93E6-2BC1C04C1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363" y="53975"/>
            <a:ext cx="7735887" cy="54927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13" name="Text Box 14">
            <a:extLst>
              <a:ext uri="{FF2B5EF4-FFF2-40B4-BE49-F238E27FC236}">
                <a16:creationId xmlns:a16="http://schemas.microsoft.com/office/drawing/2014/main" id="{F43ADC5B-499B-40DB-858C-27BBFD388620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9835014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6145271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645385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8763882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57517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541921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73838" y="53975"/>
            <a:ext cx="2112962" cy="607218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33363" y="53975"/>
            <a:ext cx="6188075" cy="607218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8333624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233363" y="53975"/>
            <a:ext cx="8453437" cy="60721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1213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738434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307339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008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87135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39224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083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74263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ags" Target="../tags/tag1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17" Type="http://schemas.openxmlformats.org/officeDocument/2006/relationships/image" Target="../media/image4.png"/><Relationship Id="rId2" Type="http://schemas.openxmlformats.org/officeDocument/2006/relationships/slideLayout" Target="../slideLayouts/slideLayout16.xml"/><Relationship Id="rId16" Type="http://schemas.openxmlformats.org/officeDocument/2006/relationships/image" Target="../media/image2.png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ags" Target="../tags/tag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3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1028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369678" name="Text Box 14">
            <a:extLst>
              <a:ext uri="{FF2B5EF4-FFF2-40B4-BE49-F238E27FC236}">
                <a16:creationId xmlns:a16="http://schemas.microsoft.com/office/drawing/2014/main" id="{77275881-F467-4DD5-98E8-487738658B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  <p:pic>
        <p:nvPicPr>
          <p:cNvPr id="1030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23">
            <a:hlinkClick r:id="" action="ppaction://hlinkshowjump?jump=nextslide"/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FE9E11B-3A97-4928-B183-7782102F5479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</p:spTree>
    <p:custDataLst>
      <p:tags r:id="rId16"/>
    </p:custDataLst>
    <p:extLst>
      <p:ext uri="{BB962C8B-B14F-4D97-AF65-F5344CB8AC3E}">
        <p14:creationId xmlns:p14="http://schemas.microsoft.com/office/powerpoint/2010/main" val="408457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8" r:id="rId1"/>
    <p:sldLayoutId id="2147483689" r:id="rId2"/>
    <p:sldLayoutId id="2147483690" r:id="rId3"/>
    <p:sldLayoutId id="2147483691" r:id="rId4"/>
    <p:sldLayoutId id="2147483692" r:id="rId5"/>
    <p:sldLayoutId id="2147483693" r:id="rId6"/>
    <p:sldLayoutId id="2147483694" r:id="rId7"/>
    <p:sldLayoutId id="2147483695" r:id="rId8"/>
    <p:sldLayoutId id="2147483696" r:id="rId9"/>
    <p:sldLayoutId id="2147483697" r:id="rId10"/>
    <p:sldLayoutId id="2147483698" r:id="rId11"/>
    <p:sldLayoutId id="2147483699" r:id="rId12"/>
    <p:sldLayoutId id="2147483700" r:id="rId13"/>
    <p:sldLayoutId id="2147483701" r:id="rId14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10BC45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3">
            <a:extLst>
              <a:ext uri="{FF2B5EF4-FFF2-40B4-BE49-F238E27FC236}">
                <a16:creationId xmlns:a16="http://schemas.microsoft.com/office/drawing/2014/main" id="{02B6023A-B143-4E07-96F9-6AA6CF89D2C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0"/>
            <a:ext cx="9139766" cy="685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Text Box 6"/>
          <p:cNvSpPr txBox="1">
            <a:spLocks noChangeArrowheads="1"/>
          </p:cNvSpPr>
          <p:nvPr/>
        </p:nvSpPr>
        <p:spPr bwMode="auto">
          <a:xfrm>
            <a:off x="828675" y="44450"/>
            <a:ext cx="60483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2800" b="1">
              <a:solidFill>
                <a:srgbClr val="5B0091"/>
              </a:solidFill>
              <a:cs typeface="Arial" charset="0"/>
            </a:endParaRPr>
          </a:p>
        </p:txBody>
      </p:sp>
      <p:sp>
        <p:nvSpPr>
          <p:cNvPr id="2052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33363" y="53975"/>
            <a:ext cx="7735887" cy="54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pic>
        <p:nvPicPr>
          <p:cNvPr id="2054" name="Picture 16">
            <a:hlinkClick r:id="" action="ppaction://hlinkshowjump?jump=previousslide"/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7950" y="6177471"/>
            <a:ext cx="630238" cy="5546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E84297-AF36-4EF2-8699-8C45EA657B27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8250" y="6633730"/>
            <a:ext cx="1339208" cy="221095"/>
          </a:xfrm>
          <a:prstGeom prst="rect">
            <a:avLst/>
          </a:prstGeom>
        </p:spPr>
      </p:pic>
      <p:sp>
        <p:nvSpPr>
          <p:cNvPr id="8" name="Text Box 14">
            <a:extLst>
              <a:ext uri="{FF2B5EF4-FFF2-40B4-BE49-F238E27FC236}">
                <a16:creationId xmlns:a16="http://schemas.microsoft.com/office/drawing/2014/main" id="{751B7692-ED58-4E5D-972C-227A346E82E7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716139" y="6654800"/>
            <a:ext cx="655638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1" hangingPunct="1">
              <a:spcBef>
                <a:spcPct val="50000"/>
              </a:spcBef>
            </a:pPr>
            <a:fld id="{40145087-C187-491B-93DB-48B963F291DF}" type="slidenum">
              <a:rPr lang="en-GB" altLang="en-US" sz="1000">
                <a:solidFill>
                  <a:srgbClr val="5B0091"/>
                </a:solidFill>
                <a:cs typeface="Arial" charset="0"/>
              </a:rPr>
              <a:pPr algn="ctr" eaLnBrk="1" hangingPunct="1">
                <a:spcBef>
                  <a:spcPct val="50000"/>
                </a:spcBef>
              </a:pPr>
              <a:t>‹#›</a:t>
            </a:fld>
            <a:r>
              <a:rPr lang="en-GB" altLang="en-US" sz="1000" dirty="0">
                <a:solidFill>
                  <a:srgbClr val="5B0091"/>
                </a:solidFill>
                <a:cs typeface="Arial" charset="0"/>
              </a:rPr>
              <a:t> of 8</a:t>
            </a:r>
          </a:p>
        </p:txBody>
      </p:sp>
    </p:spTree>
    <p:custDataLst>
      <p:tags r:id="rId14"/>
    </p:custDataLst>
    <p:extLst>
      <p:ext uri="{BB962C8B-B14F-4D97-AF65-F5344CB8AC3E}">
        <p14:creationId xmlns:p14="http://schemas.microsoft.com/office/powerpoint/2010/main" val="1300519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  <p:sldLayoutId id="2147483714" r:id="rId1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2800" b="1">
          <a:solidFill>
            <a:srgbClr val="FF6600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0.png"/><Relationship Id="rId2" Type="http://schemas.openxmlformats.org/officeDocument/2006/relationships/control" Target="../activeX/activeX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4.xml"/><Relationship Id="rId9" Type="http://schemas.openxmlformats.org/officeDocument/2006/relationships/image" Target="../media/image8.w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wmf"/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11.png"/><Relationship Id="rId2" Type="http://schemas.openxmlformats.org/officeDocument/2006/relationships/control" Target="../activeX/activeX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pn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0.xml"/><Relationship Id="rId7" Type="http://schemas.openxmlformats.org/officeDocument/2006/relationships/image" Target="../media/image8.wmf"/><Relationship Id="rId2" Type="http://schemas.openxmlformats.org/officeDocument/2006/relationships/control" Target="../activeX/activeX4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11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FD74E1F8-A773-4187-83F0-9FAB0637F0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Light and Seeing</a:t>
            </a:r>
          </a:p>
        </p:txBody>
      </p:sp>
    </p:spTree>
  </p:cSld>
  <p:clrMapOvr>
    <a:masterClrMapping/>
  </p:clrMapOvr>
  <p:transition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A4ABE34-7415-49D3-BEDF-B4936BDCAE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SzPct val="100000"/>
            </a:pPr>
            <a:r>
              <a:rPr lang="en-GB" sz="1600" dirty="0"/>
              <a:t>Constructing Explanations and Designing Solutions</a:t>
            </a:r>
          </a:p>
          <a:p>
            <a:pPr>
              <a:buSzPct val="100000"/>
            </a:pPr>
            <a:r>
              <a:rPr lang="en-GB" sz="1600" dirty="0"/>
              <a:t>Engaging in Argument from Evidence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97178BF-770B-4F13-AFC6-5D12BD5713F6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>
            <a:normAutofit/>
          </a:bodyPr>
          <a:lstStyle/>
          <a:p>
            <a:r>
              <a:rPr lang="en-GB" sz="1600" dirty="0"/>
              <a:t>2. Cause and effect</a:t>
            </a:r>
            <a:endParaRPr lang="en-US" sz="1600" dirty="0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0A3BB19F-D25B-4762-BF2E-7C46604C97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5138" y="53975"/>
            <a:ext cx="7504112" cy="549275"/>
          </a:xfrm>
        </p:spPr>
        <p:txBody>
          <a:bodyPr/>
          <a:lstStyle/>
          <a:p>
            <a:r>
              <a:rPr lang="en-GB" dirty="0"/>
              <a:t>Information</a:t>
            </a:r>
            <a:endParaRPr 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153168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6BA0013-F194-4B0A-9E80-D2E13D9BC9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0CF47779-A611-4DB8-B2CD-58B614E242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933D8432-F672-4658-B770-CAB84AC41B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B5486C73-50F3-46DE-8B45-917CD5D1C1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James see in the dark? (1)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1052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C636FB1C-E60D-4F94-8DE7-E32840A64F0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041BBC09-BD81-4BA2-90EE-408BA5C40E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6" descr="flash_icon">
            <a:extLst>
              <a:ext uri="{FF2B5EF4-FFF2-40B4-BE49-F238E27FC236}">
                <a16:creationId xmlns:a16="http://schemas.microsoft.com/office/drawing/2014/main" id="{037FFE35-6181-486A-944B-574994DF0C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15888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7" descr="notes_icon">
            <a:extLst>
              <a:ext uri="{FF2B5EF4-FFF2-40B4-BE49-F238E27FC236}">
                <a16:creationId xmlns:a16="http://schemas.microsoft.com/office/drawing/2014/main" id="{89148370-F833-495F-B728-F6E4722852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123238" y="150813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A3761C9-7CF1-47F8-B50F-CB0C93EB4F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607278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5907B342-404E-4F2A-8A14-2DD04ABB2D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can James see in the dark? (2)</a:t>
            </a: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76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684335FC-369E-49E1-9147-E29399CE8757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4">
            <a:extLst>
              <a:ext uri="{FF2B5EF4-FFF2-40B4-BE49-F238E27FC236}">
                <a16:creationId xmlns:a16="http://schemas.microsoft.com/office/drawing/2014/main" id="{3694E305-00B7-409F-BE20-577105705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2692400" y="908050"/>
            <a:ext cx="5145088" cy="2630488"/>
          </a:xfrm>
          <a:prstGeom prst="wedgeEllipseCallout">
            <a:avLst>
              <a:gd name="adj1" fmla="val -65324"/>
              <a:gd name="adj2" fmla="val -21708"/>
            </a:avLst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>
              <a:solidFill>
                <a:srgbClr val="000066"/>
              </a:solidFill>
            </a:endParaRPr>
          </a:p>
        </p:txBody>
      </p:sp>
      <p:pic>
        <p:nvPicPr>
          <p:cNvPr id="9219" name="Picture 6" descr="James">
            <a:extLst>
              <a:ext uri="{FF2B5EF4-FFF2-40B4-BE49-F238E27FC236}">
                <a16:creationId xmlns:a16="http://schemas.microsoft.com/office/drawing/2014/main" id="{C04BFA2E-2E91-44CF-938C-30F698D289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800" y="952500"/>
            <a:ext cx="2371725" cy="5229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2" name="Text Box 10">
            <a:extLst>
              <a:ext uri="{FF2B5EF4-FFF2-40B4-BE49-F238E27FC236}">
                <a16:creationId xmlns:a16="http://schemas.microsoft.com/office/drawing/2014/main" id="{02CF2799-DBF7-4BBA-B495-ECB31DD47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95625" y="1624013"/>
            <a:ext cx="4338638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GB" altLang="en-US" dirty="0">
                <a:solidFill>
                  <a:srgbClr val="000066"/>
                </a:solidFill>
              </a:rPr>
              <a:t>We can’t see without a </a:t>
            </a:r>
            <a:r>
              <a:rPr lang="en-GB" altLang="en-US" b="1" dirty="0">
                <a:solidFill>
                  <a:srgbClr val="286DA6"/>
                </a:solidFill>
              </a:rPr>
              <a:t>light</a:t>
            </a:r>
            <a:r>
              <a:rPr lang="en-GB" altLang="en-US" dirty="0">
                <a:solidFill>
                  <a:schemeClr val="accent2"/>
                </a:solidFill>
              </a:rPr>
              <a:t>;</a:t>
            </a:r>
          </a:p>
          <a:p>
            <a:pPr algn="ctr" eaLnBrk="1" hangingPunct="1"/>
            <a:r>
              <a:rPr lang="en-GB" altLang="en-US" dirty="0">
                <a:solidFill>
                  <a:srgbClr val="000066"/>
                </a:solidFill>
              </a:rPr>
              <a:t>our eyes don’t work unless </a:t>
            </a:r>
          </a:p>
          <a:p>
            <a:pPr algn="ctr" eaLnBrk="1" hangingPunct="1"/>
            <a:r>
              <a:rPr lang="en-GB" altLang="en-US" dirty="0">
                <a:solidFill>
                  <a:srgbClr val="000066"/>
                </a:solidFill>
              </a:rPr>
              <a:t>it’s</a:t>
            </a:r>
            <a:r>
              <a:rPr lang="en-GB" altLang="en-US" dirty="0">
                <a:solidFill>
                  <a:schemeClr val="accent2"/>
                </a:solidFill>
              </a:rPr>
              <a:t> </a:t>
            </a:r>
            <a:r>
              <a:rPr lang="en-GB" altLang="en-US" b="1" dirty="0">
                <a:solidFill>
                  <a:srgbClr val="286DA6"/>
                </a:solidFill>
              </a:rPr>
              <a:t>bright</a:t>
            </a:r>
            <a:r>
              <a:rPr lang="en-GB" altLang="en-US" dirty="0">
                <a:solidFill>
                  <a:schemeClr val="accent2"/>
                </a:solidFill>
              </a:rPr>
              <a:t>!</a:t>
            </a:r>
          </a:p>
        </p:txBody>
      </p:sp>
      <p:sp>
        <p:nvSpPr>
          <p:cNvPr id="8" name="Text Box 3">
            <a:extLst>
              <a:ext uri="{FF2B5EF4-FFF2-40B4-BE49-F238E27FC236}">
                <a16:creationId xmlns:a16="http://schemas.microsoft.com/office/drawing/2014/main" id="{71B65AEC-CC27-4A5E-B1CD-9045DB02ED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0538" y="4052888"/>
            <a:ext cx="52578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00066"/>
                </a:solidFill>
              </a:rPr>
              <a:t>If a light shines onto something then we can see it.</a:t>
            </a:r>
            <a:endParaRPr lang="en-US" altLang="en-US" dirty="0">
              <a:solidFill>
                <a:srgbClr val="000066"/>
              </a:solidFill>
            </a:endParaRPr>
          </a:p>
        </p:txBody>
      </p:sp>
      <p:sp>
        <p:nvSpPr>
          <p:cNvPr id="9" name="Text Box 3">
            <a:extLst>
              <a:ext uri="{FF2B5EF4-FFF2-40B4-BE49-F238E27FC236}">
                <a16:creationId xmlns:a16="http://schemas.microsoft.com/office/drawing/2014/main" id="{77006586-E833-45C6-A1A4-0BB157AB4F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40063" y="5284788"/>
            <a:ext cx="5724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 dirty="0">
                <a:solidFill>
                  <a:srgbClr val="000066"/>
                </a:solidFill>
              </a:rPr>
              <a:t>Some things give out their own light.</a:t>
            </a:r>
          </a:p>
        </p:txBody>
      </p:sp>
      <p:pic>
        <p:nvPicPr>
          <p:cNvPr id="10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1AAC425-970A-411B-B65B-D5C6111736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44812215-5E54-4A93-8E52-07B054457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Why do we need light?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515" name="Text Box 3">
            <a:extLst>
              <a:ext uri="{FF2B5EF4-FFF2-40B4-BE49-F238E27FC236}">
                <a16:creationId xmlns:a16="http://schemas.microsoft.com/office/drawing/2014/main" id="{2D84F7A7-32E7-484C-8274-0E64C24F8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2049187"/>
            <a:ext cx="4849812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GB" altLang="en-US">
                <a:solidFill>
                  <a:srgbClr val="000066"/>
                </a:solidFill>
              </a:rPr>
              <a:t>How many light sources can you think of?</a:t>
            </a:r>
            <a:endParaRPr lang="en-US" altLang="en-US">
              <a:solidFill>
                <a:srgbClr val="000066"/>
              </a:solidFill>
            </a:endParaRPr>
          </a:p>
        </p:txBody>
      </p:sp>
      <p:sp>
        <p:nvSpPr>
          <p:cNvPr id="320518" name="Text Box 6">
            <a:extLst>
              <a:ext uri="{FF2B5EF4-FFF2-40B4-BE49-F238E27FC236}">
                <a16:creationId xmlns:a16="http://schemas.microsoft.com/office/drawing/2014/main" id="{A60E2845-5421-481E-BB69-5956937977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3317599"/>
            <a:ext cx="59309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5600" indent="-355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Clr>
                <a:srgbClr val="12BC45"/>
              </a:buClr>
              <a:buFont typeface="Wingdings" panose="05000000000000000000" pitchFamily="2" charset="2"/>
              <a:buNone/>
            </a:pPr>
            <a:r>
              <a:rPr lang="en-GB" altLang="en-US" dirty="0">
                <a:solidFill>
                  <a:srgbClr val="000066"/>
                </a:solidFill>
              </a:rPr>
              <a:t>Here are some examples to help you:</a:t>
            </a:r>
          </a:p>
          <a:p>
            <a:pPr eaLnBrk="1" hangingPunct="1"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00066"/>
                </a:solidFill>
              </a:rPr>
              <a:t>sunlight</a:t>
            </a:r>
          </a:p>
          <a:p>
            <a:pPr eaLnBrk="1" hangingPunct="1"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00066"/>
                </a:solidFill>
              </a:rPr>
              <a:t>stars</a:t>
            </a:r>
          </a:p>
          <a:p>
            <a:pPr eaLnBrk="1" hangingPunct="1"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00066"/>
                </a:solidFill>
              </a:rPr>
              <a:t>lightning</a:t>
            </a:r>
          </a:p>
          <a:p>
            <a:pPr eaLnBrk="1" hangingPunct="1">
              <a:spcBef>
                <a:spcPct val="50000"/>
              </a:spcBef>
              <a:buClr>
                <a:srgbClr val="286DA6"/>
              </a:buClr>
              <a:buFont typeface="Wingdings" panose="05000000000000000000" pitchFamily="2" charset="2"/>
              <a:buChar char="l"/>
            </a:pPr>
            <a:r>
              <a:rPr lang="en-GB" altLang="en-US" dirty="0">
                <a:solidFill>
                  <a:srgbClr val="000066"/>
                </a:solidFill>
              </a:rPr>
              <a:t>glow worms!</a:t>
            </a:r>
          </a:p>
        </p:txBody>
      </p:sp>
      <p:sp>
        <p:nvSpPr>
          <p:cNvPr id="10245" name="Text Box 9">
            <a:extLst>
              <a:ext uri="{FF2B5EF4-FFF2-40B4-BE49-F238E27FC236}">
                <a16:creationId xmlns:a16="http://schemas.microsoft.com/office/drawing/2014/main" id="{0F21A2F2-A7CB-4849-A77F-E652141A95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139" y="779187"/>
            <a:ext cx="83169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GB" altLang="en-US" dirty="0">
                <a:solidFill>
                  <a:srgbClr val="000066"/>
                </a:solidFill>
              </a:rPr>
              <a:t>Lots of things make </a:t>
            </a:r>
            <a:r>
              <a:rPr lang="en-GB" altLang="en-US" b="1" dirty="0">
                <a:solidFill>
                  <a:srgbClr val="286DA6"/>
                </a:solidFill>
              </a:rPr>
              <a:t>light</a:t>
            </a:r>
            <a:r>
              <a:rPr lang="en-GB" altLang="en-US" dirty="0">
                <a:solidFill>
                  <a:srgbClr val="000066"/>
                </a:solidFill>
              </a:rPr>
              <a:t>. Things that make light are called </a:t>
            </a:r>
            <a:r>
              <a:rPr lang="en-GB" altLang="en-US" b="1" dirty="0">
                <a:solidFill>
                  <a:srgbClr val="286DA6"/>
                </a:solidFill>
              </a:rPr>
              <a:t>light sources</a:t>
            </a:r>
            <a:r>
              <a:rPr lang="en-GB" altLang="en-US" dirty="0">
                <a:solidFill>
                  <a:srgbClr val="000066"/>
                </a:solidFill>
              </a:rPr>
              <a:t>!</a:t>
            </a:r>
          </a:p>
        </p:txBody>
      </p:sp>
      <p:pic>
        <p:nvPicPr>
          <p:cNvPr id="320522" name="Picture 10" descr="Sun">
            <a:extLst>
              <a:ext uri="{FF2B5EF4-FFF2-40B4-BE49-F238E27FC236}">
                <a16:creationId xmlns:a16="http://schemas.microsoft.com/office/drawing/2014/main" id="{BA3E6694-99E4-4088-A1C4-82E0F57C90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1671638"/>
            <a:ext cx="2424113" cy="2424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7D13D58-63C0-40B1-8108-86C033C51F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 descr="notes_icon">
            <a:extLst>
              <a:ext uri="{FF2B5EF4-FFF2-40B4-BE49-F238E27FC236}">
                <a16:creationId xmlns:a16="http://schemas.microsoft.com/office/drawing/2014/main" id="{4CF9E723-C0D4-462A-A58C-679709A4E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32813" y="153987"/>
            <a:ext cx="442912" cy="387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01D03E2-B53F-4B87-A93E-43C36F3FF9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are light sources?</a:t>
            </a:r>
            <a:endParaRPr lang="en-GB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05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0515" grpId="0"/>
      <p:bldP spid="32051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19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36881169-8EAD-4100-9623-01DED86DD6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447088" y="6177471"/>
            <a:ext cx="630237" cy="554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F3CA89EC-EE43-498C-93CC-78A12F8451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34413" y="128985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9D65428-D254-4539-9844-9E9373834A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3667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08A4178A-8F12-4E24-BE7C-7D87FC2A78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is the brightest light source?</a:t>
            </a:r>
            <a:endParaRPr lang="en-GB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3099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D38389E2-4F12-4658-81C4-98C8ACE25976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8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Text Box 2">
            <a:extLst>
              <a:ext uri="{FF2B5EF4-FFF2-40B4-BE49-F238E27FC236}">
                <a16:creationId xmlns:a16="http://schemas.microsoft.com/office/drawing/2014/main" id="{38BCB470-0EA0-43BC-A928-DD107735F7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42988" y="5589588"/>
            <a:ext cx="72739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/>
          </a:p>
        </p:txBody>
      </p:sp>
      <p:pic>
        <p:nvPicPr>
          <p:cNvPr id="7" name="Picture 6" descr="flash_icon">
            <a:extLst>
              <a:ext uri="{FF2B5EF4-FFF2-40B4-BE49-F238E27FC236}">
                <a16:creationId xmlns:a16="http://schemas.microsoft.com/office/drawing/2014/main" id="{65B8F60E-975E-475E-9BCB-DBAB2C1AC3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634413" y="128985"/>
            <a:ext cx="385762" cy="43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A269953-31D3-4A85-849D-5639955ADD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136670" y="86520"/>
            <a:ext cx="442911" cy="516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A36CC994-B18A-4004-9CB1-B3C9430901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altLang="en-US" dirty="0"/>
              <a:t>What is the dimmest light source?</a:t>
            </a:r>
            <a:endParaRPr lang="en-GB" dirty="0"/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4124" name="ShockwaveFlash1" r:id="rId2" imgW="8699400" imgH="5308560"/>
        </mc:Choice>
        <mc:Fallback>
          <p:control name="ShockwaveFlash1" r:id="rId2" imgW="8699400" imgH="5308560">
            <p:pic>
              <p:nvPicPr>
                <p:cNvPr id="3" name="ShockwaveFlash1">
                  <a:extLst>
                    <a:ext uri="{FF2B5EF4-FFF2-40B4-BE49-F238E27FC236}">
                      <a16:creationId xmlns:a16="http://schemas.microsoft.com/office/drawing/2014/main" id="{3DADFE33-ABBB-4EE4-B77D-FC3CEDF32420}"/>
                    </a:ext>
                  </a:extLst>
                </p:cNvPr>
                <p:cNvPicPr>
                  <a:picLocks/>
                </p:cNvPicPr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212725" y="800100"/>
                  <a:ext cx="8699500" cy="5308600"/>
                </a:xfrm>
                <a:prstGeom prst="rect">
                  <a:avLst/>
                </a:prstGeom>
              </p:spPr>
            </p:pic>
          </p:control>
        </mc:Fallback>
      </mc:AlternateContent>
    </p:controls>
  </p:cSld>
  <p:clrMapOvr>
    <a:masterClrMapping/>
  </p:clrMapOvr>
  <p:transition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rgbClr val="000066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Default Design">
  <a:themeElements>
    <a:clrScheme name="3_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3_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3_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3_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3_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9306</TotalTime>
  <Words>484</Words>
  <Application>Microsoft Office PowerPoint</Application>
  <PresentationFormat>On-screen Show (4:3)</PresentationFormat>
  <Paragraphs>53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Wingdings</vt:lpstr>
      <vt:lpstr>Wingdings 2</vt:lpstr>
      <vt:lpstr>Default Design</vt:lpstr>
      <vt:lpstr>3_Default Design</vt:lpstr>
      <vt:lpstr>Light and Seeing</vt:lpstr>
      <vt:lpstr>Information</vt:lpstr>
      <vt:lpstr>What can James see in the dark? (1)</vt:lpstr>
      <vt:lpstr>What can James see in the dark? (2)</vt:lpstr>
      <vt:lpstr>Why do we need light?</vt:lpstr>
      <vt:lpstr>What are light sources?</vt:lpstr>
      <vt:lpstr>What is the brightest light source?</vt:lpstr>
      <vt:lpstr>What is the dimmest light source?</vt:lpstr>
    </vt:vector>
  </TitlesOfParts>
  <Manager/>
  <Company>Boardworks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Light and Seeing</dc:title>
  <dc:subject>Boardworks Elementary Physical Science</dc:subject>
  <dc:creator>Boardworks</dc:creator>
  <cp:lastModifiedBy>Tim Crilly</cp:lastModifiedBy>
  <cp:revision>354</cp:revision>
  <dcterms:created xsi:type="dcterms:W3CDTF">2003-11-17T16:26:04Z</dcterms:created>
  <dcterms:modified xsi:type="dcterms:W3CDTF">2018-12-04T11:04:45Z</dcterms:modified>
</cp:coreProperties>
</file>