
<file path=[Content_Types].xml><?xml version="1.0" encoding="utf-8"?>
<Types xmlns="http://schemas.openxmlformats.org/package/2006/content-types">
  <Default Extension="bin" ContentType="application/vnd.ms-office.activeX"/>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9.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activeX/activeX1.xml" ContentType="application/vnd.ms-office.activeX+xml"/>
  <Override PartName="/ppt/notesSlides/notesSlide4.xml" ContentType="application/vnd.openxmlformats-officedocument.presentationml.notesSlide+xml"/>
  <Override PartName="/ppt/activeX/activeX2.xml" ContentType="application/vnd.ms-office.activeX+xml"/>
  <Override PartName="/ppt/notesSlides/notesSlide5.xml" ContentType="application/vnd.openxmlformats-officedocument.presentationml.notesSlide+xml"/>
  <Override PartName="/ppt/activeX/activeX3.xml" ContentType="application/vnd.ms-office.activeX+xml"/>
  <Override PartName="/ppt/notesSlides/notesSlide6.xml" ContentType="application/vnd.openxmlformats-officedocument.presentationml.notesSlide+xml"/>
  <Override PartName="/ppt/notesSlides/notesSlide7.xml" ContentType="application/vnd.openxmlformats-officedocument.presentationml.notesSlide+xml"/>
  <Override PartName="/ppt/activeX/activeX4.xml" ContentType="application/vnd.ms-office.activeX+xml"/>
  <Override PartName="/ppt/notesSlides/notesSlide8.xml" ContentType="application/vnd.openxmlformats-officedocument.presentationml.notesSlide+xml"/>
  <Override PartName="/ppt/activeX/activeX5.xml" ContentType="application/vnd.ms-office.activeX+xml"/>
  <Override PartName="/ppt/notesSlides/notesSlide9.xml" ContentType="application/vnd.openxmlformats-officedocument.presentationml.notesSlide+xml"/>
  <Override PartName="/ppt/activeX/activeX6.xml" ContentType="application/vnd.ms-office.activeX+xml"/>
  <Override PartName="/ppt/notesSlides/notesSlide10.xml" ContentType="application/vnd.openxmlformats-officedocument.presentationml.notesSlide+xml"/>
  <Override PartName="/ppt/activeX/activeX7.xml" ContentType="application/vnd.ms-office.activeX+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1"/>
    <p:sldMasterId id="2147483702" r:id="rId2"/>
  </p:sldMasterIdLst>
  <p:notesMasterIdLst>
    <p:notesMasterId r:id="rId14"/>
  </p:notesMasterIdLst>
  <p:handoutMasterIdLst>
    <p:handoutMasterId r:id="rId15"/>
  </p:handoutMasterIdLst>
  <p:sldIdLst>
    <p:sldId id="372" r:id="rId3"/>
    <p:sldId id="527" r:id="rId4"/>
    <p:sldId id="356" r:id="rId5"/>
    <p:sldId id="357" r:id="rId6"/>
    <p:sldId id="358" r:id="rId7"/>
    <p:sldId id="359" r:id="rId8"/>
    <p:sldId id="360" r:id="rId9"/>
    <p:sldId id="361" r:id="rId10"/>
    <p:sldId id="362" r:id="rId11"/>
    <p:sldId id="363" r:id="rId12"/>
    <p:sldId id="374" r:id="rId13"/>
  </p:sldIdLst>
  <p:sldSz cx="9144000" cy="6858000" type="screen4x3"/>
  <p:notesSz cx="6858000" cy="9296400"/>
  <p:defaultTextStyle>
    <a:defPPr>
      <a:defRPr lang="en-GB"/>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567">
          <p15:clr>
            <a:srgbClr val="A4A3A4"/>
          </p15:clr>
        </p15:guide>
        <p15:guide id="2" pos="29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86DA6"/>
    <a:srgbClr val="FF00FF"/>
    <a:srgbClr val="5B0091"/>
    <a:srgbClr val="FF6600"/>
    <a:srgbClr val="FF0000"/>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77310" autoAdjust="0"/>
  </p:normalViewPr>
  <p:slideViewPr>
    <p:cSldViewPr snapToGrid="0">
      <p:cViewPr>
        <p:scale>
          <a:sx n="85" d="100"/>
          <a:sy n="85" d="100"/>
        </p:scale>
        <p:origin x="618" y="24"/>
      </p:cViewPr>
      <p:guideLst>
        <p:guide orient="horz" pos="567"/>
        <p:guide pos="291"/>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p:cViewPr varScale="1">
        <p:scale>
          <a:sx n="80" d="100"/>
          <a:sy n="80" d="100"/>
        </p:scale>
        <p:origin x="2040" y="102"/>
      </p:cViewPr>
      <p:guideLst>
        <p:guide orient="horz" pos="2928"/>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3.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709" name="Rectangle 5">
            <a:extLst>
              <a:ext uri="{FF2B5EF4-FFF2-40B4-BE49-F238E27FC236}">
                <a16:creationId xmlns:a16="http://schemas.microsoft.com/office/drawing/2014/main" id="{F93AA513-4BAB-49E0-A8E9-074E64B077D6}"/>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a:lvl1pPr>
          </a:lstStyle>
          <a:p>
            <a:fld id="{442ED9A8-5015-45F2-818D-6A51A8DEFADA}" type="slidenum">
              <a:rPr lang="en-GB" altLang="en-US"/>
              <a:pPr/>
              <a:t>‹#›</a:t>
            </a:fld>
            <a:endParaRPr lang="en-GB" altLang="en-US"/>
          </a:p>
        </p:txBody>
      </p:sp>
      <p:sp>
        <p:nvSpPr>
          <p:cNvPr id="6" name="Rectangle 7">
            <a:extLst>
              <a:ext uri="{FF2B5EF4-FFF2-40B4-BE49-F238E27FC236}">
                <a16:creationId xmlns:a16="http://schemas.microsoft.com/office/drawing/2014/main" id="{753F1769-A382-413B-9E1F-70CC6A06A62C}"/>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lIns="92830" tIns="46415" rIns="92830" bIns="46415" anchor="b"/>
          <a:lstStyle/>
          <a:p>
            <a:pPr algn="ctr"/>
            <a:r>
              <a:rPr lang="en-GB" sz="1200" b="1" dirty="0"/>
              <a:t>© Boardworks</a:t>
            </a:r>
          </a:p>
        </p:txBody>
      </p:sp>
      <p:sp>
        <p:nvSpPr>
          <p:cNvPr id="7" name="Rectangle 9">
            <a:extLst>
              <a:ext uri="{FF2B5EF4-FFF2-40B4-BE49-F238E27FC236}">
                <a16:creationId xmlns:a16="http://schemas.microsoft.com/office/drawing/2014/main" id="{404177B4-B8E5-4624-84AF-7DAFDD66A648}"/>
              </a:ext>
            </a:extLst>
          </p:cNvPr>
          <p:cNvSpPr>
            <a:spLocks noChangeArrowheads="1"/>
          </p:cNvSpPr>
          <p:nvPr/>
        </p:nvSpPr>
        <p:spPr bwMode="auto">
          <a:xfrm>
            <a:off x="895526" y="116205"/>
            <a:ext cx="5066949" cy="464820"/>
          </a:xfrm>
          <a:prstGeom prst="rect">
            <a:avLst/>
          </a:prstGeom>
          <a:noFill/>
          <a:ln w="9525">
            <a:noFill/>
            <a:miter lim="800000"/>
            <a:headEnd/>
            <a:tailEnd/>
          </a:ln>
        </p:spPr>
        <p:txBody>
          <a:bodyPr lIns="92830" tIns="46415" rIns="92830" bIns="46415" anchor="b"/>
          <a:lstStyle/>
          <a:p>
            <a:pPr algn="ctr"/>
            <a:r>
              <a:rPr lang="en-GB" sz="1200" b="1" dirty="0"/>
              <a:t>Boardworks Elementary School Physical Science</a:t>
            </a: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40" name="Rectangle 4">
            <a:extLst>
              <a:ext uri="{FF2B5EF4-FFF2-40B4-BE49-F238E27FC236}">
                <a16:creationId xmlns:a16="http://schemas.microsoft.com/office/drawing/2014/main" id="{66C78F37-6D17-46F9-B164-D298CD05E938}"/>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3" name="Rectangle 5">
            <a:extLst>
              <a:ext uri="{FF2B5EF4-FFF2-40B4-BE49-F238E27FC236}">
                <a16:creationId xmlns:a16="http://schemas.microsoft.com/office/drawing/2014/main" id="{D60A9AB5-499D-49B9-86B2-A989AD20F00A}"/>
              </a:ext>
            </a:extLst>
          </p:cNvPr>
          <p:cNvSpPr>
            <a:spLocks noGrp="1" noChangeArrowheads="1"/>
          </p:cNvSpPr>
          <p:nvPr>
            <p:ph type="body" sz="quarter" idx="3"/>
          </p:nvPr>
        </p:nvSpPr>
        <p:spPr bwMode="auto">
          <a:xfrm>
            <a:off x="685800" y="4415791"/>
            <a:ext cx="5486400" cy="4183380"/>
          </a:xfrm>
          <a:prstGeom prst="rect">
            <a:avLst/>
          </a:prstGeom>
          <a:noFill/>
          <a:ln w="9525">
            <a:noFill/>
            <a:miter lim="800000"/>
            <a:headEnd/>
            <a:tailEnd/>
          </a:ln>
          <a:effectLst/>
        </p:spPr>
        <p:txBody>
          <a:bodyPr vert="horz" wrap="square" lIns="92830" tIns="46415" rIns="92830" bIns="46415"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7175" name="Rectangle 7">
            <a:extLst>
              <a:ext uri="{FF2B5EF4-FFF2-40B4-BE49-F238E27FC236}">
                <a16:creationId xmlns:a16="http://schemas.microsoft.com/office/drawing/2014/main" id="{85236AA2-8233-48C0-B23D-665D936D742E}"/>
              </a:ext>
            </a:extLst>
          </p:cNvPr>
          <p:cNvSpPr>
            <a:spLocks noGrp="1" noChangeArrowheads="1"/>
          </p:cNvSpPr>
          <p:nvPr>
            <p:ph type="sldNum" sz="quarter" idx="5"/>
          </p:nvPr>
        </p:nvSpPr>
        <p:spPr bwMode="auto">
          <a:xfrm>
            <a:off x="3884613" y="8829966"/>
            <a:ext cx="2971800" cy="464820"/>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a:lvl1pPr>
          </a:lstStyle>
          <a:p>
            <a:fld id="{B8EB6DC6-848A-40EB-9390-F52E47779161}" type="slidenum">
              <a:rPr lang="en-GB" altLang="en-US"/>
              <a:pPr/>
              <a:t>‹#›</a:t>
            </a:fld>
            <a:endParaRPr lang="en-GB" altLang="en-US"/>
          </a:p>
        </p:txBody>
      </p:sp>
      <p:sp>
        <p:nvSpPr>
          <p:cNvPr id="8" name="Rectangle 9">
            <a:extLst>
              <a:ext uri="{FF2B5EF4-FFF2-40B4-BE49-F238E27FC236}">
                <a16:creationId xmlns:a16="http://schemas.microsoft.com/office/drawing/2014/main" id="{07CA84DB-C95E-4685-A780-A327F33726BA}"/>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77596654-D619-4FAD-8D4E-34B9ADBE1611}"/>
              </a:ext>
            </a:extLst>
          </p:cNvPr>
          <p:cNvSpPr>
            <a:spLocks noChangeArrowheads="1"/>
          </p:cNvSpPr>
          <p:nvPr/>
        </p:nvSpPr>
        <p:spPr bwMode="auto">
          <a:xfrm>
            <a:off x="895526" y="116205"/>
            <a:ext cx="5066949"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Boardworks Elementary School Physical Science</a:t>
            </a: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907A97CE-6D3F-498C-87D9-D26CB73DE92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54243" indent="-290093" eaLnBrk="0" hangingPunct="0">
              <a:defRPr>
                <a:solidFill>
                  <a:schemeClr val="tx1"/>
                </a:solidFill>
                <a:latin typeface="Arial" panose="020B0604020202020204" pitchFamily="34" charset="0"/>
              </a:defRPr>
            </a:lvl2pPr>
            <a:lvl3pPr marL="1160374" indent="-232075" eaLnBrk="0" hangingPunct="0">
              <a:defRPr>
                <a:solidFill>
                  <a:schemeClr val="tx1"/>
                </a:solidFill>
                <a:latin typeface="Arial" panose="020B0604020202020204" pitchFamily="34" charset="0"/>
              </a:defRPr>
            </a:lvl3pPr>
            <a:lvl4pPr marL="1624523" indent="-232075" eaLnBrk="0" hangingPunct="0">
              <a:defRPr>
                <a:solidFill>
                  <a:schemeClr val="tx1"/>
                </a:solidFill>
                <a:latin typeface="Arial" panose="020B0604020202020204" pitchFamily="34" charset="0"/>
              </a:defRPr>
            </a:lvl4pPr>
            <a:lvl5pPr marL="2088672" indent="-232075" eaLnBrk="0" hangingPunct="0">
              <a:defRPr>
                <a:solidFill>
                  <a:schemeClr val="tx1"/>
                </a:solidFill>
                <a:latin typeface="Arial" panose="020B0604020202020204" pitchFamily="34" charset="0"/>
              </a:defRPr>
            </a:lvl5pPr>
            <a:lvl6pPr marL="2552822" indent="-232075" eaLnBrk="0" fontAlgn="base" hangingPunct="0">
              <a:spcBef>
                <a:spcPct val="0"/>
              </a:spcBef>
              <a:spcAft>
                <a:spcPct val="0"/>
              </a:spcAft>
              <a:defRPr>
                <a:solidFill>
                  <a:schemeClr val="tx1"/>
                </a:solidFill>
                <a:latin typeface="Arial" panose="020B0604020202020204" pitchFamily="34" charset="0"/>
              </a:defRPr>
            </a:lvl6pPr>
            <a:lvl7pPr marL="3016971" indent="-232075" eaLnBrk="0" fontAlgn="base" hangingPunct="0">
              <a:spcBef>
                <a:spcPct val="0"/>
              </a:spcBef>
              <a:spcAft>
                <a:spcPct val="0"/>
              </a:spcAft>
              <a:defRPr>
                <a:solidFill>
                  <a:schemeClr val="tx1"/>
                </a:solidFill>
                <a:latin typeface="Arial" panose="020B0604020202020204" pitchFamily="34" charset="0"/>
              </a:defRPr>
            </a:lvl7pPr>
            <a:lvl8pPr marL="3481121" indent="-232075" eaLnBrk="0" fontAlgn="base" hangingPunct="0">
              <a:spcBef>
                <a:spcPct val="0"/>
              </a:spcBef>
              <a:spcAft>
                <a:spcPct val="0"/>
              </a:spcAft>
              <a:defRPr>
                <a:solidFill>
                  <a:schemeClr val="tx1"/>
                </a:solidFill>
                <a:latin typeface="Arial" panose="020B0604020202020204" pitchFamily="34" charset="0"/>
              </a:defRPr>
            </a:lvl8pPr>
            <a:lvl9pPr marL="3945270" indent="-232075"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8AF001D-AA08-4264-8441-D032F93A71A3}" type="slidenum">
              <a:rPr lang="en-GB" altLang="en-US"/>
              <a:pPr eaLnBrk="1" hangingPunct="1"/>
              <a:t>1</a:t>
            </a:fld>
            <a:endParaRPr lang="en-GB" altLang="en-US"/>
          </a:p>
        </p:txBody>
      </p:sp>
      <p:sp>
        <p:nvSpPr>
          <p:cNvPr id="15363" name="Rectangle 2">
            <a:extLst>
              <a:ext uri="{FF2B5EF4-FFF2-40B4-BE49-F238E27FC236}">
                <a16:creationId xmlns:a16="http://schemas.microsoft.com/office/drawing/2014/main" id="{BF1C7F20-7F7D-451D-A5BF-28A35FAE7B60}"/>
              </a:ext>
            </a:extLst>
          </p:cNvPr>
          <p:cNvSpPr>
            <a:spLocks noGrp="1" noRot="1" noChangeAspect="1" noChangeArrowheads="1" noTextEdit="1"/>
          </p:cNvSpPr>
          <p:nvPr>
            <p:ph type="sldImg"/>
          </p:nvPr>
        </p:nvSpPr>
        <p:spPr>
          <a:ln/>
        </p:spPr>
      </p:sp>
      <p:sp>
        <p:nvSpPr>
          <p:cNvPr id="15364" name="Rectangle 3">
            <a:extLst>
              <a:ext uri="{FF2B5EF4-FFF2-40B4-BE49-F238E27FC236}">
                <a16:creationId xmlns:a16="http://schemas.microsoft.com/office/drawing/2014/main" id="{3E7E5F09-01C9-41B3-9004-8A598C1FF7A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pPr>
            <a:endParaRPr lang="en-US" altLang="en-US">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B3F2E908-387C-4909-8533-DAD43BDFC34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54243" indent="-290093" eaLnBrk="0" hangingPunct="0">
              <a:defRPr>
                <a:solidFill>
                  <a:schemeClr val="tx1"/>
                </a:solidFill>
                <a:latin typeface="Arial" panose="020B0604020202020204" pitchFamily="34" charset="0"/>
              </a:defRPr>
            </a:lvl2pPr>
            <a:lvl3pPr marL="1160374" indent="-232075" eaLnBrk="0" hangingPunct="0">
              <a:defRPr>
                <a:solidFill>
                  <a:schemeClr val="tx1"/>
                </a:solidFill>
                <a:latin typeface="Arial" panose="020B0604020202020204" pitchFamily="34" charset="0"/>
              </a:defRPr>
            </a:lvl3pPr>
            <a:lvl4pPr marL="1624523" indent="-232075" eaLnBrk="0" hangingPunct="0">
              <a:defRPr>
                <a:solidFill>
                  <a:schemeClr val="tx1"/>
                </a:solidFill>
                <a:latin typeface="Arial" panose="020B0604020202020204" pitchFamily="34" charset="0"/>
              </a:defRPr>
            </a:lvl4pPr>
            <a:lvl5pPr marL="2088672" indent="-232075" eaLnBrk="0" hangingPunct="0">
              <a:defRPr>
                <a:solidFill>
                  <a:schemeClr val="tx1"/>
                </a:solidFill>
                <a:latin typeface="Arial" panose="020B0604020202020204" pitchFamily="34" charset="0"/>
              </a:defRPr>
            </a:lvl5pPr>
            <a:lvl6pPr marL="2552822" indent="-232075" eaLnBrk="0" fontAlgn="base" hangingPunct="0">
              <a:spcBef>
                <a:spcPct val="0"/>
              </a:spcBef>
              <a:spcAft>
                <a:spcPct val="0"/>
              </a:spcAft>
              <a:defRPr>
                <a:solidFill>
                  <a:schemeClr val="tx1"/>
                </a:solidFill>
                <a:latin typeface="Arial" panose="020B0604020202020204" pitchFamily="34" charset="0"/>
              </a:defRPr>
            </a:lvl6pPr>
            <a:lvl7pPr marL="3016971" indent="-232075" eaLnBrk="0" fontAlgn="base" hangingPunct="0">
              <a:spcBef>
                <a:spcPct val="0"/>
              </a:spcBef>
              <a:spcAft>
                <a:spcPct val="0"/>
              </a:spcAft>
              <a:defRPr>
                <a:solidFill>
                  <a:schemeClr val="tx1"/>
                </a:solidFill>
                <a:latin typeface="Arial" panose="020B0604020202020204" pitchFamily="34" charset="0"/>
              </a:defRPr>
            </a:lvl7pPr>
            <a:lvl8pPr marL="3481121" indent="-232075" eaLnBrk="0" fontAlgn="base" hangingPunct="0">
              <a:spcBef>
                <a:spcPct val="0"/>
              </a:spcBef>
              <a:spcAft>
                <a:spcPct val="0"/>
              </a:spcAft>
              <a:defRPr>
                <a:solidFill>
                  <a:schemeClr val="tx1"/>
                </a:solidFill>
                <a:latin typeface="Arial" panose="020B0604020202020204" pitchFamily="34" charset="0"/>
              </a:defRPr>
            </a:lvl8pPr>
            <a:lvl9pPr marL="3945270" indent="-232075"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3BD3898-C0AC-4034-912C-9518571F4026}" type="slidenum">
              <a:rPr lang="en-GB" altLang="en-US"/>
              <a:pPr eaLnBrk="1" hangingPunct="1"/>
              <a:t>10</a:t>
            </a:fld>
            <a:endParaRPr lang="en-GB" altLang="en-US"/>
          </a:p>
        </p:txBody>
      </p:sp>
      <p:sp>
        <p:nvSpPr>
          <p:cNvPr id="23555" name="Rectangle 2">
            <a:extLst>
              <a:ext uri="{FF2B5EF4-FFF2-40B4-BE49-F238E27FC236}">
                <a16:creationId xmlns:a16="http://schemas.microsoft.com/office/drawing/2014/main" id="{0EFEF92E-F0F1-46FB-A423-B3536276ED2A}"/>
              </a:ext>
            </a:extLst>
          </p:cNvPr>
          <p:cNvSpPr>
            <a:spLocks noGrp="1" noRot="1" noChangeAspect="1" noChangeArrowheads="1" noTextEdit="1"/>
          </p:cNvSpPr>
          <p:nvPr>
            <p:ph type="sldImg"/>
          </p:nvPr>
        </p:nvSpPr>
        <p:spPr>
          <a:ln/>
        </p:spPr>
      </p:sp>
      <p:sp>
        <p:nvSpPr>
          <p:cNvPr id="23556" name="Rectangle 3">
            <a:extLst>
              <a:ext uri="{FF2B5EF4-FFF2-40B4-BE49-F238E27FC236}">
                <a16:creationId xmlns:a16="http://schemas.microsoft.com/office/drawing/2014/main" id="{201F5CBF-1108-4723-8A5D-E1370F0B60C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Practices:</a:t>
            </a:r>
          </a:p>
          <a:p>
            <a:pPr marL="174056" indent="-174056" defTabSz="928299">
              <a:buFont typeface="Arial" panose="020B0604020202020204" pitchFamily="34" charset="0"/>
              <a:buChar char="•"/>
              <a:defRPr/>
            </a:pPr>
            <a:r>
              <a:rPr lang="en-GB" b="1" dirty="0" err="1"/>
              <a:t>Analyzing</a:t>
            </a:r>
            <a:r>
              <a:rPr lang="en-GB" b="1" dirty="0"/>
              <a:t> and Interpreting Data: </a:t>
            </a:r>
            <a:r>
              <a:rPr lang="en-GB" dirty="0" err="1"/>
              <a:t>Analyze</a:t>
            </a:r>
            <a:r>
              <a:rPr lang="en-GB" dirty="0"/>
              <a:t> and interpret data to make sense of phenomena, using logical reasoning, mathematics, and/or computation.</a:t>
            </a:r>
            <a:endParaRPr lang="en-GB" dirty="0">
              <a:effectLst/>
            </a:endParaRPr>
          </a:p>
          <a:p>
            <a:pPr eaLnBrk="1" hangingPunct="1"/>
            <a:endParaRPr lang="en-US" altLang="en-US" dirty="0">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77232BB5-4FC8-4B65-8F70-1A3005DEFF9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54243" indent="-290093" eaLnBrk="0" hangingPunct="0">
              <a:defRPr>
                <a:solidFill>
                  <a:schemeClr val="tx1"/>
                </a:solidFill>
                <a:latin typeface="Arial" panose="020B0604020202020204" pitchFamily="34" charset="0"/>
              </a:defRPr>
            </a:lvl2pPr>
            <a:lvl3pPr marL="1160374" indent="-232075" eaLnBrk="0" hangingPunct="0">
              <a:defRPr>
                <a:solidFill>
                  <a:schemeClr val="tx1"/>
                </a:solidFill>
                <a:latin typeface="Arial" panose="020B0604020202020204" pitchFamily="34" charset="0"/>
              </a:defRPr>
            </a:lvl3pPr>
            <a:lvl4pPr marL="1624523" indent="-232075" eaLnBrk="0" hangingPunct="0">
              <a:defRPr>
                <a:solidFill>
                  <a:schemeClr val="tx1"/>
                </a:solidFill>
                <a:latin typeface="Arial" panose="020B0604020202020204" pitchFamily="34" charset="0"/>
              </a:defRPr>
            </a:lvl4pPr>
            <a:lvl5pPr marL="2088672" indent="-232075" eaLnBrk="0" hangingPunct="0">
              <a:defRPr>
                <a:solidFill>
                  <a:schemeClr val="tx1"/>
                </a:solidFill>
                <a:latin typeface="Arial" panose="020B0604020202020204" pitchFamily="34" charset="0"/>
              </a:defRPr>
            </a:lvl5pPr>
            <a:lvl6pPr marL="2552822" indent="-232075" eaLnBrk="0" fontAlgn="base" hangingPunct="0">
              <a:spcBef>
                <a:spcPct val="0"/>
              </a:spcBef>
              <a:spcAft>
                <a:spcPct val="0"/>
              </a:spcAft>
              <a:defRPr>
                <a:solidFill>
                  <a:schemeClr val="tx1"/>
                </a:solidFill>
                <a:latin typeface="Arial" panose="020B0604020202020204" pitchFamily="34" charset="0"/>
              </a:defRPr>
            </a:lvl6pPr>
            <a:lvl7pPr marL="3016971" indent="-232075" eaLnBrk="0" fontAlgn="base" hangingPunct="0">
              <a:spcBef>
                <a:spcPct val="0"/>
              </a:spcBef>
              <a:spcAft>
                <a:spcPct val="0"/>
              </a:spcAft>
              <a:defRPr>
                <a:solidFill>
                  <a:schemeClr val="tx1"/>
                </a:solidFill>
                <a:latin typeface="Arial" panose="020B0604020202020204" pitchFamily="34" charset="0"/>
              </a:defRPr>
            </a:lvl7pPr>
            <a:lvl8pPr marL="3481121" indent="-232075" eaLnBrk="0" fontAlgn="base" hangingPunct="0">
              <a:spcBef>
                <a:spcPct val="0"/>
              </a:spcBef>
              <a:spcAft>
                <a:spcPct val="0"/>
              </a:spcAft>
              <a:defRPr>
                <a:solidFill>
                  <a:schemeClr val="tx1"/>
                </a:solidFill>
                <a:latin typeface="Arial" panose="020B0604020202020204" pitchFamily="34" charset="0"/>
              </a:defRPr>
            </a:lvl8pPr>
            <a:lvl9pPr marL="3945270" indent="-232075"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B3F82B3-AC4C-4371-9C35-272664D0B625}" type="slidenum">
              <a:rPr lang="en-GB" altLang="en-US"/>
              <a:pPr eaLnBrk="1" hangingPunct="1"/>
              <a:t>11</a:t>
            </a:fld>
            <a:endParaRPr lang="en-GB" altLang="en-US"/>
          </a:p>
        </p:txBody>
      </p:sp>
      <p:sp>
        <p:nvSpPr>
          <p:cNvPr id="24579" name="Rectangle 2">
            <a:extLst>
              <a:ext uri="{FF2B5EF4-FFF2-40B4-BE49-F238E27FC236}">
                <a16:creationId xmlns:a16="http://schemas.microsoft.com/office/drawing/2014/main" id="{C069338A-4824-4E7B-8503-50E6619FF6DF}"/>
              </a:ext>
            </a:extLst>
          </p:cNvPr>
          <p:cNvSpPr>
            <a:spLocks noGrp="1" noRot="1" noChangeAspect="1" noChangeArrowheads="1" noTextEdit="1"/>
          </p:cNvSpPr>
          <p:nvPr>
            <p:ph type="sldImg"/>
          </p:nvPr>
        </p:nvSpPr>
        <p:spPr>
          <a:ln/>
        </p:spPr>
      </p:sp>
      <p:sp>
        <p:nvSpPr>
          <p:cNvPr id="24580" name="Rectangle 3">
            <a:extLst>
              <a:ext uri="{FF2B5EF4-FFF2-40B4-BE49-F238E27FC236}">
                <a16:creationId xmlns:a16="http://schemas.microsoft.com/office/drawing/2014/main" id="{CD94785A-7168-4EBE-B823-F03DDD596D0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8299">
              <a:defRPr/>
            </a:pPr>
            <a:endParaRPr lang="en-US" dirty="0"/>
          </a:p>
        </p:txBody>
      </p:sp>
      <p:sp>
        <p:nvSpPr>
          <p:cNvPr id="4" name="Slide Number Placeholder 3"/>
          <p:cNvSpPr>
            <a:spLocks noGrp="1"/>
          </p:cNvSpPr>
          <p:nvPr>
            <p:ph type="sldNum" sz="quarter" idx="10"/>
          </p:nvPr>
        </p:nvSpPr>
        <p:spPr/>
        <p:txBody>
          <a:bodyPr/>
          <a:lstStyle/>
          <a:p>
            <a:fld id="{45B40EEA-2BDC-4A1A-846A-91A8B24EC113}" type="slidenum">
              <a:rPr lang="en-US" altLang="en-US" smtClean="0"/>
              <a:pPr/>
              <a:t>2</a:t>
            </a:fld>
            <a:endParaRPr lang="en-US" altLang="en-US"/>
          </a:p>
        </p:txBody>
      </p:sp>
    </p:spTree>
    <p:extLst>
      <p:ext uri="{BB962C8B-B14F-4D97-AF65-F5344CB8AC3E}">
        <p14:creationId xmlns:p14="http://schemas.microsoft.com/office/powerpoint/2010/main" val="34798894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a:extLst>
              <a:ext uri="{FF2B5EF4-FFF2-40B4-BE49-F238E27FC236}">
                <a16:creationId xmlns:a16="http://schemas.microsoft.com/office/drawing/2014/main" id="{7B378DA2-A606-4F4E-A0BC-BA56BB23827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54243" indent="-290093" eaLnBrk="0" hangingPunct="0">
              <a:defRPr>
                <a:solidFill>
                  <a:schemeClr val="tx1"/>
                </a:solidFill>
                <a:latin typeface="Arial" panose="020B0604020202020204" pitchFamily="34" charset="0"/>
              </a:defRPr>
            </a:lvl2pPr>
            <a:lvl3pPr marL="1160374" indent="-232075" eaLnBrk="0" hangingPunct="0">
              <a:defRPr>
                <a:solidFill>
                  <a:schemeClr val="tx1"/>
                </a:solidFill>
                <a:latin typeface="Arial" panose="020B0604020202020204" pitchFamily="34" charset="0"/>
              </a:defRPr>
            </a:lvl3pPr>
            <a:lvl4pPr marL="1624523" indent="-232075" eaLnBrk="0" hangingPunct="0">
              <a:defRPr>
                <a:solidFill>
                  <a:schemeClr val="tx1"/>
                </a:solidFill>
                <a:latin typeface="Arial" panose="020B0604020202020204" pitchFamily="34" charset="0"/>
              </a:defRPr>
            </a:lvl4pPr>
            <a:lvl5pPr marL="2088672" indent="-232075" eaLnBrk="0" hangingPunct="0">
              <a:defRPr>
                <a:solidFill>
                  <a:schemeClr val="tx1"/>
                </a:solidFill>
                <a:latin typeface="Arial" panose="020B0604020202020204" pitchFamily="34" charset="0"/>
              </a:defRPr>
            </a:lvl5pPr>
            <a:lvl6pPr marL="2552822" indent="-232075" eaLnBrk="0" fontAlgn="base" hangingPunct="0">
              <a:spcBef>
                <a:spcPct val="0"/>
              </a:spcBef>
              <a:spcAft>
                <a:spcPct val="0"/>
              </a:spcAft>
              <a:defRPr>
                <a:solidFill>
                  <a:schemeClr val="tx1"/>
                </a:solidFill>
                <a:latin typeface="Arial" panose="020B0604020202020204" pitchFamily="34" charset="0"/>
              </a:defRPr>
            </a:lvl6pPr>
            <a:lvl7pPr marL="3016971" indent="-232075" eaLnBrk="0" fontAlgn="base" hangingPunct="0">
              <a:spcBef>
                <a:spcPct val="0"/>
              </a:spcBef>
              <a:spcAft>
                <a:spcPct val="0"/>
              </a:spcAft>
              <a:defRPr>
                <a:solidFill>
                  <a:schemeClr val="tx1"/>
                </a:solidFill>
                <a:latin typeface="Arial" panose="020B0604020202020204" pitchFamily="34" charset="0"/>
              </a:defRPr>
            </a:lvl7pPr>
            <a:lvl8pPr marL="3481121" indent="-232075" eaLnBrk="0" fontAlgn="base" hangingPunct="0">
              <a:spcBef>
                <a:spcPct val="0"/>
              </a:spcBef>
              <a:spcAft>
                <a:spcPct val="0"/>
              </a:spcAft>
              <a:defRPr>
                <a:solidFill>
                  <a:schemeClr val="tx1"/>
                </a:solidFill>
                <a:latin typeface="Arial" panose="020B0604020202020204" pitchFamily="34" charset="0"/>
              </a:defRPr>
            </a:lvl8pPr>
            <a:lvl9pPr marL="3945270" indent="-232075"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6376E3B-BE5C-4791-A842-E7EA03BE6413}" type="slidenum">
              <a:rPr lang="en-GB" altLang="en-US"/>
              <a:pPr eaLnBrk="1" hangingPunct="1"/>
              <a:t>3</a:t>
            </a:fld>
            <a:endParaRPr lang="en-GB" altLang="en-US"/>
          </a:p>
        </p:txBody>
      </p:sp>
      <p:sp>
        <p:nvSpPr>
          <p:cNvPr id="16387" name="Rectangle 2">
            <a:extLst>
              <a:ext uri="{FF2B5EF4-FFF2-40B4-BE49-F238E27FC236}">
                <a16:creationId xmlns:a16="http://schemas.microsoft.com/office/drawing/2014/main" id="{AF5C62F7-B4D2-4A15-BEEE-22C2A3F7ED9F}"/>
              </a:ext>
            </a:extLst>
          </p:cNvPr>
          <p:cNvSpPr>
            <a:spLocks noGrp="1" noRot="1" noChangeAspect="1" noChangeArrowheads="1" noTextEdit="1"/>
          </p:cNvSpPr>
          <p:nvPr>
            <p:ph type="sldImg"/>
          </p:nvPr>
        </p:nvSpPr>
        <p:spPr>
          <a:ln/>
        </p:spPr>
      </p:sp>
      <p:sp>
        <p:nvSpPr>
          <p:cNvPr id="16388" name="Rectangle 3">
            <a:extLst>
              <a:ext uri="{FF2B5EF4-FFF2-40B4-BE49-F238E27FC236}">
                <a16:creationId xmlns:a16="http://schemas.microsoft.com/office/drawing/2014/main" id="{68FA0794-A627-465C-9064-20B188DA219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A sieve is made up of wire or plastic mesh held in a frame. A sieve is the best apparatus to use when separating solids, or liquids from solids, where the substances have particles of different sizes. </a:t>
            </a:r>
          </a:p>
          <a:p>
            <a:pPr eaLnBrk="1" hangingPunct="1"/>
            <a:endParaRPr lang="en-GB" altLang="en-US" dirty="0">
              <a:latin typeface="Arial" panose="020B0604020202020204" pitchFamily="34" charset="0"/>
            </a:endParaRPr>
          </a:p>
          <a:p>
            <a:pPr defTabSz="928299">
              <a:defRPr/>
            </a:pPr>
            <a:r>
              <a:rPr lang="en-GB" dirty="0"/>
              <a:t>This slide covers the Science and Engineering Practices:</a:t>
            </a:r>
          </a:p>
          <a:p>
            <a:pPr marL="174056" indent="-174056" defTabSz="928299">
              <a:buFont typeface="Arial" panose="020B0604020202020204" pitchFamily="34" charset="0"/>
              <a:buChar char="•"/>
              <a:defRPr/>
            </a:pPr>
            <a:r>
              <a:rPr lang="en-GB" b="1" dirty="0"/>
              <a:t>Planning and Carrying Out Investigations: </a:t>
            </a:r>
            <a:r>
              <a:rPr lang="en-GB" dirty="0"/>
              <a:t>Evaluate appropriate methods and/or tools for collecting data.</a:t>
            </a:r>
            <a:endParaRPr lang="en-GB" altLang="en-US" dirty="0">
              <a:latin typeface="Arial" panose="020B0604020202020204" pitchFamily="34" charset="0"/>
            </a:endParaRPr>
          </a:p>
          <a:p>
            <a:pPr eaLnBrk="1" hangingPunct="1"/>
            <a:endParaRPr lang="en-GB" altLang="en-US" dirty="0">
              <a:solidFill>
                <a:srgbClr val="000066"/>
              </a:solidFill>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a:extLst>
              <a:ext uri="{FF2B5EF4-FFF2-40B4-BE49-F238E27FC236}">
                <a16:creationId xmlns:a16="http://schemas.microsoft.com/office/drawing/2014/main" id="{3059D696-684A-48A5-863E-AFBE4FAB3F3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54243" indent="-290093" eaLnBrk="0" hangingPunct="0">
              <a:defRPr>
                <a:solidFill>
                  <a:schemeClr val="tx1"/>
                </a:solidFill>
                <a:latin typeface="Arial" panose="020B0604020202020204" pitchFamily="34" charset="0"/>
              </a:defRPr>
            </a:lvl2pPr>
            <a:lvl3pPr marL="1160374" indent="-232075" eaLnBrk="0" hangingPunct="0">
              <a:defRPr>
                <a:solidFill>
                  <a:schemeClr val="tx1"/>
                </a:solidFill>
                <a:latin typeface="Arial" panose="020B0604020202020204" pitchFamily="34" charset="0"/>
              </a:defRPr>
            </a:lvl3pPr>
            <a:lvl4pPr marL="1624523" indent="-232075" eaLnBrk="0" hangingPunct="0">
              <a:defRPr>
                <a:solidFill>
                  <a:schemeClr val="tx1"/>
                </a:solidFill>
                <a:latin typeface="Arial" panose="020B0604020202020204" pitchFamily="34" charset="0"/>
              </a:defRPr>
            </a:lvl4pPr>
            <a:lvl5pPr marL="2088672" indent="-232075" eaLnBrk="0" hangingPunct="0">
              <a:defRPr>
                <a:solidFill>
                  <a:schemeClr val="tx1"/>
                </a:solidFill>
                <a:latin typeface="Arial" panose="020B0604020202020204" pitchFamily="34" charset="0"/>
              </a:defRPr>
            </a:lvl5pPr>
            <a:lvl6pPr marL="2552822" indent="-232075" eaLnBrk="0" fontAlgn="base" hangingPunct="0">
              <a:spcBef>
                <a:spcPct val="0"/>
              </a:spcBef>
              <a:spcAft>
                <a:spcPct val="0"/>
              </a:spcAft>
              <a:defRPr>
                <a:solidFill>
                  <a:schemeClr val="tx1"/>
                </a:solidFill>
                <a:latin typeface="Arial" panose="020B0604020202020204" pitchFamily="34" charset="0"/>
              </a:defRPr>
            </a:lvl6pPr>
            <a:lvl7pPr marL="3016971" indent="-232075" eaLnBrk="0" fontAlgn="base" hangingPunct="0">
              <a:spcBef>
                <a:spcPct val="0"/>
              </a:spcBef>
              <a:spcAft>
                <a:spcPct val="0"/>
              </a:spcAft>
              <a:defRPr>
                <a:solidFill>
                  <a:schemeClr val="tx1"/>
                </a:solidFill>
                <a:latin typeface="Arial" panose="020B0604020202020204" pitchFamily="34" charset="0"/>
              </a:defRPr>
            </a:lvl7pPr>
            <a:lvl8pPr marL="3481121" indent="-232075" eaLnBrk="0" fontAlgn="base" hangingPunct="0">
              <a:spcBef>
                <a:spcPct val="0"/>
              </a:spcBef>
              <a:spcAft>
                <a:spcPct val="0"/>
              </a:spcAft>
              <a:defRPr>
                <a:solidFill>
                  <a:schemeClr val="tx1"/>
                </a:solidFill>
                <a:latin typeface="Arial" panose="020B0604020202020204" pitchFamily="34" charset="0"/>
              </a:defRPr>
            </a:lvl8pPr>
            <a:lvl9pPr marL="3945270" indent="-232075"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40D565A-B8EE-4792-9225-86EE980E6071}" type="slidenum">
              <a:rPr lang="en-GB" altLang="en-US"/>
              <a:pPr eaLnBrk="1" hangingPunct="1"/>
              <a:t>4</a:t>
            </a:fld>
            <a:endParaRPr lang="en-GB" altLang="en-US"/>
          </a:p>
        </p:txBody>
      </p:sp>
      <p:sp>
        <p:nvSpPr>
          <p:cNvPr id="17411" name="Rectangle 2">
            <a:extLst>
              <a:ext uri="{FF2B5EF4-FFF2-40B4-BE49-F238E27FC236}">
                <a16:creationId xmlns:a16="http://schemas.microsoft.com/office/drawing/2014/main" id="{BB202936-0588-4921-9128-6605E18B6744}"/>
              </a:ext>
            </a:extLst>
          </p:cNvPr>
          <p:cNvSpPr>
            <a:spLocks noGrp="1" noRot="1" noChangeAspect="1" noChangeArrowheads="1" noTextEdit="1"/>
          </p:cNvSpPr>
          <p:nvPr>
            <p:ph type="sldImg"/>
          </p:nvPr>
        </p:nvSpPr>
        <p:spPr>
          <a:ln/>
        </p:spPr>
      </p:sp>
      <p:sp>
        <p:nvSpPr>
          <p:cNvPr id="17412" name="Rectangle 3">
            <a:extLst>
              <a:ext uri="{FF2B5EF4-FFF2-40B4-BE49-F238E27FC236}">
                <a16:creationId xmlns:a16="http://schemas.microsoft.com/office/drawing/2014/main" id="{32131588-2E63-4435-B226-EF3E11EBD8B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Practices:</a:t>
            </a:r>
          </a:p>
          <a:p>
            <a:pPr marL="174056" indent="-174056" defTabSz="928299">
              <a:buFont typeface="Arial" panose="020B0604020202020204" pitchFamily="34" charset="0"/>
              <a:buChar char="•"/>
              <a:defRPr/>
            </a:pPr>
            <a:r>
              <a:rPr lang="en-GB" b="1" dirty="0"/>
              <a:t>Planning and Carrying Out Investigations: </a:t>
            </a:r>
            <a:r>
              <a:rPr lang="en-GB" dirty="0"/>
              <a:t>Make observations and/or measurements to produce data to serve as the basis for evidence for an explanation of a phenomenon or test a design solution.</a:t>
            </a:r>
            <a:endParaRPr lang="en-GB" dirty="0">
              <a:effectLst/>
            </a:endParaRPr>
          </a:p>
          <a:p>
            <a:pPr marL="174056" indent="-174056" defTabSz="928299">
              <a:buFont typeface="Arial" panose="020B0604020202020204" pitchFamily="34" charset="0"/>
              <a:buChar char="•"/>
              <a:defRPr/>
            </a:pPr>
            <a:endParaRPr lang="en-GB" altLang="en-US" dirty="0">
              <a:latin typeface="Arial" panose="020B0604020202020204" pitchFamily="34" charset="0"/>
            </a:endParaRPr>
          </a:p>
          <a:p>
            <a:pPr eaLnBrk="1" hangingPunct="1"/>
            <a:endParaRPr lang="en-US" altLang="en-US" dirty="0">
              <a:solidFill>
                <a:srgbClr val="000066"/>
              </a:solidFill>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a:extLst>
              <a:ext uri="{FF2B5EF4-FFF2-40B4-BE49-F238E27FC236}">
                <a16:creationId xmlns:a16="http://schemas.microsoft.com/office/drawing/2014/main" id="{0EA8A656-C308-46AB-9CC4-781A4BBD3C7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54243" indent="-290093" eaLnBrk="0" hangingPunct="0">
              <a:defRPr>
                <a:solidFill>
                  <a:schemeClr val="tx1"/>
                </a:solidFill>
                <a:latin typeface="Arial" panose="020B0604020202020204" pitchFamily="34" charset="0"/>
              </a:defRPr>
            </a:lvl2pPr>
            <a:lvl3pPr marL="1160374" indent="-232075" eaLnBrk="0" hangingPunct="0">
              <a:defRPr>
                <a:solidFill>
                  <a:schemeClr val="tx1"/>
                </a:solidFill>
                <a:latin typeface="Arial" panose="020B0604020202020204" pitchFamily="34" charset="0"/>
              </a:defRPr>
            </a:lvl3pPr>
            <a:lvl4pPr marL="1624523" indent="-232075" eaLnBrk="0" hangingPunct="0">
              <a:defRPr>
                <a:solidFill>
                  <a:schemeClr val="tx1"/>
                </a:solidFill>
                <a:latin typeface="Arial" panose="020B0604020202020204" pitchFamily="34" charset="0"/>
              </a:defRPr>
            </a:lvl4pPr>
            <a:lvl5pPr marL="2088672" indent="-232075" eaLnBrk="0" hangingPunct="0">
              <a:defRPr>
                <a:solidFill>
                  <a:schemeClr val="tx1"/>
                </a:solidFill>
                <a:latin typeface="Arial" panose="020B0604020202020204" pitchFamily="34" charset="0"/>
              </a:defRPr>
            </a:lvl5pPr>
            <a:lvl6pPr marL="2552822" indent="-232075" eaLnBrk="0" fontAlgn="base" hangingPunct="0">
              <a:spcBef>
                <a:spcPct val="0"/>
              </a:spcBef>
              <a:spcAft>
                <a:spcPct val="0"/>
              </a:spcAft>
              <a:defRPr>
                <a:solidFill>
                  <a:schemeClr val="tx1"/>
                </a:solidFill>
                <a:latin typeface="Arial" panose="020B0604020202020204" pitchFamily="34" charset="0"/>
              </a:defRPr>
            </a:lvl6pPr>
            <a:lvl7pPr marL="3016971" indent="-232075" eaLnBrk="0" fontAlgn="base" hangingPunct="0">
              <a:spcBef>
                <a:spcPct val="0"/>
              </a:spcBef>
              <a:spcAft>
                <a:spcPct val="0"/>
              </a:spcAft>
              <a:defRPr>
                <a:solidFill>
                  <a:schemeClr val="tx1"/>
                </a:solidFill>
                <a:latin typeface="Arial" panose="020B0604020202020204" pitchFamily="34" charset="0"/>
              </a:defRPr>
            </a:lvl7pPr>
            <a:lvl8pPr marL="3481121" indent="-232075" eaLnBrk="0" fontAlgn="base" hangingPunct="0">
              <a:spcBef>
                <a:spcPct val="0"/>
              </a:spcBef>
              <a:spcAft>
                <a:spcPct val="0"/>
              </a:spcAft>
              <a:defRPr>
                <a:solidFill>
                  <a:schemeClr val="tx1"/>
                </a:solidFill>
                <a:latin typeface="Arial" panose="020B0604020202020204" pitchFamily="34" charset="0"/>
              </a:defRPr>
            </a:lvl8pPr>
            <a:lvl9pPr marL="3945270" indent="-232075"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81BBC06-7911-45BE-92AA-EB168E594439}" type="slidenum">
              <a:rPr lang="en-GB" altLang="en-US"/>
              <a:pPr eaLnBrk="1" hangingPunct="1"/>
              <a:t>5</a:t>
            </a:fld>
            <a:endParaRPr lang="en-GB" altLang="en-US"/>
          </a:p>
        </p:txBody>
      </p:sp>
      <p:sp>
        <p:nvSpPr>
          <p:cNvPr id="18435" name="Rectangle 2">
            <a:extLst>
              <a:ext uri="{FF2B5EF4-FFF2-40B4-BE49-F238E27FC236}">
                <a16:creationId xmlns:a16="http://schemas.microsoft.com/office/drawing/2014/main" id="{3A19D28A-12E9-4995-86D7-3593490C9CF1}"/>
              </a:ext>
            </a:extLst>
          </p:cNvPr>
          <p:cNvSpPr>
            <a:spLocks noGrp="1" noRot="1" noChangeAspect="1" noChangeArrowheads="1" noTextEdit="1"/>
          </p:cNvSpPr>
          <p:nvPr>
            <p:ph type="sldImg"/>
          </p:nvPr>
        </p:nvSpPr>
        <p:spPr>
          <a:ln/>
        </p:spPr>
      </p:sp>
      <p:sp>
        <p:nvSpPr>
          <p:cNvPr id="18436" name="Rectangle 3">
            <a:extLst>
              <a:ext uri="{FF2B5EF4-FFF2-40B4-BE49-F238E27FC236}">
                <a16:creationId xmlns:a16="http://schemas.microsoft.com/office/drawing/2014/main" id="{C86729E7-03FE-4519-95B2-C28CBE92BCB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Older students may be ready to discuss the difference between physical and chemical changes. Use this activity to help students recognize the difference between a physical change (e.g., mixing water and sand) and a chemical change (e.g. mixing water and instant coffee powder to make a new substance: coffee).</a:t>
            </a:r>
          </a:p>
          <a:p>
            <a:pPr eaLnBrk="1" hangingPunct="1"/>
            <a:endParaRPr lang="en-GB" altLang="en-US" dirty="0">
              <a:latin typeface="Arial" panose="020B0604020202020204" pitchFamily="34" charset="0"/>
            </a:endParaRPr>
          </a:p>
          <a:p>
            <a:pPr defTabSz="928299">
              <a:defRPr/>
            </a:pPr>
            <a:r>
              <a:rPr lang="en-GB" dirty="0"/>
              <a:t>This slide covers the Science and Engineering Practices:</a:t>
            </a:r>
          </a:p>
          <a:p>
            <a:pPr marL="174056" indent="-174056" defTabSz="928299">
              <a:buFont typeface="Arial" panose="020B0604020202020204" pitchFamily="34" charset="0"/>
              <a:buChar char="•"/>
              <a:defRPr/>
            </a:pPr>
            <a:r>
              <a:rPr lang="en-GB" b="1" dirty="0"/>
              <a:t>Planning and Carrying Out Investigations: </a:t>
            </a:r>
            <a:r>
              <a:rPr lang="en-GB" dirty="0"/>
              <a:t>Make observations and/or measurements to produce data to serve as the basis for evidence for an explanation of a phenomenon or test a design solution.</a:t>
            </a:r>
            <a:endParaRPr lang="en-GB" dirty="0">
              <a:effectLst/>
            </a:endParaRPr>
          </a:p>
          <a:p>
            <a:pPr eaLnBrk="1" hangingPunct="1"/>
            <a:endParaRPr lang="en-GB" altLang="en-US" dirty="0">
              <a:latin typeface="Arial" panose="020B0604020202020204" pitchFamily="34" charset="0"/>
            </a:endParaRPr>
          </a:p>
          <a:p>
            <a:pPr eaLnBrk="1" hangingPunct="1"/>
            <a:endParaRPr lang="en-GB" altLang="en-US" dirty="0">
              <a:latin typeface="Arial" panose="020B0604020202020204" pitchFamily="34" charset="0"/>
            </a:endParaRPr>
          </a:p>
          <a:p>
            <a:pPr eaLnBrk="1" hangingPunct="1"/>
            <a:endParaRPr lang="en-GB" altLang="en-US" dirty="0">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a:extLst>
              <a:ext uri="{FF2B5EF4-FFF2-40B4-BE49-F238E27FC236}">
                <a16:creationId xmlns:a16="http://schemas.microsoft.com/office/drawing/2014/main" id="{4F533C35-FDE0-4236-B7A4-76B6AA8154E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54243" indent="-290093" eaLnBrk="0" hangingPunct="0">
              <a:defRPr>
                <a:solidFill>
                  <a:schemeClr val="tx1"/>
                </a:solidFill>
                <a:latin typeface="Arial" panose="020B0604020202020204" pitchFamily="34" charset="0"/>
              </a:defRPr>
            </a:lvl2pPr>
            <a:lvl3pPr marL="1160374" indent="-232075" eaLnBrk="0" hangingPunct="0">
              <a:defRPr>
                <a:solidFill>
                  <a:schemeClr val="tx1"/>
                </a:solidFill>
                <a:latin typeface="Arial" panose="020B0604020202020204" pitchFamily="34" charset="0"/>
              </a:defRPr>
            </a:lvl3pPr>
            <a:lvl4pPr marL="1624523" indent="-232075" eaLnBrk="0" hangingPunct="0">
              <a:defRPr>
                <a:solidFill>
                  <a:schemeClr val="tx1"/>
                </a:solidFill>
                <a:latin typeface="Arial" panose="020B0604020202020204" pitchFamily="34" charset="0"/>
              </a:defRPr>
            </a:lvl4pPr>
            <a:lvl5pPr marL="2088672" indent="-232075" eaLnBrk="0" hangingPunct="0">
              <a:defRPr>
                <a:solidFill>
                  <a:schemeClr val="tx1"/>
                </a:solidFill>
                <a:latin typeface="Arial" panose="020B0604020202020204" pitchFamily="34" charset="0"/>
              </a:defRPr>
            </a:lvl5pPr>
            <a:lvl6pPr marL="2552822" indent="-232075" eaLnBrk="0" fontAlgn="base" hangingPunct="0">
              <a:spcBef>
                <a:spcPct val="0"/>
              </a:spcBef>
              <a:spcAft>
                <a:spcPct val="0"/>
              </a:spcAft>
              <a:defRPr>
                <a:solidFill>
                  <a:schemeClr val="tx1"/>
                </a:solidFill>
                <a:latin typeface="Arial" panose="020B0604020202020204" pitchFamily="34" charset="0"/>
              </a:defRPr>
            </a:lvl6pPr>
            <a:lvl7pPr marL="3016971" indent="-232075" eaLnBrk="0" fontAlgn="base" hangingPunct="0">
              <a:spcBef>
                <a:spcPct val="0"/>
              </a:spcBef>
              <a:spcAft>
                <a:spcPct val="0"/>
              </a:spcAft>
              <a:defRPr>
                <a:solidFill>
                  <a:schemeClr val="tx1"/>
                </a:solidFill>
                <a:latin typeface="Arial" panose="020B0604020202020204" pitchFamily="34" charset="0"/>
              </a:defRPr>
            </a:lvl7pPr>
            <a:lvl8pPr marL="3481121" indent="-232075" eaLnBrk="0" fontAlgn="base" hangingPunct="0">
              <a:spcBef>
                <a:spcPct val="0"/>
              </a:spcBef>
              <a:spcAft>
                <a:spcPct val="0"/>
              </a:spcAft>
              <a:defRPr>
                <a:solidFill>
                  <a:schemeClr val="tx1"/>
                </a:solidFill>
                <a:latin typeface="Arial" panose="020B0604020202020204" pitchFamily="34" charset="0"/>
              </a:defRPr>
            </a:lvl8pPr>
            <a:lvl9pPr marL="3945270" indent="-232075"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199E006-87FF-4714-A27E-C024DF2E8A11}" type="slidenum">
              <a:rPr lang="en-GB" altLang="en-US"/>
              <a:pPr eaLnBrk="1" hangingPunct="1"/>
              <a:t>6</a:t>
            </a:fld>
            <a:endParaRPr lang="en-GB" altLang="en-US"/>
          </a:p>
        </p:txBody>
      </p:sp>
      <p:sp>
        <p:nvSpPr>
          <p:cNvPr id="19459" name="Rectangle 2">
            <a:extLst>
              <a:ext uri="{FF2B5EF4-FFF2-40B4-BE49-F238E27FC236}">
                <a16:creationId xmlns:a16="http://schemas.microsoft.com/office/drawing/2014/main" id="{8873E22F-750D-4EF6-B3FA-247C326BD82F}"/>
              </a:ext>
            </a:extLst>
          </p:cNvPr>
          <p:cNvSpPr>
            <a:spLocks noGrp="1" noRot="1" noChangeAspect="1" noChangeArrowheads="1" noTextEdit="1"/>
          </p:cNvSpPr>
          <p:nvPr>
            <p:ph type="sldImg"/>
          </p:nvPr>
        </p:nvSpPr>
        <p:spPr>
          <a:ln/>
        </p:spPr>
      </p:sp>
      <p:sp>
        <p:nvSpPr>
          <p:cNvPr id="19460" name="Rectangle 3">
            <a:extLst>
              <a:ext uri="{FF2B5EF4-FFF2-40B4-BE49-F238E27FC236}">
                <a16:creationId xmlns:a16="http://schemas.microsoft.com/office/drawing/2014/main" id="{87901EF1-6264-4648-8612-3A3D8F6731B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Practices:</a:t>
            </a:r>
          </a:p>
          <a:p>
            <a:pPr marL="174056" indent="-174056" defTabSz="928299">
              <a:buFont typeface="Arial" panose="020B0604020202020204" pitchFamily="34" charset="0"/>
              <a:buChar char="•"/>
              <a:defRPr/>
            </a:pPr>
            <a:r>
              <a:rPr lang="en-GB" b="1" dirty="0"/>
              <a:t>Planning and Carrying Out Investigations: </a:t>
            </a:r>
            <a:r>
              <a:rPr lang="en-GB" dirty="0"/>
              <a:t>Make observations and/or measurements to produce data to serve as the basis for evidence for an explanation of a phenomenon or test a design solution.</a:t>
            </a:r>
            <a:endParaRPr lang="en-GB" dirty="0">
              <a:effectLst/>
            </a:endParaRPr>
          </a:p>
          <a:p>
            <a:pPr eaLnBrk="1" hangingPunct="1"/>
            <a:endParaRPr lang="en-US" altLang="en-US" dirty="0">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5B4E354B-C176-4DB7-B6BA-9D37F065BD1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54243" indent="-290093" eaLnBrk="0" hangingPunct="0">
              <a:defRPr>
                <a:solidFill>
                  <a:schemeClr val="tx1"/>
                </a:solidFill>
                <a:latin typeface="Arial" panose="020B0604020202020204" pitchFamily="34" charset="0"/>
              </a:defRPr>
            </a:lvl2pPr>
            <a:lvl3pPr marL="1160374" indent="-232075" eaLnBrk="0" hangingPunct="0">
              <a:defRPr>
                <a:solidFill>
                  <a:schemeClr val="tx1"/>
                </a:solidFill>
                <a:latin typeface="Arial" panose="020B0604020202020204" pitchFamily="34" charset="0"/>
              </a:defRPr>
            </a:lvl3pPr>
            <a:lvl4pPr marL="1624523" indent="-232075" eaLnBrk="0" hangingPunct="0">
              <a:defRPr>
                <a:solidFill>
                  <a:schemeClr val="tx1"/>
                </a:solidFill>
                <a:latin typeface="Arial" panose="020B0604020202020204" pitchFamily="34" charset="0"/>
              </a:defRPr>
            </a:lvl4pPr>
            <a:lvl5pPr marL="2088672" indent="-232075" eaLnBrk="0" hangingPunct="0">
              <a:defRPr>
                <a:solidFill>
                  <a:schemeClr val="tx1"/>
                </a:solidFill>
                <a:latin typeface="Arial" panose="020B0604020202020204" pitchFamily="34" charset="0"/>
              </a:defRPr>
            </a:lvl5pPr>
            <a:lvl6pPr marL="2552822" indent="-232075" eaLnBrk="0" fontAlgn="base" hangingPunct="0">
              <a:spcBef>
                <a:spcPct val="0"/>
              </a:spcBef>
              <a:spcAft>
                <a:spcPct val="0"/>
              </a:spcAft>
              <a:defRPr>
                <a:solidFill>
                  <a:schemeClr val="tx1"/>
                </a:solidFill>
                <a:latin typeface="Arial" panose="020B0604020202020204" pitchFamily="34" charset="0"/>
              </a:defRPr>
            </a:lvl6pPr>
            <a:lvl7pPr marL="3016971" indent="-232075" eaLnBrk="0" fontAlgn="base" hangingPunct="0">
              <a:spcBef>
                <a:spcPct val="0"/>
              </a:spcBef>
              <a:spcAft>
                <a:spcPct val="0"/>
              </a:spcAft>
              <a:defRPr>
                <a:solidFill>
                  <a:schemeClr val="tx1"/>
                </a:solidFill>
                <a:latin typeface="Arial" panose="020B0604020202020204" pitchFamily="34" charset="0"/>
              </a:defRPr>
            </a:lvl7pPr>
            <a:lvl8pPr marL="3481121" indent="-232075" eaLnBrk="0" fontAlgn="base" hangingPunct="0">
              <a:spcBef>
                <a:spcPct val="0"/>
              </a:spcBef>
              <a:spcAft>
                <a:spcPct val="0"/>
              </a:spcAft>
              <a:defRPr>
                <a:solidFill>
                  <a:schemeClr val="tx1"/>
                </a:solidFill>
                <a:latin typeface="Arial" panose="020B0604020202020204" pitchFamily="34" charset="0"/>
              </a:defRPr>
            </a:lvl8pPr>
            <a:lvl9pPr marL="3945270" indent="-232075"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6846D3E-9E26-4AF6-A16F-F2864DF6E301}" type="slidenum">
              <a:rPr lang="en-GB" altLang="en-US"/>
              <a:pPr eaLnBrk="1" hangingPunct="1"/>
              <a:t>7</a:t>
            </a:fld>
            <a:endParaRPr lang="en-GB" altLang="en-US"/>
          </a:p>
        </p:txBody>
      </p:sp>
      <p:sp>
        <p:nvSpPr>
          <p:cNvPr id="20483" name="Rectangle 2">
            <a:extLst>
              <a:ext uri="{FF2B5EF4-FFF2-40B4-BE49-F238E27FC236}">
                <a16:creationId xmlns:a16="http://schemas.microsoft.com/office/drawing/2014/main" id="{0025AF07-0192-42EB-9487-89F2685696F5}"/>
              </a:ext>
            </a:extLst>
          </p:cNvPr>
          <p:cNvSpPr>
            <a:spLocks noGrp="1" noRot="1" noChangeAspect="1" noChangeArrowheads="1" noTextEdit="1"/>
          </p:cNvSpPr>
          <p:nvPr>
            <p:ph type="sldImg"/>
          </p:nvPr>
        </p:nvSpPr>
        <p:spPr>
          <a:ln/>
        </p:spPr>
      </p:sp>
      <p:sp>
        <p:nvSpPr>
          <p:cNvPr id="20484" name="Rectangle 3">
            <a:extLst>
              <a:ext uri="{FF2B5EF4-FFF2-40B4-BE49-F238E27FC236}">
                <a16:creationId xmlns:a16="http://schemas.microsoft.com/office/drawing/2014/main" id="{30653BE4-4DF5-46E3-A88D-BAAC2C7019D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Discuss the difference between dissolving and melting. Melting is what happens to some solids when you heat them. </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Ask students to look closely at the mixtures in which the solid did not dissolve or react. They should be able to see the small pieces of the solid collected on the bottom of the container. </a:t>
            </a:r>
          </a:p>
          <a:p>
            <a:pPr eaLnBrk="1" hangingPunct="1"/>
            <a:r>
              <a:rPr lang="en-GB" altLang="en-US" dirty="0">
                <a:latin typeface="Arial" panose="020B0604020202020204" pitchFamily="34" charset="0"/>
              </a:rPr>
              <a:t>Explain that sieves will separate marbles from water but not sand or chalk as the holes in even the smallest sieve are too big. Discuss how filters are like sieves but with very small holes that the small pieces of sand and chalk cannot go through. </a:t>
            </a:r>
          </a:p>
          <a:p>
            <a:pPr eaLnBrk="1" hangingPunct="1"/>
            <a:endParaRPr lang="en-GB" altLang="en-US" dirty="0">
              <a:latin typeface="Arial" panose="020B0604020202020204" pitchFamily="34" charset="0"/>
            </a:endParaRPr>
          </a:p>
          <a:p>
            <a:pPr defTabSz="928299">
              <a:defRPr/>
            </a:pPr>
            <a:r>
              <a:rPr lang="en-GB" dirty="0"/>
              <a:t>This slide covers the Science and Engineering Practices:</a:t>
            </a:r>
          </a:p>
          <a:p>
            <a:pPr marL="174056" indent="-174056" defTabSz="928299">
              <a:buFont typeface="Arial" panose="020B0604020202020204" pitchFamily="34" charset="0"/>
              <a:buChar char="•"/>
              <a:defRPr/>
            </a:pPr>
            <a:r>
              <a:rPr lang="en-GB" b="1" dirty="0"/>
              <a:t>Planning and Carrying Out Investigations: </a:t>
            </a:r>
            <a:r>
              <a:rPr lang="en-GB" dirty="0"/>
              <a:t>Evaluate appropriate methods and/or tools for collecting data.</a:t>
            </a:r>
            <a:endParaRPr lang="en-GB" altLang="en-US" dirty="0">
              <a:latin typeface="Arial" panose="020B0604020202020204" pitchFamily="34" charset="0"/>
            </a:endParaRPr>
          </a:p>
          <a:p>
            <a:pPr eaLnBrk="1" hangingPunct="1"/>
            <a:endParaRPr lang="en-GB" altLang="en-US" dirty="0">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6B559FF4-1D7A-4173-970E-0CDFF91E43B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54243" indent="-290093" eaLnBrk="0" hangingPunct="0">
              <a:defRPr>
                <a:solidFill>
                  <a:schemeClr val="tx1"/>
                </a:solidFill>
                <a:latin typeface="Arial" panose="020B0604020202020204" pitchFamily="34" charset="0"/>
              </a:defRPr>
            </a:lvl2pPr>
            <a:lvl3pPr marL="1160374" indent="-232075" eaLnBrk="0" hangingPunct="0">
              <a:defRPr>
                <a:solidFill>
                  <a:schemeClr val="tx1"/>
                </a:solidFill>
                <a:latin typeface="Arial" panose="020B0604020202020204" pitchFamily="34" charset="0"/>
              </a:defRPr>
            </a:lvl3pPr>
            <a:lvl4pPr marL="1624523" indent="-232075" eaLnBrk="0" hangingPunct="0">
              <a:defRPr>
                <a:solidFill>
                  <a:schemeClr val="tx1"/>
                </a:solidFill>
                <a:latin typeface="Arial" panose="020B0604020202020204" pitchFamily="34" charset="0"/>
              </a:defRPr>
            </a:lvl4pPr>
            <a:lvl5pPr marL="2088672" indent="-232075" eaLnBrk="0" hangingPunct="0">
              <a:defRPr>
                <a:solidFill>
                  <a:schemeClr val="tx1"/>
                </a:solidFill>
                <a:latin typeface="Arial" panose="020B0604020202020204" pitchFamily="34" charset="0"/>
              </a:defRPr>
            </a:lvl5pPr>
            <a:lvl6pPr marL="2552822" indent="-232075" eaLnBrk="0" fontAlgn="base" hangingPunct="0">
              <a:spcBef>
                <a:spcPct val="0"/>
              </a:spcBef>
              <a:spcAft>
                <a:spcPct val="0"/>
              </a:spcAft>
              <a:defRPr>
                <a:solidFill>
                  <a:schemeClr val="tx1"/>
                </a:solidFill>
                <a:latin typeface="Arial" panose="020B0604020202020204" pitchFamily="34" charset="0"/>
              </a:defRPr>
            </a:lvl6pPr>
            <a:lvl7pPr marL="3016971" indent="-232075" eaLnBrk="0" fontAlgn="base" hangingPunct="0">
              <a:spcBef>
                <a:spcPct val="0"/>
              </a:spcBef>
              <a:spcAft>
                <a:spcPct val="0"/>
              </a:spcAft>
              <a:defRPr>
                <a:solidFill>
                  <a:schemeClr val="tx1"/>
                </a:solidFill>
                <a:latin typeface="Arial" panose="020B0604020202020204" pitchFamily="34" charset="0"/>
              </a:defRPr>
            </a:lvl7pPr>
            <a:lvl8pPr marL="3481121" indent="-232075" eaLnBrk="0" fontAlgn="base" hangingPunct="0">
              <a:spcBef>
                <a:spcPct val="0"/>
              </a:spcBef>
              <a:spcAft>
                <a:spcPct val="0"/>
              </a:spcAft>
              <a:defRPr>
                <a:solidFill>
                  <a:schemeClr val="tx1"/>
                </a:solidFill>
                <a:latin typeface="Arial" panose="020B0604020202020204" pitchFamily="34" charset="0"/>
              </a:defRPr>
            </a:lvl8pPr>
            <a:lvl9pPr marL="3945270" indent="-232075"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17ED297-3002-44D1-AE8C-74389136A35C}" type="slidenum">
              <a:rPr lang="en-GB" altLang="en-US"/>
              <a:pPr eaLnBrk="1" hangingPunct="1"/>
              <a:t>8</a:t>
            </a:fld>
            <a:endParaRPr lang="en-GB" altLang="en-US"/>
          </a:p>
        </p:txBody>
      </p:sp>
      <p:sp>
        <p:nvSpPr>
          <p:cNvPr id="21507" name="Rectangle 2">
            <a:extLst>
              <a:ext uri="{FF2B5EF4-FFF2-40B4-BE49-F238E27FC236}">
                <a16:creationId xmlns:a16="http://schemas.microsoft.com/office/drawing/2014/main" id="{2B6FDDAB-E819-47AB-AA4D-9FB600E22D02}"/>
              </a:ext>
            </a:extLst>
          </p:cNvPr>
          <p:cNvSpPr>
            <a:spLocks noGrp="1" noRot="1" noChangeAspect="1" noChangeArrowheads="1" noTextEdit="1"/>
          </p:cNvSpPr>
          <p:nvPr>
            <p:ph type="sldImg"/>
          </p:nvPr>
        </p:nvSpPr>
        <p:spPr>
          <a:ln/>
        </p:spPr>
      </p:sp>
      <p:sp>
        <p:nvSpPr>
          <p:cNvPr id="21508" name="Rectangle 3">
            <a:extLst>
              <a:ext uri="{FF2B5EF4-FFF2-40B4-BE49-F238E27FC236}">
                <a16:creationId xmlns:a16="http://schemas.microsoft.com/office/drawing/2014/main" id="{30710619-7DF5-4543-8E53-CA52C7FBD88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Practices:</a:t>
            </a:r>
          </a:p>
          <a:p>
            <a:pPr marL="174056" indent="-174056" defTabSz="928299">
              <a:buFont typeface="Arial" panose="020B0604020202020204" pitchFamily="34" charset="0"/>
              <a:buChar char="•"/>
              <a:defRPr/>
            </a:pPr>
            <a:r>
              <a:rPr lang="en-GB" b="1" dirty="0"/>
              <a:t>Asking Questions and Defining Problems: </a:t>
            </a:r>
            <a:r>
              <a:rPr lang="en-GB" dirty="0"/>
              <a:t>Ask questions that can be investigated and predict reasonable outcomes based on patterns such as cause and effect relationships.</a:t>
            </a:r>
          </a:p>
          <a:p>
            <a:pPr marL="174056" indent="-174056" defTabSz="928299">
              <a:buFont typeface="Arial" panose="020B0604020202020204" pitchFamily="34" charset="0"/>
              <a:buChar char="•"/>
              <a:defRPr/>
            </a:pPr>
            <a:r>
              <a:rPr lang="en-GB" b="1" dirty="0" err="1"/>
              <a:t>Analyzing</a:t>
            </a:r>
            <a:r>
              <a:rPr lang="en-GB" b="1" dirty="0"/>
              <a:t> and Interpreting Data:</a:t>
            </a:r>
            <a:r>
              <a:rPr lang="en-GB" dirty="0"/>
              <a:t> Represent data in tables and/or various graphical displays (bar graphs, pictographs, and/or pie charts) to reveal patterns that indicate relationships.</a:t>
            </a:r>
            <a:endParaRPr lang="en-GB" dirty="0">
              <a:effectLst/>
            </a:endParaRPr>
          </a:p>
          <a:p>
            <a:pPr marL="174056" indent="-174056" defTabSz="928299">
              <a:buFont typeface="Arial" panose="020B0604020202020204" pitchFamily="34" charset="0"/>
              <a:buChar char="•"/>
              <a:defRPr/>
            </a:pPr>
            <a:endParaRPr lang="en-GB" altLang="en-US" dirty="0">
              <a:latin typeface="Arial" panose="020B0604020202020204" pitchFamily="34" charset="0"/>
            </a:endParaRPr>
          </a:p>
          <a:p>
            <a:pPr eaLnBrk="1" hangingPunct="1"/>
            <a:endParaRPr lang="en-US" altLang="en-US" dirty="0">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a:extLst>
              <a:ext uri="{FF2B5EF4-FFF2-40B4-BE49-F238E27FC236}">
                <a16:creationId xmlns:a16="http://schemas.microsoft.com/office/drawing/2014/main" id="{962F1A6F-FE9F-4371-82BC-B76C0EA0843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54243" indent="-290093" eaLnBrk="0" hangingPunct="0">
              <a:defRPr>
                <a:solidFill>
                  <a:schemeClr val="tx1"/>
                </a:solidFill>
                <a:latin typeface="Arial" panose="020B0604020202020204" pitchFamily="34" charset="0"/>
              </a:defRPr>
            </a:lvl2pPr>
            <a:lvl3pPr marL="1160374" indent="-232075" eaLnBrk="0" hangingPunct="0">
              <a:defRPr>
                <a:solidFill>
                  <a:schemeClr val="tx1"/>
                </a:solidFill>
                <a:latin typeface="Arial" panose="020B0604020202020204" pitchFamily="34" charset="0"/>
              </a:defRPr>
            </a:lvl3pPr>
            <a:lvl4pPr marL="1624523" indent="-232075" eaLnBrk="0" hangingPunct="0">
              <a:defRPr>
                <a:solidFill>
                  <a:schemeClr val="tx1"/>
                </a:solidFill>
                <a:latin typeface="Arial" panose="020B0604020202020204" pitchFamily="34" charset="0"/>
              </a:defRPr>
            </a:lvl4pPr>
            <a:lvl5pPr marL="2088672" indent="-232075" eaLnBrk="0" hangingPunct="0">
              <a:defRPr>
                <a:solidFill>
                  <a:schemeClr val="tx1"/>
                </a:solidFill>
                <a:latin typeface="Arial" panose="020B0604020202020204" pitchFamily="34" charset="0"/>
              </a:defRPr>
            </a:lvl5pPr>
            <a:lvl6pPr marL="2552822" indent="-232075" eaLnBrk="0" fontAlgn="base" hangingPunct="0">
              <a:spcBef>
                <a:spcPct val="0"/>
              </a:spcBef>
              <a:spcAft>
                <a:spcPct val="0"/>
              </a:spcAft>
              <a:defRPr>
                <a:solidFill>
                  <a:schemeClr val="tx1"/>
                </a:solidFill>
                <a:latin typeface="Arial" panose="020B0604020202020204" pitchFamily="34" charset="0"/>
              </a:defRPr>
            </a:lvl6pPr>
            <a:lvl7pPr marL="3016971" indent="-232075" eaLnBrk="0" fontAlgn="base" hangingPunct="0">
              <a:spcBef>
                <a:spcPct val="0"/>
              </a:spcBef>
              <a:spcAft>
                <a:spcPct val="0"/>
              </a:spcAft>
              <a:defRPr>
                <a:solidFill>
                  <a:schemeClr val="tx1"/>
                </a:solidFill>
                <a:latin typeface="Arial" panose="020B0604020202020204" pitchFamily="34" charset="0"/>
              </a:defRPr>
            </a:lvl7pPr>
            <a:lvl8pPr marL="3481121" indent="-232075" eaLnBrk="0" fontAlgn="base" hangingPunct="0">
              <a:spcBef>
                <a:spcPct val="0"/>
              </a:spcBef>
              <a:spcAft>
                <a:spcPct val="0"/>
              </a:spcAft>
              <a:defRPr>
                <a:solidFill>
                  <a:schemeClr val="tx1"/>
                </a:solidFill>
                <a:latin typeface="Arial" panose="020B0604020202020204" pitchFamily="34" charset="0"/>
              </a:defRPr>
            </a:lvl8pPr>
            <a:lvl9pPr marL="3945270" indent="-232075"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80F78BF-C830-420C-9551-18EDD9226682}" type="slidenum">
              <a:rPr lang="en-GB" altLang="en-US"/>
              <a:pPr eaLnBrk="1" hangingPunct="1"/>
              <a:t>9</a:t>
            </a:fld>
            <a:endParaRPr lang="en-GB" altLang="en-US"/>
          </a:p>
        </p:txBody>
      </p:sp>
      <p:sp>
        <p:nvSpPr>
          <p:cNvPr id="22531" name="Rectangle 2">
            <a:extLst>
              <a:ext uri="{FF2B5EF4-FFF2-40B4-BE49-F238E27FC236}">
                <a16:creationId xmlns:a16="http://schemas.microsoft.com/office/drawing/2014/main" id="{98D89F6E-9E6E-4D16-B4BE-648F005653A1}"/>
              </a:ext>
            </a:extLst>
          </p:cNvPr>
          <p:cNvSpPr>
            <a:spLocks noGrp="1" noRot="1" noChangeAspect="1" noChangeArrowheads="1" noTextEdit="1"/>
          </p:cNvSpPr>
          <p:nvPr>
            <p:ph type="sldImg"/>
          </p:nvPr>
        </p:nvSpPr>
        <p:spPr>
          <a:ln/>
        </p:spPr>
      </p:sp>
      <p:sp>
        <p:nvSpPr>
          <p:cNvPr id="22532" name="Rectangle 3">
            <a:extLst>
              <a:ext uri="{FF2B5EF4-FFF2-40B4-BE49-F238E27FC236}">
                <a16:creationId xmlns:a16="http://schemas.microsoft.com/office/drawing/2014/main" id="{1E7707FD-4F28-4643-8538-932B83DF70C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Practices:</a:t>
            </a:r>
          </a:p>
          <a:p>
            <a:pPr marL="174056" indent="-174056" defTabSz="928299">
              <a:buFont typeface="Arial" panose="020B0604020202020204" pitchFamily="34" charset="0"/>
              <a:buChar char="•"/>
              <a:defRPr/>
            </a:pPr>
            <a:r>
              <a:rPr lang="en-GB" b="1" dirty="0"/>
              <a:t>Planning and Carrying Out Investigations: </a:t>
            </a:r>
            <a:r>
              <a:rPr lang="en-GB" dirty="0"/>
              <a:t>Make observations and/or measurements to produce data to serve as the basis for evidence for an explanation of a phenomenon or test a design solution.</a:t>
            </a:r>
            <a:endParaRPr lang="en-GB" dirty="0">
              <a:effectLst/>
            </a:endParaRPr>
          </a:p>
          <a:p>
            <a:pPr eaLnBrk="1" hangingPunct="1"/>
            <a:endParaRPr lang="en-US" altLang="en-US" dirty="0">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p:nvPr>
        </p:nvSpPr>
        <p:spPr>
          <a:xfrm>
            <a:off x="3230310" y="1187865"/>
            <a:ext cx="4990744" cy="3110670"/>
          </a:xfrm>
        </p:spPr>
        <p:txBody>
          <a:bodyPr/>
          <a:lstStyle>
            <a:lvl1pPr algn="ctr">
              <a:lnSpc>
                <a:spcPct val="100000"/>
              </a:lnSpc>
              <a:defRPr sz="4400">
                <a:solidFill>
                  <a:srgbClr val="286DA6"/>
                </a:solidFill>
              </a:defRPr>
            </a:lvl1p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866BAE-D38F-48BC-BE80-C8E5B8F67E3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11</a:t>
            </a:r>
          </a:p>
        </p:txBody>
      </p:sp>
    </p:spTree>
    <p:custDataLst>
      <p:tags r:id="rId1"/>
    </p:custDataLst>
    <p:extLst>
      <p:ext uri="{BB962C8B-B14F-4D97-AF65-F5344CB8AC3E}">
        <p14:creationId xmlns:p14="http://schemas.microsoft.com/office/powerpoint/2010/main" val="4710480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1105455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312330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9917317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421726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23100980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23991274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469915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3210850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111060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6392317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216000" indent="-216000">
              <a:buFont typeface="Wingdings 2" panose="05020102010507070707" pitchFamily="18" charset="2"/>
              <a:buChar char=""/>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11</a:t>
            </a:r>
          </a:p>
        </p:txBody>
      </p:sp>
    </p:spTree>
    <p:custDataLst>
      <p:tags r:id="rId1"/>
    </p:custDataLst>
    <p:extLst>
      <p:ext uri="{BB962C8B-B14F-4D97-AF65-F5344CB8AC3E}">
        <p14:creationId xmlns:p14="http://schemas.microsoft.com/office/powerpoint/2010/main" val="38730998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2715802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01123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803618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0904867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49462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596219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067553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8708710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2698915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6179443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606447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8326931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086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8008589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3704"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11</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1972331408"/>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3">
            <a:extLst>
              <a:ext uri="{FF2B5EF4-FFF2-40B4-BE49-F238E27FC236}">
                <a16:creationId xmlns:a16="http://schemas.microsoft.com/office/drawing/2014/main" id="{02B6023A-B143-4E07-96F9-6AA6CF89D2C9}"/>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3704"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51B7692-ED58-4E5D-972C-227A346E82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11</a:t>
            </a:r>
          </a:p>
        </p:txBody>
      </p:sp>
    </p:spTree>
    <p:custDataLst>
      <p:tags r:id="rId14"/>
    </p:custDataLst>
    <p:extLst>
      <p:ext uri="{BB962C8B-B14F-4D97-AF65-F5344CB8AC3E}">
        <p14:creationId xmlns:p14="http://schemas.microsoft.com/office/powerpoint/2010/main" val="2039805601"/>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20.xml"/><Relationship Id="rId7" Type="http://schemas.openxmlformats.org/officeDocument/2006/relationships/image" Target="../media/image15.png"/><Relationship Id="rId2" Type="http://schemas.openxmlformats.org/officeDocument/2006/relationships/control" Target="../activeX/activeX6.xml"/><Relationship Id="rId1" Type="http://schemas.openxmlformats.org/officeDocument/2006/relationships/vmlDrawing" Target="../drawings/vmlDrawing6.vml"/><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notesSlide" Target="../notesSlides/notesSlide10.xml"/><Relationship Id="rId9" Type="http://schemas.openxmlformats.org/officeDocument/2006/relationships/image" Target="../media/image13.wmf"/></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13.wmf"/><Relationship Id="rId2" Type="http://schemas.openxmlformats.org/officeDocument/2006/relationships/control" Target="../activeX/activeX7.xml"/><Relationship Id="rId1" Type="http://schemas.openxmlformats.org/officeDocument/2006/relationships/vmlDrawing" Target="../drawings/vmlDrawing7.v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20.xml"/><Relationship Id="rId7" Type="http://schemas.openxmlformats.org/officeDocument/2006/relationships/image" Target="../media/image15.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notesSlide" Target="../notesSlides/notesSlide4.xml"/><Relationship Id="rId9" Type="http://schemas.openxmlformats.org/officeDocument/2006/relationships/image" Target="../media/image13.wmf"/></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20.xml"/><Relationship Id="rId7" Type="http://schemas.openxmlformats.org/officeDocument/2006/relationships/image" Target="../media/image15.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14.png"/><Relationship Id="rId5" Type="http://schemas.openxmlformats.org/officeDocument/2006/relationships/image" Target="../media/image6.png"/><Relationship Id="rId10" Type="http://schemas.openxmlformats.org/officeDocument/2006/relationships/image" Target="../media/image13.wmf"/><Relationship Id="rId4" Type="http://schemas.openxmlformats.org/officeDocument/2006/relationships/notesSlide" Target="../notesSlides/notesSlide5.xml"/><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20.xml"/><Relationship Id="rId7" Type="http://schemas.openxmlformats.org/officeDocument/2006/relationships/image" Target="../media/image15.pn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notesSlide" Target="../notesSlides/notesSlide6.xml"/><Relationship Id="rId9" Type="http://schemas.openxmlformats.org/officeDocument/2006/relationships/image" Target="../media/image13.wmf"/></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0.png"/><Relationship Id="rId7"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8" Type="http://schemas.openxmlformats.org/officeDocument/2006/relationships/image" Target="../media/image13.wmf"/><Relationship Id="rId3" Type="http://schemas.openxmlformats.org/officeDocument/2006/relationships/slideLayout" Target="../slideLayouts/slideLayout20.xml"/><Relationship Id="rId7" Type="http://schemas.openxmlformats.org/officeDocument/2006/relationships/image" Target="../media/image12.png"/><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20.xml"/><Relationship Id="rId7" Type="http://schemas.openxmlformats.org/officeDocument/2006/relationships/image" Target="../media/image15.png"/><Relationship Id="rId2" Type="http://schemas.openxmlformats.org/officeDocument/2006/relationships/control" Target="../activeX/activeX5.xml"/><Relationship Id="rId1" Type="http://schemas.openxmlformats.org/officeDocument/2006/relationships/vmlDrawing" Target="../drawings/vmlDrawing5.vml"/><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notesSlide" Target="../notesSlides/notesSlide9.xml"/><Relationship Id="rId9" Type="http://schemas.openxmlformats.org/officeDocument/2006/relationships/image" Target="../media/image13.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D6EB85-3FA0-43B3-A546-13C5DF47A09B}"/>
              </a:ext>
            </a:extLst>
          </p:cNvPr>
          <p:cNvSpPr>
            <a:spLocks noGrp="1"/>
          </p:cNvSpPr>
          <p:nvPr>
            <p:ph type="title"/>
          </p:nvPr>
        </p:nvSpPr>
        <p:spPr/>
        <p:txBody>
          <a:bodyPr/>
          <a:lstStyle/>
          <a:p>
            <a:r>
              <a:rPr lang="en-GB" sz="3500" dirty="0"/>
              <a:t>Separating Mixtures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ext Box 2">
            <a:extLst>
              <a:ext uri="{FF2B5EF4-FFF2-40B4-BE49-F238E27FC236}">
                <a16:creationId xmlns:a16="http://schemas.microsoft.com/office/drawing/2014/main" id="{CC9CF0FC-D408-459C-B615-0FBD513D560D}"/>
              </a:ext>
            </a:extLst>
          </p:cNvPr>
          <p:cNvSpPr txBox="1">
            <a:spLocks noChangeArrowheads="1"/>
          </p:cNvSpPr>
          <p:nvPr/>
        </p:nvSpPr>
        <p:spPr bwMode="auto">
          <a:xfrm>
            <a:off x="1023938" y="5537200"/>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148" name="Text Box 3">
            <a:extLst>
              <a:ext uri="{FF2B5EF4-FFF2-40B4-BE49-F238E27FC236}">
                <a16:creationId xmlns:a16="http://schemas.microsoft.com/office/drawing/2014/main" id="{31FEFFCF-6488-4B99-BEBA-9B661E3C9F49}"/>
              </a:ext>
            </a:extLst>
          </p:cNvPr>
          <p:cNvSpPr txBox="1">
            <a:spLocks noChangeArrowheads="1"/>
          </p:cNvSpPr>
          <p:nvPr/>
        </p:nvSpPr>
        <p:spPr bwMode="auto">
          <a:xfrm>
            <a:off x="879475" y="546576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151" name="Rectangle 12">
            <a:extLst>
              <a:ext uri="{FF2B5EF4-FFF2-40B4-BE49-F238E27FC236}">
                <a16:creationId xmlns:a16="http://schemas.microsoft.com/office/drawing/2014/main" id="{BA59FC4E-583C-4B76-B71E-D319A74A448E}"/>
              </a:ext>
            </a:extLst>
          </p:cNvPr>
          <p:cNvSpPr>
            <a:spLocks noGrp="1" noChangeArrowheads="1"/>
          </p:cNvSpPr>
          <p:nvPr>
            <p:ph type="title"/>
          </p:nvPr>
        </p:nvSpPr>
        <p:spPr>
          <a:noFill/>
        </p:spPr>
        <p:txBody>
          <a:bodyPr/>
          <a:lstStyle/>
          <a:p>
            <a:pPr eaLnBrk="1" hangingPunct="1"/>
            <a:r>
              <a:rPr lang="en-GB" altLang="en-US" dirty="0"/>
              <a:t>What conclusions can we draw?</a:t>
            </a:r>
          </a:p>
        </p:txBody>
      </p:sp>
      <p:pic>
        <p:nvPicPr>
          <p:cNvPr id="8" name="Picture 19">
            <a:hlinkClick r:id="" action="ppaction://hlinkshowjump?jump=nextslide"/>
            <a:extLst>
              <a:ext uri="{FF2B5EF4-FFF2-40B4-BE49-F238E27FC236}">
                <a16:creationId xmlns:a16="http://schemas.microsoft.com/office/drawing/2014/main" id="{B376FB34-12C3-4896-B56A-EC477C065E9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13">
            <a:extLst>
              <a:ext uri="{FF2B5EF4-FFF2-40B4-BE49-F238E27FC236}">
                <a16:creationId xmlns:a16="http://schemas.microsoft.com/office/drawing/2014/main" id="{E706C1DF-1AFE-4EA0-B952-94BB47308EE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87469" y="133322"/>
            <a:ext cx="609685" cy="390580"/>
          </a:xfrm>
          <a:prstGeom prst="rect">
            <a:avLst/>
          </a:prstGeom>
        </p:spPr>
      </p:pic>
      <p:pic>
        <p:nvPicPr>
          <p:cNvPr id="15" name="Picture 14" descr="flash_icon">
            <a:extLst>
              <a:ext uri="{FF2B5EF4-FFF2-40B4-BE49-F238E27FC236}">
                <a16:creationId xmlns:a16="http://schemas.microsoft.com/office/drawing/2014/main" id="{7A898257-C0CB-4CC8-915C-72760FFF9A9B}"/>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6" name="Picture 15">
            <a:extLst>
              <a:ext uri="{FF2B5EF4-FFF2-40B4-BE49-F238E27FC236}">
                <a16:creationId xmlns:a16="http://schemas.microsoft.com/office/drawing/2014/main" id="{45B26DAD-D490-4EEA-9BB8-D8C5078D4613}"/>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557877"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6167" name="ShockwaveFlash1" r:id="rId2" imgW="8699400" imgH="5308560"/>
        </mc:Choice>
        <mc:Fallback>
          <p:control name="ShockwaveFlash1" r:id="rId2" imgW="8699400" imgH="5308560">
            <p:pic>
              <p:nvPicPr>
                <p:cNvPr id="2" name="ShockwaveFlash1">
                  <a:extLst>
                    <a:ext uri="{FF2B5EF4-FFF2-40B4-BE49-F238E27FC236}">
                      <a16:creationId xmlns:a16="http://schemas.microsoft.com/office/drawing/2014/main" id="{50F7E95F-2EDC-493D-9E66-D41AB40238A5}"/>
                    </a:ext>
                  </a:extLst>
                </p:cNvPr>
                <p:cNvPicPr>
                  <a:picLocks/>
                </p:cNvPicPr>
                <p:nvPr/>
              </p:nvPicPr>
              <p:blipFill>
                <a:blip r:embed="rId9"/>
                <a:stretch>
                  <a:fillRect/>
                </a:stretch>
              </p:blipFill>
              <p:spPr>
                <a:xfrm>
                  <a:off x="203200" y="800100"/>
                  <a:ext cx="8699500" cy="5308600"/>
                </a:xfrm>
                <a:prstGeom prst="rect">
                  <a:avLst/>
                </a:prstGeom>
              </p:spPr>
            </p:pic>
          </p:control>
        </mc:Fallback>
      </mc:AlternateContent>
    </p:controls>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a:extLst>
              <a:ext uri="{FF2B5EF4-FFF2-40B4-BE49-F238E27FC236}">
                <a16:creationId xmlns:a16="http://schemas.microsoft.com/office/drawing/2014/main" id="{EB805E14-EE0E-4829-9E5B-2CB2483CA7F8}"/>
              </a:ext>
            </a:extLst>
          </p:cNvPr>
          <p:cNvSpPr>
            <a:spLocks noGrp="1" noChangeArrowheads="1"/>
          </p:cNvSpPr>
          <p:nvPr>
            <p:ph type="title"/>
          </p:nvPr>
        </p:nvSpPr>
        <p:spPr/>
        <p:txBody>
          <a:bodyPr/>
          <a:lstStyle/>
          <a:p>
            <a:pPr eaLnBrk="1" hangingPunct="1"/>
            <a:r>
              <a:rPr lang="en-GB" altLang="en-US" dirty="0"/>
              <a:t>Separating mixtures by evaporation</a:t>
            </a:r>
            <a:endParaRPr lang="en-US" altLang="en-US" dirty="0"/>
          </a:p>
        </p:txBody>
      </p:sp>
      <p:pic>
        <p:nvPicPr>
          <p:cNvPr id="5" name="Picture 4">
            <a:extLst>
              <a:ext uri="{FF2B5EF4-FFF2-40B4-BE49-F238E27FC236}">
                <a16:creationId xmlns:a16="http://schemas.microsoft.com/office/drawing/2014/main" id="{548188EB-FAFD-4859-9123-DDF84C4A5D4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87469" y="133322"/>
            <a:ext cx="609685" cy="390580"/>
          </a:xfrm>
          <a:prstGeom prst="rect">
            <a:avLst/>
          </a:prstGeom>
        </p:spPr>
      </p:pic>
      <p:pic>
        <p:nvPicPr>
          <p:cNvPr id="7" name="Picture 6" descr="flash_icon">
            <a:extLst>
              <a:ext uri="{FF2B5EF4-FFF2-40B4-BE49-F238E27FC236}">
                <a16:creationId xmlns:a16="http://schemas.microsoft.com/office/drawing/2014/main" id="{0A62C2DE-01CB-4F50-AB33-8F578C869643}"/>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7189" name="ShockwaveFlash1" r:id="rId2" imgW="8699400" imgH="5308560"/>
        </mc:Choice>
        <mc:Fallback>
          <p:control name="ShockwaveFlash1" r:id="rId2" imgW="8699400" imgH="5308560">
            <p:pic>
              <p:nvPicPr>
                <p:cNvPr id="2" name="ShockwaveFlash1">
                  <a:extLst>
                    <a:ext uri="{FF2B5EF4-FFF2-40B4-BE49-F238E27FC236}">
                      <a16:creationId xmlns:a16="http://schemas.microsoft.com/office/drawing/2014/main" id="{835A545B-B464-48A5-86BC-B8B31D1A0B6D}"/>
                    </a:ext>
                  </a:extLst>
                </p:cNvPr>
                <p:cNvPicPr>
                  <a:picLocks/>
                </p:cNvPicPr>
                <p:nvPr/>
              </p:nvPicPr>
              <p:blipFill>
                <a:blip r:embed="rId7"/>
                <a:stretch>
                  <a:fillRect/>
                </a:stretch>
              </p:blipFill>
              <p:spPr>
                <a:xfrm>
                  <a:off x="203200" y="800100"/>
                  <a:ext cx="8699500" cy="5308600"/>
                </a:xfrm>
                <a:prstGeom prst="rect">
                  <a:avLst/>
                </a:prstGeom>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a:buSzPct val="100000"/>
            </a:pPr>
            <a:r>
              <a:rPr lang="en-GB" sz="1600" dirty="0"/>
              <a:t>Asking Questions and Defining Problems</a:t>
            </a:r>
          </a:p>
          <a:p>
            <a:pPr>
              <a:buSzPct val="100000"/>
            </a:pPr>
            <a:r>
              <a:rPr lang="en-GB" sz="1600" dirty="0"/>
              <a:t>Planning and Carrying Out Investigations</a:t>
            </a:r>
          </a:p>
          <a:p>
            <a:pPr>
              <a:buSzPct val="100000"/>
            </a:pPr>
            <a:r>
              <a:rPr lang="en-GB" sz="1600" dirty="0" err="1"/>
              <a:t>Analyzing</a:t>
            </a:r>
            <a:r>
              <a:rPr lang="en-GB" sz="1600" dirty="0"/>
              <a:t> and Interpreting Data</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a:t>
            </a:r>
          </a:p>
          <a:p>
            <a:r>
              <a:rPr lang="en-GB" sz="1600" dirty="0"/>
              <a:t>2. Cause and Effect</a:t>
            </a:r>
          </a:p>
          <a:p>
            <a:r>
              <a:rPr lang="en-GB" sz="1600" dirty="0"/>
              <a:t>5. Energy and Matter</a:t>
            </a:r>
          </a:p>
          <a:p>
            <a:r>
              <a:rPr lang="en-GB" sz="1600" dirty="0"/>
              <a:t>6. Structure and Function</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a:extLst>
              <a:ext uri="{FF2B5EF4-FFF2-40B4-BE49-F238E27FC236}">
                <a16:creationId xmlns:a16="http://schemas.microsoft.com/office/drawing/2014/main" id="{CEB329CB-4364-49C9-B078-215BD3ED20B8}"/>
              </a:ext>
            </a:extLst>
          </p:cNvPr>
          <p:cNvSpPr txBox="1">
            <a:spLocks noChangeArrowheads="1"/>
          </p:cNvSpPr>
          <p:nvPr/>
        </p:nvSpPr>
        <p:spPr bwMode="auto">
          <a:xfrm>
            <a:off x="447675" y="1073150"/>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2291" name="Text Box 3">
            <a:extLst>
              <a:ext uri="{FF2B5EF4-FFF2-40B4-BE49-F238E27FC236}">
                <a16:creationId xmlns:a16="http://schemas.microsoft.com/office/drawing/2014/main" id="{7DB1F8F7-AF29-4472-9611-C0D94B8D6CC6}"/>
              </a:ext>
            </a:extLst>
          </p:cNvPr>
          <p:cNvSpPr txBox="1">
            <a:spLocks noChangeArrowheads="1"/>
          </p:cNvSpPr>
          <p:nvPr/>
        </p:nvSpPr>
        <p:spPr bwMode="auto">
          <a:xfrm>
            <a:off x="461963" y="900113"/>
            <a:ext cx="836295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dirty="0">
                <a:solidFill>
                  <a:srgbClr val="000066"/>
                </a:solidFill>
              </a:rPr>
              <a:t>A </a:t>
            </a:r>
            <a:r>
              <a:rPr lang="en-GB" altLang="en-US" sz="2400" b="1" dirty="0">
                <a:solidFill>
                  <a:srgbClr val="286DA6"/>
                </a:solidFill>
              </a:rPr>
              <a:t>mixture</a:t>
            </a:r>
            <a:r>
              <a:rPr lang="en-GB" altLang="en-US" sz="2400" dirty="0">
                <a:solidFill>
                  <a:srgbClr val="000066"/>
                </a:solidFill>
              </a:rPr>
              <a:t> is two or more substances mixed together. </a:t>
            </a:r>
          </a:p>
          <a:p>
            <a:pPr eaLnBrk="1" hangingPunct="1"/>
            <a:r>
              <a:rPr lang="en-GB" altLang="en-US" sz="2400" dirty="0">
                <a:solidFill>
                  <a:srgbClr val="000066"/>
                </a:solidFill>
              </a:rPr>
              <a:t>Solid substances that are mixed together can often be easily separated again. Which tool would you use to separate a mixture of solids?</a:t>
            </a:r>
            <a:r>
              <a:rPr lang="en-GB" altLang="en-US" dirty="0"/>
              <a:t> </a:t>
            </a:r>
          </a:p>
        </p:txBody>
      </p:sp>
      <p:sp>
        <p:nvSpPr>
          <p:cNvPr id="12292" name="Text Box 4">
            <a:extLst>
              <a:ext uri="{FF2B5EF4-FFF2-40B4-BE49-F238E27FC236}">
                <a16:creationId xmlns:a16="http://schemas.microsoft.com/office/drawing/2014/main" id="{DF3BE42D-7942-4287-AFD2-546BFAF426E3}"/>
              </a:ext>
            </a:extLst>
          </p:cNvPr>
          <p:cNvSpPr txBox="1">
            <a:spLocks noChangeArrowheads="1"/>
          </p:cNvSpPr>
          <p:nvPr/>
        </p:nvSpPr>
        <p:spPr bwMode="auto">
          <a:xfrm>
            <a:off x="323850" y="4149725"/>
            <a:ext cx="8497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endParaRPr lang="en-US" altLang="en-US" sz="2400"/>
          </a:p>
        </p:txBody>
      </p:sp>
      <p:pic>
        <p:nvPicPr>
          <p:cNvPr id="186374" name="Picture 6" descr="microscope">
            <a:extLst>
              <a:ext uri="{FF2B5EF4-FFF2-40B4-BE49-F238E27FC236}">
                <a16:creationId xmlns:a16="http://schemas.microsoft.com/office/drawing/2014/main" id="{B73A0637-05F0-4593-84CA-F6C88ACA9A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86625" y="2074863"/>
            <a:ext cx="1309688" cy="302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6375" name="Picture 7" descr="scales">
            <a:extLst>
              <a:ext uri="{FF2B5EF4-FFF2-40B4-BE49-F238E27FC236}">
                <a16:creationId xmlns:a16="http://schemas.microsoft.com/office/drawing/2014/main" id="{A1361B39-B25A-44C4-891D-0B5FC4F2A2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8125" y="2743200"/>
            <a:ext cx="3594100" cy="2357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6376" name="Picture 8" descr="sieve">
            <a:extLst>
              <a:ext uri="{FF2B5EF4-FFF2-40B4-BE49-F238E27FC236}">
                <a16:creationId xmlns:a16="http://schemas.microsoft.com/office/drawing/2014/main" id="{9892C47A-1B5A-46F6-9EBF-7CA4F138CC1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30700" y="4087813"/>
            <a:ext cx="2203450" cy="95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6377" name="Text Box 9">
            <a:extLst>
              <a:ext uri="{FF2B5EF4-FFF2-40B4-BE49-F238E27FC236}">
                <a16:creationId xmlns:a16="http://schemas.microsoft.com/office/drawing/2014/main" id="{82ADE298-A7B1-4844-A034-09D5B0BEC127}"/>
              </a:ext>
            </a:extLst>
          </p:cNvPr>
          <p:cNvSpPr txBox="1">
            <a:spLocks noChangeArrowheads="1"/>
          </p:cNvSpPr>
          <p:nvPr/>
        </p:nvSpPr>
        <p:spPr bwMode="auto">
          <a:xfrm>
            <a:off x="1408113" y="5146675"/>
            <a:ext cx="1231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GB" altLang="en-US" sz="2400" b="1">
                <a:solidFill>
                  <a:srgbClr val="000066"/>
                </a:solidFill>
              </a:rPr>
              <a:t>scale?</a:t>
            </a:r>
          </a:p>
        </p:txBody>
      </p:sp>
      <p:sp>
        <p:nvSpPr>
          <p:cNvPr id="186378" name="Text Box 10">
            <a:extLst>
              <a:ext uri="{FF2B5EF4-FFF2-40B4-BE49-F238E27FC236}">
                <a16:creationId xmlns:a16="http://schemas.microsoft.com/office/drawing/2014/main" id="{17304BA6-512B-48D0-866C-DA0F517927BB}"/>
              </a:ext>
            </a:extLst>
          </p:cNvPr>
          <p:cNvSpPr txBox="1">
            <a:spLocks noChangeArrowheads="1"/>
          </p:cNvSpPr>
          <p:nvPr/>
        </p:nvSpPr>
        <p:spPr bwMode="auto">
          <a:xfrm>
            <a:off x="4757738" y="5108575"/>
            <a:ext cx="1231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GB" altLang="en-US" sz="2400" b="1">
                <a:solidFill>
                  <a:srgbClr val="000066"/>
                </a:solidFill>
              </a:rPr>
              <a:t>sieve?</a:t>
            </a:r>
          </a:p>
        </p:txBody>
      </p:sp>
      <p:sp>
        <p:nvSpPr>
          <p:cNvPr id="186379" name="Text Box 11">
            <a:extLst>
              <a:ext uri="{FF2B5EF4-FFF2-40B4-BE49-F238E27FC236}">
                <a16:creationId xmlns:a16="http://schemas.microsoft.com/office/drawing/2014/main" id="{F2C8EFBA-63E2-4B37-9279-7452AE78652F}"/>
              </a:ext>
            </a:extLst>
          </p:cNvPr>
          <p:cNvSpPr txBox="1">
            <a:spLocks noChangeArrowheads="1"/>
          </p:cNvSpPr>
          <p:nvPr/>
        </p:nvSpPr>
        <p:spPr bwMode="auto">
          <a:xfrm>
            <a:off x="6837363" y="5108575"/>
            <a:ext cx="21732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GB" altLang="en-US" sz="2400" b="1">
                <a:solidFill>
                  <a:srgbClr val="000066"/>
                </a:solidFill>
              </a:rPr>
              <a:t>microscope?</a:t>
            </a:r>
          </a:p>
        </p:txBody>
      </p:sp>
      <p:sp>
        <p:nvSpPr>
          <p:cNvPr id="186380" name="Text Box 12">
            <a:extLst>
              <a:ext uri="{FF2B5EF4-FFF2-40B4-BE49-F238E27FC236}">
                <a16:creationId xmlns:a16="http://schemas.microsoft.com/office/drawing/2014/main" id="{F9A700DD-CB0C-4A88-923A-91D23CFD2B22}"/>
              </a:ext>
            </a:extLst>
          </p:cNvPr>
          <p:cNvSpPr txBox="1">
            <a:spLocks noChangeArrowheads="1"/>
          </p:cNvSpPr>
          <p:nvPr/>
        </p:nvSpPr>
        <p:spPr bwMode="auto">
          <a:xfrm>
            <a:off x="461963" y="5659438"/>
            <a:ext cx="8013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sz="2400">
                <a:solidFill>
                  <a:srgbClr val="000066"/>
                </a:solidFill>
              </a:rPr>
              <a:t>A sieve can be used to separate a mixture of solids. </a:t>
            </a:r>
          </a:p>
        </p:txBody>
      </p:sp>
      <p:sp>
        <p:nvSpPr>
          <p:cNvPr id="12302" name="Rectangle 18">
            <a:extLst>
              <a:ext uri="{FF2B5EF4-FFF2-40B4-BE49-F238E27FC236}">
                <a16:creationId xmlns:a16="http://schemas.microsoft.com/office/drawing/2014/main" id="{6DA0EFEE-04BD-4E64-9D57-EC940B916874}"/>
              </a:ext>
            </a:extLst>
          </p:cNvPr>
          <p:cNvSpPr>
            <a:spLocks noGrp="1" noChangeArrowheads="1"/>
          </p:cNvSpPr>
          <p:nvPr>
            <p:ph type="title"/>
          </p:nvPr>
        </p:nvSpPr>
        <p:spPr>
          <a:noFill/>
        </p:spPr>
        <p:txBody>
          <a:bodyPr/>
          <a:lstStyle/>
          <a:p>
            <a:pPr eaLnBrk="1" hangingPunct="1"/>
            <a:r>
              <a:rPr lang="en-GB" altLang="en-US" dirty="0"/>
              <a:t>What is a mixture?</a:t>
            </a:r>
          </a:p>
        </p:txBody>
      </p:sp>
      <p:pic>
        <p:nvPicPr>
          <p:cNvPr id="15" name="Picture 19">
            <a:hlinkClick r:id="" action="ppaction://hlinkshowjump?jump=nextslide"/>
            <a:extLst>
              <a:ext uri="{FF2B5EF4-FFF2-40B4-BE49-F238E27FC236}">
                <a16:creationId xmlns:a16="http://schemas.microsoft.com/office/drawing/2014/main" id="{F881AE41-BDDD-4681-9299-E41270E7DFA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6" name="Picture 9" descr="notes_icon">
            <a:extLst>
              <a:ext uri="{FF2B5EF4-FFF2-40B4-BE49-F238E27FC236}">
                <a16:creationId xmlns:a16="http://schemas.microsoft.com/office/drawing/2014/main" id="{3AB1494F-B69D-4ABA-85A4-51EC3CEBF2A5}"/>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pic>
        <p:nvPicPr>
          <p:cNvPr id="18" name="Picture 17">
            <a:extLst>
              <a:ext uri="{FF2B5EF4-FFF2-40B4-BE49-F238E27FC236}">
                <a16:creationId xmlns:a16="http://schemas.microsoft.com/office/drawing/2014/main" id="{1EA09D0B-EB3A-459C-A43B-1679287E620E}"/>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15080"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8637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6377"/>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18637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637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8637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6379"/>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8638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377" grpId="0"/>
      <p:bldP spid="186378" grpId="0"/>
      <p:bldP spid="186379" grpId="0"/>
      <p:bldP spid="18638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ext Box 2">
            <a:extLst>
              <a:ext uri="{FF2B5EF4-FFF2-40B4-BE49-F238E27FC236}">
                <a16:creationId xmlns:a16="http://schemas.microsoft.com/office/drawing/2014/main" id="{F248A19A-8D34-4BBA-A8E8-BEA775CF56D2}"/>
              </a:ext>
            </a:extLst>
          </p:cNvPr>
          <p:cNvSpPr txBox="1">
            <a:spLocks noChangeArrowheads="1"/>
          </p:cNvSpPr>
          <p:nvPr/>
        </p:nvSpPr>
        <p:spPr bwMode="auto">
          <a:xfrm>
            <a:off x="250825" y="981075"/>
            <a:ext cx="87137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endParaRPr lang="en-US" altLang="en-US"/>
          </a:p>
        </p:txBody>
      </p:sp>
      <p:sp>
        <p:nvSpPr>
          <p:cNvPr id="1030" name="Rectangle 11">
            <a:extLst>
              <a:ext uri="{FF2B5EF4-FFF2-40B4-BE49-F238E27FC236}">
                <a16:creationId xmlns:a16="http://schemas.microsoft.com/office/drawing/2014/main" id="{7EFB5A44-D9E5-44CF-AD3F-E147315BCACE}"/>
              </a:ext>
            </a:extLst>
          </p:cNvPr>
          <p:cNvSpPr>
            <a:spLocks noGrp="1" noChangeArrowheads="1"/>
          </p:cNvSpPr>
          <p:nvPr>
            <p:ph type="title"/>
          </p:nvPr>
        </p:nvSpPr>
        <p:spPr>
          <a:noFill/>
        </p:spPr>
        <p:txBody>
          <a:bodyPr/>
          <a:lstStyle/>
          <a:p>
            <a:pPr eaLnBrk="1" hangingPunct="1"/>
            <a:r>
              <a:rPr lang="en-GB" altLang="en-US" dirty="0"/>
              <a:t>Using sieves</a:t>
            </a:r>
          </a:p>
        </p:txBody>
      </p:sp>
      <p:pic>
        <p:nvPicPr>
          <p:cNvPr id="7" name="Picture 19">
            <a:hlinkClick r:id="" action="ppaction://hlinkshowjump?jump=nextslide"/>
            <a:extLst>
              <a:ext uri="{FF2B5EF4-FFF2-40B4-BE49-F238E27FC236}">
                <a16:creationId xmlns:a16="http://schemas.microsoft.com/office/drawing/2014/main" id="{91439E0B-845E-4014-8576-9CDE870E844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12">
            <a:extLst>
              <a:ext uri="{FF2B5EF4-FFF2-40B4-BE49-F238E27FC236}">
                <a16:creationId xmlns:a16="http://schemas.microsoft.com/office/drawing/2014/main" id="{E59C2443-339D-4A28-B782-5DB0E843D23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87469" y="133322"/>
            <a:ext cx="609685" cy="390580"/>
          </a:xfrm>
          <a:prstGeom prst="rect">
            <a:avLst/>
          </a:prstGeom>
        </p:spPr>
      </p:pic>
      <p:pic>
        <p:nvPicPr>
          <p:cNvPr id="14" name="Picture 13" descr="flash_icon">
            <a:extLst>
              <a:ext uri="{FF2B5EF4-FFF2-40B4-BE49-F238E27FC236}">
                <a16:creationId xmlns:a16="http://schemas.microsoft.com/office/drawing/2014/main" id="{8B18E56E-EAF2-42FC-9136-A93819EB2862}"/>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5" name="Picture 14">
            <a:extLst>
              <a:ext uri="{FF2B5EF4-FFF2-40B4-BE49-F238E27FC236}">
                <a16:creationId xmlns:a16="http://schemas.microsoft.com/office/drawing/2014/main" id="{DB630E6D-4A6C-4CF1-9544-8DAF75104646}"/>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557877"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1046" name="ShockwaveFlash1" r:id="rId2" imgW="8699400" imgH="5308560"/>
        </mc:Choice>
        <mc:Fallback>
          <p:control name="ShockwaveFlash1" r:id="rId2" imgW="8699400" imgH="5308560">
            <p:pic>
              <p:nvPicPr>
                <p:cNvPr id="2" name="ShockwaveFlash1">
                  <a:extLst>
                    <a:ext uri="{FF2B5EF4-FFF2-40B4-BE49-F238E27FC236}">
                      <a16:creationId xmlns:a16="http://schemas.microsoft.com/office/drawing/2014/main" id="{A1927793-6606-4484-BC05-E48E662F5049}"/>
                    </a:ext>
                  </a:extLst>
                </p:cNvPr>
                <p:cNvPicPr>
                  <a:picLocks/>
                </p:cNvPicPr>
                <p:nvPr/>
              </p:nvPicPr>
              <p:blipFill>
                <a:blip r:embed="rId9"/>
                <a:stretch>
                  <a:fillRect/>
                </a:stretch>
              </p:blipFill>
              <p:spPr>
                <a:xfrm>
                  <a:off x="203200" y="800100"/>
                  <a:ext cx="8699500" cy="5308600"/>
                </a:xfrm>
                <a:prstGeom prst="rect">
                  <a:avLst/>
                </a:prstGeom>
              </p:spPr>
            </p:pic>
          </p:control>
        </mc:Fallback>
      </mc:AlternateContent>
    </p:controls>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9">
            <a:extLst>
              <a:ext uri="{FF2B5EF4-FFF2-40B4-BE49-F238E27FC236}">
                <a16:creationId xmlns:a16="http://schemas.microsoft.com/office/drawing/2014/main" id="{B5EC3738-AD95-4E09-A081-7955D7BACB24}"/>
              </a:ext>
            </a:extLst>
          </p:cNvPr>
          <p:cNvSpPr>
            <a:spLocks noGrp="1" noChangeArrowheads="1"/>
          </p:cNvSpPr>
          <p:nvPr>
            <p:ph type="title"/>
          </p:nvPr>
        </p:nvSpPr>
        <p:spPr/>
        <p:txBody>
          <a:bodyPr/>
          <a:lstStyle/>
          <a:p>
            <a:pPr eaLnBrk="1" hangingPunct="1"/>
            <a:r>
              <a:rPr lang="en-GB" altLang="en-US" dirty="0"/>
              <a:t>Mixing solids with liquids (1)</a:t>
            </a:r>
          </a:p>
        </p:txBody>
      </p:sp>
      <p:pic>
        <p:nvPicPr>
          <p:cNvPr id="7" name="Picture 19">
            <a:hlinkClick r:id="" action="ppaction://hlinkshowjump?jump=nextslide"/>
            <a:extLst>
              <a:ext uri="{FF2B5EF4-FFF2-40B4-BE49-F238E27FC236}">
                <a16:creationId xmlns:a16="http://schemas.microsoft.com/office/drawing/2014/main" id="{5487FDD9-AA04-400D-BA9F-C6587811AF7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FB91017D-A6F6-4227-9A6E-2B6DD5F816F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87469" y="133322"/>
            <a:ext cx="609685" cy="390580"/>
          </a:xfrm>
          <a:prstGeom prst="rect">
            <a:avLst/>
          </a:prstGeom>
        </p:spPr>
      </p:pic>
      <p:pic>
        <p:nvPicPr>
          <p:cNvPr id="11" name="Picture 6" descr="flash_icon">
            <a:extLst>
              <a:ext uri="{FF2B5EF4-FFF2-40B4-BE49-F238E27FC236}">
                <a16:creationId xmlns:a16="http://schemas.microsoft.com/office/drawing/2014/main" id="{981DDB7B-1B8D-42B3-852B-C1F9A39344D9}"/>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2" name="Picture 7" descr="notes_icon">
            <a:extLst>
              <a:ext uri="{FF2B5EF4-FFF2-40B4-BE49-F238E27FC236}">
                <a16:creationId xmlns:a16="http://schemas.microsoft.com/office/drawing/2014/main" id="{1D4806BC-46A2-40F9-9C9F-85560FDA72B0}"/>
              </a:ext>
            </a:extLst>
          </p:cNvPr>
          <p:cNvPicPr>
            <a:picLocks noChangeAspect="1" noChangeArrowheads="1"/>
          </p:cNvPicPr>
          <p:nvPr/>
        </p:nvPicPr>
        <p:blipFill>
          <a:blip r:embed="rId8" cstate="print"/>
          <a:srcRect/>
          <a:stretch>
            <a:fillRect/>
          </a:stretch>
        </p:blipFill>
        <p:spPr bwMode="auto">
          <a:xfrm>
            <a:off x="7547503" y="150813"/>
            <a:ext cx="442912" cy="387350"/>
          </a:xfrm>
          <a:prstGeom prst="rect">
            <a:avLst/>
          </a:prstGeom>
          <a:noFill/>
          <a:ln w="9525">
            <a:noFill/>
            <a:miter lim="800000"/>
            <a:headEnd/>
            <a:tailEnd/>
          </a:ln>
        </p:spPr>
      </p:pic>
      <p:pic>
        <p:nvPicPr>
          <p:cNvPr id="13" name="Picture 12">
            <a:extLst>
              <a:ext uri="{FF2B5EF4-FFF2-40B4-BE49-F238E27FC236}">
                <a16:creationId xmlns:a16="http://schemas.microsoft.com/office/drawing/2014/main" id="{CEE7998E-884F-4C97-A1EF-A0D1045C76AB}"/>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088643"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2071" name="ShockwaveFlash1" r:id="rId2" imgW="8699400" imgH="5308560"/>
        </mc:Choice>
        <mc:Fallback>
          <p:control name="ShockwaveFlash1" r:id="rId2" imgW="8699400" imgH="5308560">
            <p:pic>
              <p:nvPicPr>
                <p:cNvPr id="2" name="ShockwaveFlash1">
                  <a:extLst>
                    <a:ext uri="{FF2B5EF4-FFF2-40B4-BE49-F238E27FC236}">
                      <a16:creationId xmlns:a16="http://schemas.microsoft.com/office/drawing/2014/main" id="{CD592900-F424-44AC-97BF-A35799BFB436}"/>
                    </a:ext>
                  </a:extLst>
                </p:cNvPr>
                <p:cNvPicPr>
                  <a:picLocks/>
                </p:cNvPicPr>
                <p:nvPr/>
              </p:nvPicPr>
              <p:blipFill>
                <a:blip r:embed="rId10"/>
                <a:stretch>
                  <a:fillRect/>
                </a:stretch>
              </p:blipFill>
              <p:spPr>
                <a:xfrm>
                  <a:off x="203200" y="800100"/>
                  <a:ext cx="8699500" cy="5308600"/>
                </a:xfrm>
                <a:prstGeom prst="rect">
                  <a:avLst/>
                </a:prstGeom>
              </p:spPr>
            </p:pic>
          </p:control>
        </mc:Fallback>
      </mc:AlternateContent>
    </p:controls>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7" name="Rectangle 10">
            <a:extLst>
              <a:ext uri="{FF2B5EF4-FFF2-40B4-BE49-F238E27FC236}">
                <a16:creationId xmlns:a16="http://schemas.microsoft.com/office/drawing/2014/main" id="{43724800-6AB3-4F58-86A8-F00CEF083625}"/>
              </a:ext>
            </a:extLst>
          </p:cNvPr>
          <p:cNvSpPr>
            <a:spLocks noGrp="1" noChangeArrowheads="1"/>
          </p:cNvSpPr>
          <p:nvPr>
            <p:ph type="title"/>
          </p:nvPr>
        </p:nvSpPr>
        <p:spPr>
          <a:noFill/>
        </p:spPr>
        <p:txBody>
          <a:bodyPr/>
          <a:lstStyle/>
          <a:p>
            <a:pPr eaLnBrk="1" hangingPunct="1"/>
            <a:r>
              <a:rPr lang="en-GB" altLang="en-US" dirty="0"/>
              <a:t>Mixing solids with liquids (2)</a:t>
            </a:r>
          </a:p>
        </p:txBody>
      </p:sp>
      <p:pic>
        <p:nvPicPr>
          <p:cNvPr id="6" name="Picture 19">
            <a:hlinkClick r:id="" action="ppaction://hlinkshowjump?jump=nextslide"/>
            <a:extLst>
              <a:ext uri="{FF2B5EF4-FFF2-40B4-BE49-F238E27FC236}">
                <a16:creationId xmlns:a16="http://schemas.microsoft.com/office/drawing/2014/main" id="{5912F895-255A-4930-8AF5-77F5773C7A0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11">
            <a:extLst>
              <a:ext uri="{FF2B5EF4-FFF2-40B4-BE49-F238E27FC236}">
                <a16:creationId xmlns:a16="http://schemas.microsoft.com/office/drawing/2014/main" id="{164150B6-40B3-4AB6-9FF8-BF33CADF249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87469" y="133322"/>
            <a:ext cx="609685" cy="390580"/>
          </a:xfrm>
          <a:prstGeom prst="rect">
            <a:avLst/>
          </a:prstGeom>
        </p:spPr>
      </p:pic>
      <p:pic>
        <p:nvPicPr>
          <p:cNvPr id="13" name="Picture 12" descr="flash_icon">
            <a:extLst>
              <a:ext uri="{FF2B5EF4-FFF2-40B4-BE49-F238E27FC236}">
                <a16:creationId xmlns:a16="http://schemas.microsoft.com/office/drawing/2014/main" id="{31A08853-C7D3-46AD-AE87-475EAF7364EF}"/>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4" name="Picture 13">
            <a:extLst>
              <a:ext uri="{FF2B5EF4-FFF2-40B4-BE49-F238E27FC236}">
                <a16:creationId xmlns:a16="http://schemas.microsoft.com/office/drawing/2014/main" id="{3679705D-9466-4650-8D9A-789BC34D8CA6}"/>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557877"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3093" name="ShockwaveFlash1" r:id="rId2" imgW="8699400" imgH="5308560"/>
        </mc:Choice>
        <mc:Fallback>
          <p:control name="ShockwaveFlash1" r:id="rId2" imgW="8699400" imgH="5308560">
            <p:pic>
              <p:nvPicPr>
                <p:cNvPr id="2" name="ShockwaveFlash1">
                  <a:extLst>
                    <a:ext uri="{FF2B5EF4-FFF2-40B4-BE49-F238E27FC236}">
                      <a16:creationId xmlns:a16="http://schemas.microsoft.com/office/drawing/2014/main" id="{814BA217-989E-4E45-B928-A04AC9D78D5A}"/>
                    </a:ext>
                  </a:extLst>
                </p:cNvPr>
                <p:cNvPicPr>
                  <a:picLocks/>
                </p:cNvPicPr>
                <p:nvPr/>
              </p:nvPicPr>
              <p:blipFill>
                <a:blip r:embed="rId9"/>
                <a:stretch>
                  <a:fillRect/>
                </a:stretch>
              </p:blipFill>
              <p:spPr>
                <a:xfrm>
                  <a:off x="203200" y="800100"/>
                  <a:ext cx="8699500" cy="5308600"/>
                </a:xfrm>
                <a:prstGeom prst="rect">
                  <a:avLst/>
                </a:prstGeom>
              </p:spPr>
            </p:pic>
          </p:control>
        </mc:Fallback>
      </mc:AlternateContent>
    </p:controls>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a:extLst>
              <a:ext uri="{FF2B5EF4-FFF2-40B4-BE49-F238E27FC236}">
                <a16:creationId xmlns:a16="http://schemas.microsoft.com/office/drawing/2014/main" id="{2CE6E4E8-4011-4FF5-83DB-23F60BC3416E}"/>
              </a:ext>
            </a:extLst>
          </p:cNvPr>
          <p:cNvSpPr txBox="1">
            <a:spLocks noChangeArrowheads="1"/>
          </p:cNvSpPr>
          <p:nvPr/>
        </p:nvSpPr>
        <p:spPr bwMode="auto">
          <a:xfrm>
            <a:off x="663575" y="1647825"/>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3315" name="Text Box 3">
            <a:extLst>
              <a:ext uri="{FF2B5EF4-FFF2-40B4-BE49-F238E27FC236}">
                <a16:creationId xmlns:a16="http://schemas.microsoft.com/office/drawing/2014/main" id="{0C26C24D-C1F2-402A-8EE1-BDB824667C4B}"/>
              </a:ext>
            </a:extLst>
          </p:cNvPr>
          <p:cNvSpPr txBox="1">
            <a:spLocks noChangeArrowheads="1"/>
          </p:cNvSpPr>
          <p:nvPr/>
        </p:nvSpPr>
        <p:spPr bwMode="auto">
          <a:xfrm>
            <a:off x="461963" y="900113"/>
            <a:ext cx="868203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dirty="0">
                <a:solidFill>
                  <a:srgbClr val="000066"/>
                </a:solidFill>
              </a:rPr>
              <a:t>Some of the solids </a:t>
            </a:r>
            <a:r>
              <a:rPr lang="en-GB" altLang="en-US" sz="2400" b="1" dirty="0">
                <a:solidFill>
                  <a:srgbClr val="286DA6"/>
                </a:solidFill>
              </a:rPr>
              <a:t>dissolved</a:t>
            </a:r>
            <a:r>
              <a:rPr lang="en-GB" altLang="en-US" sz="2400" b="1" dirty="0">
                <a:solidFill>
                  <a:srgbClr val="FF6600"/>
                </a:solidFill>
              </a:rPr>
              <a:t> </a:t>
            </a:r>
            <a:r>
              <a:rPr lang="en-GB" altLang="en-US" sz="2400" dirty="0">
                <a:solidFill>
                  <a:srgbClr val="000066"/>
                </a:solidFill>
              </a:rPr>
              <a:t>in the water to form a solution. Other solids </a:t>
            </a:r>
            <a:r>
              <a:rPr lang="en-GB" altLang="en-US" sz="2400" b="1" dirty="0">
                <a:solidFill>
                  <a:srgbClr val="286DA6"/>
                </a:solidFill>
              </a:rPr>
              <a:t>reacted</a:t>
            </a:r>
            <a:r>
              <a:rPr lang="en-GB" altLang="en-US" sz="2400" dirty="0">
                <a:solidFill>
                  <a:srgbClr val="000066"/>
                </a:solidFill>
              </a:rPr>
              <a:t> with the water to form a new substance. </a:t>
            </a:r>
          </a:p>
        </p:txBody>
      </p:sp>
      <p:sp>
        <p:nvSpPr>
          <p:cNvPr id="194565" name="Text Box 5">
            <a:extLst>
              <a:ext uri="{FF2B5EF4-FFF2-40B4-BE49-F238E27FC236}">
                <a16:creationId xmlns:a16="http://schemas.microsoft.com/office/drawing/2014/main" id="{3EBA9554-15A0-4C9A-99CA-BC04977A8C5E}"/>
              </a:ext>
            </a:extLst>
          </p:cNvPr>
          <p:cNvSpPr txBox="1">
            <a:spLocks noChangeArrowheads="1"/>
          </p:cNvSpPr>
          <p:nvPr/>
        </p:nvSpPr>
        <p:spPr bwMode="auto">
          <a:xfrm>
            <a:off x="461963" y="1893888"/>
            <a:ext cx="86233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a:solidFill>
                  <a:srgbClr val="000066"/>
                </a:solidFill>
              </a:rPr>
              <a:t>The solids that did not dissolve or react with the water can be easily separated. What should we use to separate a solid that did not dissolve or react from a liquid?</a:t>
            </a:r>
          </a:p>
        </p:txBody>
      </p:sp>
      <p:pic>
        <p:nvPicPr>
          <p:cNvPr id="194566" name="Picture 6" descr="sieve">
            <a:extLst>
              <a:ext uri="{FF2B5EF4-FFF2-40B4-BE49-F238E27FC236}">
                <a16:creationId xmlns:a16="http://schemas.microsoft.com/office/drawing/2014/main" id="{807677EF-E368-4D39-8676-1F8AA66863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275" y="3822700"/>
            <a:ext cx="2495550" cy="108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67" name="Picture 7" descr="filter_paper">
            <a:extLst>
              <a:ext uri="{FF2B5EF4-FFF2-40B4-BE49-F238E27FC236}">
                <a16:creationId xmlns:a16="http://schemas.microsoft.com/office/drawing/2014/main" id="{4D33CCBD-82BB-405E-B2A2-70C0920904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8363" y="3409950"/>
            <a:ext cx="2898775" cy="153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68" name="Picture 8" descr="beaker">
            <a:extLst>
              <a:ext uri="{FF2B5EF4-FFF2-40B4-BE49-F238E27FC236}">
                <a16:creationId xmlns:a16="http://schemas.microsoft.com/office/drawing/2014/main" id="{7FD4DB2B-0AFD-4A41-9CC3-04C218E8D89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73450" y="3246438"/>
            <a:ext cx="1333500" cy="223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69" name="Text Box 9">
            <a:extLst>
              <a:ext uri="{FF2B5EF4-FFF2-40B4-BE49-F238E27FC236}">
                <a16:creationId xmlns:a16="http://schemas.microsoft.com/office/drawing/2014/main" id="{8064EFE5-1B00-44C4-9E70-B1C8BE81D365}"/>
              </a:ext>
            </a:extLst>
          </p:cNvPr>
          <p:cNvSpPr txBox="1">
            <a:spLocks noChangeArrowheads="1"/>
          </p:cNvSpPr>
          <p:nvPr/>
        </p:nvSpPr>
        <p:spPr bwMode="auto">
          <a:xfrm>
            <a:off x="938213" y="4935538"/>
            <a:ext cx="1231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GB" altLang="en-US" sz="2400" b="1">
                <a:solidFill>
                  <a:srgbClr val="000066"/>
                </a:solidFill>
              </a:rPr>
              <a:t>sieve?</a:t>
            </a:r>
          </a:p>
        </p:txBody>
      </p:sp>
      <p:sp>
        <p:nvSpPr>
          <p:cNvPr id="194570" name="Text Box 10">
            <a:extLst>
              <a:ext uri="{FF2B5EF4-FFF2-40B4-BE49-F238E27FC236}">
                <a16:creationId xmlns:a16="http://schemas.microsoft.com/office/drawing/2014/main" id="{C0C5925E-95E8-4543-8556-6B0FF0E29527}"/>
              </a:ext>
            </a:extLst>
          </p:cNvPr>
          <p:cNvSpPr txBox="1">
            <a:spLocks noChangeArrowheads="1"/>
          </p:cNvSpPr>
          <p:nvPr/>
        </p:nvSpPr>
        <p:spPr bwMode="auto">
          <a:xfrm>
            <a:off x="4664075" y="4786313"/>
            <a:ext cx="17526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sz="2400" b="1">
                <a:solidFill>
                  <a:srgbClr val="000066"/>
                </a:solidFill>
              </a:rPr>
              <a:t>measuring </a:t>
            </a:r>
          </a:p>
          <a:p>
            <a:pPr algn="ctr" eaLnBrk="1" hangingPunct="1"/>
            <a:r>
              <a:rPr lang="en-GB" altLang="en-US" sz="2400" b="1">
                <a:solidFill>
                  <a:srgbClr val="000066"/>
                </a:solidFill>
              </a:rPr>
              <a:t>cylinder?</a:t>
            </a:r>
          </a:p>
        </p:txBody>
      </p:sp>
      <p:sp>
        <p:nvSpPr>
          <p:cNvPr id="194571" name="Text Box 11">
            <a:extLst>
              <a:ext uri="{FF2B5EF4-FFF2-40B4-BE49-F238E27FC236}">
                <a16:creationId xmlns:a16="http://schemas.microsoft.com/office/drawing/2014/main" id="{F5277EB9-C033-48F4-9C0C-B2E28B410AE4}"/>
              </a:ext>
            </a:extLst>
          </p:cNvPr>
          <p:cNvSpPr txBox="1">
            <a:spLocks noChangeArrowheads="1"/>
          </p:cNvSpPr>
          <p:nvPr/>
        </p:nvSpPr>
        <p:spPr bwMode="auto">
          <a:xfrm>
            <a:off x="6678613" y="4897438"/>
            <a:ext cx="21732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GB" altLang="en-US" sz="2400" b="1">
                <a:solidFill>
                  <a:srgbClr val="000066"/>
                </a:solidFill>
              </a:rPr>
              <a:t>filter paper?</a:t>
            </a:r>
          </a:p>
        </p:txBody>
      </p:sp>
      <p:sp>
        <p:nvSpPr>
          <p:cNvPr id="194572" name="Text Box 12">
            <a:extLst>
              <a:ext uri="{FF2B5EF4-FFF2-40B4-BE49-F238E27FC236}">
                <a16:creationId xmlns:a16="http://schemas.microsoft.com/office/drawing/2014/main" id="{B90F701B-E292-460D-97F8-B384D55849BD}"/>
              </a:ext>
            </a:extLst>
          </p:cNvPr>
          <p:cNvSpPr txBox="1">
            <a:spLocks noChangeArrowheads="1"/>
          </p:cNvSpPr>
          <p:nvPr/>
        </p:nvSpPr>
        <p:spPr bwMode="auto">
          <a:xfrm>
            <a:off x="889000" y="5727700"/>
            <a:ext cx="71882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GB" altLang="en-US" sz="2400">
                <a:solidFill>
                  <a:srgbClr val="000066"/>
                </a:solidFill>
              </a:rPr>
              <a:t>Filter paper can be used to separate a solid, such as sand or chalk, from a liquid. </a:t>
            </a:r>
          </a:p>
        </p:txBody>
      </p:sp>
      <p:sp>
        <p:nvSpPr>
          <p:cNvPr id="13325" name="Rectangle 14">
            <a:extLst>
              <a:ext uri="{FF2B5EF4-FFF2-40B4-BE49-F238E27FC236}">
                <a16:creationId xmlns:a16="http://schemas.microsoft.com/office/drawing/2014/main" id="{7C4CC0A4-29C7-4606-84DD-B7A6772A944D}"/>
              </a:ext>
            </a:extLst>
          </p:cNvPr>
          <p:cNvSpPr>
            <a:spLocks noGrp="1" noChangeArrowheads="1"/>
          </p:cNvSpPr>
          <p:nvPr>
            <p:ph type="title"/>
          </p:nvPr>
        </p:nvSpPr>
        <p:spPr/>
        <p:txBody>
          <a:bodyPr/>
          <a:lstStyle/>
          <a:p>
            <a:pPr eaLnBrk="1" hangingPunct="1"/>
            <a:r>
              <a:rPr lang="en-GB" altLang="en-US" dirty="0"/>
              <a:t>Separating solids from a liquid</a:t>
            </a:r>
          </a:p>
        </p:txBody>
      </p:sp>
      <p:pic>
        <p:nvPicPr>
          <p:cNvPr id="15" name="Picture 19">
            <a:hlinkClick r:id="" action="ppaction://hlinkshowjump?jump=nextslide"/>
            <a:extLst>
              <a:ext uri="{FF2B5EF4-FFF2-40B4-BE49-F238E27FC236}">
                <a16:creationId xmlns:a16="http://schemas.microsoft.com/office/drawing/2014/main" id="{06F16299-CE5F-47EE-9B32-A212DD185AD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6" name="Picture 9" descr="notes_icon">
            <a:extLst>
              <a:ext uri="{FF2B5EF4-FFF2-40B4-BE49-F238E27FC236}">
                <a16:creationId xmlns:a16="http://schemas.microsoft.com/office/drawing/2014/main" id="{EBCB4A1A-57C4-4A39-A5D7-9139F4658061}"/>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pic>
        <p:nvPicPr>
          <p:cNvPr id="17" name="Picture 16">
            <a:extLst>
              <a:ext uri="{FF2B5EF4-FFF2-40B4-BE49-F238E27FC236}">
                <a16:creationId xmlns:a16="http://schemas.microsoft.com/office/drawing/2014/main" id="{DB56AA50-7A3C-47B2-81C6-EF581B5DCE3E}"/>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15080"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56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456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457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457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9456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9456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94567"/>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9457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65" grpId="0"/>
      <p:bldP spid="194569" grpId="0"/>
      <p:bldP spid="194570" grpId="0"/>
      <p:bldP spid="194571" grpId="0"/>
      <p:bldP spid="19457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2">
            <a:extLst>
              <a:ext uri="{FF2B5EF4-FFF2-40B4-BE49-F238E27FC236}">
                <a16:creationId xmlns:a16="http://schemas.microsoft.com/office/drawing/2014/main" id="{DF5AAC9D-A020-4512-AB0F-6FC7A200DC33}"/>
              </a:ext>
            </a:extLst>
          </p:cNvPr>
          <p:cNvSpPr txBox="1">
            <a:spLocks noChangeArrowheads="1"/>
          </p:cNvSpPr>
          <p:nvPr/>
        </p:nvSpPr>
        <p:spPr bwMode="auto">
          <a:xfrm>
            <a:off x="1023938" y="5537200"/>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4100" name="Text Box 3">
            <a:extLst>
              <a:ext uri="{FF2B5EF4-FFF2-40B4-BE49-F238E27FC236}">
                <a16:creationId xmlns:a16="http://schemas.microsoft.com/office/drawing/2014/main" id="{D5025A38-9056-4CD4-9C42-0CF8F36DA222}"/>
              </a:ext>
            </a:extLst>
          </p:cNvPr>
          <p:cNvSpPr txBox="1">
            <a:spLocks noChangeArrowheads="1"/>
          </p:cNvSpPr>
          <p:nvPr/>
        </p:nvSpPr>
        <p:spPr bwMode="auto">
          <a:xfrm>
            <a:off x="879475" y="546576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4101" name="Text Box 4">
            <a:extLst>
              <a:ext uri="{FF2B5EF4-FFF2-40B4-BE49-F238E27FC236}">
                <a16:creationId xmlns:a16="http://schemas.microsoft.com/office/drawing/2014/main" id="{CF3BADC8-D1A7-4C46-A789-579D5BC079CD}"/>
              </a:ext>
            </a:extLst>
          </p:cNvPr>
          <p:cNvSpPr txBox="1">
            <a:spLocks noChangeArrowheads="1"/>
          </p:cNvSpPr>
          <p:nvPr/>
        </p:nvSpPr>
        <p:spPr bwMode="auto">
          <a:xfrm>
            <a:off x="1166813" y="5753100"/>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4104" name="Rectangle 12">
            <a:extLst>
              <a:ext uri="{FF2B5EF4-FFF2-40B4-BE49-F238E27FC236}">
                <a16:creationId xmlns:a16="http://schemas.microsoft.com/office/drawing/2014/main" id="{24FFE31F-0C18-43E8-839F-E43AE1BA6F36}"/>
              </a:ext>
            </a:extLst>
          </p:cNvPr>
          <p:cNvSpPr>
            <a:spLocks noGrp="1" noChangeArrowheads="1"/>
          </p:cNvSpPr>
          <p:nvPr>
            <p:ph type="title"/>
          </p:nvPr>
        </p:nvSpPr>
        <p:spPr>
          <a:noFill/>
        </p:spPr>
        <p:txBody>
          <a:bodyPr/>
          <a:lstStyle/>
          <a:p>
            <a:pPr eaLnBrk="1" hangingPunct="1"/>
            <a:r>
              <a:rPr lang="en-GB" altLang="en-US" dirty="0"/>
              <a:t>Using filter paper (1)</a:t>
            </a:r>
          </a:p>
        </p:txBody>
      </p:sp>
      <p:pic>
        <p:nvPicPr>
          <p:cNvPr id="9" name="Picture 19">
            <a:hlinkClick r:id="" action="ppaction://hlinkshowjump?jump=nextslide"/>
            <a:extLst>
              <a:ext uri="{FF2B5EF4-FFF2-40B4-BE49-F238E27FC236}">
                <a16:creationId xmlns:a16="http://schemas.microsoft.com/office/drawing/2014/main" id="{E860DB68-019A-4BA8-BC52-4112F7D2CE6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6" descr="flash_icon">
            <a:extLst>
              <a:ext uri="{FF2B5EF4-FFF2-40B4-BE49-F238E27FC236}">
                <a16:creationId xmlns:a16="http://schemas.microsoft.com/office/drawing/2014/main" id="{BE6C9737-EA06-49E7-AC05-2C710285C498}"/>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11" name="Picture 10">
            <a:extLst>
              <a:ext uri="{FF2B5EF4-FFF2-40B4-BE49-F238E27FC236}">
                <a16:creationId xmlns:a16="http://schemas.microsoft.com/office/drawing/2014/main" id="{E1FD4E19-5669-4D72-A9E8-5BC411CE24F3}"/>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99304"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4120" name="ShockwaveFlash1" r:id="rId2" imgW="8699400" imgH="5308560"/>
        </mc:Choice>
        <mc:Fallback>
          <p:control name="ShockwaveFlash1" r:id="rId2" imgW="8699400" imgH="5308560">
            <p:pic>
              <p:nvPicPr>
                <p:cNvPr id="2" name="ShockwaveFlash1">
                  <a:extLst>
                    <a:ext uri="{FF2B5EF4-FFF2-40B4-BE49-F238E27FC236}">
                      <a16:creationId xmlns:a16="http://schemas.microsoft.com/office/drawing/2014/main" id="{585F952E-4A77-401C-863B-0F9B3FA1D571}"/>
                    </a:ext>
                  </a:extLst>
                </p:cNvPr>
                <p:cNvPicPr>
                  <a:picLocks/>
                </p:cNvPicPr>
                <p:nvPr/>
              </p:nvPicPr>
              <p:blipFill>
                <a:blip r:embed="rId8"/>
                <a:stretch>
                  <a:fillRect/>
                </a:stretch>
              </p:blipFill>
              <p:spPr>
                <a:xfrm>
                  <a:off x="203200" y="800100"/>
                  <a:ext cx="8699500" cy="5308600"/>
                </a:xfrm>
                <a:prstGeom prst="rect">
                  <a:avLst/>
                </a:prstGeom>
              </p:spPr>
            </p:pic>
          </p:control>
        </mc:Fallback>
      </mc:AlternateContent>
    </p:controls>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ext Box 2">
            <a:extLst>
              <a:ext uri="{FF2B5EF4-FFF2-40B4-BE49-F238E27FC236}">
                <a16:creationId xmlns:a16="http://schemas.microsoft.com/office/drawing/2014/main" id="{BE7743A0-194F-4C30-964B-B58EF214BE5C}"/>
              </a:ext>
            </a:extLst>
          </p:cNvPr>
          <p:cNvSpPr txBox="1">
            <a:spLocks noChangeArrowheads="1"/>
          </p:cNvSpPr>
          <p:nvPr/>
        </p:nvSpPr>
        <p:spPr bwMode="auto">
          <a:xfrm>
            <a:off x="1023938" y="5537200"/>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5124" name="Text Box 3">
            <a:extLst>
              <a:ext uri="{FF2B5EF4-FFF2-40B4-BE49-F238E27FC236}">
                <a16:creationId xmlns:a16="http://schemas.microsoft.com/office/drawing/2014/main" id="{658F89CA-446D-4EDE-9A88-927E4A6F41D3}"/>
              </a:ext>
            </a:extLst>
          </p:cNvPr>
          <p:cNvSpPr txBox="1">
            <a:spLocks noChangeArrowheads="1"/>
          </p:cNvSpPr>
          <p:nvPr/>
        </p:nvSpPr>
        <p:spPr bwMode="auto">
          <a:xfrm>
            <a:off x="879475" y="546576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5127" name="Rectangle 13">
            <a:extLst>
              <a:ext uri="{FF2B5EF4-FFF2-40B4-BE49-F238E27FC236}">
                <a16:creationId xmlns:a16="http://schemas.microsoft.com/office/drawing/2014/main" id="{2A421195-4B7A-49EE-A1FB-B8F4BB53436C}"/>
              </a:ext>
            </a:extLst>
          </p:cNvPr>
          <p:cNvSpPr>
            <a:spLocks noGrp="1" noChangeArrowheads="1"/>
          </p:cNvSpPr>
          <p:nvPr>
            <p:ph type="title"/>
          </p:nvPr>
        </p:nvSpPr>
        <p:spPr>
          <a:noFill/>
        </p:spPr>
        <p:txBody>
          <a:bodyPr/>
          <a:lstStyle/>
          <a:p>
            <a:pPr eaLnBrk="1" hangingPunct="1"/>
            <a:r>
              <a:rPr lang="en-GB" altLang="en-US" dirty="0"/>
              <a:t>Using filter paper (2)</a:t>
            </a:r>
          </a:p>
        </p:txBody>
      </p:sp>
      <p:pic>
        <p:nvPicPr>
          <p:cNvPr id="8" name="Picture 19">
            <a:hlinkClick r:id="" action="ppaction://hlinkshowjump?jump=nextslide"/>
            <a:extLst>
              <a:ext uri="{FF2B5EF4-FFF2-40B4-BE49-F238E27FC236}">
                <a16:creationId xmlns:a16="http://schemas.microsoft.com/office/drawing/2014/main" id="{468CF52A-72D6-4C97-99C5-7E301336B91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13">
            <a:extLst>
              <a:ext uri="{FF2B5EF4-FFF2-40B4-BE49-F238E27FC236}">
                <a16:creationId xmlns:a16="http://schemas.microsoft.com/office/drawing/2014/main" id="{E9981F0C-056A-49AA-9EF8-55A8E684AC7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87469" y="133322"/>
            <a:ext cx="609685" cy="390580"/>
          </a:xfrm>
          <a:prstGeom prst="rect">
            <a:avLst/>
          </a:prstGeom>
        </p:spPr>
      </p:pic>
      <p:pic>
        <p:nvPicPr>
          <p:cNvPr id="15" name="Picture 14" descr="flash_icon">
            <a:extLst>
              <a:ext uri="{FF2B5EF4-FFF2-40B4-BE49-F238E27FC236}">
                <a16:creationId xmlns:a16="http://schemas.microsoft.com/office/drawing/2014/main" id="{DEE8D4E1-2C42-4F82-A5B1-CB7B5CC3DC38}"/>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6" name="Picture 15">
            <a:extLst>
              <a:ext uri="{FF2B5EF4-FFF2-40B4-BE49-F238E27FC236}">
                <a16:creationId xmlns:a16="http://schemas.microsoft.com/office/drawing/2014/main" id="{CCB57818-4A0D-4777-BA5B-D2B8F6037E17}"/>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557877"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5143" name="ShockwaveFlash1" r:id="rId2" imgW="8699400" imgH="5308560"/>
        </mc:Choice>
        <mc:Fallback>
          <p:control name="ShockwaveFlash1" r:id="rId2" imgW="8699400" imgH="5308560">
            <p:pic>
              <p:nvPicPr>
                <p:cNvPr id="2" name="ShockwaveFlash1">
                  <a:extLst>
                    <a:ext uri="{FF2B5EF4-FFF2-40B4-BE49-F238E27FC236}">
                      <a16:creationId xmlns:a16="http://schemas.microsoft.com/office/drawing/2014/main" id="{44B497A2-4EEF-4D4A-A33C-BF888DC97396}"/>
                    </a:ext>
                  </a:extLst>
                </p:cNvPr>
                <p:cNvPicPr>
                  <a:picLocks/>
                </p:cNvPicPr>
                <p:nvPr/>
              </p:nvPicPr>
              <p:blipFill>
                <a:blip r:embed="rId9"/>
                <a:stretch>
                  <a:fillRect/>
                </a:stretch>
              </p:blipFill>
              <p:spPr>
                <a:xfrm>
                  <a:off x="203200" y="800100"/>
                  <a:ext cx="8699500" cy="5308600"/>
                </a:xfrm>
                <a:prstGeom prst="rect">
                  <a:avLst/>
                </a:prstGeom>
              </p:spPr>
            </p:pic>
          </p:control>
        </mc:Fallback>
      </mc:AlternateContent>
    </p:controls>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11726</TotalTime>
  <Words>776</Words>
  <Application>Microsoft Office PowerPoint</Application>
  <PresentationFormat>On-screen Show (4:3)</PresentationFormat>
  <Paragraphs>72</Paragraphs>
  <Slides>11</Slides>
  <Notes>11</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11</vt:i4>
      </vt:variant>
    </vt:vector>
  </HeadingPairs>
  <TitlesOfParts>
    <vt:vector size="15" baseType="lpstr">
      <vt:lpstr>Arial</vt:lpstr>
      <vt:lpstr>Wingdings 2</vt:lpstr>
      <vt:lpstr>Default Design</vt:lpstr>
      <vt:lpstr>3_Default Design</vt:lpstr>
      <vt:lpstr>Separating Mixtures</vt:lpstr>
      <vt:lpstr>Information</vt:lpstr>
      <vt:lpstr>What is a mixture?</vt:lpstr>
      <vt:lpstr>Using sieves</vt:lpstr>
      <vt:lpstr>Mixing solids with liquids (1)</vt:lpstr>
      <vt:lpstr>Mixing solids with liquids (2)</vt:lpstr>
      <vt:lpstr>Separating solids from a liquid</vt:lpstr>
      <vt:lpstr>Using filter paper (1)</vt:lpstr>
      <vt:lpstr>Using filter paper (2)</vt:lpstr>
      <vt:lpstr>What conclusions can we draw?</vt:lpstr>
      <vt:lpstr>Separating mixtures by evaporation</vt:lpstr>
    </vt:vector>
  </TitlesOfParts>
  <Manager/>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Separating Mixtures</dc:title>
  <dc:subject>Boardworks Elementary School Physical Science</dc:subject>
  <dc:creator>Boardworks </dc:creator>
  <cp:lastModifiedBy>Tim Crilly</cp:lastModifiedBy>
  <cp:revision>253</cp:revision>
  <dcterms:created xsi:type="dcterms:W3CDTF">2005-07-04T16:47:03Z</dcterms:created>
  <dcterms:modified xsi:type="dcterms:W3CDTF">2018-12-04T11:05:41Z</dcterms:modified>
</cp:coreProperties>
</file>