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26" r:id="rId1"/>
    <p:sldMasterId id="2147483741" r:id="rId2"/>
  </p:sldMasterIdLst>
  <p:notesMasterIdLst>
    <p:notesMasterId r:id="rId9"/>
  </p:notesMasterIdLst>
  <p:handoutMasterIdLst>
    <p:handoutMasterId r:id="rId10"/>
  </p:handoutMasterIdLst>
  <p:sldIdLst>
    <p:sldId id="256" r:id="rId3"/>
    <p:sldId id="489" r:id="rId4"/>
    <p:sldId id="272" r:id="rId5"/>
    <p:sldId id="280" r:id="rId6"/>
    <p:sldId id="301" r:id="rId7"/>
    <p:sldId id="282" r:id="rId8"/>
  </p:sldIdLst>
  <p:sldSz cx="9144000" cy="6858000" type="screen4x3"/>
  <p:notesSz cx="6858000" cy="9296400"/>
  <p:embeddedFontLst>
    <p:embeddedFont>
      <p:font typeface="Wingdings 2" panose="05020102010507070707" pitchFamily="18" charset="2"/>
      <p:regular r:id="rId11"/>
    </p:embeddedFont>
  </p:embeddedFont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04">
          <p15:clr>
            <a:srgbClr val="A4A3A4"/>
          </p15:clr>
        </p15:guide>
        <p15:guide id="2" pos="22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10066"/>
    <a:srgbClr val="FF9900"/>
    <a:srgbClr val="CC0099"/>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66" autoAdjust="0"/>
  </p:normalViewPr>
  <p:slideViewPr>
    <p:cSldViewPr>
      <p:cViewPr>
        <p:scale>
          <a:sx n="85" d="100"/>
          <a:sy n="85" d="100"/>
        </p:scale>
        <p:origin x="618" y="156"/>
      </p:cViewPr>
      <p:guideLst>
        <p:guide orient="horz" pos="504"/>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p:cViewPr varScale="1">
        <p:scale>
          <a:sx n="80" d="100"/>
          <a:sy n="80" d="100"/>
        </p:scale>
        <p:origin x="2082" y="84"/>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6373" name="Rectangle 5">
            <a:extLst>
              <a:ext uri="{FF2B5EF4-FFF2-40B4-BE49-F238E27FC236}">
                <a16:creationId xmlns:a16="http://schemas.microsoft.com/office/drawing/2014/main" id="{41FEEB17-20D3-4158-9EA3-33FE75734EED}"/>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8C349235-A2C0-42DC-8351-6A1C7E2B7568}" type="slidenum">
              <a:rPr lang="en-GB" altLang="en-US" b="1"/>
              <a:pPr/>
              <a:t>‹#›</a:t>
            </a:fld>
            <a:endParaRPr lang="en-GB" altLang="en-US" b="1"/>
          </a:p>
        </p:txBody>
      </p:sp>
      <p:sp>
        <p:nvSpPr>
          <p:cNvPr id="6" name="Rectangle 7">
            <a:extLst>
              <a:ext uri="{FF2B5EF4-FFF2-40B4-BE49-F238E27FC236}">
                <a16:creationId xmlns:a16="http://schemas.microsoft.com/office/drawing/2014/main" id="{496AFD67-A266-4CFC-B2FD-01F589A5CD8B}"/>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E4FE4DD7-80DD-4EB6-8546-465B2C34D02D}"/>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364134666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376212E-D381-4998-B508-B48B5BA17FBF}"/>
              </a:ext>
            </a:extLst>
          </p:cNvPr>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9418D683-DB6D-49CD-ADE1-327C9415220D}"/>
              </a:ext>
            </a:extLst>
          </p:cNvPr>
          <p:cNvSpPr>
            <a:spLocks noGrp="1"/>
          </p:cNvSpPr>
          <p:nvPr>
            <p:ph type="body" sz="quarter" idx="3"/>
          </p:nvPr>
        </p:nvSpPr>
        <p:spPr>
          <a:xfrm>
            <a:off x="914401" y="4415790"/>
            <a:ext cx="5029200" cy="418338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7" name="Slide Number Placeholder 6">
            <a:extLst>
              <a:ext uri="{FF2B5EF4-FFF2-40B4-BE49-F238E27FC236}">
                <a16:creationId xmlns:a16="http://schemas.microsoft.com/office/drawing/2014/main" id="{4F933C61-3632-4FBB-AABA-0AC0E7902A46}"/>
              </a:ext>
            </a:extLst>
          </p:cNvPr>
          <p:cNvSpPr>
            <a:spLocks noGrp="1"/>
          </p:cNvSpPr>
          <p:nvPr>
            <p:ph type="sldNum" sz="quarter" idx="5"/>
          </p:nvPr>
        </p:nvSpPr>
        <p:spPr>
          <a:xfrm>
            <a:off x="3884613" y="8829966"/>
            <a:ext cx="2971800" cy="464820"/>
          </a:xfrm>
          <a:prstGeom prst="rect">
            <a:avLst/>
          </a:prstGeom>
        </p:spPr>
        <p:txBody>
          <a:bodyPr vert="horz" wrap="square" lIns="91440" tIns="45720" rIns="91440" bIns="45720" numCol="1" anchor="b" anchorCtr="0" compatLnSpc="1">
            <a:prstTxWarp prst="textNoShape">
              <a:avLst/>
            </a:prstTxWarp>
          </a:bodyPr>
          <a:lstStyle>
            <a:lvl1pPr algn="r">
              <a:defRPr sz="1200" b="1">
                <a:latin typeface="Arial" panose="020B0604020202020204" pitchFamily="34" charset="0"/>
                <a:cs typeface="Arial" panose="020B0604020202020204" pitchFamily="34" charset="0"/>
              </a:defRPr>
            </a:lvl1pPr>
          </a:lstStyle>
          <a:p>
            <a:fld id="{32A6E003-B37C-44DC-B8BE-6C56F0CFDB5C}" type="slidenum">
              <a:rPr lang="en-GB" altLang="en-US" smtClean="0"/>
              <a:pPr/>
              <a:t>‹#›</a:t>
            </a:fld>
            <a:endParaRPr lang="en-GB" altLang="en-US"/>
          </a:p>
        </p:txBody>
      </p:sp>
      <p:sp>
        <p:nvSpPr>
          <p:cNvPr id="8" name="Rectangle 9">
            <a:extLst>
              <a:ext uri="{FF2B5EF4-FFF2-40B4-BE49-F238E27FC236}">
                <a16:creationId xmlns:a16="http://schemas.microsoft.com/office/drawing/2014/main" id="{B623DB25-93E7-47F4-B798-FDC3EA51EE79}"/>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9" name="Rectangle 9">
            <a:extLst>
              <a:ext uri="{FF2B5EF4-FFF2-40B4-BE49-F238E27FC236}">
                <a16:creationId xmlns:a16="http://schemas.microsoft.com/office/drawing/2014/main" id="{4AFF0809-D11A-482E-9A61-10382ABB63D8}"/>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54943582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50F04B31-FAF2-43C6-AA2A-B72D68FC7C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0" name="Rectangle 3">
            <a:extLst>
              <a:ext uri="{FF2B5EF4-FFF2-40B4-BE49-F238E27FC236}">
                <a16:creationId xmlns:a16="http://schemas.microsoft.com/office/drawing/2014/main" id="{68274039-550D-49E8-999B-9A74B4A32F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11AA9ED-3F6D-42EB-A16B-212BA919B36F}"/>
              </a:ext>
            </a:extLst>
          </p:cNvPr>
          <p:cNvSpPr>
            <a:spLocks noGrp="1"/>
          </p:cNvSpPr>
          <p:nvPr>
            <p:ph type="sldNum" sz="quarter" idx="10"/>
          </p:nvPr>
        </p:nvSpPr>
        <p:spPr/>
        <p:txBody>
          <a:bodyPr/>
          <a:lstStyle/>
          <a:p>
            <a:fld id="{32A6E003-B37C-44DC-B8BE-6C56F0CFDB5C}" type="slidenum">
              <a:rPr lang="en-GB" altLang="en-US" smtClean="0"/>
              <a:pPr/>
              <a:t>1</a:t>
            </a:fld>
            <a:endParaRPr lang="en-GB"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EB98102C-D801-47B0-99CD-F53D7D0C18FC}"/>
              </a:ext>
            </a:extLst>
          </p:cNvPr>
          <p:cNvSpPr>
            <a:spLocks noGrp="1"/>
          </p:cNvSpPr>
          <p:nvPr>
            <p:ph type="sldNum" sz="quarter" idx="10"/>
          </p:nvPr>
        </p:nvSpPr>
        <p:spPr/>
        <p:txBody>
          <a:bodyPr/>
          <a:lstStyle/>
          <a:p>
            <a:fld id="{32A6E003-B37C-44DC-B8BE-6C56F0CFDB5C}" type="slidenum">
              <a:rPr lang="en-GB" altLang="en-US" smtClean="0"/>
              <a:pPr/>
              <a:t>2</a:t>
            </a:fld>
            <a:endParaRPr lang="en-GB" altLang="en-US"/>
          </a:p>
        </p:txBody>
      </p:sp>
    </p:spTree>
    <p:extLst>
      <p:ext uri="{BB962C8B-B14F-4D97-AF65-F5344CB8AC3E}">
        <p14:creationId xmlns:p14="http://schemas.microsoft.com/office/powerpoint/2010/main" val="1888666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Slide Image Placeholder 1">
            <a:extLst>
              <a:ext uri="{FF2B5EF4-FFF2-40B4-BE49-F238E27FC236}">
                <a16:creationId xmlns:a16="http://schemas.microsoft.com/office/drawing/2014/main" id="{460833F3-F52A-4C94-9FA5-BC67573923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4" name="Notes Placeholder 2">
            <a:extLst>
              <a:ext uri="{FF2B5EF4-FFF2-40B4-BE49-F238E27FC236}">
                <a16:creationId xmlns:a16="http://schemas.microsoft.com/office/drawing/2014/main" id="{9CDADF71-757F-4BA8-8551-4B98277C88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629D17A-5F75-43F2-AC5E-825A9E6BF4DB}"/>
              </a:ext>
            </a:extLst>
          </p:cNvPr>
          <p:cNvSpPr>
            <a:spLocks noGrp="1"/>
          </p:cNvSpPr>
          <p:nvPr>
            <p:ph type="sldNum" sz="quarter" idx="10"/>
          </p:nvPr>
        </p:nvSpPr>
        <p:spPr/>
        <p:txBody>
          <a:bodyPr/>
          <a:lstStyle/>
          <a:p>
            <a:fld id="{32A6E003-B37C-44DC-B8BE-6C56F0CFDB5C}"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Slide Image Placeholder 1">
            <a:extLst>
              <a:ext uri="{FF2B5EF4-FFF2-40B4-BE49-F238E27FC236}">
                <a16:creationId xmlns:a16="http://schemas.microsoft.com/office/drawing/2014/main" id="{8FBE57FF-B88A-4DDE-94DF-0FD9856047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8" name="Notes Placeholder 2">
            <a:extLst>
              <a:ext uri="{FF2B5EF4-FFF2-40B4-BE49-F238E27FC236}">
                <a16:creationId xmlns:a16="http://schemas.microsoft.com/office/drawing/2014/main" id="{45BBE6E4-F73B-44A4-8E73-E6C483A2FD6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Allow the students to predict the outcome in each stage, playing the animation to test their ideas. Highlight the difference between the two lenses in the telescope, and the different jobs they do. The key points from the animation are tested in a summary activity on the next slide.</a:t>
            </a:r>
          </a:p>
          <a:p>
            <a:pPr eaLnBrk="1" hangingPunct="1"/>
            <a:endParaRPr lang="en-GB" altLang="en-US" dirty="0">
              <a:latin typeface="Arial" panose="020B0604020202020204" pitchFamily="34" charset="0"/>
            </a:endParaRPr>
          </a:p>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Practices:</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Developing and Using Models: </a:t>
            </a:r>
            <a:r>
              <a:rPr lang="en-GB" sz="1200" kern="1200" dirty="0">
                <a:solidFill>
                  <a:schemeClr val="tx1"/>
                </a:solidFill>
                <a:effectLst/>
                <a:latin typeface="Arial" panose="020B0604020202020204" pitchFamily="34" charset="0"/>
                <a:ea typeface="+mn-ea"/>
                <a:cs typeface="Arial" panose="020B0604020202020204" pitchFamily="34" charset="0"/>
              </a:rPr>
              <a:t>Use a model to provide mechanistic accounts of phenomena.</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Constructing Explanations and Designing Solutions:</a:t>
            </a:r>
            <a:r>
              <a:rPr lang="en-GB" sz="1200" kern="1200" dirty="0">
                <a:solidFill>
                  <a:schemeClr val="tx1"/>
                </a:solidFill>
                <a:effectLst/>
                <a:latin typeface="Arial" panose="020B0604020202020204" pitchFamily="34" charset="0"/>
                <a:ea typeface="+mn-ea"/>
                <a:cs typeface="Arial" panose="020B0604020202020204" pitchFamily="34" charset="0"/>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ABEF7D3A-EA1E-40EC-927A-E0C6980CE303}"/>
              </a:ext>
            </a:extLst>
          </p:cNvPr>
          <p:cNvSpPr>
            <a:spLocks noGrp="1"/>
          </p:cNvSpPr>
          <p:nvPr>
            <p:ph type="sldNum" sz="quarter" idx="10"/>
          </p:nvPr>
        </p:nvSpPr>
        <p:spPr>
          <a:xfrm>
            <a:off x="3884613" y="8829966"/>
            <a:ext cx="2971800" cy="464820"/>
          </a:xfrm>
        </p:spPr>
        <p:txBody>
          <a:bodyPr/>
          <a:lstStyle/>
          <a:p>
            <a:fld id="{32A6E003-B37C-44DC-B8BE-6C56F0CFDB5C}" type="slidenum">
              <a:rPr lang="en-GB" altLang="en-US" smtClean="0"/>
              <a:pPr/>
              <a:t>4</a:t>
            </a:fld>
            <a:endParaRPr lang="en-GB"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770A2282-FCC4-49AF-B48D-5B1F545190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2" name="Rectangle 3">
            <a:extLst>
              <a:ext uri="{FF2B5EF4-FFF2-40B4-BE49-F238E27FC236}">
                <a16:creationId xmlns:a16="http://schemas.microsoft.com/office/drawing/2014/main" id="{9A95F539-9300-4493-ACA9-BC3A1F6AF5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D148F80-BA5D-4234-8A6C-F80270B08E85}"/>
              </a:ext>
            </a:extLst>
          </p:cNvPr>
          <p:cNvSpPr>
            <a:spLocks noGrp="1"/>
          </p:cNvSpPr>
          <p:nvPr>
            <p:ph type="sldNum" sz="quarter" idx="10"/>
          </p:nvPr>
        </p:nvSpPr>
        <p:spPr/>
        <p:txBody>
          <a:bodyPr/>
          <a:lstStyle/>
          <a:p>
            <a:fld id="{32A6E003-B37C-44DC-B8BE-6C56F0CFDB5C}"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Slide Image Placeholder 1">
            <a:extLst>
              <a:ext uri="{FF2B5EF4-FFF2-40B4-BE49-F238E27FC236}">
                <a16:creationId xmlns:a16="http://schemas.microsoft.com/office/drawing/2014/main" id="{A4DEAD55-128E-4DAB-9461-9229160567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6" name="Notes Placeholder 2">
            <a:extLst>
              <a:ext uri="{FF2B5EF4-FFF2-40B4-BE49-F238E27FC236}">
                <a16:creationId xmlns:a16="http://schemas.microsoft.com/office/drawing/2014/main" id="{CE7709A5-B922-4B24-A291-904C7852B8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There is an urban legend that glass is able to flow. This is supposed to cause glass lenses to lose their shape over time. This is not true. The cost of large lenses, and the degradation of the image caused by dispersion, are the reasons why mirrors are preferred to lenses for astronomy.</a:t>
            </a:r>
          </a:p>
          <a:p>
            <a:pPr eaLnBrk="1" hangingPunct="1"/>
            <a:endParaRPr lang="en-GB" altLang="en-US" dirty="0">
              <a:latin typeface="Arial" panose="020B0604020202020204" pitchFamily="34" charset="0"/>
            </a:endParaRPr>
          </a:p>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This slide covers the Science and Engineering Practices:</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Developing and Using Models: </a:t>
            </a:r>
            <a:r>
              <a:rPr lang="en-GB" sz="1200" kern="1200" dirty="0">
                <a:solidFill>
                  <a:schemeClr val="tx1"/>
                </a:solidFill>
                <a:effectLst/>
                <a:latin typeface="Arial" panose="020B0604020202020204" pitchFamily="34" charset="0"/>
                <a:ea typeface="+mn-ea"/>
                <a:cs typeface="Arial" panose="020B0604020202020204" pitchFamily="34" charset="0"/>
              </a:rPr>
              <a:t>Use a model to provide mechanistic accounts of phenomena.</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ea typeface="+mn-ea"/>
                <a:cs typeface="Arial" panose="020B0604020202020204" pitchFamily="34" charset="0"/>
              </a:rPr>
              <a:t>Constructing Explanations and Designing Solutions:</a:t>
            </a:r>
            <a:r>
              <a:rPr lang="en-GB" sz="1200" kern="1200" dirty="0">
                <a:solidFill>
                  <a:schemeClr val="tx1"/>
                </a:solidFill>
                <a:effectLst/>
                <a:latin typeface="Arial" panose="020B0604020202020204" pitchFamily="34" charset="0"/>
                <a:ea typeface="+mn-ea"/>
                <a:cs typeface="Arial" panose="020B0604020202020204" pitchFamily="34" charset="0"/>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1B27DCAB-4FC0-4B14-969B-B2CC295D6236}"/>
              </a:ext>
            </a:extLst>
          </p:cNvPr>
          <p:cNvSpPr>
            <a:spLocks noGrp="1"/>
          </p:cNvSpPr>
          <p:nvPr>
            <p:ph type="sldNum" sz="quarter" idx="10"/>
          </p:nvPr>
        </p:nvSpPr>
        <p:spPr/>
        <p:txBody>
          <a:bodyPr/>
          <a:lstStyle/>
          <a:p>
            <a:fld id="{32A6E003-B37C-44DC-B8BE-6C56F0CFDB5C}" type="slidenum">
              <a:rPr lang="en-GB" altLang="en-US" smtClean="0"/>
              <a:pPr/>
              <a:t>6</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6</a:t>
            </a:r>
          </a:p>
        </p:txBody>
      </p:sp>
    </p:spTree>
    <p:custDataLst>
      <p:tags r:id="rId1"/>
    </p:custDataLst>
    <p:extLst>
      <p:ext uri="{BB962C8B-B14F-4D97-AF65-F5344CB8AC3E}">
        <p14:creationId xmlns:p14="http://schemas.microsoft.com/office/powerpoint/2010/main" val="3541518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73637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25120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1826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733422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8505726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1903569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670202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9854783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718534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97058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6</a:t>
            </a:r>
          </a:p>
        </p:txBody>
      </p:sp>
    </p:spTree>
    <p:custDataLst>
      <p:tags r:id="rId1"/>
    </p:custDataLst>
    <p:extLst>
      <p:ext uri="{BB962C8B-B14F-4D97-AF65-F5344CB8AC3E}">
        <p14:creationId xmlns:p14="http://schemas.microsoft.com/office/powerpoint/2010/main" val="736094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398961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11684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401848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15196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825035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81760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10331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24393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499380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28292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2372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918806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91146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93402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6</a:t>
            </a:r>
          </a:p>
        </p:txBody>
      </p:sp>
    </p:spTree>
    <p:custDataLst>
      <p:tags r:id="rId16"/>
    </p:custDataLst>
    <p:extLst>
      <p:ext uri="{BB962C8B-B14F-4D97-AF65-F5344CB8AC3E}">
        <p14:creationId xmlns:p14="http://schemas.microsoft.com/office/powerpoint/2010/main" val="1911192930"/>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6</a:t>
            </a:r>
          </a:p>
        </p:txBody>
      </p:sp>
    </p:spTree>
    <p:custDataLst>
      <p:tags r:id="rId14"/>
    </p:custDataLst>
    <p:extLst>
      <p:ext uri="{BB962C8B-B14F-4D97-AF65-F5344CB8AC3E}">
        <p14:creationId xmlns:p14="http://schemas.microsoft.com/office/powerpoint/2010/main" val="908694840"/>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9.wmf"/><Relationship Id="rId4" Type="http://schemas.openxmlformats.org/officeDocument/2006/relationships/notesSlide" Target="../notesSlides/notesSlide4.xml"/><Relationship Id="rId9" Type="http://schemas.openxmlformats.org/officeDocument/2006/relationships/image" Target="../media/image13.jpg"/></Relationships>
</file>

<file path=ppt/slides/_rels/slide5.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20.xml"/><Relationship Id="rId7" Type="http://schemas.openxmlformats.org/officeDocument/2006/relationships/image" Target="../media/image13.jp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D06C5-87B8-49DE-9C0D-349A1150053E}"/>
              </a:ext>
            </a:extLst>
          </p:cNvPr>
          <p:cNvSpPr>
            <a:spLocks noGrp="1"/>
          </p:cNvSpPr>
          <p:nvPr>
            <p:ph type="title"/>
          </p:nvPr>
        </p:nvSpPr>
        <p:spPr/>
        <p:txBody>
          <a:bodyPr/>
          <a:lstStyle/>
          <a:p>
            <a:r>
              <a:rPr lang="en-GB" dirty="0"/>
              <a:t>Telescopes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3. Scale, Proportion, and Quantity</a:t>
            </a:r>
          </a:p>
          <a:p>
            <a:r>
              <a:rPr lang="en-GB" sz="1600" dirty="0"/>
              <a:t>6. Structure and Function</a:t>
            </a:r>
          </a:p>
        </p:txBody>
      </p:sp>
    </p:spTree>
    <p:custDataLst>
      <p:tags r:id="rId1"/>
    </p:custDataLst>
    <p:extLst>
      <p:ext uri="{BB962C8B-B14F-4D97-AF65-F5344CB8AC3E}">
        <p14:creationId xmlns:p14="http://schemas.microsoft.com/office/powerpoint/2010/main" val="2800007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5C0968E6-69C3-4DE0-82F9-BBDEBD726A74}"/>
              </a:ext>
            </a:extLst>
          </p:cNvPr>
          <p:cNvSpPr>
            <a:spLocks noGrp="1" noChangeArrowheads="1"/>
          </p:cNvSpPr>
          <p:nvPr>
            <p:ph type="title"/>
          </p:nvPr>
        </p:nvSpPr>
        <p:spPr/>
        <p:txBody>
          <a:bodyPr/>
          <a:lstStyle/>
          <a:p>
            <a:r>
              <a:rPr lang="en-GB" altLang="en-US"/>
              <a:t>Light from stars</a:t>
            </a:r>
          </a:p>
        </p:txBody>
      </p:sp>
      <p:pic>
        <p:nvPicPr>
          <p:cNvPr id="31753" name="Picture 9" descr="lenses_telescope(MX)">
            <a:extLst>
              <a:ext uri="{FF2B5EF4-FFF2-40B4-BE49-F238E27FC236}">
                <a16:creationId xmlns:a16="http://schemas.microsoft.com/office/drawing/2014/main" id="{17145C5A-11C3-430C-90F1-71EBE7712B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775" y="2084388"/>
            <a:ext cx="5364163" cy="390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10">
            <a:extLst>
              <a:ext uri="{FF2B5EF4-FFF2-40B4-BE49-F238E27FC236}">
                <a16:creationId xmlns:a16="http://schemas.microsoft.com/office/drawing/2014/main" id="{FB5D8E8F-FCA2-4347-8F54-5B38BD109A39}"/>
              </a:ext>
            </a:extLst>
          </p:cNvPr>
          <p:cNvSpPr txBox="1">
            <a:spLocks noChangeArrowheads="1"/>
          </p:cNvSpPr>
          <p:nvPr/>
        </p:nvSpPr>
        <p:spPr bwMode="auto">
          <a:xfrm>
            <a:off x="358775" y="800100"/>
            <a:ext cx="86058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solidFill>
                  <a:srgbClr val="010066"/>
                </a:solidFill>
              </a:rPr>
              <a:t>Stars emit light in all directions. Only a tiny fraction will travel through space towards Earth. The more distant the star, the smaller the fraction of light that reaches us.</a:t>
            </a:r>
          </a:p>
        </p:txBody>
      </p:sp>
      <p:sp>
        <p:nvSpPr>
          <p:cNvPr id="31755" name="Text Box 11">
            <a:extLst>
              <a:ext uri="{FF2B5EF4-FFF2-40B4-BE49-F238E27FC236}">
                <a16:creationId xmlns:a16="http://schemas.microsoft.com/office/drawing/2014/main" id="{5A25EEA8-DB3C-4D38-BC0D-AA37195D4E70}"/>
              </a:ext>
            </a:extLst>
          </p:cNvPr>
          <p:cNvSpPr txBox="1">
            <a:spLocks noChangeArrowheads="1"/>
          </p:cNvSpPr>
          <p:nvPr/>
        </p:nvSpPr>
        <p:spPr bwMode="auto">
          <a:xfrm>
            <a:off x="5848350" y="2097088"/>
            <a:ext cx="304482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solidFill>
                  <a:srgbClr val="010066"/>
                </a:solidFill>
              </a:rPr>
              <a:t>Any light that reaches Earth from distant stars is effectively composed of parallel rays.</a:t>
            </a:r>
          </a:p>
        </p:txBody>
      </p:sp>
      <p:sp>
        <p:nvSpPr>
          <p:cNvPr id="31756" name="Text Box 12">
            <a:extLst>
              <a:ext uri="{FF2B5EF4-FFF2-40B4-BE49-F238E27FC236}">
                <a16:creationId xmlns:a16="http://schemas.microsoft.com/office/drawing/2014/main" id="{E2383337-EC01-4806-8729-93EB64F6D087}"/>
              </a:ext>
            </a:extLst>
          </p:cNvPr>
          <p:cNvSpPr txBox="1">
            <a:spLocks noChangeArrowheads="1"/>
          </p:cNvSpPr>
          <p:nvPr/>
        </p:nvSpPr>
        <p:spPr bwMode="auto">
          <a:xfrm>
            <a:off x="5867400" y="4076700"/>
            <a:ext cx="3132138"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solidFill>
                  <a:srgbClr val="010066"/>
                </a:solidFill>
              </a:rPr>
              <a:t>These are very weak, so large telescopes are needed to gather enough rays to observe their source.</a:t>
            </a:r>
          </a:p>
        </p:txBody>
      </p:sp>
      <p:pic>
        <p:nvPicPr>
          <p:cNvPr id="8" name="Picture 19">
            <a:hlinkClick r:id="" action="ppaction://hlinkshowjump?jump=nextslide"/>
            <a:extLst>
              <a:ext uri="{FF2B5EF4-FFF2-40B4-BE49-F238E27FC236}">
                <a16:creationId xmlns:a16="http://schemas.microsoft.com/office/drawing/2014/main" id="{9810CB3D-016B-416E-BB15-D47350D67F9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75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5" grpId="0"/>
      <p:bldP spid="3175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4">
            <a:extLst>
              <a:ext uri="{FF2B5EF4-FFF2-40B4-BE49-F238E27FC236}">
                <a16:creationId xmlns:a16="http://schemas.microsoft.com/office/drawing/2014/main" id="{F9ECE8D2-80CA-4C83-9EF2-1C702D5A02D8}"/>
              </a:ext>
            </a:extLst>
          </p:cNvPr>
          <p:cNvSpPr>
            <a:spLocks noGrp="1" noChangeArrowheads="1"/>
          </p:cNvSpPr>
          <p:nvPr>
            <p:ph type="title"/>
          </p:nvPr>
        </p:nvSpPr>
        <p:spPr/>
        <p:txBody>
          <a:bodyPr/>
          <a:lstStyle/>
          <a:p>
            <a:r>
              <a:rPr lang="en-GB" altLang="en-US" dirty="0"/>
              <a:t>The refracting telescope</a:t>
            </a:r>
          </a:p>
        </p:txBody>
      </p:sp>
      <p:pic>
        <p:nvPicPr>
          <p:cNvPr id="7" name="Picture 19">
            <a:hlinkClick r:id="" action="ppaction://hlinkshowjump?jump=nextslide"/>
            <a:extLst>
              <a:ext uri="{FF2B5EF4-FFF2-40B4-BE49-F238E27FC236}">
                <a16:creationId xmlns:a16="http://schemas.microsoft.com/office/drawing/2014/main" id="{4F246DD7-74BD-4AAB-B10C-7883EF144BB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D8735996-8B4E-4350-BA48-FCFB2355A32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64702863-2554-471F-AE2B-2BE35D78D28B}"/>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CB0F465E-A475-464A-B002-E64C666F198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4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0312922-1D18-4678-BEF1-BCD9A3A796E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8FEA17CD-0543-4C46-B2E0-D02E4B729D14}"/>
              </a:ext>
            </a:extLst>
          </p:cNvPr>
          <p:cNvSpPr>
            <a:spLocks noGrp="1" noChangeArrowheads="1"/>
          </p:cNvSpPr>
          <p:nvPr>
            <p:ph type="title"/>
          </p:nvPr>
        </p:nvSpPr>
        <p:spPr/>
        <p:txBody>
          <a:bodyPr/>
          <a:lstStyle/>
          <a:p>
            <a:r>
              <a:rPr lang="en-GB" altLang="en-US" dirty="0"/>
              <a:t>How does a telescope work?</a:t>
            </a:r>
          </a:p>
        </p:txBody>
      </p:sp>
      <p:pic>
        <p:nvPicPr>
          <p:cNvPr id="6" name="Picture 19">
            <a:hlinkClick r:id="" action="ppaction://hlinkshowjump?jump=nextslide"/>
            <a:extLst>
              <a:ext uri="{FF2B5EF4-FFF2-40B4-BE49-F238E27FC236}">
                <a16:creationId xmlns:a16="http://schemas.microsoft.com/office/drawing/2014/main" id="{992027F6-CEE2-43AD-B0D0-AA14CFD10DA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656146CA-D12C-4C5D-8AEB-4DB5FDB7D07B}"/>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6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AB0B399E-9804-4028-94FC-7379AE48009F}"/>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a:extLst>
              <a:ext uri="{FF2B5EF4-FFF2-40B4-BE49-F238E27FC236}">
                <a16:creationId xmlns:a16="http://schemas.microsoft.com/office/drawing/2014/main" id="{8EF557BD-1A18-4B71-844A-5F19F0EB4140}"/>
              </a:ext>
            </a:extLst>
          </p:cNvPr>
          <p:cNvSpPr txBox="1">
            <a:spLocks noChangeArrowheads="1"/>
          </p:cNvSpPr>
          <p:nvPr/>
        </p:nvSpPr>
        <p:spPr bwMode="auto">
          <a:xfrm>
            <a:off x="358775" y="800708"/>
            <a:ext cx="8353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solidFill>
                  <a:srgbClr val="010066"/>
                </a:solidFill>
              </a:rPr>
              <a:t>Light arriving from distant objects may be very weak. </a:t>
            </a:r>
          </a:p>
        </p:txBody>
      </p:sp>
      <p:sp>
        <p:nvSpPr>
          <p:cNvPr id="7171" name="Rectangle 8">
            <a:extLst>
              <a:ext uri="{FF2B5EF4-FFF2-40B4-BE49-F238E27FC236}">
                <a16:creationId xmlns:a16="http://schemas.microsoft.com/office/drawing/2014/main" id="{885C2195-91B4-493A-9153-DA1E881AF03B}"/>
              </a:ext>
            </a:extLst>
          </p:cNvPr>
          <p:cNvSpPr>
            <a:spLocks noGrp="1" noChangeArrowheads="1"/>
          </p:cNvSpPr>
          <p:nvPr>
            <p:ph type="title"/>
          </p:nvPr>
        </p:nvSpPr>
        <p:spPr/>
        <p:txBody>
          <a:bodyPr/>
          <a:lstStyle/>
          <a:p>
            <a:r>
              <a:rPr lang="en-GB" altLang="en-US"/>
              <a:t>Reflecting telescopes</a:t>
            </a:r>
          </a:p>
        </p:txBody>
      </p:sp>
      <p:sp>
        <p:nvSpPr>
          <p:cNvPr id="34825" name="Text Box 9">
            <a:extLst>
              <a:ext uri="{FF2B5EF4-FFF2-40B4-BE49-F238E27FC236}">
                <a16:creationId xmlns:a16="http://schemas.microsoft.com/office/drawing/2014/main" id="{2D518DCF-6AD7-414D-A7B0-C284A4D59280}"/>
              </a:ext>
            </a:extLst>
          </p:cNvPr>
          <p:cNvSpPr txBox="1">
            <a:spLocks noChangeArrowheads="1"/>
          </p:cNvSpPr>
          <p:nvPr/>
        </p:nvSpPr>
        <p:spPr bwMode="auto">
          <a:xfrm>
            <a:off x="358775" y="1474841"/>
            <a:ext cx="8353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solidFill>
                  <a:srgbClr val="010066"/>
                </a:solidFill>
              </a:rPr>
              <a:t>In order to collect as much light as possible, the objective lens needs a large diameter.</a:t>
            </a:r>
          </a:p>
        </p:txBody>
      </p:sp>
      <p:sp>
        <p:nvSpPr>
          <p:cNvPr id="34826" name="Text Box 10">
            <a:extLst>
              <a:ext uri="{FF2B5EF4-FFF2-40B4-BE49-F238E27FC236}">
                <a16:creationId xmlns:a16="http://schemas.microsoft.com/office/drawing/2014/main" id="{9B99E012-5870-4003-9596-CAE0F82C78F1}"/>
              </a:ext>
            </a:extLst>
          </p:cNvPr>
          <p:cNvSpPr txBox="1">
            <a:spLocks noChangeArrowheads="1"/>
          </p:cNvSpPr>
          <p:nvPr/>
        </p:nvSpPr>
        <p:spPr bwMode="auto">
          <a:xfrm>
            <a:off x="5364484" y="2514099"/>
            <a:ext cx="33480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solidFill>
                  <a:srgbClr val="010066"/>
                </a:solidFill>
              </a:rPr>
              <a:t>Large lenses are very difficult to make and so are very expensive.</a:t>
            </a:r>
          </a:p>
        </p:txBody>
      </p:sp>
      <p:sp>
        <p:nvSpPr>
          <p:cNvPr id="34827" name="Text Box 11">
            <a:extLst>
              <a:ext uri="{FF2B5EF4-FFF2-40B4-BE49-F238E27FC236}">
                <a16:creationId xmlns:a16="http://schemas.microsoft.com/office/drawing/2014/main" id="{387AB21E-D4F3-4D8D-92CB-B9025142F931}"/>
              </a:ext>
            </a:extLst>
          </p:cNvPr>
          <p:cNvSpPr txBox="1">
            <a:spLocks noChangeArrowheads="1"/>
          </p:cNvSpPr>
          <p:nvPr/>
        </p:nvSpPr>
        <p:spPr bwMode="auto">
          <a:xfrm>
            <a:off x="5364484" y="3918483"/>
            <a:ext cx="3455988"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solidFill>
                  <a:srgbClr val="010066"/>
                </a:solidFill>
              </a:rPr>
              <a:t>Reflecting telescopes overcome this by using relatively cheap mirrors as their objective. These can be made extremely large.</a:t>
            </a:r>
            <a:endParaRPr lang="en-GB" altLang="en-US" sz="2400" dirty="0"/>
          </a:p>
        </p:txBody>
      </p:sp>
      <p:pic>
        <p:nvPicPr>
          <p:cNvPr id="34829" name="Picture 13" descr="forward_arrow_colour">
            <a:hlinkClick r:id="" action="ppaction://hlinkshowjump?jump=nextslide"/>
            <a:extLst>
              <a:ext uri="{FF2B5EF4-FFF2-40B4-BE49-F238E27FC236}">
                <a16:creationId xmlns:a16="http://schemas.microsoft.com/office/drawing/2014/main" id="{53CF0C7F-B133-441D-9B43-9B8CE8186E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1" name="Picture 15" descr="lenses_reflectingtelescope">
            <a:extLst>
              <a:ext uri="{FF2B5EF4-FFF2-40B4-BE49-F238E27FC236}">
                <a16:creationId xmlns:a16="http://schemas.microsoft.com/office/drawing/2014/main" id="{4DEDD29C-3FD3-456A-840E-C05BC39DD3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073" y="2528900"/>
            <a:ext cx="4752975"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7" name="AutoShape 16">
            <a:extLst>
              <a:ext uri="{FF2B5EF4-FFF2-40B4-BE49-F238E27FC236}">
                <a16:creationId xmlns:a16="http://schemas.microsoft.com/office/drawing/2014/main" id="{CDA24110-0EB6-4F47-BC52-AC036427B624}"/>
              </a:ext>
            </a:extLst>
          </p:cNvPr>
          <p:cNvSpPr>
            <a:spLocks noChangeArrowheads="1"/>
          </p:cNvSpPr>
          <p:nvPr/>
        </p:nvSpPr>
        <p:spPr bwMode="auto">
          <a:xfrm>
            <a:off x="8388350" y="6129338"/>
            <a:ext cx="755650" cy="612775"/>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11" name="Picture 5" descr="notes_icon">
            <a:extLst>
              <a:ext uri="{FF2B5EF4-FFF2-40B4-BE49-F238E27FC236}">
                <a16:creationId xmlns:a16="http://schemas.microsoft.com/office/drawing/2014/main" id="{543D2970-A71C-4E2C-B6D8-1258D66A5619}"/>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12" name="Picture 9">
            <a:extLst>
              <a:ext uri="{FF2B5EF4-FFF2-40B4-BE49-F238E27FC236}">
                <a16:creationId xmlns:a16="http://schemas.microsoft.com/office/drawing/2014/main" id="{78F62B43-67AB-44C7-B893-C2015CC95E5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8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8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8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p:bldP spid="34826" grpId="0"/>
      <p:bldP spid="3482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8379</TotalTime>
  <Words>406</Words>
  <Application>Microsoft Office PowerPoint</Application>
  <PresentationFormat>On-screen Show (4:3)</PresentationFormat>
  <Paragraphs>35</Paragraphs>
  <Slides>6</Slides>
  <Notes>6</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6</vt:i4>
      </vt:variant>
    </vt:vector>
  </HeadingPairs>
  <TitlesOfParts>
    <vt:vector size="10" baseType="lpstr">
      <vt:lpstr>Arial</vt:lpstr>
      <vt:lpstr>Wingdings 2</vt:lpstr>
      <vt:lpstr>1_Default Design</vt:lpstr>
      <vt:lpstr>3_Default Design</vt:lpstr>
      <vt:lpstr>Telescopes</vt:lpstr>
      <vt:lpstr>Information</vt:lpstr>
      <vt:lpstr>Light from stars</vt:lpstr>
      <vt:lpstr>The refracting telescope</vt:lpstr>
      <vt:lpstr>How does a telescope work?</vt:lpstr>
      <vt:lpstr>Reflecting telescopes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Telescopes</dc:title>
  <dc:subject>Boardworks High School Earth and Space Sciences</dc:subject>
  <dc:creator>Boardworks</dc:creator>
  <cp:lastModifiedBy>Tim Crilly</cp:lastModifiedBy>
  <cp:revision>188</cp:revision>
  <dcterms:created xsi:type="dcterms:W3CDTF">2008-08-14T08:36:06Z</dcterms:created>
  <dcterms:modified xsi:type="dcterms:W3CDTF">2019-01-31T15:23:41Z</dcterms:modified>
</cp:coreProperties>
</file>