
<file path=[Content_Types].xml><?xml version="1.0" encoding="utf-8"?>
<Types xmlns="http://schemas.openxmlformats.org/package/2006/content-types">
  <Default Extension="bin" ContentType="application/vnd.ms-office.activeX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notesSlides/notesSlide1.xml" ContentType="application/vnd.openxmlformats-officedocument.presentationml.notesSlide+xml"/>
  <Override PartName="/ppt/tags/tag32.xml" ContentType="application/vnd.openxmlformats-officedocument.presentationml.tags+xml"/>
  <Override PartName="/ppt/notesSlides/notesSlide2.xml" ContentType="application/vnd.openxmlformats-officedocument.presentationml.notesSlide+xml"/>
  <Override PartName="/ppt/tags/tag33.xml" ContentType="application/vnd.openxmlformats-officedocument.presentationml.tags+xml"/>
  <Override PartName="/ppt/activeX/activeX1.xml" ContentType="application/vnd.ms-office.activeX+xml"/>
  <Override PartName="/ppt/notesSlides/notesSlide3.xml" ContentType="application/vnd.openxmlformats-officedocument.presentationml.notesSlide+xml"/>
  <Override PartName="/ppt/tags/tag34.xml" ContentType="application/vnd.openxmlformats-officedocument.presentationml.tags+xml"/>
  <Override PartName="/ppt/notesSlides/notesSlide4.xml" ContentType="application/vnd.openxmlformats-officedocument.presentationml.notesSlide+xml"/>
  <Override PartName="/ppt/tags/tag35.xml" ContentType="application/vnd.openxmlformats-officedocument.presentationml.tags+xml"/>
  <Override PartName="/ppt/notesSlides/notesSlide5.xml" ContentType="application/vnd.openxmlformats-officedocument.presentationml.notesSlide+xml"/>
  <Override PartName="/ppt/tags/tag36.xml" ContentType="application/vnd.openxmlformats-officedocument.presentationml.tags+xml"/>
  <Override PartName="/ppt/notesSlides/notesSlide6.xml" ContentType="application/vnd.openxmlformats-officedocument.presentationml.notesSlide+xml"/>
  <Override PartName="/ppt/tags/tag37.xml" ContentType="application/vnd.openxmlformats-officedocument.presentationml.tags+xml"/>
  <Override PartName="/ppt/notesSlides/notesSlide7.xml" ContentType="application/vnd.openxmlformats-officedocument.presentationml.notesSlide+xml"/>
  <Override PartName="/ppt/tags/tag38.xml" ContentType="application/vnd.openxmlformats-officedocument.presentationml.tags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>
  <p:sldMasterIdLst>
    <p:sldMasterId id="2147485058" r:id="rId1"/>
    <p:sldMasterId id="2147485073" r:id="rId2"/>
  </p:sldMasterIdLst>
  <p:notesMasterIdLst>
    <p:notesMasterId r:id="rId11"/>
  </p:notesMasterIdLst>
  <p:handoutMasterIdLst>
    <p:handoutMasterId r:id="rId12"/>
  </p:handoutMasterIdLst>
  <p:sldIdLst>
    <p:sldId id="430" r:id="rId3"/>
    <p:sldId id="527" r:id="rId4"/>
    <p:sldId id="509" r:id="rId5"/>
    <p:sldId id="506" r:id="rId6"/>
    <p:sldId id="507" r:id="rId7"/>
    <p:sldId id="511" r:id="rId8"/>
    <p:sldId id="508" r:id="rId9"/>
    <p:sldId id="512" r:id="rId10"/>
  </p:sldIdLst>
  <p:sldSz cx="9144000" cy="6858000" type="screen4x3"/>
  <p:notesSz cx="6858000" cy="9296400"/>
  <p:embeddedFontLst>
    <p:embeddedFont>
      <p:font typeface="Wingdings 2" panose="05020102010507070707" pitchFamily="18" charset="2"/>
      <p:regular r:id="rId13"/>
    </p:embeddedFont>
  </p:embeddedFontLst>
  <p:custDataLst>
    <p:tags r:id="rId14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94">
          <p15:clr>
            <a:srgbClr val="A4A3A4"/>
          </p15:clr>
        </p15:guide>
        <p15:guide id="2" orient="horz" pos="3876">
          <p15:clr>
            <a:srgbClr val="A4A3A4"/>
          </p15:clr>
        </p15:guide>
        <p15:guide id="3" pos="5375">
          <p15:clr>
            <a:srgbClr val="A4A3A4"/>
          </p15:clr>
        </p15:guide>
        <p15:guide id="4" pos="21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0066"/>
    <a:srgbClr val="10BC45"/>
    <a:srgbClr val="CC0099"/>
    <a:srgbClr val="33CC33"/>
    <a:srgbClr val="009900"/>
    <a:srgbClr val="FF6161"/>
    <a:srgbClr val="003399"/>
    <a:srgbClr val="FFC1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8917" autoAdjust="0"/>
    <p:restoredTop sz="82979" autoAdjust="0"/>
  </p:normalViewPr>
  <p:slideViewPr>
    <p:cSldViewPr snapToGrid="0" showGuides="1">
      <p:cViewPr>
        <p:scale>
          <a:sx n="85" d="100"/>
          <a:sy n="85" d="100"/>
        </p:scale>
        <p:origin x="618" y="156"/>
      </p:cViewPr>
      <p:guideLst>
        <p:guide orient="horz" pos="494"/>
        <p:guide orient="horz" pos="3876"/>
        <p:guide pos="5375"/>
        <p:guide pos="21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80" d="100"/>
          <a:sy n="80" d="100"/>
        </p:scale>
        <p:origin x="2082" y="84"/>
      </p:cViewPr>
      <p:guideLst>
        <p:guide orient="horz" pos="2928"/>
        <p:guide pos="2161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1.fntdata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handoutMaster" Target="handoutMasters/handoutMaster1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gs" Target="tags/tag1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tags" Target="../tags/tag30.xml"/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7" name="Rectangle 5">
            <a:extLst>
              <a:ext uri="{FF2B5EF4-FFF2-40B4-BE49-F238E27FC236}">
                <a16:creationId xmlns:a16="http://schemas.microsoft.com/office/drawing/2014/main" id="{E94C1FB3-0CFB-4CC7-BA73-6553799E50F1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829966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F6D13949-DF05-48AF-9C5A-2BC33EBE1C62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C9EFC2D6-EBD0-40D2-8951-A647BA0AAD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405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A81237CC-2D62-43B5-BD8E-B0493867FF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8766" y="116205"/>
            <a:ext cx="376047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High School Life Science</a:t>
            </a: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82513018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4">
            <a:extLst>
              <a:ext uri="{FF2B5EF4-FFF2-40B4-BE49-F238E27FC236}">
                <a16:creationId xmlns:a16="http://schemas.microsoft.com/office/drawing/2014/main" id="{6A3C2AED-1090-488D-8F04-B5D92B5AE817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49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7D698B1C-AA9C-40F1-B2A2-BF0A4EA99297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1" y="4415790"/>
            <a:ext cx="502920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F2C7D8F7-155E-4183-B934-43889D4D841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3D0CB220-BECE-46C8-84F8-DD74F97D9E06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F64BC0B-DCEA-4775-87F5-2ACB1CB6ED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405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8D594F2A-5657-4166-8A1B-FF6C61BF2C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8766" y="116205"/>
            <a:ext cx="376047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High School Life Science</a:t>
            </a:r>
          </a:p>
        </p:txBody>
      </p:sp>
    </p:spTree>
    <p:extLst>
      <p:ext uri="{BB962C8B-B14F-4D97-AF65-F5344CB8AC3E}">
        <p14:creationId xmlns:p14="http://schemas.microsoft.com/office/powerpoint/2010/main" val="93579963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2">
            <a:extLst>
              <a:ext uri="{FF2B5EF4-FFF2-40B4-BE49-F238E27FC236}">
                <a16:creationId xmlns:a16="http://schemas.microsoft.com/office/drawing/2014/main" id="{FE17D4D1-4F5C-4CE7-A8B6-D818DE65471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>
            <a:extLst>
              <a:ext uri="{FF2B5EF4-FFF2-40B4-BE49-F238E27FC236}">
                <a16:creationId xmlns:a16="http://schemas.microsoft.com/office/drawing/2014/main" id="{37B039ED-7E9D-4121-881A-47F90365153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89BE920-71C7-4614-99F7-F962BFF4E57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0CB220-BECE-46C8-84F8-DD74F97D9E06}" type="slidenum">
              <a:rPr lang="en-US" altLang="en-US" smtClean="0"/>
              <a:pPr/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6D4B6C-A6C9-40E4-BFA0-602BEF3402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0CB220-BECE-46C8-84F8-DD74F97D9E06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988243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2">
            <a:extLst>
              <a:ext uri="{FF2B5EF4-FFF2-40B4-BE49-F238E27FC236}">
                <a16:creationId xmlns:a16="http://schemas.microsoft.com/office/drawing/2014/main" id="{A0709A0E-4CF2-413D-AAC1-5BD85020E5D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>
            <a:extLst>
              <a:ext uri="{FF2B5EF4-FFF2-40B4-BE49-F238E27FC236}">
                <a16:creationId xmlns:a16="http://schemas.microsoft.com/office/drawing/2014/main" id="{D6894C10-73FE-416A-B3FF-7016616FB49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Drag the slider to change the level of biodiversity in the scene. Help students to interpret the images shown to come up with a definition for biodiversity. Suitable prompts could include: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altLang="en-US" dirty="0">
                <a:latin typeface="Arial" panose="020B0604020202020204" pitchFamily="34" charset="0"/>
              </a:rPr>
              <a:t>What happens to the number of species?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altLang="en-US" dirty="0">
                <a:latin typeface="Arial" panose="020B0604020202020204" pitchFamily="34" charset="0"/>
              </a:rPr>
              <a:t>What happens to the quality of the environment?</a:t>
            </a:r>
          </a:p>
          <a:p>
            <a:endParaRPr lang="en-GB" altLang="en-US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  <a:endParaRPr lang="en-GB" sz="1200" kern="1200" dirty="0">
              <a:solidFill>
                <a:schemeClr val="tx1"/>
              </a:solidFill>
              <a:latin typeface="Arial" charset="0"/>
              <a:ea typeface="+mn-ea"/>
              <a:cs typeface="+mn-cs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Engaging in Argument from Evidence: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Construct, use, and/or present an oral and written argument or counter-arguments based on data and evidence.</a:t>
            </a:r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9646781-518F-4AF7-9F20-201E0B9CA9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0CB220-BECE-46C8-84F8-DD74F97D9E06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2">
            <a:extLst>
              <a:ext uri="{FF2B5EF4-FFF2-40B4-BE49-F238E27FC236}">
                <a16:creationId xmlns:a16="http://schemas.microsoft.com/office/drawing/2014/main" id="{6A7830DF-1DDF-48A7-9305-AADA8232072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5" name="Rectangle 3">
            <a:extLst>
              <a:ext uri="{FF2B5EF4-FFF2-40B4-BE49-F238E27FC236}">
                <a16:creationId xmlns:a16="http://schemas.microsoft.com/office/drawing/2014/main" id="{EC1656BC-7937-45FD-B296-E8798DC5F5E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pPr eaLnBrk="1" hangingPunct="1"/>
            <a:r>
              <a:rPr lang="en-GB" altLang="en-US" dirty="0">
                <a:latin typeface="Arial" panose="020B0604020202020204" pitchFamily="34" charset="0"/>
              </a:rPr>
              <a:t>Deserts and polar regions have a relatively low biodiversity. You could ask students to suggest why they think this is. They might want to consider environmental conditions needed to support life.</a:t>
            </a:r>
          </a:p>
          <a:p>
            <a:pPr eaLnBrk="1" hangingPunct="1"/>
            <a:endParaRPr lang="en-GB" altLang="en-US" dirty="0">
              <a:latin typeface="Arial" panose="020B0604020202020204" pitchFamily="34" charset="0"/>
            </a:endParaRPr>
          </a:p>
          <a:p>
            <a:pPr eaLnBrk="1" hangingPunct="1"/>
            <a:r>
              <a:rPr lang="en-GB" altLang="en-US" b="1" dirty="0">
                <a:latin typeface="Arial" panose="020B0604020202020204" pitchFamily="34" charset="0"/>
              </a:rPr>
              <a:t>Photo credit: </a:t>
            </a:r>
            <a:r>
              <a:rPr lang="en-GB" altLang="en-US" dirty="0">
                <a:latin typeface="Arial" panose="020B0604020202020204" pitchFamily="34" charset="0"/>
              </a:rPr>
              <a:t>© Vlad61, Shutterstock.com 2018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2A813F7-F9A3-426A-AFD5-1E95E4675C5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0CB220-BECE-46C8-84F8-DD74F97D9E06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Rectangle 2">
            <a:extLst>
              <a:ext uri="{FF2B5EF4-FFF2-40B4-BE49-F238E27FC236}">
                <a16:creationId xmlns:a16="http://schemas.microsoft.com/office/drawing/2014/main" id="{45B78F60-6EFC-4290-8EE9-A93AA18AA41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3" name="Rectangle 3">
            <a:extLst>
              <a:ext uri="{FF2B5EF4-FFF2-40B4-BE49-F238E27FC236}">
                <a16:creationId xmlns:a16="http://schemas.microsoft.com/office/drawing/2014/main" id="{033955D5-9F2A-4FBD-82DF-9058010E17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pPr eaLnBrk="1" hangingPunct="1"/>
            <a:r>
              <a:rPr lang="en-GB" altLang="en-US" dirty="0">
                <a:latin typeface="Arial" panose="020B0604020202020204" pitchFamily="34" charset="0"/>
              </a:rPr>
              <a:t>Remind students what extinction means; the complete loss of all individuals in a species. </a:t>
            </a:r>
          </a:p>
          <a:p>
            <a:pPr eaLnBrk="1" hangingPunct="1"/>
            <a:r>
              <a:rPr lang="en-GB" altLang="en-US" dirty="0">
                <a:latin typeface="Arial" panose="020B0604020202020204" pitchFamily="34" charset="0"/>
              </a:rPr>
              <a:t>Extinction leads to a reduction in biodiversity. </a:t>
            </a:r>
          </a:p>
          <a:p>
            <a:pPr eaLnBrk="1" hangingPunct="1"/>
            <a:endParaRPr lang="en-GB" altLang="en-US" b="1" dirty="0">
              <a:latin typeface="Arial" panose="020B0604020202020204" pitchFamily="34" charset="0"/>
            </a:endParaRPr>
          </a:p>
          <a:p>
            <a:pPr eaLnBrk="1" hangingPunct="1"/>
            <a:r>
              <a:rPr lang="en-GB" altLang="en-US" b="1" dirty="0">
                <a:latin typeface="Arial" panose="020B0604020202020204" pitchFamily="34" charset="0"/>
              </a:rPr>
              <a:t>Photo credit: </a:t>
            </a:r>
            <a:r>
              <a:rPr lang="en-GB" altLang="en-US" dirty="0">
                <a:latin typeface="Arial" panose="020B0604020202020204" pitchFamily="34" charset="0"/>
              </a:rPr>
              <a:t>© Albie Venter, Shutterstock.com 2018</a:t>
            </a:r>
          </a:p>
          <a:p>
            <a:pPr eaLnBrk="1" hangingPunct="1"/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C31E2A4-F145-4284-81BA-CC1139FD6C5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0CB220-BECE-46C8-84F8-DD74F97D9E06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Rectangle 2">
            <a:extLst>
              <a:ext uri="{FF2B5EF4-FFF2-40B4-BE49-F238E27FC236}">
                <a16:creationId xmlns:a16="http://schemas.microsoft.com/office/drawing/2014/main" id="{8796BE2B-1A1B-4E84-B61D-893937C0613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7" name="Rectangle 3">
            <a:extLst>
              <a:ext uri="{FF2B5EF4-FFF2-40B4-BE49-F238E27FC236}">
                <a16:creationId xmlns:a16="http://schemas.microsoft.com/office/drawing/2014/main" id="{3AFA5209-4633-4BBA-B013-A781434C8A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b="1" dirty="0">
                <a:latin typeface="Arial" panose="020B0604020202020204" pitchFamily="34" charset="0"/>
              </a:rPr>
              <a:t>Photo credit: </a:t>
            </a:r>
            <a:r>
              <a:rPr lang="en-GB" altLang="en-US" dirty="0">
                <a:latin typeface="Arial" panose="020B0604020202020204" pitchFamily="34" charset="0"/>
              </a:rPr>
              <a:t>© Quick Shot, Shutterstock.com 2018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720BA09-4EDC-415A-9360-ED2AA238F92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0CB220-BECE-46C8-84F8-DD74F97D9E06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2">
            <a:extLst>
              <a:ext uri="{FF2B5EF4-FFF2-40B4-BE49-F238E27FC236}">
                <a16:creationId xmlns:a16="http://schemas.microsoft.com/office/drawing/2014/main" id="{D4803D91-E586-467F-8EA5-C96DE10FEF7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1" name="Rectangle 3">
            <a:extLst>
              <a:ext uri="{FF2B5EF4-FFF2-40B4-BE49-F238E27FC236}">
                <a16:creationId xmlns:a16="http://schemas.microsoft.com/office/drawing/2014/main" id="{CF081386-543D-4C31-97AE-0FDE7AF7736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110000"/>
              </a:lnSpc>
            </a:pPr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pPr eaLnBrk="1" hangingPunct="1">
              <a:lnSpc>
                <a:spcPct val="110000"/>
              </a:lnSpc>
            </a:pPr>
            <a:r>
              <a:rPr lang="en-GB" altLang="en-US" dirty="0">
                <a:latin typeface="Arial" panose="020B0604020202020204" pitchFamily="34" charset="0"/>
              </a:rPr>
              <a:t>Discuss students’ ideas for the question. Examples of how humans rely on biodiversity include:</a:t>
            </a:r>
          </a:p>
          <a:p>
            <a:pPr marL="171450" indent="-171450" eaLnBrk="1" hangingPunct="1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GB" altLang="en-US" dirty="0">
                <a:latin typeface="Arial" panose="020B0604020202020204" pitchFamily="34" charset="0"/>
              </a:rPr>
              <a:t>The importance of sea biodiversity for fishing</a:t>
            </a:r>
          </a:p>
          <a:p>
            <a:pPr marL="171450" indent="-171450" eaLnBrk="1" hangingPunct="1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GB" altLang="en-US" dirty="0">
                <a:latin typeface="Arial" panose="020B0604020202020204" pitchFamily="34" charset="0"/>
              </a:rPr>
              <a:t>Diversity in plant species used for food</a:t>
            </a:r>
          </a:p>
          <a:p>
            <a:pPr marL="171450" indent="-171450" eaLnBrk="1" hangingPunct="1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GB" altLang="en-US" dirty="0">
                <a:latin typeface="Arial" panose="020B0604020202020204" pitchFamily="34" charset="0"/>
              </a:rPr>
              <a:t>Diversity in insect species for pollination of crops</a:t>
            </a:r>
          </a:p>
          <a:p>
            <a:pPr marL="171450" indent="-171450" eaLnBrk="1" hangingPunct="1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GB" altLang="en-US" dirty="0">
                <a:latin typeface="Arial" panose="020B0604020202020204" pitchFamily="34" charset="0"/>
              </a:rPr>
              <a:t>The role of species in nutrient cycles and decomposition.</a:t>
            </a:r>
          </a:p>
          <a:p>
            <a:pPr eaLnBrk="1" hangingPunct="1">
              <a:lnSpc>
                <a:spcPct val="110000"/>
              </a:lnSpc>
              <a:buFontTx/>
              <a:buChar char="-"/>
            </a:pPr>
            <a:endParaRPr lang="en-GB" altLang="en-US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10000"/>
              </a:lnSpc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Practices:</a:t>
            </a:r>
            <a:endParaRPr lang="en-GB" sz="1200" kern="1200" dirty="0">
              <a:solidFill>
                <a:schemeClr val="tx1"/>
              </a:solidFill>
              <a:latin typeface="Arial" charset="0"/>
              <a:ea typeface="+mn-ea"/>
              <a:cs typeface="+mn-cs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10000"/>
              </a:lnSpc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Constructing Explanations and Designing Solutions: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Apply scientific ideas, principles, and/or evidence to provide an explanation of phenomena and solve design problems, taking into account possible unanticipated effects.</a:t>
            </a:r>
          </a:p>
          <a:p>
            <a:pPr marL="171450" marR="0" lvl="0" indent="-171450" algn="l" defTabSz="914400" rtl="0" eaLnBrk="0" fontAlgn="base" latinLnBrk="0" hangingPunct="0">
              <a:lnSpc>
                <a:spcPct val="110000"/>
              </a:lnSpc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Obtaining, Evaluating, and Communicating Information: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Communicate scientific and/or technical information or ideas (e.g. about phenomena and/or the process of development and the design and performance of a proposed process or system) in multiple formats (including orally, graphically, textually, and mathematically).</a:t>
            </a:r>
            <a:endParaRPr lang="en-GB" altLang="en-US" dirty="0">
              <a:latin typeface="Arial" panose="020B0604020202020204" pitchFamily="34" charset="0"/>
            </a:endParaRPr>
          </a:p>
          <a:p>
            <a:pPr eaLnBrk="1" hangingPunct="1">
              <a:lnSpc>
                <a:spcPct val="110000"/>
              </a:lnSpc>
            </a:pPr>
            <a:endParaRPr lang="en-GB" altLang="en-US" dirty="0">
              <a:latin typeface="Arial" panose="020B0604020202020204" pitchFamily="34" charset="0"/>
            </a:endParaRPr>
          </a:p>
          <a:p>
            <a:pPr eaLnBrk="1" hangingPunct="1">
              <a:lnSpc>
                <a:spcPct val="110000"/>
              </a:lnSpc>
            </a:pPr>
            <a:r>
              <a:rPr lang="en-GB" altLang="en-US" b="1" dirty="0">
                <a:latin typeface="Arial" panose="020B0604020202020204" pitchFamily="34" charset="0"/>
              </a:rPr>
              <a:t>Photo credit: </a:t>
            </a:r>
            <a:r>
              <a:rPr lang="en-GB" altLang="en-US" dirty="0">
                <a:latin typeface="Arial" panose="020B0604020202020204" pitchFamily="34" charset="0"/>
              </a:rPr>
              <a:t>© </a:t>
            </a:r>
            <a:r>
              <a:rPr lang="en-GB" altLang="en-US" dirty="0" err="1">
                <a:latin typeface="Arial" panose="020B0604020202020204" pitchFamily="34" charset="0"/>
              </a:rPr>
              <a:t>voyata</a:t>
            </a:r>
            <a:r>
              <a:rPr lang="en-GB" altLang="en-US" dirty="0">
                <a:latin typeface="Arial" panose="020B0604020202020204" pitchFamily="34" charset="0"/>
              </a:rPr>
              <a:t>, Shutterstock.com 2018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884F0B5-E3F3-4ABA-803E-E4E8BFA78ED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0CB220-BECE-46C8-84F8-DD74F97D9E06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Rectangle 2">
            <a:extLst>
              <a:ext uri="{FF2B5EF4-FFF2-40B4-BE49-F238E27FC236}">
                <a16:creationId xmlns:a16="http://schemas.microsoft.com/office/drawing/2014/main" id="{08B39882-8C53-4515-995E-5FE1F1DD7C4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5" name="Rectangle 3">
            <a:extLst>
              <a:ext uri="{FF2B5EF4-FFF2-40B4-BE49-F238E27FC236}">
                <a16:creationId xmlns:a16="http://schemas.microsoft.com/office/drawing/2014/main" id="{86A0B0C0-4707-4240-8F1C-8DBE399E573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20000"/>
          </a:bodyPr>
          <a:lstStyle/>
          <a:p>
            <a:pPr eaLnBrk="1" hangingPunct="1">
              <a:lnSpc>
                <a:spcPct val="120000"/>
              </a:lnSpc>
            </a:pPr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pPr eaLnBrk="1" hangingPunct="1">
              <a:lnSpc>
                <a:spcPct val="120000"/>
              </a:lnSpc>
            </a:pPr>
            <a:r>
              <a:rPr lang="en-GB" altLang="en-US" dirty="0">
                <a:latin typeface="Arial" panose="020B0604020202020204" pitchFamily="34" charset="0"/>
              </a:rPr>
              <a:t>Discuss students’ ideas for the question, encouraging them to justify their suggestions by linking actions to their expected impacts. Potential ways to increase biodiversity include:</a:t>
            </a:r>
          </a:p>
          <a:p>
            <a:pPr marL="171450" indent="-171450" eaLnBrk="1" hangingPunct="1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altLang="en-US" dirty="0">
                <a:latin typeface="Arial" panose="020B0604020202020204" pitchFamily="34" charset="0"/>
              </a:rPr>
              <a:t>organic farming</a:t>
            </a:r>
          </a:p>
          <a:p>
            <a:pPr marL="171450" indent="-171450" eaLnBrk="1" hangingPunct="1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altLang="en-US" dirty="0">
                <a:latin typeface="Arial" panose="020B0604020202020204" pitchFamily="34" charset="0"/>
              </a:rPr>
              <a:t>recycling to reduce landfill</a:t>
            </a:r>
          </a:p>
          <a:p>
            <a:pPr marL="171450" indent="-171450" eaLnBrk="1" hangingPunct="1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altLang="en-US" dirty="0">
                <a:latin typeface="Arial" panose="020B0604020202020204" pitchFamily="34" charset="0"/>
              </a:rPr>
              <a:t>conservation projects</a:t>
            </a:r>
          </a:p>
          <a:p>
            <a:pPr marL="171450" indent="-171450" eaLnBrk="1" hangingPunct="1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altLang="en-US" dirty="0">
                <a:latin typeface="Arial" panose="020B0604020202020204" pitchFamily="34" charset="0"/>
              </a:rPr>
              <a:t>breeding programs</a:t>
            </a:r>
          </a:p>
          <a:p>
            <a:pPr marL="171450" indent="-171450" eaLnBrk="1" hangingPunct="1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altLang="en-US" dirty="0">
                <a:latin typeface="Arial" panose="020B0604020202020204" pitchFamily="34" charset="0"/>
              </a:rPr>
              <a:t>nature reserves to protect land. </a:t>
            </a:r>
          </a:p>
          <a:p>
            <a:pPr eaLnBrk="1" hangingPunct="1">
              <a:lnSpc>
                <a:spcPct val="120000"/>
              </a:lnSpc>
              <a:buFontTx/>
              <a:buChar char="-"/>
            </a:pPr>
            <a:endParaRPr lang="en-GB" altLang="en-US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Practices:</a:t>
            </a:r>
            <a:endParaRPr lang="en-GB" sz="1200" kern="1200" dirty="0">
              <a:solidFill>
                <a:schemeClr val="tx1"/>
              </a:solidFill>
              <a:latin typeface="Arial" charset="0"/>
              <a:ea typeface="+mn-ea"/>
              <a:cs typeface="+mn-cs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20000"/>
              </a:lnSpc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Constructing Explanations and Designing Solutions: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Apply scientific ideas, principles, and/or evidence to provide an explanation of phenomena and solve design problems, taking into account possible unanticipated effects.</a:t>
            </a:r>
          </a:p>
          <a:p>
            <a:pPr marL="171450" marR="0" lvl="0" indent="-171450" algn="l" defTabSz="914400" rtl="0" eaLnBrk="0" fontAlgn="base" latinLnBrk="0" hangingPunct="0">
              <a:lnSpc>
                <a:spcPct val="120000"/>
              </a:lnSpc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Obtaining, Evaluating, and Communicating Information: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Communicate scientific and/or technical information or ideas (e.g. about phenomena and/or the process of development and the design and performance of a proposed process or system) in multiple formats (including orally, graphically, textually, and mathematically).</a:t>
            </a:r>
            <a:endParaRPr lang="en-GB" altLang="en-US" dirty="0">
              <a:latin typeface="Arial" panose="020B0604020202020204" pitchFamily="34" charset="0"/>
            </a:endParaRPr>
          </a:p>
          <a:p>
            <a:pPr eaLnBrk="1" hangingPunct="1">
              <a:lnSpc>
                <a:spcPct val="120000"/>
              </a:lnSpc>
            </a:pPr>
            <a:endParaRPr lang="en-GB" altLang="en-US" b="1" dirty="0">
              <a:latin typeface="Arial" panose="020B0604020202020204" pitchFamily="34" charset="0"/>
            </a:endParaRPr>
          </a:p>
          <a:p>
            <a:pPr eaLnBrk="1" hangingPunct="1">
              <a:lnSpc>
                <a:spcPct val="120000"/>
              </a:lnSpc>
            </a:pPr>
            <a:r>
              <a:rPr lang="en-GB" altLang="en-US" b="1" dirty="0">
                <a:latin typeface="Arial" panose="020B0604020202020204" pitchFamily="34" charset="0"/>
              </a:rPr>
              <a:t>Photo credit: </a:t>
            </a:r>
            <a:r>
              <a:rPr lang="en-GB" altLang="en-US" dirty="0">
                <a:latin typeface="Arial" panose="020B0604020202020204" pitchFamily="34" charset="0"/>
              </a:rPr>
              <a:t>© </a:t>
            </a:r>
            <a:r>
              <a:rPr lang="en-GB" altLang="en-US" dirty="0" err="1">
                <a:latin typeface="Arial" panose="020B0604020202020204" pitchFamily="34" charset="0"/>
              </a:rPr>
              <a:t>wingedbull</a:t>
            </a:r>
            <a:r>
              <a:rPr lang="en-GB" altLang="en-US" dirty="0">
                <a:latin typeface="Arial" panose="020B0604020202020204" pitchFamily="34" charset="0"/>
              </a:rPr>
              <a:t>, Shutterstock.com 2018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AF2301D-D447-4194-B538-6C20BAA92E6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0CB220-BECE-46C8-84F8-DD74F97D9E06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5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6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8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9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0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4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5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6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7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8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9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221764" y="1187864"/>
            <a:ext cx="4990744" cy="3127761"/>
          </a:xfrm>
        </p:spPr>
        <p:txBody>
          <a:bodyPr/>
          <a:lstStyle>
            <a:lvl1pPr algn="ctr">
              <a:lnSpc>
                <a:spcPct val="100000"/>
              </a:lnSpc>
              <a:defRPr sz="4400">
                <a:solidFill>
                  <a:srgbClr val="33CC33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98834DD-8F6E-42DC-9D16-ECD46904FE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7" name="Text Box 14">
            <a:extLst>
              <a:ext uri="{FF2B5EF4-FFF2-40B4-BE49-F238E27FC236}">
                <a16:creationId xmlns:a16="http://schemas.microsoft.com/office/drawing/2014/main" id="{8791D40A-4DB6-4A2B-BA84-E865395A5AD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8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285264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938680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975"/>
            <a:ext cx="2057400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3975"/>
            <a:ext cx="6019800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937661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53975"/>
            <a:ext cx="8229600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455375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en-GB" noProof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913814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57710E3-B803-4BC1-B28F-DAEAEF4CF70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8BEDEB8-A9C3-4367-BF40-FB60AF6FA13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148552" y="1300899"/>
            <a:ext cx="5712644" cy="237555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9474967-5D5D-47B0-9641-1895A87640BC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3148552" y="4271390"/>
            <a:ext cx="5712644" cy="235916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4EB760-B304-407E-93E6-2BC1C04C1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3" name="Text Box 14">
            <a:extLst>
              <a:ext uri="{FF2B5EF4-FFF2-40B4-BE49-F238E27FC236}">
                <a16:creationId xmlns:a16="http://schemas.microsoft.com/office/drawing/2014/main" id="{F43ADC5B-499B-40DB-858C-27BBFD38862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8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63540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294695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612474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441269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279643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84106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228593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732083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32204456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9682573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601725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322539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3838" y="53975"/>
            <a:ext cx="2112962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33363" y="53975"/>
            <a:ext cx="6188075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569572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233363" y="53975"/>
            <a:ext cx="8453437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429332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593666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5146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49920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97864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36590237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325937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72441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2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tags" Target="../tags/tag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3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39765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1028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pic>
        <p:nvPicPr>
          <p:cNvPr id="1030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23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33C472F-B895-46EA-B929-83095296765C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Text Box 14">
            <a:extLst>
              <a:ext uri="{FF2B5EF4-FFF2-40B4-BE49-F238E27FC236}">
                <a16:creationId xmlns:a16="http://schemas.microsoft.com/office/drawing/2014/main" id="{C436BA7E-3972-478D-9105-365FB1FA2F5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8</a:t>
            </a:r>
          </a:p>
        </p:txBody>
      </p:sp>
    </p:spTree>
    <p:custDataLst>
      <p:tags r:id="rId16"/>
    </p:custDataLst>
    <p:extLst>
      <p:ext uri="{BB962C8B-B14F-4D97-AF65-F5344CB8AC3E}">
        <p14:creationId xmlns:p14="http://schemas.microsoft.com/office/powerpoint/2010/main" val="933328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059" r:id="rId1"/>
    <p:sldLayoutId id="2147485060" r:id="rId2"/>
    <p:sldLayoutId id="2147485061" r:id="rId3"/>
    <p:sldLayoutId id="2147485062" r:id="rId4"/>
    <p:sldLayoutId id="2147485063" r:id="rId5"/>
    <p:sldLayoutId id="2147485064" r:id="rId6"/>
    <p:sldLayoutId id="2147485065" r:id="rId7"/>
    <p:sldLayoutId id="2147485066" r:id="rId8"/>
    <p:sldLayoutId id="2147485067" r:id="rId9"/>
    <p:sldLayoutId id="2147485068" r:id="rId10"/>
    <p:sldLayoutId id="2147485069" r:id="rId11"/>
    <p:sldLayoutId id="2147485070" r:id="rId12"/>
    <p:sldLayoutId id="2147485071" r:id="rId13"/>
    <p:sldLayoutId id="2147485072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39765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205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pic>
        <p:nvPicPr>
          <p:cNvPr id="2054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D9274EB-7F4D-46DD-BE65-348FFA113121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8" name="Text Box 14">
            <a:extLst>
              <a:ext uri="{FF2B5EF4-FFF2-40B4-BE49-F238E27FC236}">
                <a16:creationId xmlns:a16="http://schemas.microsoft.com/office/drawing/2014/main" id="{0CFC9F27-850B-4F73-BED5-C83147E45AB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8</a:t>
            </a:r>
          </a:p>
        </p:txBody>
      </p:sp>
    </p:spTree>
    <p:custDataLst>
      <p:tags r:id="rId14"/>
    </p:custDataLst>
    <p:extLst>
      <p:ext uri="{BB962C8B-B14F-4D97-AF65-F5344CB8AC3E}">
        <p14:creationId xmlns:p14="http://schemas.microsoft.com/office/powerpoint/2010/main" val="187266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074" r:id="rId1"/>
    <p:sldLayoutId id="2147485075" r:id="rId2"/>
    <p:sldLayoutId id="2147485076" r:id="rId3"/>
    <p:sldLayoutId id="2147485077" r:id="rId4"/>
    <p:sldLayoutId id="2147485078" r:id="rId5"/>
    <p:sldLayoutId id="2147485079" r:id="rId6"/>
    <p:sldLayoutId id="2147485080" r:id="rId7"/>
    <p:sldLayoutId id="2147485081" r:id="rId8"/>
    <p:sldLayoutId id="2147485082" r:id="rId9"/>
    <p:sldLayoutId id="2147485083" r:id="rId10"/>
    <p:sldLayoutId id="2147485084" r:id="rId11"/>
    <p:sldLayoutId id="2147485085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3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control" Target="../activeX/activeX1.xml"/><Relationship Id="rId7" Type="http://schemas.openxmlformats.org/officeDocument/2006/relationships/image" Target="../media/image9.png"/><Relationship Id="rId2" Type="http://schemas.openxmlformats.org/officeDocument/2006/relationships/tags" Target="../tags/tag3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png"/><Relationship Id="rId11" Type="http://schemas.openxmlformats.org/officeDocument/2006/relationships/image" Target="../media/image8.wmf"/><Relationship Id="rId5" Type="http://schemas.openxmlformats.org/officeDocument/2006/relationships/notesSlide" Target="../notesSlides/notesSlide3.xml"/><Relationship Id="rId10" Type="http://schemas.openxmlformats.org/officeDocument/2006/relationships/image" Target="../media/image12.jpg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4.xml"/><Relationship Id="rId6" Type="http://schemas.openxmlformats.org/officeDocument/2006/relationships/image" Target="../media/image10.png"/><Relationship Id="rId5" Type="http://schemas.openxmlformats.org/officeDocument/2006/relationships/image" Target="../media/image6.pn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5.xml"/><Relationship Id="rId6" Type="http://schemas.openxmlformats.org/officeDocument/2006/relationships/image" Target="../media/image10.png"/><Relationship Id="rId5" Type="http://schemas.openxmlformats.org/officeDocument/2006/relationships/image" Target="../media/image6.pn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6.xml"/><Relationship Id="rId5" Type="http://schemas.openxmlformats.org/officeDocument/2006/relationships/image" Target="../media/image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7.xml"/><Relationship Id="rId6" Type="http://schemas.openxmlformats.org/officeDocument/2006/relationships/image" Target="../media/image10.png"/><Relationship Id="rId5" Type="http://schemas.openxmlformats.org/officeDocument/2006/relationships/image" Target="../media/image6.pn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0.xml"/><Relationship Id="rId1" Type="http://schemas.openxmlformats.org/officeDocument/2006/relationships/tags" Target="../tags/tag38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3">
            <a:extLst>
              <a:ext uri="{FF2B5EF4-FFF2-40B4-BE49-F238E27FC236}">
                <a16:creationId xmlns:a16="http://schemas.microsoft.com/office/drawing/2014/main" id="{CC594887-2525-4164-BB5B-57153DC25D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Biodiversity</a:t>
            </a: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4ABE34-7415-49D3-BEDF-B4936BDCAE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216000" indent="-216000">
              <a:buSzPct val="100000"/>
              <a:buFont typeface="Wingdings 2" panose="05020102010507070707" pitchFamily="18" charset="2"/>
              <a:buChar char=""/>
            </a:pPr>
            <a:r>
              <a:rPr lang="en-GB" sz="1600" dirty="0"/>
              <a:t>Constructing Explanations and Designing Solutions</a:t>
            </a:r>
          </a:p>
          <a:p>
            <a:pPr marL="216000" indent="-216000">
              <a:buSzPct val="100000"/>
              <a:buFont typeface="Wingdings 2" panose="05020102010507070707" pitchFamily="18" charset="2"/>
              <a:buChar char=""/>
            </a:pPr>
            <a:r>
              <a:rPr lang="en-GB" sz="1600" dirty="0"/>
              <a:t>Engaging in Argument from Evidence</a:t>
            </a:r>
          </a:p>
          <a:p>
            <a:pPr marL="216000" indent="-216000">
              <a:buSzPct val="100000"/>
              <a:buFont typeface="Wingdings 2" panose="05020102010507070707" pitchFamily="18" charset="2"/>
              <a:buChar char=""/>
            </a:pPr>
            <a:r>
              <a:rPr lang="en-GB" sz="1600" dirty="0"/>
              <a:t>Obtaining, Evaluating and Communicating Information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97178BF-770B-4F13-AFC6-5D12BD5713F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r>
              <a:rPr lang="en-GB" sz="1600" dirty="0"/>
              <a:t>1. Patterns </a:t>
            </a:r>
          </a:p>
          <a:p>
            <a:r>
              <a:rPr lang="en-GB" sz="1600" dirty="0"/>
              <a:t>2. Cause and Effect</a:t>
            </a:r>
          </a:p>
          <a:p>
            <a:r>
              <a:rPr lang="en-GB" sz="1600" dirty="0"/>
              <a:t>7. Stability and Change</a:t>
            </a:r>
            <a:endParaRPr lang="en-US" sz="1600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0A3BB19F-D25B-4762-BF2E-7C46604C9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Information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153168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>
            <a:extLst>
              <a:ext uri="{FF2B5EF4-FFF2-40B4-BE49-F238E27FC236}">
                <a16:creationId xmlns:a16="http://schemas.microsoft.com/office/drawing/2014/main" id="{45F6DE9B-19DD-4247-89AE-589C5223366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What is biodiversity? (1)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D39CDDA-E5C3-44C1-B344-68D57AC359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 descr="flash_icon">
            <a:extLst>
              <a:ext uri="{FF2B5EF4-FFF2-40B4-BE49-F238E27FC236}">
                <a16:creationId xmlns:a16="http://schemas.microsoft.com/office/drawing/2014/main" id="{B7C42E87-19A0-4FCB-8D34-D3AC06A3CF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634413" y="115888"/>
            <a:ext cx="3857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7" descr="notes_icon">
            <a:extLst>
              <a:ext uri="{FF2B5EF4-FFF2-40B4-BE49-F238E27FC236}">
                <a16:creationId xmlns:a16="http://schemas.microsoft.com/office/drawing/2014/main" id="{C36771B1-C89D-499C-BA0B-6DB3BA6025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123238" y="150813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BA80280-9B68-48F1-A7D1-69AB214900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41688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" y="800100"/>
            <a:ext cx="8699500" cy="5308600"/>
          </a:xfrm>
          <a:prstGeom prst="rect">
            <a:avLst/>
          </a:prstGeom>
        </p:spPr>
      </p:pic>
    </p:spTree>
    <p:custDataLst>
      <p:tags r:id="rId2"/>
    </p:custDataLst>
    <p:controls>
      <mc:AlternateContent xmlns:mc="http://schemas.openxmlformats.org/markup-compatibility/2006">
        <mc:Choice xmlns:v="urn:schemas-microsoft-com:vml" Requires="v">
          <p:control spid="1042" name="ShockwaveFlash1" r:id="rId3" imgW="8699400" imgH="5308560"/>
        </mc:Choice>
        <mc:Fallback>
          <p:control name="ShockwaveFlash1" r:id="rId3" imgW="8699400" imgH="5308560">
            <p:pic>
              <p:nvPicPr>
                <p:cNvPr id="4" name="ShockwaveFlash1">
                  <a:extLst>
                    <a:ext uri="{FF2B5EF4-FFF2-40B4-BE49-F238E27FC236}">
                      <a16:creationId xmlns:a16="http://schemas.microsoft.com/office/drawing/2014/main" id="{EA4E8E2E-8491-4047-B7E0-EC1CEF7DFE3B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3">
            <a:extLst>
              <a:ext uri="{FF2B5EF4-FFF2-40B4-BE49-F238E27FC236}">
                <a16:creationId xmlns:a16="http://schemas.microsoft.com/office/drawing/2014/main" id="{F869CBA3-368B-431C-887E-1DFB70C1A7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784225"/>
            <a:ext cx="843756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>
                <a:solidFill>
                  <a:srgbClr val="10BC45"/>
                </a:solidFill>
              </a:rPr>
              <a:t>Biodiversity </a:t>
            </a:r>
            <a:r>
              <a:rPr lang="en-GB" altLang="en-US"/>
              <a:t>is the variety of all the different </a:t>
            </a:r>
            <a:r>
              <a:rPr lang="en-GB" altLang="en-US" b="1">
                <a:solidFill>
                  <a:srgbClr val="10BC45"/>
                </a:solidFill>
              </a:rPr>
              <a:t>species</a:t>
            </a:r>
            <a:r>
              <a:rPr lang="en-GB" altLang="en-US"/>
              <a:t> of organisms on Earth, or within an </a:t>
            </a:r>
            <a:r>
              <a:rPr lang="en-GB" altLang="en-US" b="1">
                <a:solidFill>
                  <a:srgbClr val="10BC45"/>
                </a:solidFill>
              </a:rPr>
              <a:t>ecosystem</a:t>
            </a:r>
            <a:r>
              <a:rPr lang="en-GB" altLang="en-US"/>
              <a:t>.  </a:t>
            </a:r>
          </a:p>
        </p:txBody>
      </p:sp>
      <p:sp>
        <p:nvSpPr>
          <p:cNvPr id="11267" name="Rectangle 6">
            <a:extLst>
              <a:ext uri="{FF2B5EF4-FFF2-40B4-BE49-F238E27FC236}">
                <a16:creationId xmlns:a16="http://schemas.microsoft.com/office/drawing/2014/main" id="{A453F6C9-5D71-4B42-8746-09098DFA449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dirty="0"/>
              <a:t>What is biodiversity? (2)</a:t>
            </a:r>
          </a:p>
        </p:txBody>
      </p:sp>
      <p:sp>
        <p:nvSpPr>
          <p:cNvPr id="12293" name="Rectangle 42">
            <a:extLst>
              <a:ext uri="{FF2B5EF4-FFF2-40B4-BE49-F238E27FC236}">
                <a16:creationId xmlns:a16="http://schemas.microsoft.com/office/drawing/2014/main" id="{939E91FC-06D7-4441-9E2B-25FC42525D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2057400"/>
            <a:ext cx="852805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>
                <a:solidFill>
                  <a:srgbClr val="010066"/>
                </a:solidFill>
              </a:rPr>
              <a:t>The greater the number of different species in an ecosystem, the higher its biodiversity.</a:t>
            </a:r>
          </a:p>
        </p:txBody>
      </p:sp>
      <p:sp>
        <p:nvSpPr>
          <p:cNvPr id="12294" name="Rectangle 41">
            <a:extLst>
              <a:ext uri="{FF2B5EF4-FFF2-40B4-BE49-F238E27FC236}">
                <a16:creationId xmlns:a16="http://schemas.microsoft.com/office/drawing/2014/main" id="{BAE32918-EF07-4196-A6B1-66F533BC43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3332163"/>
            <a:ext cx="5143500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>
                <a:solidFill>
                  <a:srgbClr val="010066"/>
                </a:solidFill>
              </a:rPr>
              <a:t>Tropical rainforests and </a:t>
            </a:r>
            <a:br>
              <a:rPr lang="en-GB" altLang="en-US">
                <a:solidFill>
                  <a:srgbClr val="010066"/>
                </a:solidFill>
              </a:rPr>
            </a:br>
            <a:r>
              <a:rPr lang="en-GB" altLang="en-US">
                <a:solidFill>
                  <a:srgbClr val="010066"/>
                </a:solidFill>
              </a:rPr>
              <a:t>coral reefs are considered </a:t>
            </a:r>
            <a:br>
              <a:rPr lang="en-GB" altLang="en-US">
                <a:solidFill>
                  <a:srgbClr val="010066"/>
                </a:solidFill>
              </a:rPr>
            </a:br>
            <a:r>
              <a:rPr lang="en-GB" altLang="en-US">
                <a:solidFill>
                  <a:srgbClr val="010066"/>
                </a:solidFill>
              </a:rPr>
              <a:t>to have the highest </a:t>
            </a:r>
            <a:br>
              <a:rPr lang="en-GB" altLang="en-US">
                <a:solidFill>
                  <a:srgbClr val="010066"/>
                </a:solidFill>
              </a:rPr>
            </a:br>
            <a:r>
              <a:rPr lang="en-GB" altLang="en-US">
                <a:solidFill>
                  <a:srgbClr val="010066"/>
                </a:solidFill>
              </a:rPr>
              <a:t>biodiversities on earth. </a:t>
            </a:r>
          </a:p>
        </p:txBody>
      </p:sp>
      <p:sp>
        <p:nvSpPr>
          <p:cNvPr id="11271" name="Rectangle 2">
            <a:extLst>
              <a:ext uri="{FF2B5EF4-FFF2-40B4-BE49-F238E27FC236}">
                <a16:creationId xmlns:a16="http://schemas.microsoft.com/office/drawing/2014/main" id="{9AE4B7BB-5076-472E-9849-1FB1338164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12296" name="Rectangle 1">
            <a:extLst>
              <a:ext uri="{FF2B5EF4-FFF2-40B4-BE49-F238E27FC236}">
                <a16:creationId xmlns:a16="http://schemas.microsoft.com/office/drawing/2014/main" id="{66930558-086A-413C-952C-5B7C0ABE08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5345113"/>
            <a:ext cx="7939088" cy="808037"/>
          </a:xfrm>
          <a:prstGeom prst="rect">
            <a:avLst/>
          </a:prstGeom>
          <a:solidFill>
            <a:srgbClr val="96E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dirty="0">
                <a:ea typeface="Calibri" panose="020F0502020204030204" pitchFamily="34" charset="0"/>
                <a:cs typeface="Arial" panose="020B0604020202020204" pitchFamily="34" charset="0"/>
              </a:rPr>
              <a:t>Can you name a type of ecosystem that has a relatively low biodiversity?</a:t>
            </a:r>
          </a:p>
        </p:txBody>
      </p:sp>
      <p:pic>
        <p:nvPicPr>
          <p:cNvPr id="11274" name="Picture 9" descr="Vlad61_364461629.jpg">
            <a:extLst>
              <a:ext uri="{FF2B5EF4-FFF2-40B4-BE49-F238E27FC236}">
                <a16:creationId xmlns:a16="http://schemas.microsoft.com/office/drawing/2014/main" id="{E5178BE0-B944-4512-9C6C-D6321C1907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8" t="4082" r="4652"/>
          <a:stretch>
            <a:fillRect/>
          </a:stretch>
        </p:blipFill>
        <p:spPr bwMode="auto">
          <a:xfrm>
            <a:off x="4654550" y="2736850"/>
            <a:ext cx="3563938" cy="245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E3CB92D-5B6E-41B6-8142-A7DCA1C634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9" descr="notes_icon">
            <a:extLst>
              <a:ext uri="{FF2B5EF4-FFF2-40B4-BE49-F238E27FC236}">
                <a16:creationId xmlns:a16="http://schemas.microsoft.com/office/drawing/2014/main" id="{76BD5084-C051-4D5D-9105-5C0CC8A162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3" grpId="0"/>
      <p:bldP spid="12294" grpId="0"/>
      <p:bldP spid="1229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6">
            <a:extLst>
              <a:ext uri="{FF2B5EF4-FFF2-40B4-BE49-F238E27FC236}">
                <a16:creationId xmlns:a16="http://schemas.microsoft.com/office/drawing/2014/main" id="{51BAC51B-752E-4C7A-AC74-7CB8DF0B142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/>
              <a:t>Why is biodiversity important? (1)</a:t>
            </a:r>
          </a:p>
        </p:txBody>
      </p:sp>
      <p:sp>
        <p:nvSpPr>
          <p:cNvPr id="12292" name="Rectangle 4">
            <a:extLst>
              <a:ext uri="{FF2B5EF4-FFF2-40B4-BE49-F238E27FC236}">
                <a16:creationId xmlns:a16="http://schemas.microsoft.com/office/drawing/2014/main" id="{13754AFD-498B-4D4B-8894-BE135067E6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784225"/>
            <a:ext cx="818991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>
                <a:solidFill>
                  <a:srgbClr val="010066"/>
                </a:solidFill>
              </a:rPr>
              <a:t>Biodiversity is important in maintaining the stability of an ecosystem and protecting it from environmental change. </a:t>
            </a:r>
          </a:p>
        </p:txBody>
      </p:sp>
      <p:sp>
        <p:nvSpPr>
          <p:cNvPr id="13317" name="Rectangle 10">
            <a:extLst>
              <a:ext uri="{FF2B5EF4-FFF2-40B4-BE49-F238E27FC236}">
                <a16:creationId xmlns:a16="http://schemas.microsoft.com/office/drawing/2014/main" id="{583B52A4-D899-4FB8-A4B5-21A3FC9355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1681163"/>
            <a:ext cx="850423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Different types of species living in an ecosystem interact and</a:t>
            </a:r>
            <a:br>
              <a:rPr lang="en-GB" altLang="en-US" dirty="0">
                <a:solidFill>
                  <a:srgbClr val="010066"/>
                </a:solidFill>
              </a:rPr>
            </a:br>
            <a:r>
              <a:rPr lang="en-GB" altLang="en-US" dirty="0">
                <a:solidFill>
                  <a:srgbClr val="010066"/>
                </a:solidFill>
              </a:rPr>
              <a:t>rely on one another for resources, including food and shelter. This is known as </a:t>
            </a:r>
            <a:r>
              <a:rPr lang="en-GB" altLang="en-US" b="1" dirty="0">
                <a:solidFill>
                  <a:srgbClr val="10BC45"/>
                </a:solidFill>
              </a:rPr>
              <a:t>interdependency.</a:t>
            </a:r>
            <a:endParaRPr lang="en-GB" alt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84D2841-67C5-478B-8B28-A711D3A97E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2947988"/>
            <a:ext cx="8634413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 dirty="0">
                <a:solidFill>
                  <a:srgbClr val="10BC45"/>
                </a:solidFill>
              </a:rPr>
              <a:t>Food webs </a:t>
            </a:r>
            <a:r>
              <a:rPr lang="en-GB" altLang="en-US" dirty="0">
                <a:solidFill>
                  <a:srgbClr val="010066"/>
                </a:solidFill>
              </a:rPr>
              <a:t>contain many </a:t>
            </a:r>
            <a:br>
              <a:rPr lang="en-GB" altLang="en-US" dirty="0">
                <a:solidFill>
                  <a:srgbClr val="010066"/>
                </a:solidFill>
              </a:rPr>
            </a:br>
            <a:r>
              <a:rPr lang="en-GB" altLang="en-US" dirty="0">
                <a:solidFill>
                  <a:srgbClr val="010066"/>
                </a:solidFill>
              </a:rPr>
              <a:t>species. Each species relies </a:t>
            </a:r>
            <a:br>
              <a:rPr lang="en-GB" altLang="en-US" dirty="0">
                <a:solidFill>
                  <a:srgbClr val="010066"/>
                </a:solidFill>
              </a:rPr>
            </a:br>
            <a:r>
              <a:rPr lang="en-GB" altLang="en-US" dirty="0">
                <a:solidFill>
                  <a:srgbClr val="010066"/>
                </a:solidFill>
              </a:rPr>
              <a:t>on several others as a source </a:t>
            </a:r>
            <a:br>
              <a:rPr lang="en-GB" altLang="en-US" dirty="0">
                <a:solidFill>
                  <a:srgbClr val="010066"/>
                </a:solidFill>
              </a:rPr>
            </a:br>
            <a:r>
              <a:rPr lang="en-GB" altLang="en-US" dirty="0">
                <a:solidFill>
                  <a:srgbClr val="010066"/>
                </a:solidFill>
              </a:rPr>
              <a:t>of food. </a:t>
            </a:r>
            <a:endParaRPr lang="en-GB" altLang="en-US" dirty="0"/>
          </a:p>
        </p:txBody>
      </p:sp>
      <p:pic>
        <p:nvPicPr>
          <p:cNvPr id="11" name="Picture 10" descr="Albie Venter_173037086.jpg">
            <a:extLst>
              <a:ext uri="{FF2B5EF4-FFF2-40B4-BE49-F238E27FC236}">
                <a16:creationId xmlns:a16="http://schemas.microsoft.com/office/drawing/2014/main" id="{D465B0C2-0370-4ED7-919A-A7E78B4168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27" t="3662"/>
          <a:stretch>
            <a:fillRect/>
          </a:stretch>
        </p:blipFill>
        <p:spPr bwMode="auto">
          <a:xfrm>
            <a:off x="4784725" y="3181350"/>
            <a:ext cx="3978275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72B209E8-DB43-432E-AC29-84C84BEB90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4583113"/>
            <a:ext cx="4572000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>
                <a:solidFill>
                  <a:srgbClr val="010066"/>
                </a:solidFill>
              </a:rPr>
              <a:t>This means that if one species becomes </a:t>
            </a:r>
            <a:r>
              <a:rPr lang="en-GB" altLang="en-US" b="1">
                <a:solidFill>
                  <a:srgbClr val="10BC45"/>
                </a:solidFill>
              </a:rPr>
              <a:t>extinct</a:t>
            </a:r>
            <a:r>
              <a:rPr lang="en-GB" altLang="en-US">
                <a:solidFill>
                  <a:srgbClr val="010066"/>
                </a:solidFill>
              </a:rPr>
              <a:t>, those remaining can adapt by eating more of a different species.  </a:t>
            </a:r>
            <a:endParaRPr lang="en-GB" alt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66FAF99-CB9F-486E-846A-3E6A3A3F76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9" descr="notes_icon">
            <a:extLst>
              <a:ext uri="{FF2B5EF4-FFF2-40B4-BE49-F238E27FC236}">
                <a16:creationId xmlns:a16="http://schemas.microsoft.com/office/drawing/2014/main" id="{7A67BEB5-A39B-479D-83AD-E06C5F42A1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7" grpId="0"/>
      <p:bldP spid="9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6">
            <a:extLst>
              <a:ext uri="{FF2B5EF4-FFF2-40B4-BE49-F238E27FC236}">
                <a16:creationId xmlns:a16="http://schemas.microsoft.com/office/drawing/2014/main" id="{B333DB8B-D380-452C-A1A5-9EC0AD7BC04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/>
              <a:t>Why is biodiversity important? (2)</a:t>
            </a:r>
          </a:p>
        </p:txBody>
      </p:sp>
      <p:sp>
        <p:nvSpPr>
          <p:cNvPr id="13316" name="Rectangle 12">
            <a:extLst>
              <a:ext uri="{FF2B5EF4-FFF2-40B4-BE49-F238E27FC236}">
                <a16:creationId xmlns:a16="http://schemas.microsoft.com/office/drawing/2014/main" id="{15D7F616-4D29-47FD-ADE7-E8DBBEBE52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784225"/>
            <a:ext cx="85979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Biodiversity also plays an important role in maintaining the </a:t>
            </a:r>
            <a:r>
              <a:rPr lang="en-GB" altLang="en-US" b="1" dirty="0">
                <a:solidFill>
                  <a:srgbClr val="10BC45"/>
                </a:solidFill>
              </a:rPr>
              <a:t>physical environment</a:t>
            </a:r>
            <a:r>
              <a:rPr lang="en-GB" altLang="en-US" dirty="0">
                <a:solidFill>
                  <a:srgbClr val="010066"/>
                </a:solidFill>
              </a:rPr>
              <a:t>. This includes an ecosystem’s climate, water supply and soil quality.  </a:t>
            </a:r>
            <a:endParaRPr lang="en-GB" alt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BFFCA0D-B759-422E-A93F-FFC3C8A0E9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2269244"/>
            <a:ext cx="818991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 dirty="0">
                <a:solidFill>
                  <a:srgbClr val="10BC45"/>
                </a:solidFill>
              </a:rPr>
              <a:t>Nutrient cycles</a:t>
            </a:r>
            <a:r>
              <a:rPr lang="en-GB" altLang="en-US" dirty="0">
                <a:solidFill>
                  <a:srgbClr val="010066"/>
                </a:solidFill>
              </a:rPr>
              <a:t>,</a:t>
            </a:r>
            <a:r>
              <a:rPr lang="en-GB" altLang="en-US" b="1" dirty="0">
                <a:solidFill>
                  <a:srgbClr val="10BC45"/>
                </a:solidFill>
              </a:rPr>
              <a:t> </a:t>
            </a:r>
            <a:r>
              <a:rPr lang="en-GB" altLang="en-US" dirty="0">
                <a:solidFill>
                  <a:srgbClr val="010066"/>
                </a:solidFill>
              </a:rPr>
              <a:t>such as the carbon cycle and nitrogen cycle, rely on the presence of many different species of animals, plants and microorganisms to function effectively.</a:t>
            </a:r>
            <a:endParaRPr lang="en-GB" alt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0F6F891-2F8F-4F67-A56F-168D6925D1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899" y="3754262"/>
            <a:ext cx="4104923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All living species rely on nutrient cycles for their survival, as they are what ultimately provide organisms with the energy they need for growth.  </a:t>
            </a:r>
            <a:endParaRPr lang="en-GB" altLang="en-US" dirty="0"/>
          </a:p>
        </p:txBody>
      </p:sp>
      <p:pic>
        <p:nvPicPr>
          <p:cNvPr id="13319" name="Picture 7" descr="Biodiversity_6.1.png">
            <a:extLst>
              <a:ext uri="{FF2B5EF4-FFF2-40B4-BE49-F238E27FC236}">
                <a16:creationId xmlns:a16="http://schemas.microsoft.com/office/drawing/2014/main" id="{A7BFA2F7-663D-4E0F-9E98-A3ACD04608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396" y="3630928"/>
            <a:ext cx="3340100" cy="271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3CD35FE-7B9A-4A78-BD0E-0EE7DCC1A4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6">
            <a:extLst>
              <a:ext uri="{FF2B5EF4-FFF2-40B4-BE49-F238E27FC236}">
                <a16:creationId xmlns:a16="http://schemas.microsoft.com/office/drawing/2014/main" id="{2DB5F457-B9F9-4314-9514-8091276141A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/>
              <a:t>Humans and biodiversity (1)</a:t>
            </a:r>
          </a:p>
        </p:txBody>
      </p:sp>
      <p:sp>
        <p:nvSpPr>
          <p:cNvPr id="13316" name="Rectangle 43">
            <a:extLst>
              <a:ext uri="{FF2B5EF4-FFF2-40B4-BE49-F238E27FC236}">
                <a16:creationId xmlns:a16="http://schemas.microsoft.com/office/drawing/2014/main" id="{AF6445C3-CC4C-4C06-B9C4-DE966CD9A1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1766946"/>
            <a:ext cx="818991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>
                <a:solidFill>
                  <a:srgbClr val="010066"/>
                </a:solidFill>
              </a:rPr>
              <a:t>The future of the human species on Earth relies on us maintaining a high level of biodiversity. </a:t>
            </a:r>
          </a:p>
        </p:txBody>
      </p:sp>
      <p:sp>
        <p:nvSpPr>
          <p:cNvPr id="14341" name="Rectangle 42">
            <a:extLst>
              <a:ext uri="{FF2B5EF4-FFF2-40B4-BE49-F238E27FC236}">
                <a16:creationId xmlns:a16="http://schemas.microsoft.com/office/drawing/2014/main" id="{ED48E0FA-DDD2-4647-97DA-AA1379F524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2749667"/>
            <a:ext cx="4103688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Just like other species, we depend on ecosystems and </a:t>
            </a:r>
            <a:br>
              <a:rPr lang="en-GB" altLang="en-US" dirty="0">
                <a:solidFill>
                  <a:srgbClr val="010066"/>
                </a:solidFill>
              </a:rPr>
            </a:br>
            <a:r>
              <a:rPr lang="en-GB" altLang="en-US" dirty="0">
                <a:solidFill>
                  <a:srgbClr val="010066"/>
                </a:solidFill>
              </a:rPr>
              <a:t>the species they contain for resources such as food </a:t>
            </a:r>
            <a:br>
              <a:rPr lang="en-GB" altLang="en-US" dirty="0">
                <a:solidFill>
                  <a:srgbClr val="010066"/>
                </a:solidFill>
              </a:rPr>
            </a:br>
            <a:r>
              <a:rPr lang="en-GB" altLang="en-US" dirty="0">
                <a:solidFill>
                  <a:srgbClr val="010066"/>
                </a:solidFill>
              </a:rPr>
              <a:t>and shelter.</a:t>
            </a:r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406990CC-74AC-499A-BEE4-8490CCCAF8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4840463"/>
            <a:ext cx="3646488" cy="1222375"/>
          </a:xfrm>
          <a:prstGeom prst="rect">
            <a:avLst/>
          </a:prstGeom>
          <a:solidFill>
            <a:srgbClr val="96E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dirty="0">
                <a:ea typeface="Calibri" panose="020F0502020204030204" pitchFamily="34" charset="0"/>
                <a:cs typeface="Arial" panose="020B0604020202020204" pitchFamily="34" charset="0"/>
              </a:rPr>
              <a:t>Can you think of an</a:t>
            </a:r>
            <a:br>
              <a:rPr lang="en-US" altLang="en-US" dirty="0"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US" altLang="en-US" dirty="0">
                <a:ea typeface="Calibri" panose="020F0502020204030204" pitchFamily="34" charset="0"/>
                <a:cs typeface="Arial" panose="020B0604020202020204" pitchFamily="34" charset="0"/>
              </a:rPr>
              <a:t>example of how humans </a:t>
            </a:r>
            <a:br>
              <a:rPr lang="en-US" altLang="en-US" dirty="0"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US" altLang="en-US" dirty="0">
                <a:ea typeface="Calibri" panose="020F0502020204030204" pitchFamily="34" charset="0"/>
                <a:cs typeface="Arial" panose="020B0604020202020204" pitchFamily="34" charset="0"/>
              </a:rPr>
              <a:t>rely on biodiversity? </a:t>
            </a:r>
          </a:p>
        </p:txBody>
      </p:sp>
      <p:sp>
        <p:nvSpPr>
          <p:cNvPr id="14344" name="Rectangle 41">
            <a:extLst>
              <a:ext uri="{FF2B5EF4-FFF2-40B4-BE49-F238E27FC236}">
                <a16:creationId xmlns:a16="http://schemas.microsoft.com/office/drawing/2014/main" id="{1FB014A4-F5BE-46D7-965F-0D6C8BBA4E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784225"/>
            <a:ext cx="818991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>
                <a:solidFill>
                  <a:srgbClr val="010066"/>
                </a:solidFill>
              </a:rPr>
              <a:t>Over the past 200 years the human population has rapidly increased, with 7 billion humans living on Earth today. </a:t>
            </a:r>
          </a:p>
        </p:txBody>
      </p:sp>
      <p:pic>
        <p:nvPicPr>
          <p:cNvPr id="14345" name="Picture 10" descr="Biodiversity_7.1.jpg">
            <a:extLst>
              <a:ext uri="{FF2B5EF4-FFF2-40B4-BE49-F238E27FC236}">
                <a16:creationId xmlns:a16="http://schemas.microsoft.com/office/drawing/2014/main" id="{DE3E2ADA-91D9-4E20-82E3-65F3ABCA32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0551" y="2790648"/>
            <a:ext cx="4194175" cy="3249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4EA7D04-5F20-4FA3-8800-A25AFAD4BD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9" descr="notes_icon">
            <a:extLst>
              <a:ext uri="{FF2B5EF4-FFF2-40B4-BE49-F238E27FC236}">
                <a16:creationId xmlns:a16="http://schemas.microsoft.com/office/drawing/2014/main" id="{F32862DB-C306-4678-BFFC-2D4B94123C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66CC0F5-0DE6-46E9-9F9A-4C996586FD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97288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6" grpId="0"/>
      <p:bldP spid="14341" grpId="0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6">
            <a:extLst>
              <a:ext uri="{FF2B5EF4-FFF2-40B4-BE49-F238E27FC236}">
                <a16:creationId xmlns:a16="http://schemas.microsoft.com/office/drawing/2014/main" id="{A2AD3AEC-34DC-4B58-B499-702A873E909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/>
              <a:t>Humans and biodiversity (2)</a:t>
            </a:r>
          </a:p>
        </p:txBody>
      </p:sp>
      <p:sp>
        <p:nvSpPr>
          <p:cNvPr id="15364" name="Rectangle 42">
            <a:extLst>
              <a:ext uri="{FF2B5EF4-FFF2-40B4-BE49-F238E27FC236}">
                <a16:creationId xmlns:a16="http://schemas.microsoft.com/office/drawing/2014/main" id="{D38B8B33-1289-44F9-8820-74CC38833B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784225"/>
            <a:ext cx="818991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Many human activities are reducing biodiversity in various ecosystems across the world. Such activities include: </a:t>
            </a:r>
          </a:p>
        </p:txBody>
      </p:sp>
      <p:sp>
        <p:nvSpPr>
          <p:cNvPr id="14343" name="Rectangle 41">
            <a:extLst>
              <a:ext uri="{FF2B5EF4-FFF2-40B4-BE49-F238E27FC236}">
                <a16:creationId xmlns:a16="http://schemas.microsoft.com/office/drawing/2014/main" id="{58EB1BCA-98FD-4C91-8658-304538B972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4298950"/>
            <a:ext cx="84042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It is only recently that measures have been taken to prevent human activity from negatively affecting ecosystems and to restore biodiversity.</a:t>
            </a:r>
            <a:r>
              <a:rPr lang="en-GB" altLang="en-US" dirty="0">
                <a:solidFill>
                  <a:srgbClr val="010066"/>
                </a:solidFill>
              </a:rPr>
              <a:t>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9ADE765-24C6-45D7-A3DC-2B99D5E234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0280" y="1782128"/>
            <a:ext cx="25098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0363" indent="-360363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10BC45"/>
              </a:buClr>
              <a:buFont typeface="Wingdings" panose="05000000000000000000" pitchFamily="2" charset="2"/>
              <a:buChar char="l"/>
            </a:pPr>
            <a:r>
              <a:rPr lang="en-GB" altLang="en-US" dirty="0">
                <a:solidFill>
                  <a:srgbClr val="010066"/>
                </a:solidFill>
              </a:rPr>
              <a:t>quarrying</a:t>
            </a:r>
            <a:endParaRPr lang="en-GB" alt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EFFCC6C-3C3B-420D-A4C1-004D251DA0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0280" y="2411730"/>
            <a:ext cx="23177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0363" indent="-360363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10BC45"/>
              </a:buClr>
              <a:buFont typeface="Wingdings" panose="05000000000000000000" pitchFamily="2" charset="2"/>
              <a:buChar char="l"/>
            </a:pPr>
            <a:r>
              <a:rPr lang="en-GB" altLang="en-US">
                <a:solidFill>
                  <a:srgbClr val="010066"/>
                </a:solidFill>
              </a:rPr>
              <a:t>farming</a:t>
            </a:r>
            <a:endParaRPr lang="en-GB" alt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777D285-C73E-49EA-ABF2-9B5B968E98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0280" y="3041332"/>
            <a:ext cx="26463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0363" indent="-360363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10BC45"/>
              </a:buClr>
              <a:buFont typeface="Wingdings" panose="05000000000000000000" pitchFamily="2" charset="2"/>
              <a:buChar char="l"/>
            </a:pPr>
            <a:r>
              <a:rPr lang="en-GB" altLang="en-US">
                <a:solidFill>
                  <a:srgbClr val="010066"/>
                </a:solidFill>
              </a:rPr>
              <a:t>building</a:t>
            </a:r>
            <a:endParaRPr lang="en-GB" alt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3F85B45-7F8B-4A7B-84D6-B31A1EF1A4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0280" y="3670934"/>
            <a:ext cx="2829276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60363" indent="-360363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10BC45"/>
              </a:buClr>
              <a:buFont typeface="Wingdings" panose="05000000000000000000" pitchFamily="2" charset="2"/>
              <a:buChar char="l"/>
            </a:pPr>
            <a:r>
              <a:rPr lang="en-GB" altLang="en-US" dirty="0">
                <a:solidFill>
                  <a:srgbClr val="010066"/>
                </a:solidFill>
              </a:rPr>
              <a:t>dumping waste. </a:t>
            </a:r>
            <a:endParaRPr lang="en-GB" altLang="en-US" dirty="0"/>
          </a:p>
        </p:txBody>
      </p:sp>
      <p:sp>
        <p:nvSpPr>
          <p:cNvPr id="14" name="Rectangle 1">
            <a:extLst>
              <a:ext uri="{FF2B5EF4-FFF2-40B4-BE49-F238E27FC236}">
                <a16:creationId xmlns:a16="http://schemas.microsoft.com/office/drawing/2014/main" id="{4D2DC5F0-7CC9-40A6-ADF8-DC611EA354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5620632"/>
            <a:ext cx="7847013" cy="487362"/>
          </a:xfrm>
          <a:prstGeom prst="rect">
            <a:avLst/>
          </a:prstGeom>
          <a:solidFill>
            <a:srgbClr val="96E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ea typeface="Calibri" panose="020F0502020204030204" pitchFamily="34" charset="0"/>
                <a:cs typeface="Arial" panose="020B0604020202020204" pitchFamily="34" charset="0"/>
              </a:rPr>
              <a:t>What do you think can be done to improve biodiversity?</a:t>
            </a:r>
          </a:p>
        </p:txBody>
      </p:sp>
      <p:pic>
        <p:nvPicPr>
          <p:cNvPr id="15" name="Picture 14" descr="Wingedbull_397944163.jpg">
            <a:extLst>
              <a:ext uri="{FF2B5EF4-FFF2-40B4-BE49-F238E27FC236}">
                <a16:creationId xmlns:a16="http://schemas.microsoft.com/office/drawing/2014/main" id="{9EBFEA09-259E-413D-BCA9-1FACACD0267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10"/>
          <a:stretch>
            <a:fillRect/>
          </a:stretch>
        </p:blipFill>
        <p:spPr bwMode="auto">
          <a:xfrm>
            <a:off x="4217369" y="1693600"/>
            <a:ext cx="3877205" cy="2514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9" descr="notes_icon">
            <a:extLst>
              <a:ext uri="{FF2B5EF4-FFF2-40B4-BE49-F238E27FC236}">
                <a16:creationId xmlns:a16="http://schemas.microsoft.com/office/drawing/2014/main" id="{449B890B-5F1F-42B4-A06A-E9362A2950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D0C737D-812B-42F1-87B3-ABD33AC4A3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97288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3" grpId="0"/>
      <p:bldP spid="10" grpId="0"/>
      <p:bldP spid="11" grpId="0"/>
      <p:bldP spid="12" grpId="0"/>
      <p:bldP spid="13" grpId="0"/>
      <p:bldP spid="1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DESIGN_ID_DEFAULT DESIGN" val="IDf773YT"/>
  <p:tag name="ARTICULATE_DESIGN_ID_5_DEFAULT DESIGN" val="ZYdlwgqf"/>
  <p:tag name="ARTICULATE_DESIGN_ID_1_DEFAULT DESIGN" val="VXsx6PWZ"/>
  <p:tag name="ARTICULATE_DESIGN_ID_4_DEFAULT DESIGN" val="IKa8FZm6"/>
  <p:tag name="ARTICULATE_DESIGN_ID_3_DEFAULT DESIGN" val="nj8ojzP3"/>
  <p:tag name="ARTICULATE_DESIGN_ID_2_DEFAULT DESIGN" val="lPquIKn6"/>
  <p:tag name="ARTICULATE_SLIDE_COUNT" val="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4_Default Design">
  <a:themeElements>
    <a:clrScheme name="3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HD:Users:victoriablackburn:Desktop:master.ppt</Template>
  <TotalTime>14332</TotalTime>
  <Words>876</Words>
  <Application>Microsoft Office PowerPoint</Application>
  <PresentationFormat>On-screen Show (4:3)</PresentationFormat>
  <Paragraphs>86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Wingdings</vt:lpstr>
      <vt:lpstr>Arial</vt:lpstr>
      <vt:lpstr>Wingdings 2</vt:lpstr>
      <vt:lpstr>1_Default Design</vt:lpstr>
      <vt:lpstr>4_Default Design</vt:lpstr>
      <vt:lpstr>Biodiversity</vt:lpstr>
      <vt:lpstr>Information</vt:lpstr>
      <vt:lpstr>What is biodiversity? (1)</vt:lpstr>
      <vt:lpstr>What is biodiversity? (2)</vt:lpstr>
      <vt:lpstr>Why is biodiversity important? (1)</vt:lpstr>
      <vt:lpstr>Why is biodiversity important? (2)</vt:lpstr>
      <vt:lpstr>Humans and biodiversity (1)</vt:lpstr>
      <vt:lpstr>Humans and biodiversity (2)</vt:lpstr>
    </vt:vector>
  </TitlesOfParts>
  <Company>Boardworks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Biodiversity</dc:title>
  <dc:subject>Boardworks High School Life Science</dc:subject>
  <dc:creator>Boardworks</dc:creator>
  <cp:lastModifiedBy>Tim Crilly</cp:lastModifiedBy>
  <cp:revision>558</cp:revision>
  <dcterms:created xsi:type="dcterms:W3CDTF">2003-10-06T13:07:42Z</dcterms:created>
  <dcterms:modified xsi:type="dcterms:W3CDTF">2019-01-31T15:24:13Z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9223699A-A332-45DE-AEB9-8A2F8696986D</vt:lpwstr>
  </property>
  <property fmtid="{D5CDD505-2E9C-101B-9397-08002B2CF9AE}" pid="3" name="ArticulatePath">
    <vt:lpwstr>Biodiversity</vt:lpwstr>
  </property>
</Properties>
</file>