
<file path=[Content_Types].xml><?xml version="1.0" encoding="utf-8"?>
<Types xmlns="http://schemas.openxmlformats.org/package/2006/content-types">
  <Default Extension="bin" ContentType="application/vnd.ms-office.activeX"/>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vml" ContentType="application/vnd.openxmlformats-officedocument.vmlDrawing"/>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heme/theme3.xml" ContentType="application/vnd.openxmlformats-officedocument.theme+xml"/>
  <Override PartName="/ppt/theme/theme4.xml" ContentType="application/vnd.openxmlformats-officedocument.theme+xml"/>
  <Override PartName="/ppt/tags/tag30.xml" ContentType="application/vnd.openxmlformats-officedocument.presentationml.tags+xml"/>
  <Override PartName="/ppt/tags/tag31.xml" ContentType="application/vnd.openxmlformats-officedocument.presentationml.tags+xml"/>
  <Override PartName="/ppt/notesSlides/notesSlide1.xml" ContentType="application/vnd.openxmlformats-officedocument.presentationml.notesSlide+xml"/>
  <Override PartName="/ppt/tags/tag32.xml" ContentType="application/vnd.openxmlformats-officedocument.presentationml.tags+xml"/>
  <Override PartName="/ppt/notesSlides/notesSlide2.xml" ContentType="application/vnd.openxmlformats-officedocument.presentationml.notesSlide+xml"/>
  <Override PartName="/ppt/tags/tag33.xml" ContentType="application/vnd.openxmlformats-officedocument.presentationml.tags+xml"/>
  <Override PartName="/ppt/notesSlides/notesSlide3.xml" ContentType="application/vnd.openxmlformats-officedocument.presentationml.notesSlide+xml"/>
  <Override PartName="/ppt/tags/tag34.xml" ContentType="application/vnd.openxmlformats-officedocument.presentationml.tags+xml"/>
  <Override PartName="/ppt/notesSlides/notesSlide4.xml" ContentType="application/vnd.openxmlformats-officedocument.presentationml.notesSlide+xml"/>
  <Override PartName="/ppt/tags/tag35.xml" ContentType="application/vnd.openxmlformats-officedocument.presentationml.tags+xml"/>
  <Override PartName="/ppt/notesSlides/notesSlide5.xml" ContentType="application/vnd.openxmlformats-officedocument.presentationml.notesSlide+xml"/>
  <Override PartName="/ppt/tags/tag36.xml" ContentType="application/vnd.openxmlformats-officedocument.presentationml.tags+xml"/>
  <Override PartName="/ppt/notesSlides/notesSlide6.xml" ContentType="application/vnd.openxmlformats-officedocument.presentationml.notesSlide+xml"/>
  <Override PartName="/ppt/tags/tag37.xml" ContentType="application/vnd.openxmlformats-officedocument.presentationml.tags+xml"/>
  <Override PartName="/ppt/notesSlides/notesSlide7.xml" ContentType="application/vnd.openxmlformats-officedocument.presentationml.notesSlide+xml"/>
  <Override PartName="/ppt/tags/tag38.xml" ContentType="application/vnd.openxmlformats-officedocument.presentationml.tags+xml"/>
  <Override PartName="/ppt/activeX/activeX1.xml" ContentType="application/vnd.ms-office.activeX+xml"/>
  <Override PartName="/ppt/notesSlides/notesSlide8.xml" ContentType="application/vnd.openxmlformats-officedocument.presentationml.notesSlide+xml"/>
  <Override PartName="/ppt/tags/tag39.xml" ContentType="application/vnd.openxmlformats-officedocument.presentationml.tags+xml"/>
  <Override PartName="/ppt/notesSlides/notesSlide9.xml" ContentType="application/vnd.openxmlformats-officedocument.presentationml.notesSlide+xml"/>
  <Override PartName="/ppt/tags/tag40.xml" ContentType="application/vnd.openxmlformats-officedocument.presentationml.tags+xml"/>
  <Override PartName="/ppt/notesSlides/notesSlide10.xml" ContentType="application/vnd.openxmlformats-officedocument.presentationml.notesSlide+xml"/>
  <Override PartName="/ppt/tags/tag41.xml" ContentType="application/vnd.openxmlformats-officedocument.presentationml.tags+xml"/>
  <Override PartName="/ppt/notesSlides/notesSlide11.xml" ContentType="application/vnd.openxmlformats-officedocument.presentationml.notesSlide+xml"/>
  <Override PartName="/ppt/tags/tag42.xml" ContentType="application/vnd.openxmlformats-officedocument.presentationml.tags+xml"/>
  <Override PartName="/ppt/activeX/activeX2.xml" ContentType="application/vnd.ms-office.activeX+xml"/>
  <Override PartName="/ppt/notesSlides/notesSlide12.xml" ContentType="application/vnd.openxmlformats-officedocument.presentationml.notesSlide+xml"/>
  <Override PartName="/ppt/tags/tag43.xml" ContentType="application/vnd.openxmlformats-officedocument.presentationml.tags+xml"/>
  <Override PartName="/ppt/notesSlides/notesSlide13.xml" ContentType="application/vnd.openxmlformats-officedocument.presentationml.notesSlide+xml"/>
  <Override PartName="/ppt/tags/tag44.xml" ContentType="application/vnd.openxmlformats-officedocument.presentationml.tags+xml"/>
  <Override PartName="/ppt/notesSlides/notesSlide14.xml" ContentType="application/vnd.openxmlformats-officedocument.presentationml.notesSlide+xml"/>
  <Override PartName="/ppt/tags/tag45.xml" ContentType="application/vnd.openxmlformats-officedocument.presentationml.tags+xml"/>
  <Override PartName="/ppt/notesSlides/notesSlide15.xml" ContentType="application/vnd.openxmlformats-officedocument.presentationml.notesSlide+xml"/>
  <Override PartName="/ppt/tags/tag46.xml" ContentType="application/vnd.openxmlformats-officedocument.presentationml.tags+xml"/>
  <Override PartName="/ppt/activeX/activeX3.xml" ContentType="application/vnd.ms-office.activeX+xml"/>
  <Override PartName="/ppt/notesSlides/notesSlide16.xml" ContentType="application/vnd.openxmlformats-officedocument.presentationml.notesSlide+xml"/>
  <Override PartName="/ppt/comments/comment1.xml" ContentType="application/vnd.openxmlformats-officedocument.presentationml.comments+xml"/>
  <Override PartName="/ppt/tags/tag47.xml" ContentType="application/vnd.openxmlformats-officedocument.presentationml.tags+xml"/>
  <Override PartName="/ppt/activeX/activeX4.xml" ContentType="application/vnd.ms-office.activeX+xml"/>
  <Override PartName="/ppt/notesSlides/notesSlide17.xml" ContentType="application/vnd.openxmlformats-officedocument.presentationml.notesSlide+xml"/>
  <Override PartName="/ppt/tags/tag48.xml" ContentType="application/vnd.openxmlformats-officedocument.presentationml.tags+xml"/>
  <Override PartName="/ppt/notesSlides/notesSlide18.xml" ContentType="application/vnd.openxmlformats-officedocument.presentationml.notesSlide+xml"/>
  <Override PartName="/ppt/tags/tag49.xml" ContentType="application/vnd.openxmlformats-officedocument.presentationml.tags+xml"/>
  <Override PartName="/ppt/activeX/activeX5.xml" ContentType="application/vnd.ms-office.activeX+xml"/>
  <Override PartName="/ppt/notesSlides/notesSlide19.xml" ContentType="application/vnd.openxmlformats-officedocument.presentationml.notesSlide+xml"/>
  <Override PartName="/ppt/tags/tag50.xml" ContentType="application/vnd.openxmlformats-officedocument.presentationml.tags+xml"/>
  <Override PartName="/ppt/notesSlides/notesSlide20.xml" ContentType="application/vnd.openxmlformats-officedocument.presentationml.notesSlide+xml"/>
  <Override PartName="/ppt/tags/tag51.xml" ContentType="application/vnd.openxmlformats-officedocument.presentationml.tags+xml"/>
  <Override PartName="/ppt/notesSlides/notesSlide2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p:sldMasterIdLst>
    <p:sldMasterId id="2147485361" r:id="rId1"/>
    <p:sldMasterId id="2147485376" r:id="rId2"/>
  </p:sldMasterIdLst>
  <p:notesMasterIdLst>
    <p:notesMasterId r:id="rId24"/>
  </p:notesMasterIdLst>
  <p:handoutMasterIdLst>
    <p:handoutMasterId r:id="rId25"/>
  </p:handoutMasterIdLst>
  <p:sldIdLst>
    <p:sldId id="430" r:id="rId3"/>
    <p:sldId id="527" r:id="rId4"/>
    <p:sldId id="485" r:id="rId5"/>
    <p:sldId id="516" r:id="rId6"/>
    <p:sldId id="486" r:id="rId7"/>
    <p:sldId id="523" r:id="rId8"/>
    <p:sldId id="515" r:id="rId9"/>
    <p:sldId id="496" r:id="rId10"/>
    <p:sldId id="518" r:id="rId11"/>
    <p:sldId id="519" r:id="rId12"/>
    <p:sldId id="520" r:id="rId13"/>
    <p:sldId id="501" r:id="rId14"/>
    <p:sldId id="506" r:id="rId15"/>
    <p:sldId id="504" r:id="rId16"/>
    <p:sldId id="505" r:id="rId17"/>
    <p:sldId id="491" r:id="rId18"/>
    <p:sldId id="507" r:id="rId19"/>
    <p:sldId id="521" r:id="rId20"/>
    <p:sldId id="525" r:id="rId21"/>
    <p:sldId id="493" r:id="rId22"/>
    <p:sldId id="522" r:id="rId23"/>
  </p:sldIdLst>
  <p:sldSz cx="9144000" cy="6858000" type="screen4x3"/>
  <p:notesSz cx="6858000" cy="9296400"/>
  <p:embeddedFontLst>
    <p:embeddedFont>
      <p:font typeface="Wingdings 2" panose="05020102010507070707" pitchFamily="18" charset="2"/>
      <p:regular r:id="rId26"/>
    </p:embeddedFont>
  </p:embeddedFontLst>
  <p:custDataLst>
    <p:tags r:id="rId27"/>
  </p:custDataLst>
  <p:defaultTextStyle>
    <a:defPPr>
      <a:defRPr lang="en-US"/>
    </a:defPPr>
    <a:lvl1pPr algn="l" rtl="0" fontAlgn="base">
      <a:spcBef>
        <a:spcPct val="0"/>
      </a:spcBef>
      <a:spcAft>
        <a:spcPct val="0"/>
      </a:spcAft>
      <a:defRPr sz="2400" kern="1200">
        <a:solidFill>
          <a:srgbClr val="000066"/>
        </a:solidFill>
        <a:latin typeface="Arial" panose="020B0604020202020204" pitchFamily="34" charset="0"/>
        <a:ea typeface="+mn-ea"/>
        <a:cs typeface="Arial" panose="020B0604020202020204" pitchFamily="34" charset="0"/>
      </a:defRPr>
    </a:lvl1pPr>
    <a:lvl2pPr marL="457200" algn="l" rtl="0" fontAlgn="base">
      <a:spcBef>
        <a:spcPct val="0"/>
      </a:spcBef>
      <a:spcAft>
        <a:spcPct val="0"/>
      </a:spcAft>
      <a:defRPr sz="2400" kern="1200">
        <a:solidFill>
          <a:srgbClr val="000066"/>
        </a:solidFill>
        <a:latin typeface="Arial" panose="020B0604020202020204" pitchFamily="34" charset="0"/>
        <a:ea typeface="+mn-ea"/>
        <a:cs typeface="Arial" panose="020B0604020202020204" pitchFamily="34" charset="0"/>
      </a:defRPr>
    </a:lvl2pPr>
    <a:lvl3pPr marL="914400" algn="l" rtl="0" fontAlgn="base">
      <a:spcBef>
        <a:spcPct val="0"/>
      </a:spcBef>
      <a:spcAft>
        <a:spcPct val="0"/>
      </a:spcAft>
      <a:defRPr sz="2400" kern="1200">
        <a:solidFill>
          <a:srgbClr val="000066"/>
        </a:solidFill>
        <a:latin typeface="Arial" panose="020B0604020202020204" pitchFamily="34" charset="0"/>
        <a:ea typeface="+mn-ea"/>
        <a:cs typeface="Arial" panose="020B0604020202020204" pitchFamily="34" charset="0"/>
      </a:defRPr>
    </a:lvl3pPr>
    <a:lvl4pPr marL="1371600" algn="l" rtl="0" fontAlgn="base">
      <a:spcBef>
        <a:spcPct val="0"/>
      </a:spcBef>
      <a:spcAft>
        <a:spcPct val="0"/>
      </a:spcAft>
      <a:defRPr sz="2400" kern="1200">
        <a:solidFill>
          <a:srgbClr val="000066"/>
        </a:solidFill>
        <a:latin typeface="Arial" panose="020B0604020202020204" pitchFamily="34" charset="0"/>
        <a:ea typeface="+mn-ea"/>
        <a:cs typeface="Arial" panose="020B0604020202020204" pitchFamily="34" charset="0"/>
      </a:defRPr>
    </a:lvl4pPr>
    <a:lvl5pPr marL="1828800" algn="l" rtl="0" fontAlgn="base">
      <a:spcBef>
        <a:spcPct val="0"/>
      </a:spcBef>
      <a:spcAft>
        <a:spcPct val="0"/>
      </a:spcAft>
      <a:defRPr sz="2400" kern="1200">
        <a:solidFill>
          <a:srgbClr val="000066"/>
        </a:solidFill>
        <a:latin typeface="Arial" panose="020B0604020202020204" pitchFamily="34" charset="0"/>
        <a:ea typeface="+mn-ea"/>
        <a:cs typeface="Arial" panose="020B0604020202020204" pitchFamily="34" charset="0"/>
      </a:defRPr>
    </a:lvl5pPr>
    <a:lvl6pPr marL="2286000" algn="l" defTabSz="914400" rtl="0" eaLnBrk="1" latinLnBrk="0" hangingPunct="1">
      <a:defRPr sz="2400" kern="1200">
        <a:solidFill>
          <a:srgbClr val="000066"/>
        </a:solidFill>
        <a:latin typeface="Arial" panose="020B0604020202020204" pitchFamily="34" charset="0"/>
        <a:ea typeface="+mn-ea"/>
        <a:cs typeface="Arial" panose="020B0604020202020204" pitchFamily="34" charset="0"/>
      </a:defRPr>
    </a:lvl6pPr>
    <a:lvl7pPr marL="2743200" algn="l" defTabSz="914400" rtl="0" eaLnBrk="1" latinLnBrk="0" hangingPunct="1">
      <a:defRPr sz="2400" kern="1200">
        <a:solidFill>
          <a:srgbClr val="000066"/>
        </a:solidFill>
        <a:latin typeface="Arial" panose="020B0604020202020204" pitchFamily="34" charset="0"/>
        <a:ea typeface="+mn-ea"/>
        <a:cs typeface="Arial" panose="020B0604020202020204" pitchFamily="34" charset="0"/>
      </a:defRPr>
    </a:lvl7pPr>
    <a:lvl8pPr marL="3200400" algn="l" defTabSz="914400" rtl="0" eaLnBrk="1" latinLnBrk="0" hangingPunct="1">
      <a:defRPr sz="2400" kern="1200">
        <a:solidFill>
          <a:srgbClr val="000066"/>
        </a:solidFill>
        <a:latin typeface="Arial" panose="020B0604020202020204" pitchFamily="34" charset="0"/>
        <a:ea typeface="+mn-ea"/>
        <a:cs typeface="Arial" panose="020B0604020202020204" pitchFamily="34" charset="0"/>
      </a:defRPr>
    </a:lvl8pPr>
    <a:lvl9pPr marL="3657600" algn="l" defTabSz="914400" rtl="0" eaLnBrk="1" latinLnBrk="0" hangingPunct="1">
      <a:defRPr sz="2400" kern="1200">
        <a:solidFill>
          <a:srgbClr val="000066"/>
        </a:solidFill>
        <a:latin typeface="Arial" panose="020B060402020202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494">
          <p15:clr>
            <a:srgbClr val="A4A3A4"/>
          </p15:clr>
        </p15:guide>
        <p15:guide id="2" orient="horz" pos="3876">
          <p15:clr>
            <a:srgbClr val="A4A3A4"/>
          </p15:clr>
        </p15:guide>
        <p15:guide id="3" pos="5375">
          <p15:clr>
            <a:srgbClr val="A4A3A4"/>
          </p15:clr>
        </p15:guide>
        <p15:guide id="4" pos="226" userDrawn="1">
          <p15:clr>
            <a:srgbClr val="A4A3A4"/>
          </p15:clr>
        </p15:guide>
      </p15:sldGuideLst>
    </p:ext>
    <p:ext uri="{2D200454-40CA-4A62-9FC3-DE9A4176ACB9}">
      <p15:notesGuideLst xmlns:p15="http://schemas.microsoft.com/office/powerpoint/2012/main">
        <p15:guide id="1" orient="horz" pos="2928" userDrawn="1">
          <p15:clr>
            <a:srgbClr val="A4A3A4"/>
          </p15:clr>
        </p15:guide>
        <p15:guide id="2" pos="2161"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arah.james" initials="s" lastIdx="3" clrIdx="0"/>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010066"/>
    <a:srgbClr val="10BC45"/>
    <a:srgbClr val="1F752A"/>
    <a:srgbClr val="003399"/>
    <a:srgbClr val="009900"/>
    <a:srgbClr val="CC0099"/>
    <a:srgbClr val="33CC33"/>
    <a:srgbClr val="FF616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8917" autoAdjust="0"/>
    <p:restoredTop sz="82854" autoAdjust="0"/>
  </p:normalViewPr>
  <p:slideViewPr>
    <p:cSldViewPr snapToGrid="0" showGuides="1">
      <p:cViewPr>
        <p:scale>
          <a:sx n="85" d="100"/>
          <a:sy n="85" d="100"/>
        </p:scale>
        <p:origin x="618" y="156"/>
      </p:cViewPr>
      <p:guideLst>
        <p:guide orient="horz" pos="494"/>
        <p:guide orient="horz" pos="3876"/>
        <p:guide pos="5375"/>
        <p:guide pos="226"/>
      </p:guideLst>
    </p:cSldViewPr>
  </p:slideViewPr>
  <p:outlineViewPr>
    <p:cViewPr>
      <p:scale>
        <a:sx n="33" d="100"/>
        <a:sy n="33" d="100"/>
      </p:scale>
      <p:origin x="0" y="0"/>
    </p:cViewPr>
  </p:outlineViewPr>
  <p:notesTextViewPr>
    <p:cViewPr>
      <p:scale>
        <a:sx n="150" d="100"/>
        <a:sy n="150" d="100"/>
      </p:scale>
      <p:origin x="0" y="0"/>
    </p:cViewPr>
  </p:notesTextViewPr>
  <p:sorterViewPr>
    <p:cViewPr varScale="1">
      <p:scale>
        <a:sx n="100" d="100"/>
        <a:sy n="100" d="100"/>
      </p:scale>
      <p:origin x="0" y="0"/>
    </p:cViewPr>
  </p:sorterViewPr>
  <p:notesViewPr>
    <p:cSldViewPr snapToGrid="0" showGuides="1">
      <p:cViewPr varScale="1">
        <p:scale>
          <a:sx n="80" d="100"/>
          <a:sy n="80" d="100"/>
        </p:scale>
        <p:origin x="2082" y="84"/>
      </p:cViewPr>
      <p:guideLst>
        <p:guide orient="horz" pos="2928"/>
        <p:guide pos="2161"/>
      </p:guideLst>
    </p:cSldViewPr>
  </p:notesViewPr>
  <p:gridSpacing cx="36004" cy="36004"/>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font" Target="fonts/font1.fntdata"/><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handoutMaster" Target="handoutMasters/handoutMaster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notesMaster" Target="notesMasters/notesMaster1.xml"/><Relationship Id="rId32"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commentAuthors" Target="commentAuthor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tags" Target="tags/tag1.xml"/><Relationship Id="rId30" Type="http://schemas.openxmlformats.org/officeDocument/2006/relationships/viewProps" Target="viewProps.xml"/></Relationships>
</file>

<file path=ppt/activeX/_rels/activeX1.xml.rels><?xml version="1.0" encoding="UTF-8" standalone="yes"?>
<Relationships xmlns="http://schemas.openxmlformats.org/package/2006/relationships"><Relationship Id="rId1" Type="http://schemas.microsoft.com/office/2006/relationships/activeXControlBinary" Target="activeX1.bin"/></Relationships>
</file>

<file path=ppt/activeX/_rels/activeX2.xml.rels><?xml version="1.0" encoding="UTF-8" standalone="yes"?>
<Relationships xmlns="http://schemas.openxmlformats.org/package/2006/relationships"><Relationship Id="rId1" Type="http://schemas.microsoft.com/office/2006/relationships/activeXControlBinary" Target="activeX2.bin"/></Relationships>
</file>

<file path=ppt/activeX/_rels/activeX3.xml.rels><?xml version="1.0" encoding="UTF-8" standalone="yes"?>
<Relationships xmlns="http://schemas.openxmlformats.org/package/2006/relationships"><Relationship Id="rId1" Type="http://schemas.microsoft.com/office/2006/relationships/activeXControlBinary" Target="activeX3.bin"/></Relationships>
</file>

<file path=ppt/activeX/_rels/activeX4.xml.rels><?xml version="1.0" encoding="UTF-8" standalone="yes"?>
<Relationships xmlns="http://schemas.openxmlformats.org/package/2006/relationships"><Relationship Id="rId1" Type="http://schemas.microsoft.com/office/2006/relationships/activeXControlBinary" Target="activeX4.bin"/></Relationships>
</file>

<file path=ppt/activeX/_rels/activeX5.xml.rels><?xml version="1.0" encoding="UTF-8" standalone="yes"?>
<Relationships xmlns="http://schemas.openxmlformats.org/package/2006/relationships"><Relationship Id="rId1" Type="http://schemas.microsoft.com/office/2006/relationships/activeXControlBinary" Target="activeX5.bin"/></Relationships>
</file>

<file path=ppt/activeX/activeX1.xml><?xml version="1.0" encoding="utf-8"?>
<ax:ocx xmlns:ax="http://schemas.microsoft.com/office/2006/activeX" xmlns:r="http://schemas.openxmlformats.org/officeDocument/2006/relationships" ax:classid="{D27CDB6E-AE6D-11CF-96B8-444553540000}" ax:persistence="persistStorage" r:id="rId1"/>
</file>

<file path=ppt/activeX/activeX2.xml><?xml version="1.0" encoding="utf-8"?>
<ax:ocx xmlns:ax="http://schemas.microsoft.com/office/2006/activeX" xmlns:r="http://schemas.openxmlformats.org/officeDocument/2006/relationships" ax:classid="{D27CDB6E-AE6D-11CF-96B8-444553540000}" ax:persistence="persistStorage" r:id="rId1"/>
</file>

<file path=ppt/activeX/activeX3.xml><?xml version="1.0" encoding="utf-8"?>
<ax:ocx xmlns:ax="http://schemas.microsoft.com/office/2006/activeX" xmlns:r="http://schemas.openxmlformats.org/officeDocument/2006/relationships" ax:classid="{D27CDB6E-AE6D-11CF-96B8-444553540000}" ax:persistence="persistStorage" r:id="rId1"/>
</file>

<file path=ppt/activeX/activeX4.xml><?xml version="1.0" encoding="utf-8"?>
<ax:ocx xmlns:ax="http://schemas.microsoft.com/office/2006/activeX" xmlns:r="http://schemas.openxmlformats.org/officeDocument/2006/relationships" ax:classid="{D27CDB6E-AE6D-11CF-96B8-444553540000}" ax:persistence="persistStorage" r:id="rId1"/>
</file>

<file path=ppt/activeX/activeX5.xml><?xml version="1.0" encoding="utf-8"?>
<ax:ocx xmlns:ax="http://schemas.microsoft.com/office/2006/activeX" xmlns:r="http://schemas.openxmlformats.org/officeDocument/2006/relationships" ax:classid="{D27CDB6E-AE6D-11CF-96B8-444553540000}" ax:persistence="persistStorage" r:id="rId1"/>
</file>

<file path=ppt/comments/comment1.xml><?xml version="1.0" encoding="utf-8"?>
<p:cmLst xmlns:a="http://schemas.openxmlformats.org/drawingml/2006/main" xmlns:r="http://schemas.openxmlformats.org/officeDocument/2006/relationships" xmlns:p="http://schemas.openxmlformats.org/presentationml/2006/main">
  <p:cm authorId="1" dt="2016-06-24T14:39:17.276" idx="3">
    <p:pos x="5614" y="504"/>
    <p:text>Change word 'organelle' in question title
</p:text>
  </p:cm>
</p:cmLst>
</file>

<file path=ppt/drawings/_rels/vmlDrawing1.vml.rels><?xml version="1.0" encoding="UTF-8" standalone="yes"?>
<Relationships xmlns="http://schemas.openxmlformats.org/package/2006/relationships"><Relationship Id="rId1" Type="http://schemas.openxmlformats.org/officeDocument/2006/relationships/image" Target="../media/image16.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6.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6.w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16.w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16.wmf"/></Relationships>
</file>

<file path=ppt/handoutMasters/_rels/handoutMaster1.xml.rels><?xml version="1.0" encoding="UTF-8" standalone="yes"?>
<Relationships xmlns="http://schemas.openxmlformats.org/package/2006/relationships"><Relationship Id="rId2" Type="http://schemas.openxmlformats.org/officeDocument/2006/relationships/tags" Target="../tags/tag30.xml"/><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5957" name="Rectangle 5">
            <a:extLst>
              <a:ext uri="{FF2B5EF4-FFF2-40B4-BE49-F238E27FC236}">
                <a16:creationId xmlns:a16="http://schemas.microsoft.com/office/drawing/2014/main" id="{9A165E8A-DF3B-493A-8515-85E4B2F4E712}"/>
              </a:ext>
            </a:extLst>
          </p:cNvPr>
          <p:cNvSpPr>
            <a:spLocks noGrp="1" noChangeArrowheads="1"/>
          </p:cNvSpPr>
          <p:nvPr>
            <p:ph type="sldNum" sz="quarter" idx="3"/>
          </p:nvPr>
        </p:nvSpPr>
        <p:spPr bwMode="auto">
          <a:xfrm>
            <a:off x="3884613" y="8829966"/>
            <a:ext cx="2971800" cy="46482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0" hangingPunct="0">
              <a:defRPr sz="1200" b="1">
                <a:solidFill>
                  <a:schemeClr val="tx1"/>
                </a:solidFill>
              </a:defRPr>
            </a:lvl1pPr>
          </a:lstStyle>
          <a:p>
            <a:fld id="{23287AB1-317E-4BAE-9EAE-556222A3B59A}" type="slidenum">
              <a:rPr lang="en-GB" altLang="en-US"/>
              <a:pPr/>
              <a:t>‹#›</a:t>
            </a:fld>
            <a:endParaRPr lang="en-GB" altLang="en-US"/>
          </a:p>
        </p:txBody>
      </p:sp>
      <p:sp>
        <p:nvSpPr>
          <p:cNvPr id="6" name="Rectangle 7">
            <a:extLst>
              <a:ext uri="{FF2B5EF4-FFF2-40B4-BE49-F238E27FC236}">
                <a16:creationId xmlns:a16="http://schemas.microsoft.com/office/drawing/2014/main" id="{4B9F9344-6B2F-4038-9672-65A73DB542EF}"/>
              </a:ext>
            </a:extLst>
          </p:cNvPr>
          <p:cNvSpPr>
            <a:spLocks noChangeArrowheads="1"/>
          </p:cNvSpPr>
          <p:nvPr/>
        </p:nvSpPr>
        <p:spPr bwMode="auto">
          <a:xfrm>
            <a:off x="1924050" y="8831580"/>
            <a:ext cx="2971800" cy="464820"/>
          </a:xfrm>
          <a:prstGeom prst="rect">
            <a:avLst/>
          </a:prstGeom>
          <a:noFill/>
          <a:ln w="9525">
            <a:noFill/>
            <a:miter lim="800000"/>
            <a:headEnd/>
            <a:tailEnd/>
          </a:ln>
        </p:spPr>
        <p:txBody>
          <a:bodyPr anchor="b"/>
          <a:lstStyle/>
          <a:p>
            <a:pPr algn="ctr"/>
            <a:r>
              <a:rPr lang="en-GB" sz="1200" b="1" dirty="0">
                <a:solidFill>
                  <a:schemeClr val="tx1"/>
                </a:solidFill>
              </a:rPr>
              <a:t>© Boardworks</a:t>
            </a:r>
          </a:p>
        </p:txBody>
      </p:sp>
      <p:sp>
        <p:nvSpPr>
          <p:cNvPr id="7" name="Rectangle 9">
            <a:extLst>
              <a:ext uri="{FF2B5EF4-FFF2-40B4-BE49-F238E27FC236}">
                <a16:creationId xmlns:a16="http://schemas.microsoft.com/office/drawing/2014/main" id="{0538069D-16CC-4A5E-ABBC-CF1EF9D176D6}"/>
              </a:ext>
            </a:extLst>
          </p:cNvPr>
          <p:cNvSpPr>
            <a:spLocks noChangeArrowheads="1"/>
          </p:cNvSpPr>
          <p:nvPr/>
        </p:nvSpPr>
        <p:spPr bwMode="auto">
          <a:xfrm>
            <a:off x="1548766" y="116205"/>
            <a:ext cx="3760470" cy="464820"/>
          </a:xfrm>
          <a:prstGeom prst="rect">
            <a:avLst/>
          </a:prstGeom>
          <a:noFill/>
          <a:ln w="9525">
            <a:noFill/>
            <a:miter lim="800000"/>
            <a:headEnd/>
            <a:tailEnd/>
          </a:ln>
        </p:spPr>
        <p:txBody>
          <a:bodyPr anchor="b"/>
          <a:lstStyle/>
          <a:p>
            <a:pPr algn="ctr"/>
            <a:r>
              <a:rPr lang="en-GB" sz="1200" b="1" dirty="0">
                <a:solidFill>
                  <a:schemeClr val="tx1"/>
                </a:solidFill>
              </a:rPr>
              <a:t>Boardworks High School Life Science</a:t>
            </a:r>
          </a:p>
        </p:txBody>
      </p:sp>
    </p:spTree>
    <p:custDataLst>
      <p:tags r:id="rId2"/>
    </p:custDataLst>
    <p:extLst>
      <p:ext uri="{BB962C8B-B14F-4D97-AF65-F5344CB8AC3E}">
        <p14:creationId xmlns:p14="http://schemas.microsoft.com/office/powerpoint/2010/main" val="865815871"/>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6867" name="Rectangle 4">
            <a:extLst>
              <a:ext uri="{FF2B5EF4-FFF2-40B4-BE49-F238E27FC236}">
                <a16:creationId xmlns:a16="http://schemas.microsoft.com/office/drawing/2014/main" id="{36006132-C8F9-4F78-AD9D-E7C5A2911D44}"/>
              </a:ext>
            </a:extLst>
          </p:cNvPr>
          <p:cNvSpPr>
            <a:spLocks noGrp="1" noRot="1" noChangeAspect="1" noChangeArrowheads="1" noTextEdit="1"/>
          </p:cNvSpPr>
          <p:nvPr>
            <p:ph type="sldImg" idx="2"/>
          </p:nvPr>
        </p:nvSpPr>
        <p:spPr bwMode="auto">
          <a:xfrm>
            <a:off x="1104900" y="696913"/>
            <a:ext cx="4648200" cy="348615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101" name="Rectangle 5">
            <a:extLst>
              <a:ext uri="{FF2B5EF4-FFF2-40B4-BE49-F238E27FC236}">
                <a16:creationId xmlns:a16="http://schemas.microsoft.com/office/drawing/2014/main" id="{F246F842-AA90-4401-B530-5BAAD10143B3}"/>
              </a:ext>
            </a:extLst>
          </p:cNvPr>
          <p:cNvSpPr>
            <a:spLocks noGrp="1" noChangeArrowheads="1"/>
          </p:cNvSpPr>
          <p:nvPr>
            <p:ph type="body" sz="quarter" idx="3"/>
          </p:nvPr>
        </p:nvSpPr>
        <p:spPr bwMode="auto">
          <a:xfrm>
            <a:off x="914401" y="4415790"/>
            <a:ext cx="5029200" cy="418338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
        <p:nvSpPr>
          <p:cNvPr id="4103" name="Rectangle 7">
            <a:extLst>
              <a:ext uri="{FF2B5EF4-FFF2-40B4-BE49-F238E27FC236}">
                <a16:creationId xmlns:a16="http://schemas.microsoft.com/office/drawing/2014/main" id="{85B88652-C560-42AE-AF8B-F42E8E777E8C}"/>
              </a:ext>
            </a:extLst>
          </p:cNvPr>
          <p:cNvSpPr>
            <a:spLocks noGrp="1" noChangeArrowheads="1"/>
          </p:cNvSpPr>
          <p:nvPr>
            <p:ph type="sldNum" sz="quarter" idx="5"/>
          </p:nvPr>
        </p:nvSpPr>
        <p:spPr bwMode="auto">
          <a:xfrm>
            <a:off x="3886200" y="8831580"/>
            <a:ext cx="2971800" cy="46482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0" hangingPunct="0">
              <a:defRPr sz="1200" b="1">
                <a:solidFill>
                  <a:schemeClr val="tx1"/>
                </a:solidFill>
              </a:defRPr>
            </a:lvl1pPr>
          </a:lstStyle>
          <a:p>
            <a:fld id="{82C78C77-691E-40F1-9EE2-2931984ED375}" type="slidenum">
              <a:rPr lang="en-US" altLang="en-US"/>
              <a:pPr/>
              <a:t>‹#›</a:t>
            </a:fld>
            <a:endParaRPr lang="en-US" altLang="en-US"/>
          </a:p>
        </p:txBody>
      </p:sp>
      <p:sp>
        <p:nvSpPr>
          <p:cNvPr id="8" name="Rectangle 7">
            <a:extLst>
              <a:ext uri="{FF2B5EF4-FFF2-40B4-BE49-F238E27FC236}">
                <a16:creationId xmlns:a16="http://schemas.microsoft.com/office/drawing/2014/main" id="{5DF72687-C79C-484B-A491-EB25BDBCC85B}"/>
              </a:ext>
            </a:extLst>
          </p:cNvPr>
          <p:cNvSpPr>
            <a:spLocks noChangeArrowheads="1"/>
          </p:cNvSpPr>
          <p:nvPr/>
        </p:nvSpPr>
        <p:spPr bwMode="auto">
          <a:xfrm>
            <a:off x="1924050" y="8831580"/>
            <a:ext cx="2971800" cy="464820"/>
          </a:xfrm>
          <a:prstGeom prst="rect">
            <a:avLst/>
          </a:prstGeom>
          <a:noFill/>
          <a:ln w="9525">
            <a:noFill/>
            <a:miter lim="800000"/>
            <a:headEnd/>
            <a:tailEnd/>
          </a:ln>
        </p:spPr>
        <p:txBody>
          <a:bodyPr anchor="b"/>
          <a:lstStyle/>
          <a:p>
            <a:pPr algn="ctr"/>
            <a:r>
              <a:rPr lang="en-GB" sz="1200" b="1" dirty="0">
                <a:solidFill>
                  <a:schemeClr val="tx1"/>
                </a:solidFill>
              </a:rPr>
              <a:t>© Boardworks</a:t>
            </a:r>
          </a:p>
        </p:txBody>
      </p:sp>
      <p:sp>
        <p:nvSpPr>
          <p:cNvPr id="9" name="Rectangle 9">
            <a:extLst>
              <a:ext uri="{FF2B5EF4-FFF2-40B4-BE49-F238E27FC236}">
                <a16:creationId xmlns:a16="http://schemas.microsoft.com/office/drawing/2014/main" id="{D7494D64-F9F2-43C7-A2D7-32BFDEA7DF98}"/>
              </a:ext>
            </a:extLst>
          </p:cNvPr>
          <p:cNvSpPr>
            <a:spLocks noChangeArrowheads="1"/>
          </p:cNvSpPr>
          <p:nvPr/>
        </p:nvSpPr>
        <p:spPr bwMode="auto">
          <a:xfrm>
            <a:off x="1548766" y="116205"/>
            <a:ext cx="3760470" cy="464820"/>
          </a:xfrm>
          <a:prstGeom prst="rect">
            <a:avLst/>
          </a:prstGeom>
          <a:noFill/>
          <a:ln w="9525">
            <a:noFill/>
            <a:miter lim="800000"/>
            <a:headEnd/>
            <a:tailEnd/>
          </a:ln>
        </p:spPr>
        <p:txBody>
          <a:bodyPr anchor="b"/>
          <a:lstStyle/>
          <a:p>
            <a:pPr algn="ctr"/>
            <a:r>
              <a:rPr lang="en-GB" sz="1200" b="1" dirty="0">
                <a:solidFill>
                  <a:schemeClr val="tx1"/>
                </a:solidFill>
              </a:rPr>
              <a:t>Boardworks High School Life Science</a:t>
            </a:r>
          </a:p>
        </p:txBody>
      </p:sp>
    </p:spTree>
    <p:extLst>
      <p:ext uri="{BB962C8B-B14F-4D97-AF65-F5344CB8AC3E}">
        <p14:creationId xmlns:p14="http://schemas.microsoft.com/office/powerpoint/2010/main" val="100822160"/>
      </p:ext>
    </p:extLst>
  </p:cSld>
  <p:clrMap bg1="lt1" tx1="dk1" bg2="lt2" tx2="dk2" accent1="accent1" accent2="accent2" accent3="accent3" accent4="accent4" accent5="accent5" accent6="accent6" hlink="hlink" folHlink="folHlink"/>
  <p:hf hdr="0" ftr="0" dt="0"/>
  <p:notesStyle>
    <a:lvl1pPr algn="l" rtl="0" eaLnBrk="0" fontAlgn="base" hangingPunct="0">
      <a:spcBef>
        <a:spcPts val="432"/>
      </a:spcBef>
      <a:spcAft>
        <a:spcPct val="0"/>
      </a:spcAft>
      <a:defRPr sz="1200" kern="1200">
        <a:solidFill>
          <a:schemeClr val="tx1"/>
        </a:solidFill>
        <a:latin typeface="Arial" charset="0"/>
        <a:ea typeface="+mn-ea"/>
        <a:cs typeface="+mn-cs"/>
      </a:defRPr>
    </a:lvl1pPr>
    <a:lvl2pPr marL="457200" algn="l" rtl="0" eaLnBrk="0" fontAlgn="base" hangingPunct="0">
      <a:spcBef>
        <a:spcPts val="432"/>
      </a:spcBef>
      <a:spcAft>
        <a:spcPct val="0"/>
      </a:spcAft>
      <a:defRPr sz="1200" kern="1200">
        <a:solidFill>
          <a:schemeClr val="tx1"/>
        </a:solidFill>
        <a:latin typeface="Arial" charset="0"/>
        <a:ea typeface="+mn-ea"/>
        <a:cs typeface="+mn-cs"/>
      </a:defRPr>
    </a:lvl2pPr>
    <a:lvl3pPr marL="914400" algn="l" rtl="0" eaLnBrk="0" fontAlgn="base" hangingPunct="0">
      <a:spcBef>
        <a:spcPts val="432"/>
      </a:spcBef>
      <a:spcAft>
        <a:spcPct val="0"/>
      </a:spcAft>
      <a:defRPr sz="1200" kern="1200">
        <a:solidFill>
          <a:schemeClr val="tx1"/>
        </a:solidFill>
        <a:latin typeface="Arial" charset="0"/>
        <a:ea typeface="+mn-ea"/>
        <a:cs typeface="+mn-cs"/>
      </a:defRPr>
    </a:lvl3pPr>
    <a:lvl4pPr marL="1371600" algn="l" rtl="0" eaLnBrk="0" fontAlgn="base" hangingPunct="0">
      <a:spcBef>
        <a:spcPts val="432"/>
      </a:spcBef>
      <a:spcAft>
        <a:spcPct val="0"/>
      </a:spcAft>
      <a:defRPr sz="1200" kern="1200">
        <a:solidFill>
          <a:schemeClr val="tx1"/>
        </a:solidFill>
        <a:latin typeface="Arial" charset="0"/>
        <a:ea typeface="+mn-ea"/>
        <a:cs typeface="+mn-cs"/>
      </a:defRPr>
    </a:lvl4pPr>
    <a:lvl5pPr marL="1828800" algn="l" rtl="0" eaLnBrk="0" fontAlgn="base" hangingPunct="0">
      <a:spcBef>
        <a:spcPts val="432"/>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1" name="Rectangle 2">
            <a:extLst>
              <a:ext uri="{FF2B5EF4-FFF2-40B4-BE49-F238E27FC236}">
                <a16:creationId xmlns:a16="http://schemas.microsoft.com/office/drawing/2014/main" id="{9C5D36EB-24D8-4F2C-BEEB-FCC22D00F9BF}"/>
              </a:ext>
            </a:extLst>
          </p:cNvPr>
          <p:cNvSpPr>
            <a:spLocks noGrp="1" noRot="1" noChangeAspect="1" noChangeArrowheads="1" noTextEdit="1"/>
          </p:cNvSpPr>
          <p:nvPr>
            <p:ph type="sldImg"/>
          </p:nvPr>
        </p:nvSpPr>
        <p:spPr>
          <a:ln/>
        </p:spPr>
      </p:sp>
      <p:sp>
        <p:nvSpPr>
          <p:cNvPr id="37892" name="Rectangle 3">
            <a:extLst>
              <a:ext uri="{FF2B5EF4-FFF2-40B4-BE49-F238E27FC236}">
                <a16:creationId xmlns:a16="http://schemas.microsoft.com/office/drawing/2014/main" id="{9B3BC1FF-58E2-48BB-BCEB-0B219360B853}"/>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E5B61585-CA83-429D-BF8F-F1917A33F285}"/>
              </a:ext>
            </a:extLst>
          </p:cNvPr>
          <p:cNvSpPr>
            <a:spLocks noGrp="1"/>
          </p:cNvSpPr>
          <p:nvPr>
            <p:ph type="sldNum" sz="quarter" idx="10"/>
          </p:nvPr>
        </p:nvSpPr>
        <p:spPr/>
        <p:txBody>
          <a:bodyPr/>
          <a:lstStyle/>
          <a:p>
            <a:fld id="{82C78C77-691E-40F1-9EE2-2931984ED375}" type="slidenum">
              <a:rPr lang="en-US" altLang="en-US" smtClean="0"/>
              <a:pPr/>
              <a:t>1</a:t>
            </a:fld>
            <a:endParaRPr lang="en-US"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6" name="Rectangle 2">
            <a:extLst>
              <a:ext uri="{FF2B5EF4-FFF2-40B4-BE49-F238E27FC236}">
                <a16:creationId xmlns:a16="http://schemas.microsoft.com/office/drawing/2014/main" id="{5DFAA193-9D78-4EDC-AE66-48655B952B06}"/>
              </a:ext>
            </a:extLst>
          </p:cNvPr>
          <p:cNvSpPr>
            <a:spLocks noGrp="1" noRot="1" noChangeAspect="1" noChangeArrowheads="1" noTextEdit="1"/>
          </p:cNvSpPr>
          <p:nvPr>
            <p:ph type="sldImg"/>
          </p:nvPr>
        </p:nvSpPr>
        <p:spPr>
          <a:ln/>
        </p:spPr>
      </p:sp>
      <p:sp>
        <p:nvSpPr>
          <p:cNvPr id="49157" name="Rectangle 3">
            <a:extLst>
              <a:ext uri="{FF2B5EF4-FFF2-40B4-BE49-F238E27FC236}">
                <a16:creationId xmlns:a16="http://schemas.microsoft.com/office/drawing/2014/main" id="{F91235CB-C2AF-4B5D-9683-1AC6FFE4C9D4}"/>
              </a:ext>
            </a:extLst>
          </p:cNvPr>
          <p:cNvSpPr>
            <a:spLocks noGrp="1" noChangeArrowheads="1"/>
          </p:cNvSpPr>
          <p:nvPr>
            <p:ph type="body" idx="1"/>
          </p:nvPr>
        </p:nvSpPr>
        <p:spPr>
          <a:xfrm>
            <a:off x="914400" y="4415790"/>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altLang="en-US" b="1" dirty="0">
                <a:latin typeface="Arial" panose="020B0604020202020204" pitchFamily="34" charset="0"/>
              </a:rPr>
              <a:t>Teacher notes</a:t>
            </a:r>
          </a:p>
          <a:p>
            <a:pPr eaLnBrk="1" hangingPunct="1"/>
            <a:r>
              <a:rPr lang="en-GB" altLang="en-US" dirty="0">
                <a:latin typeface="Arial" panose="020B0604020202020204" pitchFamily="34" charset="0"/>
              </a:rPr>
              <a:t>Aerobic cellular respiration requires oxygen to occur. In eukaryotic cells, anaerobic respiration occurs in the cytoplasm via a different set of chemical reactions.</a:t>
            </a:r>
          </a:p>
          <a:p>
            <a:pPr eaLnBrk="1" hangingPunct="1"/>
            <a:r>
              <a:rPr lang="en-GB" altLang="en-US" dirty="0">
                <a:latin typeface="Arial" panose="020B0604020202020204" pitchFamily="34" charset="0"/>
              </a:rPr>
              <a:t>The singular of mitochondria is mitochondrion. </a:t>
            </a:r>
          </a:p>
          <a:p>
            <a:pPr eaLnBrk="1" hangingPunct="1"/>
            <a:endParaRPr lang="en-GB" altLang="en-US" dirty="0">
              <a:latin typeface="Arial" panose="020B0604020202020204" pitchFamily="34" charset="0"/>
            </a:endParaRPr>
          </a:p>
          <a:p>
            <a:pPr eaLnBrk="1" hangingPunct="1"/>
            <a:r>
              <a:rPr lang="en-GB" altLang="en-US" dirty="0">
                <a:latin typeface="Arial" panose="020B0604020202020204" pitchFamily="34" charset="0"/>
              </a:rPr>
              <a:t>For more information on cellular respiration, please refer to the </a:t>
            </a:r>
            <a:r>
              <a:rPr lang="en-GB" altLang="en-US" i="1" dirty="0">
                <a:latin typeface="Arial" panose="020B0604020202020204" pitchFamily="34" charset="0"/>
              </a:rPr>
              <a:t>Cellular Respiration</a:t>
            </a:r>
            <a:r>
              <a:rPr lang="en-GB" altLang="en-US" dirty="0">
                <a:latin typeface="Arial" panose="020B0604020202020204" pitchFamily="34" charset="0"/>
              </a:rPr>
              <a:t> presentation.</a:t>
            </a:r>
          </a:p>
        </p:txBody>
      </p:sp>
      <p:sp>
        <p:nvSpPr>
          <p:cNvPr id="2" name="Slide Number Placeholder 1">
            <a:extLst>
              <a:ext uri="{FF2B5EF4-FFF2-40B4-BE49-F238E27FC236}">
                <a16:creationId xmlns:a16="http://schemas.microsoft.com/office/drawing/2014/main" id="{03911434-8994-4A62-8487-678899439998}"/>
              </a:ext>
            </a:extLst>
          </p:cNvPr>
          <p:cNvSpPr>
            <a:spLocks noGrp="1"/>
          </p:cNvSpPr>
          <p:nvPr>
            <p:ph type="sldNum" sz="quarter" idx="10"/>
          </p:nvPr>
        </p:nvSpPr>
        <p:spPr/>
        <p:txBody>
          <a:bodyPr/>
          <a:lstStyle/>
          <a:p>
            <a:fld id="{82C78C77-691E-40F1-9EE2-2931984ED375}" type="slidenum">
              <a:rPr lang="en-US" altLang="en-US" smtClean="0"/>
              <a:pPr/>
              <a:t>10</a:t>
            </a:fld>
            <a:endParaRPr lang="en-US"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80" name="Rectangle 2">
            <a:extLst>
              <a:ext uri="{FF2B5EF4-FFF2-40B4-BE49-F238E27FC236}">
                <a16:creationId xmlns:a16="http://schemas.microsoft.com/office/drawing/2014/main" id="{23835DEE-3A49-4202-AE22-B796901F2B6A}"/>
              </a:ext>
            </a:extLst>
          </p:cNvPr>
          <p:cNvSpPr>
            <a:spLocks noGrp="1" noRot="1" noChangeAspect="1" noChangeArrowheads="1" noTextEdit="1"/>
          </p:cNvSpPr>
          <p:nvPr>
            <p:ph type="sldImg"/>
          </p:nvPr>
        </p:nvSpPr>
        <p:spPr>
          <a:ln/>
        </p:spPr>
      </p:sp>
      <p:sp>
        <p:nvSpPr>
          <p:cNvPr id="50181" name="Rectangle 3">
            <a:extLst>
              <a:ext uri="{FF2B5EF4-FFF2-40B4-BE49-F238E27FC236}">
                <a16:creationId xmlns:a16="http://schemas.microsoft.com/office/drawing/2014/main" id="{0C11E78F-04AD-4649-A35C-595291EFFCF9}"/>
              </a:ext>
            </a:extLst>
          </p:cNvPr>
          <p:cNvSpPr>
            <a:spLocks noGrp="1" noChangeArrowheads="1"/>
          </p:cNvSpPr>
          <p:nvPr>
            <p:ph type="body" idx="1"/>
          </p:nvPr>
        </p:nvSpPr>
        <p:spPr>
          <a:xfrm>
            <a:off x="914400" y="4415790"/>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altLang="en-US" b="1" dirty="0">
                <a:latin typeface="Arial" panose="020B0604020202020204" pitchFamily="34" charset="0"/>
              </a:rPr>
              <a:t>Teacher notes</a:t>
            </a:r>
            <a:endParaRPr lang="en-GB" altLang="en-US" dirty="0">
              <a:latin typeface="Arial" panose="020B0604020202020204" pitchFamily="34" charset="0"/>
            </a:endParaRPr>
          </a:p>
          <a:p>
            <a:pPr eaLnBrk="1" hangingPunct="1"/>
            <a:r>
              <a:rPr lang="en-GB" altLang="en-US" dirty="0">
                <a:latin typeface="Arial" panose="020B0604020202020204" pitchFamily="34" charset="0"/>
              </a:rPr>
              <a:t>In the image, the blue molecules can pass across the (grey) cell membrane freely, but the red molecules cannot.</a:t>
            </a:r>
          </a:p>
          <a:p>
            <a:pPr eaLnBrk="1" hangingPunct="1"/>
            <a:endParaRPr lang="en-GB" altLang="en-US" dirty="0">
              <a:latin typeface="Arial" panose="020B0604020202020204" pitchFamily="34" charset="0"/>
            </a:endParaRPr>
          </a:p>
          <a:p>
            <a:pPr eaLnBrk="1" hangingPunct="1"/>
            <a:r>
              <a:rPr lang="en-GB" altLang="en-US" dirty="0">
                <a:latin typeface="Arial" panose="020B0604020202020204" pitchFamily="34" charset="0"/>
              </a:rPr>
              <a:t>As a result of their selectivity, cell membranes are described as “partially permeable.”</a:t>
            </a:r>
          </a:p>
          <a:p>
            <a:pPr eaLnBrk="1" hangingPunct="1"/>
            <a:endParaRPr lang="en-GB" altLang="en-US" dirty="0">
              <a:latin typeface="Arial" panose="020B0604020202020204" pitchFamily="34" charset="0"/>
            </a:endParaRPr>
          </a:p>
          <a:p>
            <a:pPr eaLnBrk="1" hangingPunct="1"/>
            <a:r>
              <a:rPr lang="en-GB" altLang="en-US" dirty="0">
                <a:latin typeface="Arial" panose="020B0604020202020204" pitchFamily="34" charset="0"/>
              </a:rPr>
              <a:t>For more information on transport across cell membranes, please refer to the </a:t>
            </a:r>
            <a:r>
              <a:rPr lang="en-GB" altLang="en-US" i="1" dirty="0">
                <a:latin typeface="Arial" panose="020B0604020202020204" pitchFamily="34" charset="0"/>
              </a:rPr>
              <a:t>Cell Transport </a:t>
            </a:r>
            <a:r>
              <a:rPr lang="en-GB" altLang="en-US" dirty="0">
                <a:latin typeface="Arial" panose="020B0604020202020204" pitchFamily="34" charset="0"/>
              </a:rPr>
              <a:t>presentation.</a:t>
            </a:r>
          </a:p>
        </p:txBody>
      </p:sp>
      <p:sp>
        <p:nvSpPr>
          <p:cNvPr id="2" name="Slide Number Placeholder 1">
            <a:extLst>
              <a:ext uri="{FF2B5EF4-FFF2-40B4-BE49-F238E27FC236}">
                <a16:creationId xmlns:a16="http://schemas.microsoft.com/office/drawing/2014/main" id="{61DAC221-94F3-4419-9D04-0729E67F029E}"/>
              </a:ext>
            </a:extLst>
          </p:cNvPr>
          <p:cNvSpPr>
            <a:spLocks noGrp="1"/>
          </p:cNvSpPr>
          <p:nvPr>
            <p:ph type="sldNum" sz="quarter" idx="10"/>
          </p:nvPr>
        </p:nvSpPr>
        <p:spPr/>
        <p:txBody>
          <a:bodyPr/>
          <a:lstStyle/>
          <a:p>
            <a:fld id="{82C78C77-691E-40F1-9EE2-2931984ED375}" type="slidenum">
              <a:rPr lang="en-US" altLang="en-US" smtClean="0"/>
              <a:pPr/>
              <a:t>11</a:t>
            </a:fld>
            <a:endParaRPr lang="en-US" alt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4" name="Rectangle 2">
            <a:extLst>
              <a:ext uri="{FF2B5EF4-FFF2-40B4-BE49-F238E27FC236}">
                <a16:creationId xmlns:a16="http://schemas.microsoft.com/office/drawing/2014/main" id="{38376BBA-8451-465A-B900-B4F1206D06E5}"/>
              </a:ext>
            </a:extLst>
          </p:cNvPr>
          <p:cNvSpPr>
            <a:spLocks noGrp="1" noRot="1" noChangeAspect="1" noChangeArrowheads="1" noTextEdit="1"/>
          </p:cNvSpPr>
          <p:nvPr>
            <p:ph type="sldImg"/>
          </p:nvPr>
        </p:nvSpPr>
        <p:spPr>
          <a:ln/>
        </p:spPr>
      </p:sp>
      <p:sp>
        <p:nvSpPr>
          <p:cNvPr id="51205" name="Rectangle 3">
            <a:extLst>
              <a:ext uri="{FF2B5EF4-FFF2-40B4-BE49-F238E27FC236}">
                <a16:creationId xmlns:a16="http://schemas.microsoft.com/office/drawing/2014/main" id="{92729F4B-33E6-4546-9E87-23D0A9EAC89B}"/>
              </a:ext>
            </a:extLst>
          </p:cNvPr>
          <p:cNvSpPr>
            <a:spLocks noGrp="1" noChangeArrowheads="1"/>
          </p:cNvSpPr>
          <p:nvPr>
            <p:ph type="body" idx="1"/>
          </p:nvPr>
        </p:nvSpPr>
        <p:spPr>
          <a:xfrm>
            <a:off x="914400" y="4415790"/>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altLang="en-US" b="1" dirty="0">
                <a:latin typeface="Arial" panose="020B0604020202020204" pitchFamily="34" charset="0"/>
              </a:rPr>
              <a:t>Teacher notes</a:t>
            </a:r>
          </a:p>
          <a:p>
            <a:pPr eaLnBrk="1" hangingPunct="1"/>
            <a:r>
              <a:rPr lang="en-GB" altLang="en-US" dirty="0">
                <a:latin typeface="Arial" panose="020B0604020202020204" pitchFamily="34" charset="0"/>
              </a:rPr>
              <a:t>This click and reveal activity could be used to check students’ understanding of the sub-cellular structures found in plant cells.</a:t>
            </a:r>
          </a:p>
        </p:txBody>
      </p:sp>
      <p:sp>
        <p:nvSpPr>
          <p:cNvPr id="2" name="Slide Number Placeholder 1">
            <a:extLst>
              <a:ext uri="{FF2B5EF4-FFF2-40B4-BE49-F238E27FC236}">
                <a16:creationId xmlns:a16="http://schemas.microsoft.com/office/drawing/2014/main" id="{8D3F33D8-4695-4095-B5DE-708CCDD04F27}"/>
              </a:ext>
            </a:extLst>
          </p:cNvPr>
          <p:cNvSpPr>
            <a:spLocks noGrp="1"/>
          </p:cNvSpPr>
          <p:nvPr>
            <p:ph type="sldNum" sz="quarter" idx="10"/>
          </p:nvPr>
        </p:nvSpPr>
        <p:spPr/>
        <p:txBody>
          <a:bodyPr/>
          <a:lstStyle/>
          <a:p>
            <a:fld id="{82C78C77-691E-40F1-9EE2-2931984ED375}" type="slidenum">
              <a:rPr lang="en-US" altLang="en-US" smtClean="0"/>
              <a:pPr/>
              <a:t>12</a:t>
            </a:fld>
            <a:endParaRPr lang="en-US" alt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8" name="Rectangle 2">
            <a:extLst>
              <a:ext uri="{FF2B5EF4-FFF2-40B4-BE49-F238E27FC236}">
                <a16:creationId xmlns:a16="http://schemas.microsoft.com/office/drawing/2014/main" id="{70B4CF43-B957-4B16-85E9-905146D3C6EA}"/>
              </a:ext>
            </a:extLst>
          </p:cNvPr>
          <p:cNvSpPr>
            <a:spLocks noGrp="1" noRot="1" noChangeAspect="1" noChangeArrowheads="1" noTextEdit="1"/>
          </p:cNvSpPr>
          <p:nvPr>
            <p:ph type="sldImg"/>
          </p:nvPr>
        </p:nvSpPr>
        <p:spPr>
          <a:ln/>
        </p:spPr>
      </p:sp>
      <p:sp>
        <p:nvSpPr>
          <p:cNvPr id="52229" name="Rectangle 3">
            <a:extLst>
              <a:ext uri="{FF2B5EF4-FFF2-40B4-BE49-F238E27FC236}">
                <a16:creationId xmlns:a16="http://schemas.microsoft.com/office/drawing/2014/main" id="{B6DEFADB-8DC3-485B-98F5-FE696E757E73}"/>
              </a:ext>
            </a:extLst>
          </p:cNvPr>
          <p:cNvSpPr>
            <a:spLocks noGrp="1" noChangeArrowheads="1"/>
          </p:cNvSpPr>
          <p:nvPr>
            <p:ph type="body" idx="1"/>
          </p:nvPr>
        </p:nvSpPr>
        <p:spPr>
          <a:xfrm>
            <a:off x="914400" y="4415790"/>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altLang="en-US" b="1" dirty="0">
                <a:latin typeface="Arial" panose="020B0604020202020204" pitchFamily="34" charset="0"/>
              </a:rPr>
              <a:t>Teacher notes</a:t>
            </a:r>
          </a:p>
          <a:p>
            <a:pPr eaLnBrk="1" hangingPunct="1"/>
            <a:r>
              <a:rPr lang="en-GB" altLang="en-US" dirty="0">
                <a:latin typeface="Arial" panose="020B0604020202020204" pitchFamily="34" charset="0"/>
              </a:rPr>
              <a:t>Chloroplasts are between 2 µm and 10 µm in diameter.</a:t>
            </a:r>
          </a:p>
          <a:p>
            <a:pPr eaLnBrk="1" hangingPunct="1"/>
            <a:endParaRPr lang="en-GB" altLang="en-US" dirty="0">
              <a:latin typeface="Arial" panose="020B0604020202020204" pitchFamily="34" charset="0"/>
            </a:endParaRPr>
          </a:p>
          <a:p>
            <a:pPr eaLnBrk="1" hangingPunct="1"/>
            <a:r>
              <a:rPr lang="en-GB" altLang="en-US" dirty="0">
                <a:latin typeface="Arial" panose="020B0604020202020204" pitchFamily="34" charset="0"/>
              </a:rPr>
              <a:t>For more information on the role of chloroplasts in photosynthesis, please refer to the </a:t>
            </a:r>
            <a:r>
              <a:rPr lang="en-GB" altLang="en-US" i="1" dirty="0">
                <a:latin typeface="Arial" panose="020B0604020202020204" pitchFamily="34" charset="0"/>
              </a:rPr>
              <a:t>Photosynthesis</a:t>
            </a:r>
            <a:r>
              <a:rPr lang="en-GB" altLang="en-US" dirty="0">
                <a:latin typeface="Arial" panose="020B0604020202020204" pitchFamily="34" charset="0"/>
              </a:rPr>
              <a:t> presentation. </a:t>
            </a:r>
          </a:p>
        </p:txBody>
      </p:sp>
      <p:sp>
        <p:nvSpPr>
          <p:cNvPr id="2" name="Slide Number Placeholder 1">
            <a:extLst>
              <a:ext uri="{FF2B5EF4-FFF2-40B4-BE49-F238E27FC236}">
                <a16:creationId xmlns:a16="http://schemas.microsoft.com/office/drawing/2014/main" id="{C30FF63D-4FD6-49DD-B2A8-B1BF9ACCFFB5}"/>
              </a:ext>
            </a:extLst>
          </p:cNvPr>
          <p:cNvSpPr>
            <a:spLocks noGrp="1"/>
          </p:cNvSpPr>
          <p:nvPr>
            <p:ph type="sldNum" sz="quarter" idx="10"/>
          </p:nvPr>
        </p:nvSpPr>
        <p:spPr/>
        <p:txBody>
          <a:bodyPr/>
          <a:lstStyle/>
          <a:p>
            <a:fld id="{82C78C77-691E-40F1-9EE2-2931984ED375}" type="slidenum">
              <a:rPr lang="en-US" altLang="en-US" smtClean="0"/>
              <a:pPr/>
              <a:t>13</a:t>
            </a:fld>
            <a:endParaRPr lang="en-US" alt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2" name="Rectangle 2">
            <a:extLst>
              <a:ext uri="{FF2B5EF4-FFF2-40B4-BE49-F238E27FC236}">
                <a16:creationId xmlns:a16="http://schemas.microsoft.com/office/drawing/2014/main" id="{2859BE4D-0AAF-4C5F-AF93-EA283CCB68DB}"/>
              </a:ext>
            </a:extLst>
          </p:cNvPr>
          <p:cNvSpPr>
            <a:spLocks noGrp="1" noRot="1" noChangeAspect="1" noChangeArrowheads="1" noTextEdit="1"/>
          </p:cNvSpPr>
          <p:nvPr>
            <p:ph type="sldImg"/>
          </p:nvPr>
        </p:nvSpPr>
        <p:spPr>
          <a:ln/>
        </p:spPr>
      </p:sp>
      <p:sp>
        <p:nvSpPr>
          <p:cNvPr id="53253" name="Rectangle 3">
            <a:extLst>
              <a:ext uri="{FF2B5EF4-FFF2-40B4-BE49-F238E27FC236}">
                <a16:creationId xmlns:a16="http://schemas.microsoft.com/office/drawing/2014/main" id="{066DD52F-415E-4762-A377-9B57FCF3D0A3}"/>
              </a:ext>
            </a:extLst>
          </p:cNvPr>
          <p:cNvSpPr>
            <a:spLocks noGrp="1" noChangeArrowheads="1"/>
          </p:cNvSpPr>
          <p:nvPr>
            <p:ph type="body" idx="1"/>
          </p:nvPr>
        </p:nvSpPr>
        <p:spPr>
          <a:xfrm>
            <a:off x="914400" y="4415790"/>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63FD1AFB-2D1F-43D9-A41E-902E11F4222E}"/>
              </a:ext>
            </a:extLst>
          </p:cNvPr>
          <p:cNvSpPr>
            <a:spLocks noGrp="1"/>
          </p:cNvSpPr>
          <p:nvPr>
            <p:ph type="sldNum" sz="quarter" idx="10"/>
          </p:nvPr>
        </p:nvSpPr>
        <p:spPr/>
        <p:txBody>
          <a:bodyPr/>
          <a:lstStyle/>
          <a:p>
            <a:fld id="{82C78C77-691E-40F1-9EE2-2931984ED375}" type="slidenum">
              <a:rPr lang="en-US" altLang="en-US" smtClean="0"/>
              <a:pPr/>
              <a:t>14</a:t>
            </a:fld>
            <a:endParaRPr lang="en-US" alt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6" name="Rectangle 2">
            <a:extLst>
              <a:ext uri="{FF2B5EF4-FFF2-40B4-BE49-F238E27FC236}">
                <a16:creationId xmlns:a16="http://schemas.microsoft.com/office/drawing/2014/main" id="{9AB93AA4-41D2-4039-9879-7FB772D4B969}"/>
              </a:ext>
            </a:extLst>
          </p:cNvPr>
          <p:cNvSpPr>
            <a:spLocks noGrp="1" noRot="1" noChangeAspect="1" noChangeArrowheads="1" noTextEdit="1"/>
          </p:cNvSpPr>
          <p:nvPr>
            <p:ph type="sldImg"/>
          </p:nvPr>
        </p:nvSpPr>
        <p:spPr>
          <a:ln/>
        </p:spPr>
      </p:sp>
      <p:sp>
        <p:nvSpPr>
          <p:cNvPr id="54277" name="Rectangle 3">
            <a:extLst>
              <a:ext uri="{FF2B5EF4-FFF2-40B4-BE49-F238E27FC236}">
                <a16:creationId xmlns:a16="http://schemas.microsoft.com/office/drawing/2014/main" id="{686C9615-F24D-4CF6-8BF2-42D8DAAD1B59}"/>
              </a:ext>
            </a:extLst>
          </p:cNvPr>
          <p:cNvSpPr>
            <a:spLocks noGrp="1" noChangeArrowheads="1"/>
          </p:cNvSpPr>
          <p:nvPr>
            <p:ph type="body" idx="1"/>
          </p:nvPr>
        </p:nvSpPr>
        <p:spPr>
          <a:xfrm>
            <a:off x="914400" y="4415790"/>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altLang="en-US" b="1" dirty="0">
                <a:latin typeface="Arial" panose="020B0604020202020204" pitchFamily="34" charset="0"/>
              </a:rPr>
              <a:t>Teacher notes</a:t>
            </a:r>
          </a:p>
          <a:p>
            <a:pPr eaLnBrk="1" hangingPunct="1"/>
            <a:r>
              <a:rPr lang="en-GB" altLang="en-US" dirty="0">
                <a:latin typeface="Arial" panose="020B0604020202020204" pitchFamily="34" charset="0"/>
              </a:rPr>
              <a:t>Some animal cells have a small/temporary vacuole involved in digestion or secretion.</a:t>
            </a:r>
          </a:p>
          <a:p>
            <a:pPr eaLnBrk="1" hangingPunct="1"/>
            <a:r>
              <a:rPr lang="en-GB" altLang="en-US" dirty="0">
                <a:latin typeface="Arial" panose="020B0604020202020204" pitchFamily="34" charset="0"/>
              </a:rPr>
              <a:t>Some bacterial cells also have vacuoles. </a:t>
            </a:r>
          </a:p>
        </p:txBody>
      </p:sp>
      <p:sp>
        <p:nvSpPr>
          <p:cNvPr id="2" name="Slide Number Placeholder 1">
            <a:extLst>
              <a:ext uri="{FF2B5EF4-FFF2-40B4-BE49-F238E27FC236}">
                <a16:creationId xmlns:a16="http://schemas.microsoft.com/office/drawing/2014/main" id="{5890451A-0C57-47DB-8ECC-5318761DF241}"/>
              </a:ext>
            </a:extLst>
          </p:cNvPr>
          <p:cNvSpPr>
            <a:spLocks noGrp="1"/>
          </p:cNvSpPr>
          <p:nvPr>
            <p:ph type="sldNum" sz="quarter" idx="10"/>
          </p:nvPr>
        </p:nvSpPr>
        <p:spPr/>
        <p:txBody>
          <a:bodyPr/>
          <a:lstStyle/>
          <a:p>
            <a:fld id="{82C78C77-691E-40F1-9EE2-2931984ED375}" type="slidenum">
              <a:rPr lang="en-US" altLang="en-US" smtClean="0"/>
              <a:pPr/>
              <a:t>15</a:t>
            </a:fld>
            <a:endParaRPr lang="en-US" alt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300" name="Rectangle 2">
            <a:extLst>
              <a:ext uri="{FF2B5EF4-FFF2-40B4-BE49-F238E27FC236}">
                <a16:creationId xmlns:a16="http://schemas.microsoft.com/office/drawing/2014/main" id="{F5B369EF-4AC5-4EF2-862B-13A001A329CC}"/>
              </a:ext>
            </a:extLst>
          </p:cNvPr>
          <p:cNvSpPr>
            <a:spLocks noGrp="1" noRot="1" noChangeAspect="1" noChangeArrowheads="1" noTextEdit="1"/>
          </p:cNvSpPr>
          <p:nvPr>
            <p:ph type="sldImg"/>
          </p:nvPr>
        </p:nvSpPr>
        <p:spPr>
          <a:ln/>
        </p:spPr>
      </p:sp>
      <p:sp>
        <p:nvSpPr>
          <p:cNvPr id="55301" name="Rectangle 3">
            <a:extLst>
              <a:ext uri="{FF2B5EF4-FFF2-40B4-BE49-F238E27FC236}">
                <a16:creationId xmlns:a16="http://schemas.microsoft.com/office/drawing/2014/main" id="{AD45EFC5-BE28-4650-A5B9-B7B9BFAE019F}"/>
              </a:ext>
            </a:extLst>
          </p:cNvPr>
          <p:cNvSpPr>
            <a:spLocks noGrp="1" noChangeArrowheads="1"/>
          </p:cNvSpPr>
          <p:nvPr>
            <p:ph type="body" idx="1"/>
          </p:nvPr>
        </p:nvSpPr>
        <p:spPr>
          <a:xfrm>
            <a:off x="914400" y="4415790"/>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altLang="en-US" b="1" dirty="0">
                <a:latin typeface="Arial" panose="020B0604020202020204" pitchFamily="34" charset="0"/>
              </a:rPr>
              <a:t>Teacher notes</a:t>
            </a:r>
            <a:endParaRPr lang="en-GB" altLang="en-US" dirty="0">
              <a:latin typeface="Arial" panose="020B0604020202020204" pitchFamily="34" charset="0"/>
            </a:endParaRPr>
          </a:p>
          <a:p>
            <a:pPr eaLnBrk="1" hangingPunct="1"/>
            <a:r>
              <a:rPr lang="en-GB" altLang="en-US" dirty="0">
                <a:latin typeface="Arial" panose="020B0604020202020204" pitchFamily="34" charset="0"/>
              </a:rPr>
              <a:t>Appropriately </a:t>
            </a:r>
            <a:r>
              <a:rPr lang="en-GB" altLang="en-US" dirty="0" err="1">
                <a:latin typeface="Arial" panose="020B0604020202020204" pitchFamily="34" charset="0"/>
              </a:rPr>
              <a:t>colored</a:t>
            </a:r>
            <a:r>
              <a:rPr lang="en-GB" altLang="en-US" dirty="0">
                <a:latin typeface="Arial" panose="020B0604020202020204" pitchFamily="34" charset="0"/>
              </a:rPr>
              <a:t> voting cards could be used with this classification activity to increase class participation.</a:t>
            </a:r>
          </a:p>
        </p:txBody>
      </p:sp>
      <p:sp>
        <p:nvSpPr>
          <p:cNvPr id="2" name="Slide Number Placeholder 1">
            <a:extLst>
              <a:ext uri="{FF2B5EF4-FFF2-40B4-BE49-F238E27FC236}">
                <a16:creationId xmlns:a16="http://schemas.microsoft.com/office/drawing/2014/main" id="{105DF022-5A17-4DFA-9D36-FC2F70954FD2}"/>
              </a:ext>
            </a:extLst>
          </p:cNvPr>
          <p:cNvSpPr>
            <a:spLocks noGrp="1"/>
          </p:cNvSpPr>
          <p:nvPr>
            <p:ph type="sldNum" sz="quarter" idx="10"/>
          </p:nvPr>
        </p:nvSpPr>
        <p:spPr/>
        <p:txBody>
          <a:bodyPr/>
          <a:lstStyle/>
          <a:p>
            <a:fld id="{82C78C77-691E-40F1-9EE2-2931984ED375}" type="slidenum">
              <a:rPr lang="en-US" altLang="en-US" smtClean="0"/>
              <a:pPr/>
              <a:t>16</a:t>
            </a:fld>
            <a:endParaRPr lang="en-US" alt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4" name="Rectangle 2">
            <a:extLst>
              <a:ext uri="{FF2B5EF4-FFF2-40B4-BE49-F238E27FC236}">
                <a16:creationId xmlns:a16="http://schemas.microsoft.com/office/drawing/2014/main" id="{F969390D-9542-41C5-8F06-7EAF7BAC17B3}"/>
              </a:ext>
            </a:extLst>
          </p:cNvPr>
          <p:cNvSpPr>
            <a:spLocks noGrp="1" noRot="1" noChangeAspect="1" noChangeArrowheads="1" noTextEdit="1"/>
          </p:cNvSpPr>
          <p:nvPr>
            <p:ph type="sldImg"/>
          </p:nvPr>
        </p:nvSpPr>
        <p:spPr>
          <a:ln/>
        </p:spPr>
      </p:sp>
      <p:sp>
        <p:nvSpPr>
          <p:cNvPr id="56325" name="Rectangle 3">
            <a:extLst>
              <a:ext uri="{FF2B5EF4-FFF2-40B4-BE49-F238E27FC236}">
                <a16:creationId xmlns:a16="http://schemas.microsoft.com/office/drawing/2014/main" id="{75AD63A2-043F-45E1-A6B2-0DC1080926EA}"/>
              </a:ext>
            </a:extLst>
          </p:cNvPr>
          <p:cNvSpPr>
            <a:spLocks noGrp="1" noChangeArrowheads="1"/>
          </p:cNvSpPr>
          <p:nvPr>
            <p:ph type="body" idx="1"/>
          </p:nvPr>
        </p:nvSpPr>
        <p:spPr>
          <a:xfrm>
            <a:off x="914400" y="4415790"/>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altLang="en-US" b="1" dirty="0">
                <a:latin typeface="Arial" panose="020B0604020202020204" pitchFamily="34" charset="0"/>
              </a:rPr>
              <a:t>Teacher notes</a:t>
            </a:r>
          </a:p>
          <a:p>
            <a:pPr eaLnBrk="1" hangingPunct="1"/>
            <a:r>
              <a:rPr lang="en-GB" altLang="en-US" dirty="0">
                <a:latin typeface="Arial" panose="020B0604020202020204" pitchFamily="34" charset="0"/>
              </a:rPr>
              <a:t>This activity could be used to check students’ understanding of cell structure and function. Students could work individually or in small groups, with mini-whiteboards used to convey the answers.</a:t>
            </a:r>
          </a:p>
        </p:txBody>
      </p:sp>
      <p:sp>
        <p:nvSpPr>
          <p:cNvPr id="2" name="Slide Number Placeholder 1">
            <a:extLst>
              <a:ext uri="{FF2B5EF4-FFF2-40B4-BE49-F238E27FC236}">
                <a16:creationId xmlns:a16="http://schemas.microsoft.com/office/drawing/2014/main" id="{37AA8B9F-9023-4ABB-B791-9CD7B34B2C72}"/>
              </a:ext>
            </a:extLst>
          </p:cNvPr>
          <p:cNvSpPr>
            <a:spLocks noGrp="1"/>
          </p:cNvSpPr>
          <p:nvPr>
            <p:ph type="sldNum" sz="quarter" idx="10"/>
          </p:nvPr>
        </p:nvSpPr>
        <p:spPr/>
        <p:txBody>
          <a:bodyPr/>
          <a:lstStyle/>
          <a:p>
            <a:fld id="{82C78C77-691E-40F1-9EE2-2931984ED375}" type="slidenum">
              <a:rPr lang="en-US" altLang="en-US" smtClean="0"/>
              <a:pPr/>
              <a:t>17</a:t>
            </a:fld>
            <a:endParaRPr lang="en-US" alt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2" name="Rectangle 2">
            <a:extLst>
              <a:ext uri="{FF2B5EF4-FFF2-40B4-BE49-F238E27FC236}">
                <a16:creationId xmlns:a16="http://schemas.microsoft.com/office/drawing/2014/main" id="{23B3EDB7-0AFC-42CB-8EF3-C30710DD1080}"/>
              </a:ext>
            </a:extLst>
          </p:cNvPr>
          <p:cNvSpPr>
            <a:spLocks noGrp="1" noRot="1" noChangeAspect="1" noChangeArrowheads="1" noTextEdit="1"/>
          </p:cNvSpPr>
          <p:nvPr>
            <p:ph type="sldImg"/>
          </p:nvPr>
        </p:nvSpPr>
        <p:spPr>
          <a:ln/>
        </p:spPr>
      </p:sp>
      <p:sp>
        <p:nvSpPr>
          <p:cNvPr id="58373" name="Rectangle 3">
            <a:extLst>
              <a:ext uri="{FF2B5EF4-FFF2-40B4-BE49-F238E27FC236}">
                <a16:creationId xmlns:a16="http://schemas.microsoft.com/office/drawing/2014/main" id="{EDC01489-3E2A-4201-B1D3-9EB168CC2737}"/>
              </a:ext>
            </a:extLst>
          </p:cNvPr>
          <p:cNvSpPr>
            <a:spLocks noGrp="1" noChangeArrowheads="1"/>
          </p:cNvSpPr>
          <p:nvPr>
            <p:ph type="body" idx="1"/>
          </p:nvPr>
        </p:nvSpPr>
        <p:spPr>
          <a:xfrm>
            <a:off x="914400" y="4415790"/>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altLang="en-US" b="1" dirty="0">
                <a:latin typeface="Arial" panose="020B0604020202020204" pitchFamily="34" charset="0"/>
              </a:rPr>
              <a:t>Teacher notes</a:t>
            </a:r>
          </a:p>
          <a:p>
            <a:pPr eaLnBrk="1" hangingPunct="1"/>
            <a:r>
              <a:rPr lang="en-GB" altLang="en-US" dirty="0">
                <a:latin typeface="Arial" panose="020B0604020202020204" pitchFamily="34" charset="0"/>
              </a:rPr>
              <a:t>Ribosomes in prokaryotic cells are smaller than those in eukaryotic cells.</a:t>
            </a:r>
          </a:p>
        </p:txBody>
      </p:sp>
      <p:sp>
        <p:nvSpPr>
          <p:cNvPr id="2" name="Slide Number Placeholder 1">
            <a:extLst>
              <a:ext uri="{FF2B5EF4-FFF2-40B4-BE49-F238E27FC236}">
                <a16:creationId xmlns:a16="http://schemas.microsoft.com/office/drawing/2014/main" id="{E996E15F-DD7F-41CA-B48A-8EDFB0D264C9}"/>
              </a:ext>
            </a:extLst>
          </p:cNvPr>
          <p:cNvSpPr>
            <a:spLocks noGrp="1"/>
          </p:cNvSpPr>
          <p:nvPr>
            <p:ph type="sldNum" sz="quarter" idx="10"/>
          </p:nvPr>
        </p:nvSpPr>
        <p:spPr/>
        <p:txBody>
          <a:bodyPr/>
          <a:lstStyle/>
          <a:p>
            <a:fld id="{82C78C77-691E-40F1-9EE2-2931984ED375}" type="slidenum">
              <a:rPr lang="en-US" altLang="en-US" smtClean="0"/>
              <a:pPr/>
              <a:t>18</a:t>
            </a:fld>
            <a:endParaRPr lang="en-US" alt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6" name="Rectangle 2">
            <a:extLst>
              <a:ext uri="{FF2B5EF4-FFF2-40B4-BE49-F238E27FC236}">
                <a16:creationId xmlns:a16="http://schemas.microsoft.com/office/drawing/2014/main" id="{F61DF348-ED22-42FF-A2D1-709BBAEAC4FA}"/>
              </a:ext>
            </a:extLst>
          </p:cNvPr>
          <p:cNvSpPr>
            <a:spLocks noGrp="1" noRot="1" noChangeAspect="1" noChangeArrowheads="1" noTextEdit="1"/>
          </p:cNvSpPr>
          <p:nvPr>
            <p:ph type="sldImg"/>
          </p:nvPr>
        </p:nvSpPr>
        <p:spPr>
          <a:ln/>
        </p:spPr>
      </p:sp>
      <p:sp>
        <p:nvSpPr>
          <p:cNvPr id="59397" name="Rectangle 3">
            <a:extLst>
              <a:ext uri="{FF2B5EF4-FFF2-40B4-BE49-F238E27FC236}">
                <a16:creationId xmlns:a16="http://schemas.microsoft.com/office/drawing/2014/main" id="{3203153E-FAB2-41DF-B589-D77DC28B3D42}"/>
              </a:ext>
            </a:extLst>
          </p:cNvPr>
          <p:cNvSpPr>
            <a:spLocks noGrp="1" noChangeArrowheads="1"/>
          </p:cNvSpPr>
          <p:nvPr>
            <p:ph type="body" idx="1"/>
          </p:nvPr>
        </p:nvSpPr>
        <p:spPr>
          <a:xfrm>
            <a:off x="914400" y="4415790"/>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0D87A15A-A82D-4E92-AD5F-85B9E23146EB}"/>
              </a:ext>
            </a:extLst>
          </p:cNvPr>
          <p:cNvSpPr>
            <a:spLocks noGrp="1"/>
          </p:cNvSpPr>
          <p:nvPr>
            <p:ph type="sldNum" sz="quarter" idx="10"/>
          </p:nvPr>
        </p:nvSpPr>
        <p:spPr/>
        <p:txBody>
          <a:bodyPr/>
          <a:lstStyle/>
          <a:p>
            <a:fld id="{82C78C77-691E-40F1-9EE2-2931984ED375}" type="slidenum">
              <a:rPr lang="en-US" altLang="en-US" smtClean="0"/>
              <a:pPr/>
              <a:t>19</a:t>
            </a:fld>
            <a:endParaRPr lang="en-US"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5" name="Slide Number Placeholder 4">
            <a:extLst>
              <a:ext uri="{FF2B5EF4-FFF2-40B4-BE49-F238E27FC236}">
                <a16:creationId xmlns:a16="http://schemas.microsoft.com/office/drawing/2014/main" id="{B8CAE961-99AE-4D48-8404-65D4BCA0C1BF}"/>
              </a:ext>
            </a:extLst>
          </p:cNvPr>
          <p:cNvSpPr>
            <a:spLocks noGrp="1"/>
          </p:cNvSpPr>
          <p:nvPr>
            <p:ph type="sldNum" sz="quarter" idx="10"/>
          </p:nvPr>
        </p:nvSpPr>
        <p:spPr/>
        <p:txBody>
          <a:bodyPr/>
          <a:lstStyle/>
          <a:p>
            <a:fld id="{82C78C77-691E-40F1-9EE2-2931984ED375}" type="slidenum">
              <a:rPr lang="en-US" altLang="en-US" smtClean="0"/>
              <a:pPr/>
              <a:t>2</a:t>
            </a:fld>
            <a:endParaRPr lang="en-US" altLang="en-US"/>
          </a:p>
        </p:txBody>
      </p:sp>
    </p:spTree>
    <p:extLst>
      <p:ext uri="{BB962C8B-B14F-4D97-AF65-F5344CB8AC3E}">
        <p14:creationId xmlns:p14="http://schemas.microsoft.com/office/powerpoint/2010/main" val="184318015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20" name="Rectangle 2">
            <a:extLst>
              <a:ext uri="{FF2B5EF4-FFF2-40B4-BE49-F238E27FC236}">
                <a16:creationId xmlns:a16="http://schemas.microsoft.com/office/drawing/2014/main" id="{25D03417-99D0-4C21-8F70-97CD9669BA1C}"/>
              </a:ext>
            </a:extLst>
          </p:cNvPr>
          <p:cNvSpPr>
            <a:spLocks noGrp="1" noRot="1" noChangeAspect="1" noChangeArrowheads="1" noTextEdit="1"/>
          </p:cNvSpPr>
          <p:nvPr>
            <p:ph type="sldImg"/>
          </p:nvPr>
        </p:nvSpPr>
        <p:spPr>
          <a:ln/>
        </p:spPr>
      </p:sp>
      <p:sp>
        <p:nvSpPr>
          <p:cNvPr id="60421" name="Rectangle 3">
            <a:extLst>
              <a:ext uri="{FF2B5EF4-FFF2-40B4-BE49-F238E27FC236}">
                <a16:creationId xmlns:a16="http://schemas.microsoft.com/office/drawing/2014/main" id="{2484102A-6E64-4C24-B682-F95F70AACB50}"/>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3905E459-B3AB-46A1-A2AF-A634C719E3F8}"/>
              </a:ext>
            </a:extLst>
          </p:cNvPr>
          <p:cNvSpPr>
            <a:spLocks noGrp="1"/>
          </p:cNvSpPr>
          <p:nvPr>
            <p:ph type="sldNum" sz="quarter" idx="10"/>
          </p:nvPr>
        </p:nvSpPr>
        <p:spPr/>
        <p:txBody>
          <a:bodyPr/>
          <a:lstStyle/>
          <a:p>
            <a:fld id="{82C78C77-691E-40F1-9EE2-2931984ED375}" type="slidenum">
              <a:rPr lang="en-US" altLang="en-US" smtClean="0"/>
              <a:pPr/>
              <a:t>20</a:t>
            </a:fld>
            <a:endParaRPr lang="en-US" alt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4" name="Rectangle 2">
            <a:extLst>
              <a:ext uri="{FF2B5EF4-FFF2-40B4-BE49-F238E27FC236}">
                <a16:creationId xmlns:a16="http://schemas.microsoft.com/office/drawing/2014/main" id="{5CC28518-7D41-4256-9079-D05A50C02FCF}"/>
              </a:ext>
            </a:extLst>
          </p:cNvPr>
          <p:cNvSpPr>
            <a:spLocks noGrp="1" noRot="1" noChangeAspect="1" noChangeArrowheads="1" noTextEdit="1"/>
          </p:cNvSpPr>
          <p:nvPr>
            <p:ph type="sldImg"/>
          </p:nvPr>
        </p:nvSpPr>
        <p:spPr>
          <a:ln/>
        </p:spPr>
      </p:sp>
      <p:sp>
        <p:nvSpPr>
          <p:cNvPr id="61445" name="Rectangle 3">
            <a:extLst>
              <a:ext uri="{FF2B5EF4-FFF2-40B4-BE49-F238E27FC236}">
                <a16:creationId xmlns:a16="http://schemas.microsoft.com/office/drawing/2014/main" id="{F6626E7E-1DCC-418E-A21C-8B77EE68229A}"/>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altLang="en-US" b="1" dirty="0">
                <a:latin typeface="Arial" panose="020B0604020202020204" pitchFamily="34" charset="0"/>
              </a:rPr>
              <a:t>Teacher notes</a:t>
            </a:r>
          </a:p>
          <a:p>
            <a:pPr eaLnBrk="1" hangingPunct="1"/>
            <a:r>
              <a:rPr lang="en-GB" altLang="en-US" dirty="0">
                <a:latin typeface="Arial" panose="020B0604020202020204" pitchFamily="34" charset="0"/>
              </a:rPr>
              <a:t>The singular of flagella is flagellum.</a:t>
            </a:r>
          </a:p>
        </p:txBody>
      </p:sp>
      <p:sp>
        <p:nvSpPr>
          <p:cNvPr id="2" name="Slide Number Placeholder 1">
            <a:extLst>
              <a:ext uri="{FF2B5EF4-FFF2-40B4-BE49-F238E27FC236}">
                <a16:creationId xmlns:a16="http://schemas.microsoft.com/office/drawing/2014/main" id="{845EC404-9CD5-46D3-A958-F6CB92BA6A4D}"/>
              </a:ext>
            </a:extLst>
          </p:cNvPr>
          <p:cNvSpPr>
            <a:spLocks noGrp="1"/>
          </p:cNvSpPr>
          <p:nvPr>
            <p:ph type="sldNum" sz="quarter" idx="10"/>
          </p:nvPr>
        </p:nvSpPr>
        <p:spPr/>
        <p:txBody>
          <a:bodyPr/>
          <a:lstStyle/>
          <a:p>
            <a:fld id="{82C78C77-691E-40F1-9EE2-2931984ED375}" type="slidenum">
              <a:rPr lang="en-US" altLang="en-US" smtClean="0"/>
              <a:pPr/>
              <a:t>21</a:t>
            </a:fld>
            <a:endParaRPr lang="en-US"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40" name="Rectangle 2">
            <a:extLst>
              <a:ext uri="{FF2B5EF4-FFF2-40B4-BE49-F238E27FC236}">
                <a16:creationId xmlns:a16="http://schemas.microsoft.com/office/drawing/2014/main" id="{C8ED8047-AAE6-4393-A4CA-9586326999E2}"/>
              </a:ext>
            </a:extLst>
          </p:cNvPr>
          <p:cNvSpPr>
            <a:spLocks noGrp="1" noRot="1" noChangeAspect="1" noChangeArrowheads="1" noTextEdit="1"/>
          </p:cNvSpPr>
          <p:nvPr>
            <p:ph type="sldImg"/>
          </p:nvPr>
        </p:nvSpPr>
        <p:spPr>
          <a:ln/>
        </p:spPr>
      </p:sp>
      <p:sp>
        <p:nvSpPr>
          <p:cNvPr id="39941" name="Rectangle 3">
            <a:extLst>
              <a:ext uri="{FF2B5EF4-FFF2-40B4-BE49-F238E27FC236}">
                <a16:creationId xmlns:a16="http://schemas.microsoft.com/office/drawing/2014/main" id="{1ADA2F03-B958-405E-A68F-A06F14189A5F}"/>
              </a:ext>
            </a:extLst>
          </p:cNvPr>
          <p:cNvSpPr>
            <a:spLocks noGrp="1" noChangeArrowheads="1"/>
          </p:cNvSpPr>
          <p:nvPr>
            <p:ph type="body" idx="1"/>
          </p:nvPr>
        </p:nvSpPr>
        <p:spPr>
          <a:xfrm>
            <a:off x="914400" y="4415790"/>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altLang="en-US" b="1" dirty="0">
                <a:latin typeface="Arial" panose="020B0604020202020204" pitchFamily="34" charset="0"/>
              </a:rPr>
              <a:t>Teacher notes</a:t>
            </a:r>
            <a:endParaRPr lang="en-GB" altLang="en-US" dirty="0">
              <a:latin typeface="Arial" panose="020B0604020202020204" pitchFamily="34" charset="0"/>
            </a:endParaRPr>
          </a:p>
          <a:p>
            <a:pPr eaLnBrk="1" hangingPunct="1"/>
            <a:r>
              <a:rPr lang="en-GB" altLang="en-US" dirty="0">
                <a:latin typeface="Arial" panose="020B0604020202020204" pitchFamily="34" charset="0"/>
              </a:rPr>
              <a:t>Unicellular organisms are also called single-celled organisms. </a:t>
            </a:r>
          </a:p>
          <a:p>
            <a:pPr eaLnBrk="1" hangingPunct="1"/>
            <a:endParaRPr lang="en-GB" altLang="en-US" dirty="0">
              <a:latin typeface="Arial" panose="020B0604020202020204" pitchFamily="34" charset="0"/>
            </a:endParaRPr>
          </a:p>
          <a:p>
            <a:pPr eaLnBrk="1" hangingPunct="1"/>
            <a:r>
              <a:rPr lang="en-GB" altLang="en-US" dirty="0">
                <a:latin typeface="Arial" panose="020B0604020202020204" pitchFamily="34" charset="0"/>
              </a:rPr>
              <a:t>There is considerable uncertainty about the number of cells in a human body. Estimates vary from 10 trillion to 100 trillion cells.</a:t>
            </a:r>
          </a:p>
          <a:p>
            <a:pPr eaLnBrk="1" hangingPunct="1"/>
            <a:endParaRPr lang="en-GB" altLang="en-US" dirty="0">
              <a:latin typeface="Arial" panose="020B0604020202020204" pitchFamily="34" charset="0"/>
            </a:endParaRPr>
          </a:p>
          <a:p>
            <a:pPr eaLnBrk="1" hangingPunct="1"/>
            <a:r>
              <a:rPr lang="en-GB" altLang="en-US" b="1" dirty="0">
                <a:latin typeface="Arial" panose="020B0604020202020204" pitchFamily="34" charset="0"/>
              </a:rPr>
              <a:t>Photo credit:</a:t>
            </a:r>
            <a:r>
              <a:rPr lang="en-GB" altLang="en-US" dirty="0">
                <a:latin typeface="Arial" panose="020B0604020202020204" pitchFamily="34" charset="0"/>
              </a:rPr>
              <a:t> </a:t>
            </a:r>
            <a:r>
              <a:rPr lang="en-US" altLang="en-US" dirty="0">
                <a:latin typeface="Arial" panose="020B0604020202020204" pitchFamily="34" charset="0"/>
              </a:rPr>
              <a:t>onion skin cells © D. Kucharski and K. </a:t>
            </a:r>
            <a:r>
              <a:rPr lang="en-US" altLang="en-US" dirty="0" err="1">
                <a:latin typeface="Arial" panose="020B0604020202020204" pitchFamily="34" charset="0"/>
              </a:rPr>
              <a:t>Kucharska</a:t>
            </a:r>
            <a:r>
              <a:rPr lang="en-US" altLang="en-US" dirty="0">
                <a:latin typeface="Arial" panose="020B0604020202020204" pitchFamily="34" charset="0"/>
              </a:rPr>
              <a:t>, Shutterstock.com 2018</a:t>
            </a:r>
          </a:p>
        </p:txBody>
      </p:sp>
      <p:sp>
        <p:nvSpPr>
          <p:cNvPr id="2" name="Slide Number Placeholder 1">
            <a:extLst>
              <a:ext uri="{FF2B5EF4-FFF2-40B4-BE49-F238E27FC236}">
                <a16:creationId xmlns:a16="http://schemas.microsoft.com/office/drawing/2014/main" id="{C88D20FB-136B-4851-91A9-8FE2C358A3E7}"/>
              </a:ext>
            </a:extLst>
          </p:cNvPr>
          <p:cNvSpPr>
            <a:spLocks noGrp="1"/>
          </p:cNvSpPr>
          <p:nvPr>
            <p:ph type="sldNum" sz="quarter" idx="10"/>
          </p:nvPr>
        </p:nvSpPr>
        <p:spPr/>
        <p:txBody>
          <a:bodyPr/>
          <a:lstStyle/>
          <a:p>
            <a:fld id="{82C78C77-691E-40F1-9EE2-2931984ED375}" type="slidenum">
              <a:rPr lang="en-US" altLang="en-US" smtClean="0"/>
              <a:pPr/>
              <a:t>3</a:t>
            </a:fld>
            <a:endParaRPr lang="en-US"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4" name="Rectangle 2">
            <a:extLst>
              <a:ext uri="{FF2B5EF4-FFF2-40B4-BE49-F238E27FC236}">
                <a16:creationId xmlns:a16="http://schemas.microsoft.com/office/drawing/2014/main" id="{A762AC65-1408-42C6-85DF-73CAB35F7717}"/>
              </a:ext>
            </a:extLst>
          </p:cNvPr>
          <p:cNvSpPr>
            <a:spLocks noGrp="1" noRot="1" noChangeAspect="1" noChangeArrowheads="1" noTextEdit="1"/>
          </p:cNvSpPr>
          <p:nvPr>
            <p:ph type="sldImg"/>
          </p:nvPr>
        </p:nvSpPr>
        <p:spPr>
          <a:ln/>
        </p:spPr>
      </p:sp>
      <p:sp>
        <p:nvSpPr>
          <p:cNvPr id="40965" name="Rectangle 3">
            <a:extLst>
              <a:ext uri="{FF2B5EF4-FFF2-40B4-BE49-F238E27FC236}">
                <a16:creationId xmlns:a16="http://schemas.microsoft.com/office/drawing/2014/main" id="{2EE1326E-0BE4-46DD-990E-3B99952EF18B}"/>
              </a:ext>
            </a:extLst>
          </p:cNvPr>
          <p:cNvSpPr>
            <a:spLocks noGrp="1" noChangeArrowheads="1"/>
          </p:cNvSpPr>
          <p:nvPr>
            <p:ph type="body" idx="1"/>
          </p:nvPr>
        </p:nvSpPr>
        <p:spPr>
          <a:xfrm>
            <a:off x="914400" y="4415790"/>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altLang="en-US" b="1" dirty="0">
                <a:latin typeface="Arial" panose="020B0604020202020204" pitchFamily="34" charset="0"/>
              </a:rPr>
              <a:t>Photo credits: </a:t>
            </a:r>
            <a:r>
              <a:rPr lang="en-GB" altLang="en-US" dirty="0">
                <a:latin typeface="Arial" panose="020B0604020202020204" pitchFamily="34" charset="0"/>
              </a:rPr>
              <a:t>Elephant</a:t>
            </a:r>
            <a:r>
              <a:rPr lang="en-GB" altLang="en-US" b="1" dirty="0">
                <a:latin typeface="Arial" panose="020B0604020202020204" pitchFamily="34" charset="0"/>
              </a:rPr>
              <a:t> </a:t>
            </a:r>
            <a:r>
              <a:rPr lang="en-US" altLang="en-US" dirty="0">
                <a:latin typeface="Arial" panose="020B0604020202020204" pitchFamily="34" charset="0"/>
              </a:rPr>
              <a:t>© </a:t>
            </a:r>
            <a:r>
              <a:rPr lang="en-GB" altLang="en-US" dirty="0" err="1">
                <a:latin typeface="Arial" panose="020B0604020202020204" pitchFamily="34" charset="0"/>
              </a:rPr>
              <a:t>Sevenke</a:t>
            </a:r>
            <a:r>
              <a:rPr lang="en-GB" altLang="en-US" dirty="0">
                <a:latin typeface="Arial" panose="020B0604020202020204" pitchFamily="34" charset="0"/>
              </a:rPr>
              <a:t>, </a:t>
            </a:r>
            <a:r>
              <a:rPr lang="en-US" altLang="en-US" dirty="0">
                <a:latin typeface="Arial" panose="020B0604020202020204" pitchFamily="34" charset="0"/>
              </a:rPr>
              <a:t>Oak tree © </a:t>
            </a:r>
            <a:r>
              <a:rPr lang="en-US" altLang="en-US" dirty="0" err="1">
                <a:latin typeface="Arial" panose="020B0604020202020204" pitchFamily="34" charset="0"/>
              </a:rPr>
              <a:t>Zerbor</a:t>
            </a:r>
            <a:r>
              <a:rPr lang="en-US" altLang="en-US" dirty="0">
                <a:latin typeface="Arial" panose="020B0604020202020204" pitchFamily="34" charset="0"/>
              </a:rPr>
              <a:t>, </a:t>
            </a:r>
            <a:r>
              <a:rPr lang="en-GB" altLang="en-US" dirty="0">
                <a:latin typeface="Arial" panose="020B0604020202020204" pitchFamily="34" charset="0"/>
              </a:rPr>
              <a:t>rod shaped bacteria </a:t>
            </a:r>
            <a:r>
              <a:rPr lang="en-US" altLang="en-US" dirty="0">
                <a:latin typeface="Arial" panose="020B0604020202020204" pitchFamily="34" charset="0"/>
              </a:rPr>
              <a:t>© </a:t>
            </a:r>
            <a:r>
              <a:rPr lang="en-GB" altLang="en-US" dirty="0">
                <a:latin typeface="Arial" panose="020B0604020202020204" pitchFamily="34" charset="0"/>
              </a:rPr>
              <a:t>Kateryna Kon, all at Shutterstock.com 2018</a:t>
            </a:r>
          </a:p>
        </p:txBody>
      </p:sp>
      <p:sp>
        <p:nvSpPr>
          <p:cNvPr id="2" name="Slide Number Placeholder 1">
            <a:extLst>
              <a:ext uri="{FF2B5EF4-FFF2-40B4-BE49-F238E27FC236}">
                <a16:creationId xmlns:a16="http://schemas.microsoft.com/office/drawing/2014/main" id="{C0B24171-C2DA-4D0E-B398-CD69DDFF4CAD}"/>
              </a:ext>
            </a:extLst>
          </p:cNvPr>
          <p:cNvSpPr>
            <a:spLocks noGrp="1"/>
          </p:cNvSpPr>
          <p:nvPr>
            <p:ph type="sldNum" sz="quarter" idx="10"/>
          </p:nvPr>
        </p:nvSpPr>
        <p:spPr/>
        <p:txBody>
          <a:bodyPr/>
          <a:lstStyle/>
          <a:p>
            <a:fld id="{82C78C77-691E-40F1-9EE2-2931984ED375}" type="slidenum">
              <a:rPr lang="en-US" altLang="en-US" smtClean="0"/>
              <a:pPr/>
              <a:t>4</a:t>
            </a:fld>
            <a:endParaRPr lang="en-US"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7" name="Rectangle 2">
            <a:extLst>
              <a:ext uri="{FF2B5EF4-FFF2-40B4-BE49-F238E27FC236}">
                <a16:creationId xmlns:a16="http://schemas.microsoft.com/office/drawing/2014/main" id="{1A8D46B2-D471-46FC-8285-E12C9077177B}"/>
              </a:ext>
            </a:extLst>
          </p:cNvPr>
          <p:cNvSpPr>
            <a:spLocks noGrp="1" noRot="1" noChangeAspect="1" noChangeArrowheads="1" noTextEdit="1"/>
          </p:cNvSpPr>
          <p:nvPr>
            <p:ph type="sldImg"/>
          </p:nvPr>
        </p:nvSpPr>
        <p:spPr>
          <a:ln/>
        </p:spPr>
      </p:sp>
      <p:sp>
        <p:nvSpPr>
          <p:cNvPr id="41988" name="Rectangle 3">
            <a:extLst>
              <a:ext uri="{FF2B5EF4-FFF2-40B4-BE49-F238E27FC236}">
                <a16:creationId xmlns:a16="http://schemas.microsoft.com/office/drawing/2014/main" id="{0C942422-E841-4AB5-89CF-D3175778113E}"/>
              </a:ext>
            </a:extLst>
          </p:cNvPr>
          <p:cNvSpPr>
            <a:spLocks noGrp="1" noChangeArrowheads="1"/>
          </p:cNvSpPr>
          <p:nvPr>
            <p:ph type="body" idx="1"/>
          </p:nvPr>
        </p:nvSpPr>
        <p:spPr>
          <a:xfrm>
            <a:off x="914400" y="4415790"/>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altLang="en-US" b="1" dirty="0">
                <a:latin typeface="Arial" panose="020B0604020202020204" pitchFamily="34" charset="0"/>
              </a:rPr>
              <a:t>Teacher notes</a:t>
            </a:r>
          </a:p>
          <a:p>
            <a:pPr eaLnBrk="1" hangingPunct="1"/>
            <a:r>
              <a:rPr lang="en-GB" altLang="en-US" dirty="0">
                <a:latin typeface="Arial" panose="020B0604020202020204" pitchFamily="34" charset="0"/>
              </a:rPr>
              <a:t>One </a:t>
            </a:r>
            <a:r>
              <a:rPr lang="en-GB" altLang="en-US" dirty="0" err="1">
                <a:latin typeface="Arial" panose="020B0604020202020204" pitchFamily="34" charset="0"/>
              </a:rPr>
              <a:t>micrometer</a:t>
            </a:r>
            <a:r>
              <a:rPr lang="en-GB" altLang="en-US" dirty="0">
                <a:latin typeface="Arial" panose="020B0604020202020204" pitchFamily="34" charset="0"/>
              </a:rPr>
              <a:t> (µm), also known as a micron, is equal to one-millionth of a meter. 1 µm = 0.000001 m.</a:t>
            </a:r>
          </a:p>
          <a:p>
            <a:pPr eaLnBrk="1" hangingPunct="1"/>
            <a:endParaRPr lang="en-GB" altLang="en-US" dirty="0">
              <a:latin typeface="Arial" panose="020B0604020202020204" pitchFamily="34" charset="0"/>
            </a:endParaRPr>
          </a:p>
          <a:p>
            <a:pPr eaLnBrk="1" hangingPunct="1"/>
            <a:r>
              <a:rPr lang="en-GB" altLang="en-US" b="1" dirty="0">
                <a:latin typeface="Arial" panose="020B0604020202020204" pitchFamily="34" charset="0"/>
              </a:rPr>
              <a:t>Photo credit: </a:t>
            </a:r>
            <a:r>
              <a:rPr lang="en-US" altLang="en-US" dirty="0">
                <a:latin typeface="Arial" panose="020B0604020202020204" pitchFamily="34" charset="0"/>
              </a:rPr>
              <a:t>© </a:t>
            </a:r>
            <a:r>
              <a:rPr lang="en-GB" altLang="en-US" dirty="0">
                <a:latin typeface="Arial" panose="020B0604020202020204" pitchFamily="34" charset="0"/>
              </a:rPr>
              <a:t>Eye of Science, Science Photo Library 2018</a:t>
            </a:r>
          </a:p>
          <a:p>
            <a:pPr eaLnBrk="1" hangingPunct="1"/>
            <a:r>
              <a:rPr lang="en-GB" altLang="en-US" dirty="0" err="1">
                <a:latin typeface="Arial" panose="020B0604020202020204" pitchFamily="34" charset="0"/>
              </a:rPr>
              <a:t>Colored</a:t>
            </a:r>
            <a:r>
              <a:rPr lang="en-GB" altLang="en-US" dirty="0">
                <a:latin typeface="Arial" panose="020B0604020202020204" pitchFamily="34" charset="0"/>
              </a:rPr>
              <a:t> scanning electron micrograph (SEM) of sperm (blue) attempting to penetrate a human egg (red). Each sperm (spermatozoa) has a rounded head and a long tail with which it swims. Women usually release one egg (ovum) per month, whereas men release millions of sperm in each ejaculation. Only one of these sperm can penetrate the egg's thick outer layer (zona pellucida) and fertilize it. Fertilization occurs when the sperm's genetic material (deoxyribonucleic acid, DNA) fuses with the egg's DNA. When this occurs, the egg forms a barrier to other sperm. Magnification: ×650 when printed 10 </a:t>
            </a:r>
            <a:r>
              <a:rPr lang="en-GB" altLang="en-US" dirty="0" err="1">
                <a:latin typeface="Arial" panose="020B0604020202020204" pitchFamily="34" charset="0"/>
              </a:rPr>
              <a:t>centimeters</a:t>
            </a:r>
            <a:r>
              <a:rPr lang="en-GB" altLang="en-US" dirty="0">
                <a:latin typeface="Arial" panose="020B0604020202020204" pitchFamily="34" charset="0"/>
              </a:rPr>
              <a:t> wide.</a:t>
            </a:r>
          </a:p>
        </p:txBody>
      </p:sp>
      <p:sp>
        <p:nvSpPr>
          <p:cNvPr id="2" name="Slide Number Placeholder 1">
            <a:extLst>
              <a:ext uri="{FF2B5EF4-FFF2-40B4-BE49-F238E27FC236}">
                <a16:creationId xmlns:a16="http://schemas.microsoft.com/office/drawing/2014/main" id="{330AF273-07D5-46B7-9228-E5974849C583}"/>
              </a:ext>
            </a:extLst>
          </p:cNvPr>
          <p:cNvSpPr>
            <a:spLocks noGrp="1"/>
          </p:cNvSpPr>
          <p:nvPr>
            <p:ph type="sldNum" sz="quarter" idx="10"/>
          </p:nvPr>
        </p:nvSpPr>
        <p:spPr/>
        <p:txBody>
          <a:bodyPr/>
          <a:lstStyle/>
          <a:p>
            <a:fld id="{82C78C77-691E-40F1-9EE2-2931984ED375}" type="slidenum">
              <a:rPr lang="en-US" altLang="en-US" smtClean="0"/>
              <a:pPr/>
              <a:t>5</a:t>
            </a:fld>
            <a:endParaRPr lang="en-US"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1" name="Rectangle 2">
            <a:extLst>
              <a:ext uri="{FF2B5EF4-FFF2-40B4-BE49-F238E27FC236}">
                <a16:creationId xmlns:a16="http://schemas.microsoft.com/office/drawing/2014/main" id="{5A66EE57-8DCC-48E3-A137-3F0767072550}"/>
              </a:ext>
            </a:extLst>
          </p:cNvPr>
          <p:cNvSpPr>
            <a:spLocks noGrp="1" noRot="1" noChangeAspect="1" noChangeArrowheads="1" noTextEdit="1"/>
          </p:cNvSpPr>
          <p:nvPr>
            <p:ph type="sldImg"/>
          </p:nvPr>
        </p:nvSpPr>
        <p:spPr>
          <a:ln/>
        </p:spPr>
      </p:sp>
      <p:sp>
        <p:nvSpPr>
          <p:cNvPr id="43012" name="Rectangle 3">
            <a:extLst>
              <a:ext uri="{FF2B5EF4-FFF2-40B4-BE49-F238E27FC236}">
                <a16:creationId xmlns:a16="http://schemas.microsoft.com/office/drawing/2014/main" id="{7D6AAEE0-C255-4D2F-8729-002D8AA7FAD9}"/>
              </a:ext>
            </a:extLst>
          </p:cNvPr>
          <p:cNvSpPr>
            <a:spLocks noGrp="1" noChangeArrowheads="1"/>
          </p:cNvSpPr>
          <p:nvPr>
            <p:ph type="body" idx="1"/>
          </p:nvPr>
        </p:nvSpPr>
        <p:spPr>
          <a:xfrm>
            <a:off x="914400" y="4415790"/>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altLang="en-US" b="1" dirty="0">
                <a:latin typeface="Arial" panose="020B0604020202020204" pitchFamily="34" charset="0"/>
              </a:rPr>
              <a:t>Teacher notes</a:t>
            </a:r>
            <a:endParaRPr lang="en-GB" altLang="en-US" dirty="0">
              <a:latin typeface="Arial" panose="020B0604020202020204" pitchFamily="34" charset="0"/>
            </a:endParaRPr>
          </a:p>
          <a:p>
            <a:pPr eaLnBrk="1" hangingPunct="1"/>
            <a:r>
              <a:rPr lang="en-GB" altLang="en-US" dirty="0">
                <a:latin typeface="Arial" panose="020B0604020202020204" pitchFamily="34" charset="0"/>
              </a:rPr>
              <a:t>Discuss students’ ideas for the question. Cell B is 2 orders of magnitude larger than cell A. This is because cell B is 100 times larger than cell A.</a:t>
            </a:r>
          </a:p>
          <a:p>
            <a:pPr eaLnBrk="1" hangingPunct="1"/>
            <a:endParaRPr lang="en-GB" altLang="en-US" dirty="0">
              <a:latin typeface="Arial" panose="020B0604020202020204" pitchFamily="34" charset="0"/>
            </a:endParaRPr>
          </a:p>
          <a:p>
            <a:pPr marL="0" marR="0" lvl="0" indent="0" algn="l" defTabSz="914400" rtl="0" eaLnBrk="0" fontAlgn="base" latinLnBrk="0" hangingPunct="0">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endParaRPr lang="en-GB" sz="1200" kern="1200" dirty="0">
              <a:solidFill>
                <a:schemeClr val="tx1"/>
              </a:solidFill>
              <a:latin typeface="Arial" charset="0"/>
              <a:ea typeface="+mn-ea"/>
              <a:cs typeface="+mn-cs"/>
            </a:endParaRPr>
          </a:p>
          <a:p>
            <a:pPr marL="171450" marR="0" lvl="0" indent="-171450" algn="l" defTabSz="914400" rtl="0" eaLnBrk="0" fontAlgn="base" latinLnBrk="0" hangingPunct="0">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Using Mathematics and Computational Thinking: </a:t>
            </a:r>
            <a:r>
              <a:rPr lang="en-GB" sz="1200" kern="1200" dirty="0">
                <a:solidFill>
                  <a:schemeClr val="tx1"/>
                </a:solidFill>
                <a:effectLst/>
                <a:latin typeface="Arial" charset="0"/>
                <a:ea typeface="+mn-ea"/>
                <a:cs typeface="+mn-cs"/>
              </a:rPr>
              <a:t>Use mathematical, computational, and/or algorithmic representations of phenomena or design solutions to describe and/or support claims and/or explanations.</a:t>
            </a:r>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D6892BD8-C0F1-4836-A2CC-C981C326FA2A}"/>
              </a:ext>
            </a:extLst>
          </p:cNvPr>
          <p:cNvSpPr>
            <a:spLocks noGrp="1"/>
          </p:cNvSpPr>
          <p:nvPr>
            <p:ph type="sldNum" sz="quarter" idx="10"/>
          </p:nvPr>
        </p:nvSpPr>
        <p:spPr/>
        <p:txBody>
          <a:bodyPr/>
          <a:lstStyle/>
          <a:p>
            <a:fld id="{82C78C77-691E-40F1-9EE2-2931984ED375}" type="slidenum">
              <a:rPr lang="en-US" altLang="en-US" smtClean="0"/>
              <a:pPr/>
              <a:t>6</a:t>
            </a:fld>
            <a:endParaRPr lang="en-US"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6" name="Rectangle 2">
            <a:extLst>
              <a:ext uri="{FF2B5EF4-FFF2-40B4-BE49-F238E27FC236}">
                <a16:creationId xmlns:a16="http://schemas.microsoft.com/office/drawing/2014/main" id="{02CE927E-10D6-4285-AF17-92CA553EEEFD}"/>
              </a:ext>
            </a:extLst>
          </p:cNvPr>
          <p:cNvSpPr>
            <a:spLocks noGrp="1" noRot="1" noChangeAspect="1" noChangeArrowheads="1" noTextEdit="1"/>
          </p:cNvSpPr>
          <p:nvPr>
            <p:ph type="sldImg"/>
          </p:nvPr>
        </p:nvSpPr>
        <p:spPr>
          <a:ln/>
        </p:spPr>
      </p:sp>
      <p:sp>
        <p:nvSpPr>
          <p:cNvPr id="44037" name="Rectangle 3">
            <a:extLst>
              <a:ext uri="{FF2B5EF4-FFF2-40B4-BE49-F238E27FC236}">
                <a16:creationId xmlns:a16="http://schemas.microsoft.com/office/drawing/2014/main" id="{9A060E93-4E35-4791-872D-060EC06DF6FA}"/>
              </a:ext>
            </a:extLst>
          </p:cNvPr>
          <p:cNvSpPr>
            <a:spLocks noGrp="1" noChangeArrowheads="1"/>
          </p:cNvSpPr>
          <p:nvPr>
            <p:ph type="body" idx="1"/>
          </p:nvPr>
        </p:nvSpPr>
        <p:spPr>
          <a:xfrm>
            <a:off x="914400" y="4415790"/>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altLang="en-US" b="1" dirty="0">
                <a:latin typeface="Arial" panose="020B0604020202020204" pitchFamily="34" charset="0"/>
              </a:rPr>
              <a:t>Photo credit:</a:t>
            </a:r>
            <a:r>
              <a:rPr lang="en-GB" altLang="en-US" dirty="0">
                <a:latin typeface="Arial" panose="020B0604020202020204" pitchFamily="34" charset="0"/>
              </a:rPr>
              <a:t> liver cells (hepatocytes) </a:t>
            </a:r>
            <a:r>
              <a:rPr lang="en-US" altLang="en-US" dirty="0">
                <a:latin typeface="Arial" panose="020B0604020202020204" pitchFamily="34" charset="0"/>
              </a:rPr>
              <a:t>© </a:t>
            </a:r>
            <a:r>
              <a:rPr lang="en-GB" altLang="en-US" dirty="0">
                <a:latin typeface="Arial" panose="020B0604020202020204" pitchFamily="34" charset="0"/>
              </a:rPr>
              <a:t>Jose Luis Calvo, Shutterstock.com 2018</a:t>
            </a:r>
          </a:p>
        </p:txBody>
      </p:sp>
      <p:sp>
        <p:nvSpPr>
          <p:cNvPr id="2" name="Slide Number Placeholder 1">
            <a:extLst>
              <a:ext uri="{FF2B5EF4-FFF2-40B4-BE49-F238E27FC236}">
                <a16:creationId xmlns:a16="http://schemas.microsoft.com/office/drawing/2014/main" id="{B9BEB3DE-C6B6-44D4-83B1-03EAF6223E55}"/>
              </a:ext>
            </a:extLst>
          </p:cNvPr>
          <p:cNvSpPr>
            <a:spLocks noGrp="1"/>
          </p:cNvSpPr>
          <p:nvPr>
            <p:ph type="sldNum" sz="quarter" idx="10"/>
          </p:nvPr>
        </p:nvSpPr>
        <p:spPr/>
        <p:txBody>
          <a:bodyPr/>
          <a:lstStyle/>
          <a:p>
            <a:fld id="{82C78C77-691E-40F1-9EE2-2931984ED375}" type="slidenum">
              <a:rPr lang="en-US" altLang="en-US" smtClean="0"/>
              <a:pPr/>
              <a:t>7</a:t>
            </a:fld>
            <a:endParaRPr lang="en-US"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7" name="Rectangle 2">
            <a:extLst>
              <a:ext uri="{FF2B5EF4-FFF2-40B4-BE49-F238E27FC236}">
                <a16:creationId xmlns:a16="http://schemas.microsoft.com/office/drawing/2014/main" id="{47EF98AC-B1A4-4ACE-BE87-D319FF131B50}"/>
              </a:ext>
            </a:extLst>
          </p:cNvPr>
          <p:cNvSpPr>
            <a:spLocks noGrp="1" noRot="1" noChangeAspect="1" noChangeArrowheads="1" noTextEdit="1"/>
          </p:cNvSpPr>
          <p:nvPr>
            <p:ph type="sldImg"/>
          </p:nvPr>
        </p:nvSpPr>
        <p:spPr>
          <a:ln/>
        </p:spPr>
      </p:sp>
      <p:sp>
        <p:nvSpPr>
          <p:cNvPr id="47108" name="Rectangle 3">
            <a:extLst>
              <a:ext uri="{FF2B5EF4-FFF2-40B4-BE49-F238E27FC236}">
                <a16:creationId xmlns:a16="http://schemas.microsoft.com/office/drawing/2014/main" id="{CB2DFC3F-A5F3-4FE6-8C0F-D3696EB86D14}"/>
              </a:ext>
            </a:extLst>
          </p:cNvPr>
          <p:cNvSpPr>
            <a:spLocks noGrp="1" noChangeArrowheads="1"/>
          </p:cNvSpPr>
          <p:nvPr>
            <p:ph type="body" idx="1"/>
          </p:nvPr>
        </p:nvSpPr>
        <p:spPr>
          <a:xfrm>
            <a:off x="914400" y="4415790"/>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altLang="en-US" b="1" dirty="0">
                <a:latin typeface="Arial" panose="020B0604020202020204" pitchFamily="34" charset="0"/>
              </a:rPr>
              <a:t>Teacher notes</a:t>
            </a:r>
          </a:p>
          <a:p>
            <a:pPr eaLnBrk="1" hangingPunct="1"/>
            <a:r>
              <a:rPr lang="en-GB" altLang="en-US" dirty="0">
                <a:latin typeface="Arial" panose="020B0604020202020204" pitchFamily="34" charset="0"/>
              </a:rPr>
              <a:t>This click and reveal activity could be used to check students’ understanding of the sub-cellular structures found in animal cells.</a:t>
            </a:r>
          </a:p>
        </p:txBody>
      </p:sp>
      <p:sp>
        <p:nvSpPr>
          <p:cNvPr id="2" name="Slide Number Placeholder 1">
            <a:extLst>
              <a:ext uri="{FF2B5EF4-FFF2-40B4-BE49-F238E27FC236}">
                <a16:creationId xmlns:a16="http://schemas.microsoft.com/office/drawing/2014/main" id="{127E7744-FB1F-4884-B484-B4F411AD7E69}"/>
              </a:ext>
            </a:extLst>
          </p:cNvPr>
          <p:cNvSpPr>
            <a:spLocks noGrp="1"/>
          </p:cNvSpPr>
          <p:nvPr>
            <p:ph type="sldNum" sz="quarter" idx="10"/>
          </p:nvPr>
        </p:nvSpPr>
        <p:spPr/>
        <p:txBody>
          <a:bodyPr/>
          <a:lstStyle/>
          <a:p>
            <a:fld id="{82C78C77-691E-40F1-9EE2-2931984ED375}" type="slidenum">
              <a:rPr lang="en-US" altLang="en-US" smtClean="0"/>
              <a:pPr/>
              <a:t>8</a:t>
            </a:fld>
            <a:endParaRPr lang="en-US"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2" name="Rectangle 2">
            <a:extLst>
              <a:ext uri="{FF2B5EF4-FFF2-40B4-BE49-F238E27FC236}">
                <a16:creationId xmlns:a16="http://schemas.microsoft.com/office/drawing/2014/main" id="{72F397B3-1A16-45DF-A057-124B691BF4BA}"/>
              </a:ext>
            </a:extLst>
          </p:cNvPr>
          <p:cNvSpPr>
            <a:spLocks noGrp="1" noRot="1" noChangeAspect="1" noChangeArrowheads="1" noTextEdit="1"/>
          </p:cNvSpPr>
          <p:nvPr>
            <p:ph type="sldImg"/>
          </p:nvPr>
        </p:nvSpPr>
        <p:spPr>
          <a:ln/>
        </p:spPr>
      </p:sp>
      <p:sp>
        <p:nvSpPr>
          <p:cNvPr id="48133" name="Rectangle 3">
            <a:extLst>
              <a:ext uri="{FF2B5EF4-FFF2-40B4-BE49-F238E27FC236}">
                <a16:creationId xmlns:a16="http://schemas.microsoft.com/office/drawing/2014/main" id="{0656BBB1-72DF-4FC8-945A-31962069AFC4}"/>
              </a:ext>
            </a:extLst>
          </p:cNvPr>
          <p:cNvSpPr>
            <a:spLocks noGrp="1" noChangeArrowheads="1"/>
          </p:cNvSpPr>
          <p:nvPr>
            <p:ph type="body" idx="1"/>
          </p:nvPr>
        </p:nvSpPr>
        <p:spPr>
          <a:xfrm>
            <a:off x="914400" y="4415790"/>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altLang="en-US" b="1" dirty="0">
                <a:latin typeface="Arial" panose="020B0604020202020204" pitchFamily="34" charset="0"/>
              </a:rPr>
              <a:t>Teacher notes</a:t>
            </a:r>
          </a:p>
          <a:p>
            <a:pPr eaLnBrk="1" hangingPunct="1"/>
            <a:r>
              <a:rPr lang="en-GB" altLang="en-US" dirty="0">
                <a:latin typeface="Arial" panose="020B0604020202020204" pitchFamily="34" charset="0"/>
              </a:rPr>
              <a:t>Remind students that a gene is a short section of DNA found in a chromosome. Each gene controls a particular characteristic of the organism. </a:t>
            </a:r>
          </a:p>
          <a:p>
            <a:pPr eaLnBrk="1" hangingPunct="1"/>
            <a:endParaRPr lang="en-GB" altLang="en-US" dirty="0">
              <a:latin typeface="Arial" panose="020B0604020202020204" pitchFamily="34" charset="0"/>
            </a:endParaRPr>
          </a:p>
          <a:p>
            <a:pPr eaLnBrk="1" hangingPunct="1"/>
            <a:r>
              <a:rPr lang="en-GB" altLang="en-US" dirty="0">
                <a:latin typeface="Arial" panose="020B0604020202020204" pitchFamily="34" charset="0"/>
              </a:rPr>
              <a:t>For more information on DNA and genes, please refer to the </a:t>
            </a:r>
            <a:r>
              <a:rPr lang="en-GB" altLang="en-US" i="1" dirty="0">
                <a:latin typeface="Arial" panose="020B0604020202020204" pitchFamily="34" charset="0"/>
              </a:rPr>
              <a:t>DNA and the Genome </a:t>
            </a:r>
            <a:r>
              <a:rPr lang="en-GB" altLang="en-US" dirty="0">
                <a:latin typeface="Arial" panose="020B0604020202020204" pitchFamily="34" charset="0"/>
              </a:rPr>
              <a:t>presentation.</a:t>
            </a:r>
          </a:p>
        </p:txBody>
      </p:sp>
      <p:sp>
        <p:nvSpPr>
          <p:cNvPr id="2" name="Slide Number Placeholder 1">
            <a:extLst>
              <a:ext uri="{FF2B5EF4-FFF2-40B4-BE49-F238E27FC236}">
                <a16:creationId xmlns:a16="http://schemas.microsoft.com/office/drawing/2014/main" id="{3B0DA162-4F69-46CD-A59D-8D4AB1CE6524}"/>
              </a:ext>
            </a:extLst>
          </p:cNvPr>
          <p:cNvSpPr>
            <a:spLocks noGrp="1"/>
          </p:cNvSpPr>
          <p:nvPr>
            <p:ph type="sldNum" sz="quarter" idx="10"/>
          </p:nvPr>
        </p:nvSpPr>
        <p:spPr/>
        <p:txBody>
          <a:bodyPr/>
          <a:lstStyle/>
          <a:p>
            <a:fld id="{82C78C77-691E-40F1-9EE2-2931984ED375}" type="slidenum">
              <a:rPr lang="en-US" altLang="en-US" smtClean="0"/>
              <a:pPr/>
              <a:t>9</a:t>
            </a:fld>
            <a:endParaRPr lang="en-US" altLang="en-US"/>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Master" Target="../slideMasters/slideMaster1.xml"/><Relationship Id="rId1" Type="http://schemas.openxmlformats.org/officeDocument/2006/relationships/tags" Target="../tags/tag3.xml"/><Relationship Id="rId5" Type="http://schemas.openxmlformats.org/officeDocument/2006/relationships/image" Target="../media/image4.png"/><Relationship Id="rId4" Type="http://schemas.openxmlformats.org/officeDocument/2006/relationships/image" Target="../media/image6.png"/></Relationships>
</file>

<file path=ppt/slideLayouts/_rels/slideLayout10.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2.xml"/></Relationships>
</file>

<file path=ppt/slideLayouts/_rels/slideLayout1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3.xml"/></Relationships>
</file>

<file path=ppt/slideLayouts/_rels/slideLayout12.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4.xml"/></Relationships>
</file>

<file path=ppt/slideLayouts/_rels/slideLayout1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5.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slideMaster" Target="../slideMasters/slideMaster1.xml"/><Relationship Id="rId1" Type="http://schemas.openxmlformats.org/officeDocument/2006/relationships/tags" Target="../tags/tag16.xml"/><Relationship Id="rId5" Type="http://schemas.openxmlformats.org/officeDocument/2006/relationships/image" Target="../media/image4.png"/><Relationship Id="rId4" Type="http://schemas.openxmlformats.org/officeDocument/2006/relationships/image" Target="../media/image6.png"/></Relationships>
</file>

<file path=ppt/slideLayouts/_rels/slideLayout15.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18.xml"/></Relationships>
</file>

<file path=ppt/slideLayouts/_rels/slideLayout16.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19.xml"/></Relationships>
</file>

<file path=ppt/slideLayouts/_rels/slideLayout17.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0.xml"/></Relationships>
</file>

<file path=ppt/slideLayouts/_rels/slideLayout18.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1.xml"/></Relationships>
</file>

<file path=ppt/slideLayouts/_rels/slideLayout19.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2.xml"/></Relationships>
</file>

<file path=ppt/slideLayouts/_rels/slideLayout2.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4.xml"/></Relationships>
</file>

<file path=ppt/slideLayouts/_rels/slideLayout20.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3.xml"/></Relationships>
</file>

<file path=ppt/slideLayouts/_rels/slideLayout21.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4.xml"/></Relationships>
</file>

<file path=ppt/slideLayouts/_rels/slideLayout22.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5.xml"/></Relationships>
</file>

<file path=ppt/slideLayouts/_rels/slideLayout23.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6.xml"/></Relationships>
</file>

<file path=ppt/slideLayouts/_rels/slideLayout24.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7.xml"/></Relationships>
</file>

<file path=ppt/slideLayouts/_rels/slideLayout25.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8.xml"/></Relationships>
</file>

<file path=ppt/slideLayouts/_rels/slideLayout26.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9.xml"/></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5.xml"/></Relationships>
</file>

<file path=ppt/slideLayouts/_rels/slideLayout4.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6.xml"/></Relationships>
</file>

<file path=ppt/slideLayouts/_rels/slideLayout5.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7.xml"/></Relationships>
</file>

<file path=ppt/slideLayouts/_rels/slideLayout6.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8.xml"/></Relationships>
</file>

<file path=ppt/slideLayouts/_rels/slideLayout7.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9.xml"/></Relationships>
</file>

<file path=ppt/slideLayouts/_rels/slideLayout8.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0.xml"/></Relationships>
</file>

<file path=ppt/slideLayouts/_rels/slideLayout9.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pic>
        <p:nvPicPr>
          <p:cNvPr id="3" name="Picture 17"/>
          <p:cNvPicPr>
            <a:picLocks noChangeAspect="1" noChangeArrowheads="1"/>
          </p:cNvPicPr>
          <p:nvPr userDrawn="1"/>
        </p:nvPicPr>
        <p:blipFill>
          <a:blip r:embed="rId3">
            <a:extLst>
              <a:ext uri="{28A0092B-C50C-407E-A947-70E740481C1C}">
                <a14:useLocalDpi xmlns:a14="http://schemas.microsoft.com/office/drawing/2010/main" val="0"/>
              </a:ext>
            </a:extLst>
          </a:blip>
          <a:stretch>
            <a:fillRect/>
          </a:stretch>
        </p:blipFill>
        <p:spPr bwMode="auto">
          <a:xfrm>
            <a:off x="0" y="0"/>
            <a:ext cx="9144000" cy="6858000"/>
          </a:xfrm>
          <a:prstGeom prst="rect">
            <a:avLst/>
          </a:prstGeom>
          <a:noFill/>
          <a:ln w="9525">
            <a:noFill/>
            <a:miter lim="800000"/>
            <a:headEnd/>
            <a:tailEnd/>
          </a:ln>
        </p:spPr>
      </p:pic>
      <p:pic>
        <p:nvPicPr>
          <p:cNvPr id="4" name="Picture 8">
            <a:hlinkClick r:id="" action="ppaction://hlinkshowjump?jump=nextslide"/>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
        <p:nvSpPr>
          <p:cNvPr id="8" name="Title 1"/>
          <p:cNvSpPr>
            <a:spLocks noGrp="1"/>
          </p:cNvSpPr>
          <p:nvPr>
            <p:ph type="title"/>
          </p:nvPr>
        </p:nvSpPr>
        <p:spPr>
          <a:xfrm>
            <a:off x="3221764" y="1187864"/>
            <a:ext cx="4990744" cy="3127761"/>
          </a:xfrm>
        </p:spPr>
        <p:txBody>
          <a:bodyPr/>
          <a:lstStyle>
            <a:lvl1pPr algn="ctr">
              <a:lnSpc>
                <a:spcPct val="100000"/>
              </a:lnSpc>
              <a:defRPr sz="4400">
                <a:solidFill>
                  <a:srgbClr val="33CC33"/>
                </a:solidFill>
              </a:defRPr>
            </a:lvl1pPr>
          </a:lstStyle>
          <a:p>
            <a:r>
              <a:rPr lang="en-US" dirty="0"/>
              <a:t>Click to edit Master title style</a:t>
            </a:r>
            <a:endParaRPr lang="en-GB" dirty="0"/>
          </a:p>
        </p:txBody>
      </p:sp>
      <p:pic>
        <p:nvPicPr>
          <p:cNvPr id="6" name="Picture 5">
            <a:extLst>
              <a:ext uri="{FF2B5EF4-FFF2-40B4-BE49-F238E27FC236}">
                <a16:creationId xmlns:a16="http://schemas.microsoft.com/office/drawing/2014/main" id="{898834DD-8F6E-42DC-9D16-ECD46904FE6D}"/>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7" name="Text Box 14">
            <a:extLst>
              <a:ext uri="{FF2B5EF4-FFF2-40B4-BE49-F238E27FC236}">
                <a16:creationId xmlns:a16="http://schemas.microsoft.com/office/drawing/2014/main" id="{8791D40A-4DB6-4A2B-BA84-E865395A5ADA}"/>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21</a:t>
            </a:r>
          </a:p>
        </p:txBody>
      </p:sp>
    </p:spTree>
    <p:custDataLst>
      <p:tags r:id="rId1"/>
    </p:custDataLst>
    <p:extLst>
      <p:ext uri="{BB962C8B-B14F-4D97-AF65-F5344CB8AC3E}">
        <p14:creationId xmlns:p14="http://schemas.microsoft.com/office/powerpoint/2010/main" val="427369976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408555478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53975"/>
            <a:ext cx="2057400" cy="607218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53975"/>
            <a:ext cx="6019800" cy="607218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14350302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53975"/>
            <a:ext cx="8229600" cy="60721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389069194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dgm" preserve="1">
  <p:cSld name="Title and Diagram or Organization Chart">
    <p:spTree>
      <p:nvGrpSpPr>
        <p:cNvPr id="1" name=""/>
        <p:cNvGrpSpPr/>
        <p:nvPr/>
      </p:nvGrpSpPr>
      <p:grpSpPr>
        <a:xfrm>
          <a:off x="0" y="0"/>
          <a:ext cx="0" cy="0"/>
          <a:chOff x="0" y="0"/>
          <a:chExt cx="0" cy="0"/>
        </a:xfrm>
      </p:grpSpPr>
      <p:sp>
        <p:nvSpPr>
          <p:cNvPr id="2" name="Title 1"/>
          <p:cNvSpPr>
            <a:spLocks noGrp="1"/>
          </p:cNvSpPr>
          <p:nvPr>
            <p:ph type="title"/>
          </p:nvPr>
        </p:nvSpPr>
        <p:spPr>
          <a:xfrm>
            <a:off x="233363" y="53975"/>
            <a:ext cx="7735887" cy="549275"/>
          </a:xfrm>
        </p:spPr>
        <p:txBody>
          <a:bodyPr/>
          <a:lstStyle/>
          <a:p>
            <a:r>
              <a:rPr lang="en-US"/>
              <a:t>Click to edit Master title style</a:t>
            </a:r>
            <a:endParaRPr lang="en-GB"/>
          </a:p>
        </p:txBody>
      </p:sp>
      <p:sp>
        <p:nvSpPr>
          <p:cNvPr id="3" name="SmartArt Placeholder 2"/>
          <p:cNvSpPr>
            <a:spLocks noGrp="1"/>
          </p:cNvSpPr>
          <p:nvPr>
            <p:ph type="dgm" idx="1"/>
          </p:nvPr>
        </p:nvSpPr>
        <p:spPr>
          <a:xfrm>
            <a:off x="457200" y="1600200"/>
            <a:ext cx="8229600" cy="4525963"/>
          </a:xfrm>
          <a:prstGeom prst="rect">
            <a:avLst/>
          </a:prstGeom>
        </p:spPr>
        <p:txBody>
          <a:bodyPr/>
          <a:lstStyle/>
          <a:p>
            <a:pPr lvl="0"/>
            <a:endParaRPr lang="en-GB" noProof="0"/>
          </a:p>
        </p:txBody>
      </p:sp>
    </p:spTree>
    <p:custDataLst>
      <p:tags r:id="rId1"/>
    </p:custDataLst>
    <p:extLst>
      <p:ext uri="{BB962C8B-B14F-4D97-AF65-F5344CB8AC3E}">
        <p14:creationId xmlns:p14="http://schemas.microsoft.com/office/powerpoint/2010/main" val="95593730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1_Title Slide">
    <p:spTree>
      <p:nvGrpSpPr>
        <p:cNvPr id="1" name=""/>
        <p:cNvGrpSpPr/>
        <p:nvPr/>
      </p:nvGrpSpPr>
      <p:grpSpPr>
        <a:xfrm>
          <a:off x="0" y="0"/>
          <a:ext cx="0" cy="0"/>
          <a:chOff x="0" y="0"/>
          <a:chExt cx="0" cy="0"/>
        </a:xfrm>
      </p:grpSpPr>
      <p:pic>
        <p:nvPicPr>
          <p:cNvPr id="3" name="Picture 17"/>
          <p:cNvPicPr>
            <a:picLocks noChangeAspect="1" noChangeArrowheads="1"/>
          </p:cNvPicPr>
          <p:nvPr userDrawn="1"/>
        </p:nvPicPr>
        <p:blipFill>
          <a:blip r:embed="rId3">
            <a:extLst>
              <a:ext uri="{28A0092B-C50C-407E-A947-70E740481C1C}">
                <a14:useLocalDpi xmlns:a14="http://schemas.microsoft.com/office/drawing/2010/main" val="0"/>
              </a:ext>
            </a:extLst>
          </a:blip>
          <a:stretch>
            <a:fillRect/>
          </a:stretch>
        </p:blipFill>
        <p:spPr bwMode="auto">
          <a:xfrm>
            <a:off x="0" y="0"/>
            <a:ext cx="9144000" cy="6858000"/>
          </a:xfrm>
          <a:prstGeom prst="rect">
            <a:avLst/>
          </a:prstGeom>
          <a:noFill/>
          <a:ln w="9525">
            <a:noFill/>
            <a:miter lim="800000"/>
            <a:headEnd/>
            <a:tailEnd/>
          </a:ln>
        </p:spPr>
      </p:pic>
      <p:pic>
        <p:nvPicPr>
          <p:cNvPr id="4" name="Picture 8">
            <a:hlinkClick r:id="" action="ppaction://hlinkshowjump?jump=nextslide"/>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7" name="Picture 6">
            <a:extLst>
              <a:ext uri="{FF2B5EF4-FFF2-40B4-BE49-F238E27FC236}">
                <a16:creationId xmlns:a16="http://schemas.microsoft.com/office/drawing/2014/main" id="{757710E3-B803-4BC1-B28F-DAEAEF4CF708}"/>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9" name="Content Placeholder 2">
            <a:extLst>
              <a:ext uri="{FF2B5EF4-FFF2-40B4-BE49-F238E27FC236}">
                <a16:creationId xmlns:a16="http://schemas.microsoft.com/office/drawing/2014/main" id="{58BEDEB8-A9C3-4367-BF40-FB60AF6FA132}"/>
              </a:ext>
            </a:extLst>
          </p:cNvPr>
          <p:cNvSpPr>
            <a:spLocks noGrp="1"/>
          </p:cNvSpPr>
          <p:nvPr>
            <p:ph idx="1" hasCustomPrompt="1"/>
          </p:nvPr>
        </p:nvSpPr>
        <p:spPr>
          <a:xfrm>
            <a:off x="3148552" y="1300899"/>
            <a:ext cx="5712644" cy="2375555"/>
          </a:xfrm>
          <a:prstGeom prst="rect">
            <a:avLst/>
          </a:prstGeom>
        </p:spPr>
        <p:txBody>
          <a:bodyPr/>
          <a:lstStyle>
            <a:lvl1pPr marL="0" indent="0">
              <a:buFontTx/>
              <a:buNone/>
              <a:defRPr sz="1800">
                <a:solidFill>
                  <a:srgbClr val="444444"/>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Click to edit Master text styles</a:t>
            </a:r>
          </a:p>
        </p:txBody>
      </p:sp>
      <p:sp>
        <p:nvSpPr>
          <p:cNvPr id="10" name="Content Placeholder 2">
            <a:extLst>
              <a:ext uri="{FF2B5EF4-FFF2-40B4-BE49-F238E27FC236}">
                <a16:creationId xmlns:a16="http://schemas.microsoft.com/office/drawing/2014/main" id="{B9474967-5D5D-47B0-9641-1895A87640BC}"/>
              </a:ext>
            </a:extLst>
          </p:cNvPr>
          <p:cNvSpPr>
            <a:spLocks noGrp="1"/>
          </p:cNvSpPr>
          <p:nvPr>
            <p:ph idx="10" hasCustomPrompt="1"/>
          </p:nvPr>
        </p:nvSpPr>
        <p:spPr>
          <a:xfrm>
            <a:off x="3148552" y="4271390"/>
            <a:ext cx="5712644" cy="2359165"/>
          </a:xfrm>
          <a:prstGeom prst="rect">
            <a:avLst/>
          </a:prstGeom>
        </p:spPr>
        <p:txBody>
          <a:bodyPr/>
          <a:lstStyle>
            <a:lvl1pPr marL="0" indent="0">
              <a:buFontTx/>
              <a:buNone/>
              <a:defRPr sz="1800">
                <a:solidFill>
                  <a:srgbClr val="444444"/>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Click to edit Master text styles</a:t>
            </a:r>
          </a:p>
        </p:txBody>
      </p:sp>
      <p:sp>
        <p:nvSpPr>
          <p:cNvPr id="12" name="Title 1">
            <a:extLst>
              <a:ext uri="{FF2B5EF4-FFF2-40B4-BE49-F238E27FC236}">
                <a16:creationId xmlns:a16="http://schemas.microsoft.com/office/drawing/2014/main" id="{D44EB760-B304-407E-93E6-2BC1C04C1A40}"/>
              </a:ext>
            </a:extLst>
          </p:cNvPr>
          <p:cNvSpPr>
            <a:spLocks noGrp="1"/>
          </p:cNvSpPr>
          <p:nvPr>
            <p:ph type="title"/>
          </p:nvPr>
        </p:nvSpPr>
        <p:spPr>
          <a:xfrm>
            <a:off x="233363" y="53975"/>
            <a:ext cx="7735887" cy="549275"/>
          </a:xfrm>
        </p:spPr>
        <p:txBody>
          <a:bodyPr/>
          <a:lstStyle/>
          <a:p>
            <a:r>
              <a:rPr lang="en-US"/>
              <a:t>Click to edit Master title style</a:t>
            </a:r>
            <a:endParaRPr lang="en-GB"/>
          </a:p>
        </p:txBody>
      </p:sp>
      <p:sp>
        <p:nvSpPr>
          <p:cNvPr id="13" name="Text Box 14">
            <a:extLst>
              <a:ext uri="{FF2B5EF4-FFF2-40B4-BE49-F238E27FC236}">
                <a16:creationId xmlns:a16="http://schemas.microsoft.com/office/drawing/2014/main" id="{F43ADC5B-499B-40DB-858C-27BBFD388620}"/>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21</a:t>
            </a:r>
          </a:p>
        </p:txBody>
      </p:sp>
    </p:spTree>
    <p:custDataLst>
      <p:tags r:id="rId1"/>
    </p:custDataLst>
    <p:extLst>
      <p:ext uri="{BB962C8B-B14F-4D97-AF65-F5344CB8AC3E}">
        <p14:creationId xmlns:p14="http://schemas.microsoft.com/office/powerpoint/2010/main" val="75484936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endParaRPr lang="en-GB"/>
          </a:p>
        </p:txBody>
      </p:sp>
    </p:spTree>
    <p:custDataLst>
      <p:tags r:id="rId1"/>
    </p:custDataLst>
    <p:extLst>
      <p:ext uri="{BB962C8B-B14F-4D97-AF65-F5344CB8AC3E}">
        <p14:creationId xmlns:p14="http://schemas.microsoft.com/office/powerpoint/2010/main" val="341755408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342911012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custDataLst>
      <p:tags r:id="rId1"/>
    </p:custDataLst>
    <p:extLst>
      <p:ext uri="{BB962C8B-B14F-4D97-AF65-F5344CB8AC3E}">
        <p14:creationId xmlns:p14="http://schemas.microsoft.com/office/powerpoint/2010/main" val="139720596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219265182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112625013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83305665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Tree>
    <p:custDataLst>
      <p:tags r:id="rId1"/>
    </p:custDataLst>
    <p:extLst>
      <p:ext uri="{BB962C8B-B14F-4D97-AF65-F5344CB8AC3E}">
        <p14:creationId xmlns:p14="http://schemas.microsoft.com/office/powerpoint/2010/main" val="309358305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ustDataLst>
      <p:tags r:id="rId1"/>
    </p:custDataLst>
    <p:extLst>
      <p:ext uri="{BB962C8B-B14F-4D97-AF65-F5344CB8AC3E}">
        <p14:creationId xmlns:p14="http://schemas.microsoft.com/office/powerpoint/2010/main" val="343926398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ustDataLst>
      <p:tags r:id="rId1"/>
    </p:custDataLst>
    <p:extLst>
      <p:ext uri="{BB962C8B-B14F-4D97-AF65-F5344CB8AC3E}">
        <p14:creationId xmlns:p14="http://schemas.microsoft.com/office/powerpoint/2010/main" val="362640789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ustDataLst>
      <p:tags r:id="rId1"/>
    </p:custDataLst>
    <p:extLst>
      <p:ext uri="{BB962C8B-B14F-4D97-AF65-F5344CB8AC3E}">
        <p14:creationId xmlns:p14="http://schemas.microsoft.com/office/powerpoint/2010/main" val="86081447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322215755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73838" y="53975"/>
            <a:ext cx="2112962" cy="607218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233363" y="53975"/>
            <a:ext cx="6188075" cy="607218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133258515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233363" y="53975"/>
            <a:ext cx="8453437" cy="60721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395946541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custDataLst>
      <p:tags r:id="rId1"/>
    </p:custDataLst>
    <p:extLst>
      <p:ext uri="{BB962C8B-B14F-4D97-AF65-F5344CB8AC3E}">
        <p14:creationId xmlns:p14="http://schemas.microsoft.com/office/powerpoint/2010/main" val="6159448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54763186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87720193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Tree>
    <p:custDataLst>
      <p:tags r:id="rId1"/>
    </p:custDataLst>
    <p:extLst>
      <p:ext uri="{BB962C8B-B14F-4D97-AF65-F5344CB8AC3E}">
        <p14:creationId xmlns:p14="http://schemas.microsoft.com/office/powerpoint/2010/main" val="280560129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ustDataLst>
      <p:tags r:id="rId1"/>
    </p:custDataLst>
    <p:extLst>
      <p:ext uri="{BB962C8B-B14F-4D97-AF65-F5344CB8AC3E}">
        <p14:creationId xmlns:p14="http://schemas.microsoft.com/office/powerpoint/2010/main" val="232185033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ustDataLst>
      <p:tags r:id="rId1"/>
    </p:custDataLst>
    <p:extLst>
      <p:ext uri="{BB962C8B-B14F-4D97-AF65-F5344CB8AC3E}">
        <p14:creationId xmlns:p14="http://schemas.microsoft.com/office/powerpoint/2010/main" val="63110763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ustDataLst>
      <p:tags r:id="rId1"/>
    </p:custDataLst>
    <p:extLst>
      <p:ext uri="{BB962C8B-B14F-4D97-AF65-F5344CB8AC3E}">
        <p14:creationId xmlns:p14="http://schemas.microsoft.com/office/powerpoint/2010/main" val="254901989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tags" Target="../tags/tag2.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13" Type="http://schemas.openxmlformats.org/officeDocument/2006/relationships/theme" Target="../theme/theme2.xml"/><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slideLayout" Target="../slideLayouts/slideLayout26.xml"/><Relationship Id="rId17" Type="http://schemas.openxmlformats.org/officeDocument/2006/relationships/image" Target="../media/image4.png"/><Relationship Id="rId2" Type="http://schemas.openxmlformats.org/officeDocument/2006/relationships/slideLayout" Target="../slideLayouts/slideLayout16.xml"/><Relationship Id="rId16" Type="http://schemas.openxmlformats.org/officeDocument/2006/relationships/image" Target="../media/image2.png"/><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5" Type="http://schemas.openxmlformats.org/officeDocument/2006/relationships/image" Target="../media/image1.png"/><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 Id="rId14" Type="http://schemas.openxmlformats.org/officeDocument/2006/relationships/tags" Target="../tags/tag17.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026" name="Picture 13"/>
          <p:cNvPicPr>
            <a:picLocks noChangeAspect="1" noChangeArrowheads="1"/>
          </p:cNvPicPr>
          <p:nvPr/>
        </p:nvPicPr>
        <p:blipFill>
          <a:blip r:embed="rId17">
            <a:extLst>
              <a:ext uri="{28A0092B-C50C-407E-A947-70E740481C1C}">
                <a14:useLocalDpi xmlns:a14="http://schemas.microsoft.com/office/drawing/2010/main" val="0"/>
              </a:ext>
            </a:extLst>
          </a:blip>
          <a:stretch>
            <a:fillRect/>
          </a:stretch>
        </p:blipFill>
        <p:spPr bwMode="auto">
          <a:xfrm>
            <a:off x="0" y="0"/>
            <a:ext cx="9139765" cy="6854824"/>
          </a:xfrm>
          <a:prstGeom prst="rect">
            <a:avLst/>
          </a:prstGeom>
          <a:noFill/>
          <a:ln w="9525">
            <a:noFill/>
            <a:miter lim="800000"/>
            <a:headEnd/>
            <a:tailEnd/>
          </a:ln>
        </p:spPr>
      </p:pic>
      <p:sp>
        <p:nvSpPr>
          <p:cNvPr id="1027" name="Text Box 6"/>
          <p:cNvSpPr txBox="1">
            <a:spLocks noChangeArrowheads="1"/>
          </p:cNvSpPr>
          <p:nvPr/>
        </p:nvSpPr>
        <p:spPr bwMode="auto">
          <a:xfrm>
            <a:off x="828675" y="44450"/>
            <a:ext cx="6048375" cy="519113"/>
          </a:xfrm>
          <a:prstGeom prst="rect">
            <a:avLst/>
          </a:prstGeom>
          <a:noFill/>
          <a:ln w="9525">
            <a:noFill/>
            <a:miter lim="800000"/>
            <a:headEnd/>
            <a:tailEnd/>
          </a:ln>
        </p:spPr>
        <p:txBody>
          <a:bodyPr>
            <a:spAutoFit/>
          </a:bodyPr>
          <a:lstStyle/>
          <a:p>
            <a:pPr>
              <a:spcBef>
                <a:spcPct val="50000"/>
              </a:spcBef>
            </a:pPr>
            <a:endParaRPr lang="en-GB" sz="2800" b="1">
              <a:solidFill>
                <a:srgbClr val="5B0091"/>
              </a:solidFill>
              <a:cs typeface="Arial" charset="0"/>
            </a:endParaRPr>
          </a:p>
        </p:txBody>
      </p:sp>
      <p:sp>
        <p:nvSpPr>
          <p:cNvPr id="1028" name="Rectangle 8"/>
          <p:cNvSpPr>
            <a:spLocks noGrp="1" noChangeArrowheads="1"/>
          </p:cNvSpPr>
          <p:nvPr>
            <p:ph type="title"/>
          </p:nvPr>
        </p:nvSpPr>
        <p:spPr bwMode="auto">
          <a:xfrm>
            <a:off x="233363" y="53975"/>
            <a:ext cx="7735887" cy="54927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altLang="en-US"/>
              <a:t>Click to edit Master title style</a:t>
            </a:r>
          </a:p>
        </p:txBody>
      </p:sp>
      <p:pic>
        <p:nvPicPr>
          <p:cNvPr id="1030" name="Picture 16">
            <a:hlinkClick r:id="" action="ppaction://hlinkshowjump?jump=previousslide"/>
          </p:cNvPr>
          <p:cNvPicPr>
            <a:picLocks noChangeAspect="1" noChangeArrowheads="1"/>
          </p:cNvPicPr>
          <p:nvPr/>
        </p:nvPicPr>
        <p:blipFill>
          <a:blip r:embed="rId18">
            <a:extLst>
              <a:ext uri="{28A0092B-C50C-407E-A947-70E740481C1C}">
                <a14:useLocalDpi xmlns:a14="http://schemas.microsoft.com/office/drawing/2010/main" val="0"/>
              </a:ext>
            </a:extLst>
          </a:blip>
          <a:stretch>
            <a:fillRect/>
          </a:stretch>
        </p:blipFill>
        <p:spPr bwMode="auto">
          <a:xfrm>
            <a:off x="107950" y="6177471"/>
            <a:ext cx="630238" cy="554609"/>
          </a:xfrm>
          <a:prstGeom prst="rect">
            <a:avLst/>
          </a:prstGeom>
          <a:noFill/>
          <a:ln w="9525">
            <a:noFill/>
            <a:miter lim="800000"/>
            <a:headEnd/>
            <a:tailEnd/>
          </a:ln>
        </p:spPr>
      </p:pic>
      <p:pic>
        <p:nvPicPr>
          <p:cNvPr id="1031" name="Picture 23">
            <a:hlinkClick r:id="" action="ppaction://hlinkshowjump?jump=nextslide"/>
          </p:cNvPr>
          <p:cNvPicPr>
            <a:picLocks noChangeAspect="1" noChangeArrowheads="1"/>
          </p:cNvPicPr>
          <p:nvPr/>
        </p:nvPicPr>
        <p:blipFill>
          <a:blip r:embed="rId19">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8" name="Picture 7">
            <a:extLst>
              <a:ext uri="{FF2B5EF4-FFF2-40B4-BE49-F238E27FC236}">
                <a16:creationId xmlns:a16="http://schemas.microsoft.com/office/drawing/2014/main" id="{233C472F-B895-46EA-B929-83095296765C}"/>
              </a:ext>
            </a:extLst>
          </p:cNvPr>
          <p:cNvPicPr>
            <a:picLocks noChangeAspect="1"/>
          </p:cNvPicPr>
          <p:nvPr userDrawn="1"/>
        </p:nvPicPr>
        <p:blipFill>
          <a:blip r:embed="rId20">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9" name="Text Box 14">
            <a:extLst>
              <a:ext uri="{FF2B5EF4-FFF2-40B4-BE49-F238E27FC236}">
                <a16:creationId xmlns:a16="http://schemas.microsoft.com/office/drawing/2014/main" id="{C436BA7E-3972-478D-9105-365FB1FA2F51}"/>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21</a:t>
            </a:r>
          </a:p>
        </p:txBody>
      </p:sp>
    </p:spTree>
    <p:custDataLst>
      <p:tags r:id="rId16"/>
    </p:custDataLst>
    <p:extLst>
      <p:ext uri="{BB962C8B-B14F-4D97-AF65-F5344CB8AC3E}">
        <p14:creationId xmlns:p14="http://schemas.microsoft.com/office/powerpoint/2010/main" val="2873150492"/>
      </p:ext>
    </p:extLst>
  </p:cSld>
  <p:clrMap bg1="lt1" tx1="dk1" bg2="lt2" tx2="dk2" accent1="accent1" accent2="accent2" accent3="accent3" accent4="accent4" accent5="accent5" accent6="accent6" hlink="hlink" folHlink="folHlink"/>
  <p:sldLayoutIdLst>
    <p:sldLayoutId id="2147485362" r:id="rId1"/>
    <p:sldLayoutId id="2147485363" r:id="rId2"/>
    <p:sldLayoutId id="2147485364" r:id="rId3"/>
    <p:sldLayoutId id="2147485365" r:id="rId4"/>
    <p:sldLayoutId id="2147485366" r:id="rId5"/>
    <p:sldLayoutId id="2147485367" r:id="rId6"/>
    <p:sldLayoutId id="2147485368" r:id="rId7"/>
    <p:sldLayoutId id="2147485369" r:id="rId8"/>
    <p:sldLayoutId id="2147485370" r:id="rId9"/>
    <p:sldLayoutId id="2147485371" r:id="rId10"/>
    <p:sldLayoutId id="2147485372" r:id="rId11"/>
    <p:sldLayoutId id="2147485373" r:id="rId12"/>
    <p:sldLayoutId id="2147485374" r:id="rId13"/>
    <p:sldLayoutId id="2147485375" r:id="rId14"/>
  </p:sldLayoutIdLst>
  <p:txStyles>
    <p:titleStyle>
      <a:lvl1pPr algn="l" rtl="0" eaLnBrk="0" fontAlgn="base" hangingPunct="0">
        <a:spcBef>
          <a:spcPct val="0"/>
        </a:spcBef>
        <a:spcAft>
          <a:spcPct val="0"/>
        </a:spcAft>
        <a:defRPr sz="2800" b="1">
          <a:solidFill>
            <a:schemeClr val="bg1"/>
          </a:solidFill>
          <a:latin typeface="+mj-lt"/>
          <a:ea typeface="+mj-ea"/>
          <a:cs typeface="+mj-cs"/>
        </a:defRPr>
      </a:lvl1pPr>
      <a:lvl2pPr algn="l" rtl="0" eaLnBrk="0" fontAlgn="base" hangingPunct="0">
        <a:spcBef>
          <a:spcPct val="0"/>
        </a:spcBef>
        <a:spcAft>
          <a:spcPct val="0"/>
        </a:spcAft>
        <a:defRPr sz="2800" b="1">
          <a:solidFill>
            <a:schemeClr val="bg1"/>
          </a:solidFill>
          <a:latin typeface="Arial" charset="0"/>
        </a:defRPr>
      </a:lvl2pPr>
      <a:lvl3pPr algn="l" rtl="0" eaLnBrk="0" fontAlgn="base" hangingPunct="0">
        <a:spcBef>
          <a:spcPct val="0"/>
        </a:spcBef>
        <a:spcAft>
          <a:spcPct val="0"/>
        </a:spcAft>
        <a:defRPr sz="2800" b="1">
          <a:solidFill>
            <a:schemeClr val="bg1"/>
          </a:solidFill>
          <a:latin typeface="Arial" charset="0"/>
        </a:defRPr>
      </a:lvl3pPr>
      <a:lvl4pPr algn="l" rtl="0" eaLnBrk="0" fontAlgn="base" hangingPunct="0">
        <a:spcBef>
          <a:spcPct val="0"/>
        </a:spcBef>
        <a:spcAft>
          <a:spcPct val="0"/>
        </a:spcAft>
        <a:defRPr sz="2800" b="1">
          <a:solidFill>
            <a:schemeClr val="bg1"/>
          </a:solidFill>
          <a:latin typeface="Arial" charset="0"/>
        </a:defRPr>
      </a:lvl4pPr>
      <a:lvl5pPr algn="l" rtl="0" eaLnBrk="0" fontAlgn="base" hangingPunct="0">
        <a:spcBef>
          <a:spcPct val="0"/>
        </a:spcBef>
        <a:spcAft>
          <a:spcPct val="0"/>
        </a:spcAft>
        <a:defRPr sz="2800" b="1">
          <a:solidFill>
            <a:schemeClr val="bg1"/>
          </a:solidFill>
          <a:latin typeface="Arial" charset="0"/>
        </a:defRPr>
      </a:lvl5pPr>
      <a:lvl6pPr marL="457200" algn="l" rtl="0" fontAlgn="base">
        <a:spcBef>
          <a:spcPct val="0"/>
        </a:spcBef>
        <a:spcAft>
          <a:spcPct val="0"/>
        </a:spcAft>
        <a:defRPr sz="2800" b="1">
          <a:solidFill>
            <a:srgbClr val="10BC45"/>
          </a:solidFill>
          <a:latin typeface="Arial" charset="0"/>
        </a:defRPr>
      </a:lvl6pPr>
      <a:lvl7pPr marL="914400" algn="l" rtl="0" fontAlgn="base">
        <a:spcBef>
          <a:spcPct val="0"/>
        </a:spcBef>
        <a:spcAft>
          <a:spcPct val="0"/>
        </a:spcAft>
        <a:defRPr sz="2800" b="1">
          <a:solidFill>
            <a:srgbClr val="10BC45"/>
          </a:solidFill>
          <a:latin typeface="Arial" charset="0"/>
        </a:defRPr>
      </a:lvl7pPr>
      <a:lvl8pPr marL="1371600" algn="l" rtl="0" fontAlgn="base">
        <a:spcBef>
          <a:spcPct val="0"/>
        </a:spcBef>
        <a:spcAft>
          <a:spcPct val="0"/>
        </a:spcAft>
        <a:defRPr sz="2800" b="1">
          <a:solidFill>
            <a:srgbClr val="10BC45"/>
          </a:solidFill>
          <a:latin typeface="Arial" charset="0"/>
        </a:defRPr>
      </a:lvl8pPr>
      <a:lvl9pPr marL="1828800" algn="l" rtl="0" fontAlgn="base">
        <a:spcBef>
          <a:spcPct val="0"/>
        </a:spcBef>
        <a:spcAft>
          <a:spcPct val="0"/>
        </a:spcAft>
        <a:defRPr sz="2800" b="1">
          <a:solidFill>
            <a:srgbClr val="10BC45"/>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2050" name="Picture 13"/>
          <p:cNvPicPr>
            <a:picLocks noChangeAspect="1" noChangeArrowheads="1"/>
          </p:cNvPicPr>
          <p:nvPr/>
        </p:nvPicPr>
        <p:blipFill>
          <a:blip r:embed="rId15">
            <a:extLst>
              <a:ext uri="{28A0092B-C50C-407E-A947-70E740481C1C}">
                <a14:useLocalDpi xmlns:a14="http://schemas.microsoft.com/office/drawing/2010/main" val="0"/>
              </a:ext>
            </a:extLst>
          </a:blip>
          <a:stretch>
            <a:fillRect/>
          </a:stretch>
        </p:blipFill>
        <p:spPr bwMode="auto">
          <a:xfrm>
            <a:off x="0" y="0"/>
            <a:ext cx="9139765" cy="6854824"/>
          </a:xfrm>
          <a:prstGeom prst="rect">
            <a:avLst/>
          </a:prstGeom>
          <a:noFill/>
          <a:ln w="9525">
            <a:noFill/>
            <a:miter lim="800000"/>
            <a:headEnd/>
            <a:tailEnd/>
          </a:ln>
        </p:spPr>
      </p:pic>
      <p:sp>
        <p:nvSpPr>
          <p:cNvPr id="2051" name="Text Box 6"/>
          <p:cNvSpPr txBox="1">
            <a:spLocks noChangeArrowheads="1"/>
          </p:cNvSpPr>
          <p:nvPr/>
        </p:nvSpPr>
        <p:spPr bwMode="auto">
          <a:xfrm>
            <a:off x="828675" y="44450"/>
            <a:ext cx="6048375" cy="519113"/>
          </a:xfrm>
          <a:prstGeom prst="rect">
            <a:avLst/>
          </a:prstGeom>
          <a:noFill/>
          <a:ln w="9525">
            <a:noFill/>
            <a:miter lim="800000"/>
            <a:headEnd/>
            <a:tailEnd/>
          </a:ln>
        </p:spPr>
        <p:txBody>
          <a:bodyPr>
            <a:spAutoFit/>
          </a:bodyPr>
          <a:lstStyle/>
          <a:p>
            <a:pPr>
              <a:spcBef>
                <a:spcPct val="50000"/>
              </a:spcBef>
            </a:pPr>
            <a:endParaRPr lang="en-GB" sz="2800" b="1">
              <a:solidFill>
                <a:srgbClr val="5B0091"/>
              </a:solidFill>
              <a:cs typeface="Arial" charset="0"/>
            </a:endParaRPr>
          </a:p>
        </p:txBody>
      </p:sp>
      <p:sp>
        <p:nvSpPr>
          <p:cNvPr id="2052" name="Rectangle 8"/>
          <p:cNvSpPr>
            <a:spLocks noGrp="1" noChangeArrowheads="1"/>
          </p:cNvSpPr>
          <p:nvPr>
            <p:ph type="title"/>
          </p:nvPr>
        </p:nvSpPr>
        <p:spPr bwMode="auto">
          <a:xfrm>
            <a:off x="233363" y="53975"/>
            <a:ext cx="7735887" cy="54927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altLang="en-US"/>
              <a:t>Click to edit Master title style</a:t>
            </a:r>
          </a:p>
        </p:txBody>
      </p:sp>
      <p:pic>
        <p:nvPicPr>
          <p:cNvPr id="2054" name="Picture 16">
            <a:hlinkClick r:id="" action="ppaction://hlinkshowjump?jump=previousslide"/>
          </p:cNvPr>
          <p:cNvPicPr>
            <a:picLocks noChangeAspect="1" noChangeArrowheads="1"/>
          </p:cNvPicPr>
          <p:nvPr/>
        </p:nvPicPr>
        <p:blipFill>
          <a:blip r:embed="rId16">
            <a:extLst>
              <a:ext uri="{28A0092B-C50C-407E-A947-70E740481C1C}">
                <a14:useLocalDpi xmlns:a14="http://schemas.microsoft.com/office/drawing/2010/main" val="0"/>
              </a:ext>
            </a:extLst>
          </a:blip>
          <a:stretch>
            <a:fillRect/>
          </a:stretch>
        </p:blipFill>
        <p:spPr bwMode="auto">
          <a:xfrm>
            <a:off x="107950" y="6177471"/>
            <a:ext cx="630238" cy="554609"/>
          </a:xfrm>
          <a:prstGeom prst="rect">
            <a:avLst/>
          </a:prstGeom>
          <a:noFill/>
          <a:ln w="9525">
            <a:noFill/>
            <a:miter lim="800000"/>
            <a:headEnd/>
            <a:tailEnd/>
          </a:ln>
        </p:spPr>
      </p:pic>
      <p:pic>
        <p:nvPicPr>
          <p:cNvPr id="7" name="Picture 6">
            <a:extLst>
              <a:ext uri="{FF2B5EF4-FFF2-40B4-BE49-F238E27FC236}">
                <a16:creationId xmlns:a16="http://schemas.microsoft.com/office/drawing/2014/main" id="{8D9274EB-7F4D-46DD-BE65-348FFA113121}"/>
              </a:ext>
            </a:extLst>
          </p:cNvPr>
          <p:cNvPicPr>
            <a:picLocks noChangeAspect="1"/>
          </p:cNvPicPr>
          <p:nvPr userDrawn="1"/>
        </p:nvPicPr>
        <p:blipFill>
          <a:blip r:embed="rId17">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8" name="Text Box 14">
            <a:extLst>
              <a:ext uri="{FF2B5EF4-FFF2-40B4-BE49-F238E27FC236}">
                <a16:creationId xmlns:a16="http://schemas.microsoft.com/office/drawing/2014/main" id="{0CFC9F27-850B-4F73-BED5-C83147E45ABB}"/>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21</a:t>
            </a:r>
          </a:p>
        </p:txBody>
      </p:sp>
    </p:spTree>
    <p:custDataLst>
      <p:tags r:id="rId14"/>
    </p:custDataLst>
    <p:extLst>
      <p:ext uri="{BB962C8B-B14F-4D97-AF65-F5344CB8AC3E}">
        <p14:creationId xmlns:p14="http://schemas.microsoft.com/office/powerpoint/2010/main" val="3948636333"/>
      </p:ext>
    </p:extLst>
  </p:cSld>
  <p:clrMap bg1="lt1" tx1="dk1" bg2="lt2" tx2="dk2" accent1="accent1" accent2="accent2" accent3="accent3" accent4="accent4" accent5="accent5" accent6="accent6" hlink="hlink" folHlink="folHlink"/>
  <p:sldLayoutIdLst>
    <p:sldLayoutId id="2147485377" r:id="rId1"/>
    <p:sldLayoutId id="2147485378" r:id="rId2"/>
    <p:sldLayoutId id="2147485379" r:id="rId3"/>
    <p:sldLayoutId id="2147485380" r:id="rId4"/>
    <p:sldLayoutId id="2147485381" r:id="rId5"/>
    <p:sldLayoutId id="2147485382" r:id="rId6"/>
    <p:sldLayoutId id="2147485383" r:id="rId7"/>
    <p:sldLayoutId id="2147485384" r:id="rId8"/>
    <p:sldLayoutId id="2147485385" r:id="rId9"/>
    <p:sldLayoutId id="2147485386" r:id="rId10"/>
    <p:sldLayoutId id="2147485387" r:id="rId11"/>
    <p:sldLayoutId id="2147485388" r:id="rId12"/>
  </p:sldLayoutIdLst>
  <p:txStyles>
    <p:titleStyle>
      <a:lvl1pPr algn="l" rtl="0" eaLnBrk="0" fontAlgn="base" hangingPunct="0">
        <a:spcBef>
          <a:spcPct val="0"/>
        </a:spcBef>
        <a:spcAft>
          <a:spcPct val="0"/>
        </a:spcAft>
        <a:defRPr sz="2800" b="1">
          <a:solidFill>
            <a:schemeClr val="bg1"/>
          </a:solidFill>
          <a:latin typeface="+mj-lt"/>
          <a:ea typeface="+mj-ea"/>
          <a:cs typeface="+mj-cs"/>
        </a:defRPr>
      </a:lvl1pPr>
      <a:lvl2pPr algn="l" rtl="0" eaLnBrk="0" fontAlgn="base" hangingPunct="0">
        <a:spcBef>
          <a:spcPct val="0"/>
        </a:spcBef>
        <a:spcAft>
          <a:spcPct val="0"/>
        </a:spcAft>
        <a:defRPr sz="2800" b="1">
          <a:solidFill>
            <a:schemeClr val="bg1"/>
          </a:solidFill>
          <a:latin typeface="Arial" charset="0"/>
        </a:defRPr>
      </a:lvl2pPr>
      <a:lvl3pPr algn="l" rtl="0" eaLnBrk="0" fontAlgn="base" hangingPunct="0">
        <a:spcBef>
          <a:spcPct val="0"/>
        </a:spcBef>
        <a:spcAft>
          <a:spcPct val="0"/>
        </a:spcAft>
        <a:defRPr sz="2800" b="1">
          <a:solidFill>
            <a:schemeClr val="bg1"/>
          </a:solidFill>
          <a:latin typeface="Arial" charset="0"/>
        </a:defRPr>
      </a:lvl3pPr>
      <a:lvl4pPr algn="l" rtl="0" eaLnBrk="0" fontAlgn="base" hangingPunct="0">
        <a:spcBef>
          <a:spcPct val="0"/>
        </a:spcBef>
        <a:spcAft>
          <a:spcPct val="0"/>
        </a:spcAft>
        <a:defRPr sz="2800" b="1">
          <a:solidFill>
            <a:schemeClr val="bg1"/>
          </a:solidFill>
          <a:latin typeface="Arial" charset="0"/>
        </a:defRPr>
      </a:lvl4pPr>
      <a:lvl5pPr algn="l" rtl="0" eaLnBrk="0" fontAlgn="base" hangingPunct="0">
        <a:spcBef>
          <a:spcPct val="0"/>
        </a:spcBef>
        <a:spcAft>
          <a:spcPct val="0"/>
        </a:spcAft>
        <a:defRPr sz="2800" b="1">
          <a:solidFill>
            <a:schemeClr val="bg1"/>
          </a:solidFill>
          <a:latin typeface="Arial" charset="0"/>
        </a:defRPr>
      </a:lvl5pPr>
      <a:lvl6pPr marL="457200" algn="l" rtl="0" fontAlgn="base">
        <a:spcBef>
          <a:spcPct val="0"/>
        </a:spcBef>
        <a:spcAft>
          <a:spcPct val="0"/>
        </a:spcAft>
        <a:defRPr sz="2800" b="1">
          <a:solidFill>
            <a:srgbClr val="FF6600"/>
          </a:solidFill>
          <a:latin typeface="Arial" charset="0"/>
        </a:defRPr>
      </a:lvl6pPr>
      <a:lvl7pPr marL="914400" algn="l" rtl="0" fontAlgn="base">
        <a:spcBef>
          <a:spcPct val="0"/>
        </a:spcBef>
        <a:spcAft>
          <a:spcPct val="0"/>
        </a:spcAft>
        <a:defRPr sz="2800" b="1">
          <a:solidFill>
            <a:srgbClr val="FF6600"/>
          </a:solidFill>
          <a:latin typeface="Arial" charset="0"/>
        </a:defRPr>
      </a:lvl7pPr>
      <a:lvl8pPr marL="1371600" algn="l" rtl="0" fontAlgn="base">
        <a:spcBef>
          <a:spcPct val="0"/>
        </a:spcBef>
        <a:spcAft>
          <a:spcPct val="0"/>
        </a:spcAft>
        <a:defRPr sz="2800" b="1">
          <a:solidFill>
            <a:srgbClr val="FF6600"/>
          </a:solidFill>
          <a:latin typeface="Arial" charset="0"/>
        </a:defRPr>
      </a:lvl8pPr>
      <a:lvl9pPr marL="1828800" algn="l" rtl="0" fontAlgn="base">
        <a:spcBef>
          <a:spcPct val="0"/>
        </a:spcBef>
        <a:spcAft>
          <a:spcPct val="0"/>
        </a:spcAft>
        <a:defRPr sz="2800" b="1">
          <a:solidFill>
            <a:srgbClr val="FF6600"/>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31.xm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6.xml"/><Relationship Id="rId1" Type="http://schemas.openxmlformats.org/officeDocument/2006/relationships/tags" Target="../tags/tag40.xml"/><Relationship Id="rId6" Type="http://schemas.openxmlformats.org/officeDocument/2006/relationships/image" Target="../media/image9.png"/><Relationship Id="rId5" Type="http://schemas.openxmlformats.org/officeDocument/2006/relationships/image" Target="../media/image6.png"/><Relationship Id="rId4" Type="http://schemas.openxmlformats.org/officeDocument/2006/relationships/image" Target="../media/image20.png"/></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6.xml"/><Relationship Id="rId1" Type="http://schemas.openxmlformats.org/officeDocument/2006/relationships/tags" Target="../tags/tag41.xml"/><Relationship Id="rId6" Type="http://schemas.openxmlformats.org/officeDocument/2006/relationships/image" Target="../media/image9.png"/><Relationship Id="rId5" Type="http://schemas.openxmlformats.org/officeDocument/2006/relationships/image" Target="../media/image6.png"/><Relationship Id="rId4" Type="http://schemas.openxmlformats.org/officeDocument/2006/relationships/image" Target="../media/image21.png"/></Relationships>
</file>

<file path=ppt/slides/_rels/slide12.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control" Target="../activeX/activeX2.xml"/><Relationship Id="rId7" Type="http://schemas.openxmlformats.org/officeDocument/2006/relationships/image" Target="../media/image17.png"/><Relationship Id="rId2" Type="http://schemas.openxmlformats.org/officeDocument/2006/relationships/tags" Target="../tags/tag42.xml"/><Relationship Id="rId1" Type="http://schemas.openxmlformats.org/officeDocument/2006/relationships/vmlDrawing" Target="../drawings/vmlDrawing2.vml"/><Relationship Id="rId6" Type="http://schemas.openxmlformats.org/officeDocument/2006/relationships/image" Target="../media/image6.png"/><Relationship Id="rId5" Type="http://schemas.openxmlformats.org/officeDocument/2006/relationships/notesSlide" Target="../notesSlides/notesSlide12.xml"/><Relationship Id="rId10" Type="http://schemas.openxmlformats.org/officeDocument/2006/relationships/image" Target="../media/image16.wmf"/><Relationship Id="rId4" Type="http://schemas.openxmlformats.org/officeDocument/2006/relationships/slideLayout" Target="../slideLayouts/slideLayout6.xml"/><Relationship Id="rId9" Type="http://schemas.openxmlformats.org/officeDocument/2006/relationships/image" Target="../media/image18.jpg"/></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6.xml"/><Relationship Id="rId1" Type="http://schemas.openxmlformats.org/officeDocument/2006/relationships/tags" Target="../tags/tag43.xml"/><Relationship Id="rId6" Type="http://schemas.openxmlformats.org/officeDocument/2006/relationships/image" Target="../media/image9.png"/><Relationship Id="rId5" Type="http://schemas.openxmlformats.org/officeDocument/2006/relationships/image" Target="../media/image6.png"/><Relationship Id="rId4" Type="http://schemas.openxmlformats.org/officeDocument/2006/relationships/image" Target="../media/image22.png"/></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6.xml"/><Relationship Id="rId1" Type="http://schemas.openxmlformats.org/officeDocument/2006/relationships/tags" Target="../tags/tag44.xml"/><Relationship Id="rId5" Type="http://schemas.openxmlformats.org/officeDocument/2006/relationships/image" Target="../media/image6.png"/><Relationship Id="rId4" Type="http://schemas.openxmlformats.org/officeDocument/2006/relationships/image" Target="../media/image23.jpeg"/></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6.xml"/><Relationship Id="rId1" Type="http://schemas.openxmlformats.org/officeDocument/2006/relationships/tags" Target="../tags/tag45.xml"/><Relationship Id="rId6" Type="http://schemas.openxmlformats.org/officeDocument/2006/relationships/image" Target="../media/image9.png"/><Relationship Id="rId5" Type="http://schemas.openxmlformats.org/officeDocument/2006/relationships/image" Target="../media/image6.png"/><Relationship Id="rId4" Type="http://schemas.openxmlformats.org/officeDocument/2006/relationships/image" Target="../media/image24.png"/></Relationships>
</file>

<file path=ppt/slides/_rels/slide16.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control" Target="../activeX/activeX3.xml"/><Relationship Id="rId7" Type="http://schemas.openxmlformats.org/officeDocument/2006/relationships/image" Target="../media/image17.png"/><Relationship Id="rId2" Type="http://schemas.openxmlformats.org/officeDocument/2006/relationships/tags" Target="../tags/tag46.xml"/><Relationship Id="rId1" Type="http://schemas.openxmlformats.org/officeDocument/2006/relationships/vmlDrawing" Target="../drawings/vmlDrawing3.vml"/><Relationship Id="rId6" Type="http://schemas.openxmlformats.org/officeDocument/2006/relationships/image" Target="../media/image6.png"/><Relationship Id="rId11" Type="http://schemas.openxmlformats.org/officeDocument/2006/relationships/comments" Target="../comments/comment1.xml"/><Relationship Id="rId5" Type="http://schemas.openxmlformats.org/officeDocument/2006/relationships/notesSlide" Target="../notesSlides/notesSlide16.xml"/><Relationship Id="rId10" Type="http://schemas.openxmlformats.org/officeDocument/2006/relationships/image" Target="../media/image16.wmf"/><Relationship Id="rId4" Type="http://schemas.openxmlformats.org/officeDocument/2006/relationships/slideLayout" Target="../slideLayouts/slideLayout6.xml"/><Relationship Id="rId9" Type="http://schemas.openxmlformats.org/officeDocument/2006/relationships/image" Target="../media/image18.jpg"/></Relationships>
</file>

<file path=ppt/slides/_rels/slide17.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control" Target="../activeX/activeX4.xml"/><Relationship Id="rId7" Type="http://schemas.openxmlformats.org/officeDocument/2006/relationships/image" Target="../media/image17.png"/><Relationship Id="rId2" Type="http://schemas.openxmlformats.org/officeDocument/2006/relationships/tags" Target="../tags/tag47.xml"/><Relationship Id="rId1" Type="http://schemas.openxmlformats.org/officeDocument/2006/relationships/vmlDrawing" Target="../drawings/vmlDrawing4.vml"/><Relationship Id="rId6" Type="http://schemas.openxmlformats.org/officeDocument/2006/relationships/image" Target="../media/image6.png"/><Relationship Id="rId5" Type="http://schemas.openxmlformats.org/officeDocument/2006/relationships/notesSlide" Target="../notesSlides/notesSlide17.xml"/><Relationship Id="rId10" Type="http://schemas.openxmlformats.org/officeDocument/2006/relationships/image" Target="../media/image16.wmf"/><Relationship Id="rId4" Type="http://schemas.openxmlformats.org/officeDocument/2006/relationships/slideLayout" Target="../slideLayouts/slideLayout6.xml"/><Relationship Id="rId9" Type="http://schemas.openxmlformats.org/officeDocument/2006/relationships/image" Target="../media/image18.jpg"/></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6.xml"/><Relationship Id="rId1" Type="http://schemas.openxmlformats.org/officeDocument/2006/relationships/tags" Target="../tags/tag48.xml"/><Relationship Id="rId6" Type="http://schemas.openxmlformats.org/officeDocument/2006/relationships/image" Target="../media/image9.png"/><Relationship Id="rId5" Type="http://schemas.openxmlformats.org/officeDocument/2006/relationships/image" Target="../media/image6.png"/><Relationship Id="rId4" Type="http://schemas.openxmlformats.org/officeDocument/2006/relationships/image" Target="../media/image25.png"/></Relationships>
</file>

<file path=ppt/slides/_rels/slide19.xml.rels><?xml version="1.0" encoding="UTF-8" standalone="yes"?>
<Relationships xmlns="http://schemas.openxmlformats.org/package/2006/relationships"><Relationship Id="rId8" Type="http://schemas.openxmlformats.org/officeDocument/2006/relationships/image" Target="../media/image26.jpg"/><Relationship Id="rId3" Type="http://schemas.openxmlformats.org/officeDocument/2006/relationships/control" Target="../activeX/activeX5.xml"/><Relationship Id="rId7" Type="http://schemas.openxmlformats.org/officeDocument/2006/relationships/image" Target="../media/image17.png"/><Relationship Id="rId2" Type="http://schemas.openxmlformats.org/officeDocument/2006/relationships/tags" Target="../tags/tag49.xml"/><Relationship Id="rId1" Type="http://schemas.openxmlformats.org/officeDocument/2006/relationships/vmlDrawing" Target="../drawings/vmlDrawing5.vml"/><Relationship Id="rId6" Type="http://schemas.openxmlformats.org/officeDocument/2006/relationships/image" Target="../media/image6.png"/><Relationship Id="rId5" Type="http://schemas.openxmlformats.org/officeDocument/2006/relationships/notesSlide" Target="../notesSlides/notesSlide19.xml"/><Relationship Id="rId4" Type="http://schemas.openxmlformats.org/officeDocument/2006/relationships/slideLayout" Target="../slideLayouts/slideLayout6.xml"/><Relationship Id="rId9" Type="http://schemas.openxmlformats.org/officeDocument/2006/relationships/image" Target="../media/image16.wmf"/></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14.xml"/><Relationship Id="rId1" Type="http://schemas.openxmlformats.org/officeDocument/2006/relationships/tags" Target="../tags/tag32.xml"/></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20.xml"/><Relationship Id="rId2" Type="http://schemas.openxmlformats.org/officeDocument/2006/relationships/slideLayout" Target="../slideLayouts/slideLayout6.xml"/><Relationship Id="rId1" Type="http://schemas.openxmlformats.org/officeDocument/2006/relationships/tags" Target="../tags/tag50.xml"/><Relationship Id="rId5" Type="http://schemas.openxmlformats.org/officeDocument/2006/relationships/image" Target="../media/image6.png"/><Relationship Id="rId4" Type="http://schemas.openxmlformats.org/officeDocument/2006/relationships/image" Target="../media/image25.png"/></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21.xml"/><Relationship Id="rId2" Type="http://schemas.openxmlformats.org/officeDocument/2006/relationships/slideLayout" Target="../slideLayouts/slideLayout20.xml"/><Relationship Id="rId1" Type="http://schemas.openxmlformats.org/officeDocument/2006/relationships/tags" Target="../tags/tag51.xml"/><Relationship Id="rId5" Type="http://schemas.openxmlformats.org/officeDocument/2006/relationships/image" Target="../media/image9.png"/><Relationship Id="rId4" Type="http://schemas.openxmlformats.org/officeDocument/2006/relationships/image" Target="../media/image25.png"/></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6.xml"/><Relationship Id="rId1" Type="http://schemas.openxmlformats.org/officeDocument/2006/relationships/tags" Target="../tags/tag33.xml"/><Relationship Id="rId6" Type="http://schemas.openxmlformats.org/officeDocument/2006/relationships/image" Target="../media/image9.png"/><Relationship Id="rId5" Type="http://schemas.openxmlformats.org/officeDocument/2006/relationships/image" Target="../media/image6.png"/><Relationship Id="rId4" Type="http://schemas.openxmlformats.org/officeDocument/2006/relationships/image" Target="../media/image8.jpeg"/></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7" Type="http://schemas.openxmlformats.org/officeDocument/2006/relationships/image" Target="../media/image6.png"/><Relationship Id="rId2" Type="http://schemas.openxmlformats.org/officeDocument/2006/relationships/slideLayout" Target="../slideLayouts/slideLayout6.xml"/><Relationship Id="rId1" Type="http://schemas.openxmlformats.org/officeDocument/2006/relationships/tags" Target="../tags/tag34.xml"/><Relationship Id="rId6" Type="http://schemas.openxmlformats.org/officeDocument/2006/relationships/image" Target="../media/image12.jpeg"/><Relationship Id="rId5" Type="http://schemas.openxmlformats.org/officeDocument/2006/relationships/image" Target="../media/image11.jpeg"/><Relationship Id="rId4" Type="http://schemas.openxmlformats.org/officeDocument/2006/relationships/image" Target="../media/image10.jpeg"/></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6.xml"/><Relationship Id="rId1" Type="http://schemas.openxmlformats.org/officeDocument/2006/relationships/tags" Target="../tags/tag35.xml"/><Relationship Id="rId6" Type="http://schemas.openxmlformats.org/officeDocument/2006/relationships/image" Target="../media/image9.png"/><Relationship Id="rId5" Type="http://schemas.openxmlformats.org/officeDocument/2006/relationships/image" Target="../media/image6.png"/><Relationship Id="rId4" Type="http://schemas.openxmlformats.org/officeDocument/2006/relationships/image" Target="../media/image13.jpeg"/></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6.xml"/><Relationship Id="rId1" Type="http://schemas.openxmlformats.org/officeDocument/2006/relationships/tags" Target="../tags/tag36.xml"/><Relationship Id="rId6" Type="http://schemas.openxmlformats.org/officeDocument/2006/relationships/image" Target="../media/image14.png"/><Relationship Id="rId5" Type="http://schemas.openxmlformats.org/officeDocument/2006/relationships/image" Target="../media/image9.png"/><Relationship Id="rId4" Type="http://schemas.openxmlformats.org/officeDocument/2006/relationships/image" Target="../media/image6.png"/></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6.xml"/><Relationship Id="rId1" Type="http://schemas.openxmlformats.org/officeDocument/2006/relationships/tags" Target="../tags/tag37.xml"/><Relationship Id="rId5" Type="http://schemas.openxmlformats.org/officeDocument/2006/relationships/image" Target="../media/image6.png"/><Relationship Id="rId4" Type="http://schemas.openxmlformats.org/officeDocument/2006/relationships/image" Target="../media/image15.png"/></Relationships>
</file>

<file path=ppt/slides/_rels/slide8.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control" Target="../activeX/activeX1.xml"/><Relationship Id="rId7" Type="http://schemas.openxmlformats.org/officeDocument/2006/relationships/image" Target="../media/image17.png"/><Relationship Id="rId2" Type="http://schemas.openxmlformats.org/officeDocument/2006/relationships/tags" Target="../tags/tag38.xml"/><Relationship Id="rId1" Type="http://schemas.openxmlformats.org/officeDocument/2006/relationships/vmlDrawing" Target="../drawings/vmlDrawing1.vml"/><Relationship Id="rId6" Type="http://schemas.openxmlformats.org/officeDocument/2006/relationships/image" Target="../media/image6.png"/><Relationship Id="rId5" Type="http://schemas.openxmlformats.org/officeDocument/2006/relationships/notesSlide" Target="../notesSlides/notesSlide8.xml"/><Relationship Id="rId10" Type="http://schemas.openxmlformats.org/officeDocument/2006/relationships/image" Target="../media/image16.wmf"/><Relationship Id="rId4" Type="http://schemas.openxmlformats.org/officeDocument/2006/relationships/slideLayout" Target="../slideLayouts/slideLayout6.xml"/><Relationship Id="rId9" Type="http://schemas.openxmlformats.org/officeDocument/2006/relationships/image" Target="../media/image18.jpg"/></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6.xml"/><Relationship Id="rId1" Type="http://schemas.openxmlformats.org/officeDocument/2006/relationships/tags" Target="../tags/tag39.xml"/><Relationship Id="rId6" Type="http://schemas.openxmlformats.org/officeDocument/2006/relationships/image" Target="../media/image9.png"/><Relationship Id="rId5" Type="http://schemas.openxmlformats.org/officeDocument/2006/relationships/image" Target="../media/image6.png"/><Relationship Id="rId4" Type="http://schemas.openxmlformats.org/officeDocument/2006/relationships/image" Target="../media/image1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3">
            <a:extLst>
              <a:ext uri="{FF2B5EF4-FFF2-40B4-BE49-F238E27FC236}">
                <a16:creationId xmlns:a16="http://schemas.microsoft.com/office/drawing/2014/main" id="{7A13AD88-4B45-430C-86BC-9C249926BBCA}"/>
              </a:ext>
            </a:extLst>
          </p:cNvPr>
          <p:cNvSpPr>
            <a:spLocks noGrp="1"/>
          </p:cNvSpPr>
          <p:nvPr>
            <p:ph type="title"/>
          </p:nvPr>
        </p:nvSpPr>
        <p:spPr/>
        <p:txBody>
          <a:bodyPr/>
          <a:lstStyle/>
          <a:p>
            <a:r>
              <a:rPr lang="en-GB" altLang="en-US" dirty="0"/>
              <a:t>Cells</a:t>
            </a:r>
          </a:p>
        </p:txBody>
      </p:sp>
    </p:spTree>
    <p:custDataLst>
      <p:tags r:id="rId1"/>
    </p:custData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a:extLst>
              <a:ext uri="{FF2B5EF4-FFF2-40B4-BE49-F238E27FC236}">
                <a16:creationId xmlns:a16="http://schemas.microsoft.com/office/drawing/2014/main" id="{B066065F-99F9-42FF-AC26-B825ED0D8654}"/>
              </a:ext>
            </a:extLst>
          </p:cNvPr>
          <p:cNvSpPr>
            <a:spLocks noGrp="1" noChangeArrowheads="1"/>
          </p:cNvSpPr>
          <p:nvPr>
            <p:ph type="title"/>
          </p:nvPr>
        </p:nvSpPr>
        <p:spPr/>
        <p:txBody>
          <a:bodyPr/>
          <a:lstStyle/>
          <a:p>
            <a:r>
              <a:rPr lang="en-GB" altLang="en-US"/>
              <a:t>Mitochondria and ribosomes</a:t>
            </a:r>
          </a:p>
        </p:txBody>
      </p:sp>
      <p:sp>
        <p:nvSpPr>
          <p:cNvPr id="26629" name="TextBox 7">
            <a:extLst>
              <a:ext uri="{FF2B5EF4-FFF2-40B4-BE49-F238E27FC236}">
                <a16:creationId xmlns:a16="http://schemas.microsoft.com/office/drawing/2014/main" id="{DA7FA7FD-DDB7-4609-A5C1-7D8ACACD3DDA}"/>
              </a:ext>
            </a:extLst>
          </p:cNvPr>
          <p:cNvSpPr txBox="1">
            <a:spLocks noChangeArrowheads="1"/>
          </p:cNvSpPr>
          <p:nvPr/>
        </p:nvSpPr>
        <p:spPr bwMode="auto">
          <a:xfrm>
            <a:off x="342900" y="784225"/>
            <a:ext cx="8189913"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rgbClr val="000066"/>
                </a:solidFill>
                <a:latin typeface="Arial" panose="020B0604020202020204" pitchFamily="34" charset="0"/>
                <a:cs typeface="Arial" panose="020B0604020202020204" pitchFamily="34" charset="0"/>
              </a:defRPr>
            </a:lvl1pPr>
            <a:lvl2pPr marL="742950" indent="-285750" eaLnBrk="0" hangingPunct="0">
              <a:defRPr sz="2400">
                <a:solidFill>
                  <a:srgbClr val="000066"/>
                </a:solidFill>
                <a:latin typeface="Arial" panose="020B0604020202020204" pitchFamily="34" charset="0"/>
                <a:cs typeface="Arial" panose="020B0604020202020204" pitchFamily="34" charset="0"/>
              </a:defRPr>
            </a:lvl2pPr>
            <a:lvl3pPr marL="1143000" indent="-228600" eaLnBrk="0" hangingPunct="0">
              <a:defRPr sz="2400">
                <a:solidFill>
                  <a:srgbClr val="000066"/>
                </a:solidFill>
                <a:latin typeface="Arial" panose="020B0604020202020204" pitchFamily="34" charset="0"/>
                <a:cs typeface="Arial" panose="020B0604020202020204" pitchFamily="34" charset="0"/>
              </a:defRPr>
            </a:lvl3pPr>
            <a:lvl4pPr marL="1600200" indent="-228600" eaLnBrk="0" hangingPunct="0">
              <a:defRPr sz="2400">
                <a:solidFill>
                  <a:srgbClr val="000066"/>
                </a:solidFill>
                <a:latin typeface="Arial" panose="020B0604020202020204" pitchFamily="34" charset="0"/>
                <a:cs typeface="Arial" panose="020B0604020202020204" pitchFamily="34" charset="0"/>
              </a:defRPr>
            </a:lvl4pPr>
            <a:lvl5pPr marL="2057400" indent="-228600" eaLnBrk="0" hangingPunct="0">
              <a:defRPr sz="2400">
                <a:solidFill>
                  <a:srgbClr val="000066"/>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9pPr>
          </a:lstStyle>
          <a:p>
            <a:r>
              <a:rPr lang="en-GB" altLang="en-US"/>
              <a:t>The </a:t>
            </a:r>
            <a:r>
              <a:rPr lang="en-GB" altLang="en-US" b="1">
                <a:solidFill>
                  <a:srgbClr val="10BC45"/>
                </a:solidFill>
              </a:rPr>
              <a:t>mitochondria </a:t>
            </a:r>
            <a:r>
              <a:rPr lang="en-GB" altLang="en-US">
                <a:solidFill>
                  <a:srgbClr val="010066"/>
                </a:solidFill>
              </a:rPr>
              <a:t>are the power houses of cells. </a:t>
            </a:r>
            <a:r>
              <a:rPr lang="en-GB" altLang="en-US"/>
              <a:t>They are the site of </a:t>
            </a:r>
            <a:r>
              <a:rPr lang="en-GB" altLang="en-US" b="1">
                <a:solidFill>
                  <a:srgbClr val="10BC45"/>
                </a:solidFill>
              </a:rPr>
              <a:t>aerobic cellular respiration</a:t>
            </a:r>
            <a:r>
              <a:rPr lang="en-GB" altLang="en-US"/>
              <a:t>. </a:t>
            </a:r>
            <a:r>
              <a:rPr lang="en-GB" altLang="en-US">
                <a:solidFill>
                  <a:srgbClr val="010066"/>
                </a:solidFill>
              </a:rPr>
              <a:t> </a:t>
            </a:r>
          </a:p>
        </p:txBody>
      </p:sp>
      <p:sp>
        <p:nvSpPr>
          <p:cNvPr id="10" name="TextBox 9">
            <a:extLst>
              <a:ext uri="{FF2B5EF4-FFF2-40B4-BE49-F238E27FC236}">
                <a16:creationId xmlns:a16="http://schemas.microsoft.com/office/drawing/2014/main" id="{A633F6AF-D60C-4D83-9DBF-D187D47D522C}"/>
              </a:ext>
            </a:extLst>
          </p:cNvPr>
          <p:cNvSpPr txBox="1">
            <a:spLocks noChangeArrowheads="1"/>
          </p:cNvSpPr>
          <p:nvPr/>
        </p:nvSpPr>
        <p:spPr bwMode="auto">
          <a:xfrm>
            <a:off x="342900" y="3686175"/>
            <a:ext cx="5321300" cy="1201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rgbClr val="000066"/>
                </a:solidFill>
                <a:latin typeface="Arial" panose="020B0604020202020204" pitchFamily="34" charset="0"/>
                <a:cs typeface="Arial" panose="020B0604020202020204" pitchFamily="34" charset="0"/>
              </a:defRPr>
            </a:lvl1pPr>
            <a:lvl2pPr marL="742950" indent="-285750" eaLnBrk="0" hangingPunct="0">
              <a:defRPr sz="2400">
                <a:solidFill>
                  <a:srgbClr val="000066"/>
                </a:solidFill>
                <a:latin typeface="Arial" panose="020B0604020202020204" pitchFamily="34" charset="0"/>
                <a:cs typeface="Arial" panose="020B0604020202020204" pitchFamily="34" charset="0"/>
              </a:defRPr>
            </a:lvl2pPr>
            <a:lvl3pPr marL="1143000" indent="-228600" eaLnBrk="0" hangingPunct="0">
              <a:defRPr sz="2400">
                <a:solidFill>
                  <a:srgbClr val="000066"/>
                </a:solidFill>
                <a:latin typeface="Arial" panose="020B0604020202020204" pitchFamily="34" charset="0"/>
                <a:cs typeface="Arial" panose="020B0604020202020204" pitchFamily="34" charset="0"/>
              </a:defRPr>
            </a:lvl3pPr>
            <a:lvl4pPr marL="1600200" indent="-228600" eaLnBrk="0" hangingPunct="0">
              <a:defRPr sz="2400">
                <a:solidFill>
                  <a:srgbClr val="000066"/>
                </a:solidFill>
                <a:latin typeface="Arial" panose="020B0604020202020204" pitchFamily="34" charset="0"/>
                <a:cs typeface="Arial" panose="020B0604020202020204" pitchFamily="34" charset="0"/>
              </a:defRPr>
            </a:lvl4pPr>
            <a:lvl5pPr marL="2057400" indent="-228600" eaLnBrk="0" hangingPunct="0">
              <a:defRPr sz="2400">
                <a:solidFill>
                  <a:srgbClr val="000066"/>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9pPr>
          </a:lstStyle>
          <a:p>
            <a:r>
              <a:rPr lang="en-GB" altLang="en-US"/>
              <a:t>The </a:t>
            </a:r>
            <a:r>
              <a:rPr lang="en-GB" altLang="en-US" b="1">
                <a:solidFill>
                  <a:srgbClr val="10BC45"/>
                </a:solidFill>
              </a:rPr>
              <a:t>ribosomes</a:t>
            </a:r>
            <a:r>
              <a:rPr lang="en-GB" altLang="en-US"/>
              <a:t> are one of the smallest sub-cellular structures </a:t>
            </a:r>
            <a:br>
              <a:rPr lang="en-GB" altLang="en-US"/>
            </a:br>
            <a:r>
              <a:rPr lang="en-GB" altLang="en-US"/>
              <a:t>and the site of </a:t>
            </a:r>
            <a:r>
              <a:rPr lang="en-GB" altLang="en-US" b="1">
                <a:solidFill>
                  <a:srgbClr val="010066"/>
                </a:solidFill>
              </a:rPr>
              <a:t>protein synthesis</a:t>
            </a:r>
            <a:r>
              <a:rPr lang="en-GB" altLang="en-US">
                <a:solidFill>
                  <a:srgbClr val="010066"/>
                </a:solidFill>
              </a:rPr>
              <a:t>.</a:t>
            </a:r>
            <a:endParaRPr lang="en-GB" altLang="en-US"/>
          </a:p>
        </p:txBody>
      </p:sp>
      <p:sp>
        <p:nvSpPr>
          <p:cNvPr id="11" name="TextBox 10">
            <a:extLst>
              <a:ext uri="{FF2B5EF4-FFF2-40B4-BE49-F238E27FC236}">
                <a16:creationId xmlns:a16="http://schemas.microsoft.com/office/drawing/2014/main" id="{28A2A3F2-1DC6-4DEE-9B0E-97951BC209FA}"/>
              </a:ext>
            </a:extLst>
          </p:cNvPr>
          <p:cNvSpPr txBox="1">
            <a:spLocks noChangeArrowheads="1"/>
          </p:cNvSpPr>
          <p:nvPr/>
        </p:nvSpPr>
        <p:spPr bwMode="auto">
          <a:xfrm>
            <a:off x="342900" y="5322888"/>
            <a:ext cx="8474075"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rgbClr val="000066"/>
                </a:solidFill>
                <a:latin typeface="Arial" panose="020B0604020202020204" pitchFamily="34" charset="0"/>
                <a:cs typeface="Arial" panose="020B0604020202020204" pitchFamily="34" charset="0"/>
              </a:defRPr>
            </a:lvl1pPr>
            <a:lvl2pPr marL="742950" indent="-285750" eaLnBrk="0" hangingPunct="0">
              <a:defRPr sz="2400">
                <a:solidFill>
                  <a:srgbClr val="000066"/>
                </a:solidFill>
                <a:latin typeface="Arial" panose="020B0604020202020204" pitchFamily="34" charset="0"/>
                <a:cs typeface="Arial" panose="020B0604020202020204" pitchFamily="34" charset="0"/>
              </a:defRPr>
            </a:lvl2pPr>
            <a:lvl3pPr marL="1143000" indent="-228600" eaLnBrk="0" hangingPunct="0">
              <a:defRPr sz="2400">
                <a:solidFill>
                  <a:srgbClr val="000066"/>
                </a:solidFill>
                <a:latin typeface="Arial" panose="020B0604020202020204" pitchFamily="34" charset="0"/>
                <a:cs typeface="Arial" panose="020B0604020202020204" pitchFamily="34" charset="0"/>
              </a:defRPr>
            </a:lvl3pPr>
            <a:lvl4pPr marL="1600200" indent="-228600" eaLnBrk="0" hangingPunct="0">
              <a:defRPr sz="2400">
                <a:solidFill>
                  <a:srgbClr val="000066"/>
                </a:solidFill>
                <a:latin typeface="Arial" panose="020B0604020202020204" pitchFamily="34" charset="0"/>
                <a:cs typeface="Arial" panose="020B0604020202020204" pitchFamily="34" charset="0"/>
              </a:defRPr>
            </a:lvl4pPr>
            <a:lvl5pPr marL="2057400" indent="-228600" eaLnBrk="0" hangingPunct="0">
              <a:defRPr sz="2400">
                <a:solidFill>
                  <a:srgbClr val="000066"/>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9pPr>
          </a:lstStyle>
          <a:p>
            <a:r>
              <a:rPr lang="en-GB" altLang="en-US"/>
              <a:t>Genes in the nucleus contain instructions that tell the ribosomes how to make new proteins from amino acids. </a:t>
            </a:r>
          </a:p>
        </p:txBody>
      </p:sp>
      <p:pic>
        <p:nvPicPr>
          <p:cNvPr id="26632" name="Picture 11" descr="animal cell.png">
            <a:extLst>
              <a:ext uri="{FF2B5EF4-FFF2-40B4-BE49-F238E27FC236}">
                <a16:creationId xmlns:a16="http://schemas.microsoft.com/office/drawing/2014/main" id="{79D541BF-D4E7-4221-A82D-9CB6B8E4A9EC}"/>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189538" y="2084388"/>
            <a:ext cx="3705225" cy="2524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4" name="Straight Arrow Connector 13">
            <a:extLst>
              <a:ext uri="{FF2B5EF4-FFF2-40B4-BE49-F238E27FC236}">
                <a16:creationId xmlns:a16="http://schemas.microsoft.com/office/drawing/2014/main" id="{EF041C03-69C8-4917-88FA-48F44586DD6F}"/>
              </a:ext>
            </a:extLst>
          </p:cNvPr>
          <p:cNvCxnSpPr>
            <a:cxnSpLocks noChangeShapeType="1"/>
          </p:cNvCxnSpPr>
          <p:nvPr/>
        </p:nvCxnSpPr>
        <p:spPr bwMode="auto">
          <a:xfrm flipH="1">
            <a:off x="5961063" y="2108200"/>
            <a:ext cx="7937" cy="1074738"/>
          </a:xfrm>
          <a:prstGeom prst="straightConnector1">
            <a:avLst/>
          </a:prstGeom>
          <a:noFill/>
          <a:ln w="38100" algn="ctr">
            <a:solidFill>
              <a:schemeClr val="tx1"/>
            </a:solidFill>
            <a:round/>
            <a:headEnd type="oval" w="med" len="med"/>
            <a:tailEnd type="arrow" w="med" len="med"/>
          </a:ln>
          <a:extLst>
            <a:ext uri="{909E8E84-426E-40DD-AFC4-6F175D3DCCD1}">
              <a14:hiddenFill xmlns:a14="http://schemas.microsoft.com/office/drawing/2010/main">
                <a:noFill/>
              </a14:hiddenFill>
            </a:ext>
          </a:extLst>
        </p:spPr>
      </p:cxnSp>
      <p:sp>
        <p:nvSpPr>
          <p:cNvPr id="16" name="Rectangle 15">
            <a:extLst>
              <a:ext uri="{FF2B5EF4-FFF2-40B4-BE49-F238E27FC236}">
                <a16:creationId xmlns:a16="http://schemas.microsoft.com/office/drawing/2014/main" id="{F8B7B1ED-7943-4922-89C1-4F470EB47CBC}"/>
              </a:ext>
            </a:extLst>
          </p:cNvPr>
          <p:cNvSpPr>
            <a:spLocks noChangeArrowheads="1"/>
          </p:cNvSpPr>
          <p:nvPr/>
        </p:nvSpPr>
        <p:spPr bwMode="auto">
          <a:xfrm>
            <a:off x="4921250" y="1647825"/>
            <a:ext cx="2420938"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rgbClr val="000066"/>
                </a:solidFill>
                <a:latin typeface="Arial" panose="020B0604020202020204" pitchFamily="34" charset="0"/>
                <a:cs typeface="Arial" panose="020B0604020202020204" pitchFamily="34" charset="0"/>
              </a:defRPr>
            </a:lvl1pPr>
            <a:lvl2pPr marL="742950" indent="-285750" eaLnBrk="0" hangingPunct="0">
              <a:defRPr sz="2400">
                <a:solidFill>
                  <a:srgbClr val="000066"/>
                </a:solidFill>
                <a:latin typeface="Arial" panose="020B0604020202020204" pitchFamily="34" charset="0"/>
                <a:cs typeface="Arial" panose="020B0604020202020204" pitchFamily="34" charset="0"/>
              </a:defRPr>
            </a:lvl2pPr>
            <a:lvl3pPr marL="1143000" indent="-228600" eaLnBrk="0" hangingPunct="0">
              <a:defRPr sz="2400">
                <a:solidFill>
                  <a:srgbClr val="000066"/>
                </a:solidFill>
                <a:latin typeface="Arial" panose="020B0604020202020204" pitchFamily="34" charset="0"/>
                <a:cs typeface="Arial" panose="020B0604020202020204" pitchFamily="34" charset="0"/>
              </a:defRPr>
            </a:lvl3pPr>
            <a:lvl4pPr marL="1600200" indent="-228600" eaLnBrk="0" hangingPunct="0">
              <a:defRPr sz="2400">
                <a:solidFill>
                  <a:srgbClr val="000066"/>
                </a:solidFill>
                <a:latin typeface="Arial" panose="020B0604020202020204" pitchFamily="34" charset="0"/>
                <a:cs typeface="Arial" panose="020B0604020202020204" pitchFamily="34" charset="0"/>
              </a:defRPr>
            </a:lvl4pPr>
            <a:lvl5pPr marL="2057400" indent="-228600" eaLnBrk="0" hangingPunct="0">
              <a:defRPr sz="2400">
                <a:solidFill>
                  <a:srgbClr val="000066"/>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9pPr>
          </a:lstStyle>
          <a:p>
            <a:pPr eaLnBrk="1" hangingPunct="1"/>
            <a:r>
              <a:rPr lang="en-GB" altLang="en-US" b="1">
                <a:solidFill>
                  <a:srgbClr val="010066"/>
                </a:solidFill>
              </a:rPr>
              <a:t>mitochondrion </a:t>
            </a:r>
            <a:endParaRPr lang="en-GB" altLang="en-US">
              <a:solidFill>
                <a:srgbClr val="010066"/>
              </a:solidFill>
            </a:endParaRPr>
          </a:p>
        </p:txBody>
      </p:sp>
      <p:cxnSp>
        <p:nvCxnSpPr>
          <p:cNvPr id="20" name="Straight Arrow Connector 19">
            <a:extLst>
              <a:ext uri="{FF2B5EF4-FFF2-40B4-BE49-F238E27FC236}">
                <a16:creationId xmlns:a16="http://schemas.microsoft.com/office/drawing/2014/main" id="{DC777866-10FB-4BD7-88EE-8DCBA97BF4EF}"/>
              </a:ext>
            </a:extLst>
          </p:cNvPr>
          <p:cNvCxnSpPr>
            <a:cxnSpLocks noChangeShapeType="1"/>
          </p:cNvCxnSpPr>
          <p:nvPr/>
        </p:nvCxnSpPr>
        <p:spPr bwMode="auto">
          <a:xfrm flipH="1" flipV="1">
            <a:off x="7148513" y="3879850"/>
            <a:ext cx="595312" cy="881063"/>
          </a:xfrm>
          <a:prstGeom prst="straightConnector1">
            <a:avLst/>
          </a:prstGeom>
          <a:noFill/>
          <a:ln w="38100" algn="ctr">
            <a:solidFill>
              <a:schemeClr val="tx1"/>
            </a:solidFill>
            <a:round/>
            <a:headEnd type="oval" w="med" len="med"/>
            <a:tailEnd type="arrow" w="med" len="med"/>
          </a:ln>
          <a:extLst>
            <a:ext uri="{909E8E84-426E-40DD-AFC4-6F175D3DCCD1}">
              <a14:hiddenFill xmlns:a14="http://schemas.microsoft.com/office/drawing/2010/main">
                <a:noFill/>
              </a14:hiddenFill>
            </a:ext>
          </a:extLst>
        </p:spPr>
      </p:cxnSp>
      <p:sp>
        <p:nvSpPr>
          <p:cNvPr id="22" name="Rectangle 21">
            <a:extLst>
              <a:ext uri="{FF2B5EF4-FFF2-40B4-BE49-F238E27FC236}">
                <a16:creationId xmlns:a16="http://schemas.microsoft.com/office/drawing/2014/main" id="{080E8FE6-AEF0-4EDA-B674-DAA8E79679A1}"/>
              </a:ext>
            </a:extLst>
          </p:cNvPr>
          <p:cNvSpPr>
            <a:spLocks noChangeArrowheads="1"/>
          </p:cNvSpPr>
          <p:nvPr/>
        </p:nvSpPr>
        <p:spPr bwMode="auto">
          <a:xfrm>
            <a:off x="7324725" y="4789488"/>
            <a:ext cx="1570038"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rgbClr val="000066"/>
                </a:solidFill>
                <a:latin typeface="Arial" panose="020B0604020202020204" pitchFamily="34" charset="0"/>
                <a:cs typeface="Arial" panose="020B0604020202020204" pitchFamily="34" charset="0"/>
              </a:defRPr>
            </a:lvl1pPr>
            <a:lvl2pPr marL="742950" indent="-285750" eaLnBrk="0" hangingPunct="0">
              <a:defRPr sz="2400">
                <a:solidFill>
                  <a:srgbClr val="000066"/>
                </a:solidFill>
                <a:latin typeface="Arial" panose="020B0604020202020204" pitchFamily="34" charset="0"/>
                <a:cs typeface="Arial" panose="020B0604020202020204" pitchFamily="34" charset="0"/>
              </a:defRPr>
            </a:lvl2pPr>
            <a:lvl3pPr marL="1143000" indent="-228600" eaLnBrk="0" hangingPunct="0">
              <a:defRPr sz="2400">
                <a:solidFill>
                  <a:srgbClr val="000066"/>
                </a:solidFill>
                <a:latin typeface="Arial" panose="020B0604020202020204" pitchFamily="34" charset="0"/>
                <a:cs typeface="Arial" panose="020B0604020202020204" pitchFamily="34" charset="0"/>
              </a:defRPr>
            </a:lvl3pPr>
            <a:lvl4pPr marL="1600200" indent="-228600" eaLnBrk="0" hangingPunct="0">
              <a:defRPr sz="2400">
                <a:solidFill>
                  <a:srgbClr val="000066"/>
                </a:solidFill>
                <a:latin typeface="Arial" panose="020B0604020202020204" pitchFamily="34" charset="0"/>
                <a:cs typeface="Arial" panose="020B0604020202020204" pitchFamily="34" charset="0"/>
              </a:defRPr>
            </a:lvl4pPr>
            <a:lvl5pPr marL="2057400" indent="-228600" eaLnBrk="0" hangingPunct="0">
              <a:defRPr sz="2400">
                <a:solidFill>
                  <a:srgbClr val="000066"/>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9pPr>
          </a:lstStyle>
          <a:p>
            <a:pPr eaLnBrk="1" hangingPunct="1"/>
            <a:r>
              <a:rPr lang="en-GB" altLang="en-US" b="1">
                <a:solidFill>
                  <a:srgbClr val="010066"/>
                </a:solidFill>
              </a:rPr>
              <a:t>ribosome</a:t>
            </a:r>
            <a:endParaRPr lang="en-GB" altLang="en-US">
              <a:solidFill>
                <a:srgbClr val="010066"/>
              </a:solidFill>
            </a:endParaRPr>
          </a:p>
        </p:txBody>
      </p:sp>
      <p:sp>
        <p:nvSpPr>
          <p:cNvPr id="24" name="Rectangle 23">
            <a:extLst>
              <a:ext uri="{FF2B5EF4-FFF2-40B4-BE49-F238E27FC236}">
                <a16:creationId xmlns:a16="http://schemas.microsoft.com/office/drawing/2014/main" id="{1E2E8C7F-F5B4-4D50-9DC7-771E0494D885}"/>
              </a:ext>
            </a:extLst>
          </p:cNvPr>
          <p:cNvSpPr>
            <a:spLocks noChangeArrowheads="1"/>
          </p:cNvSpPr>
          <p:nvPr/>
        </p:nvSpPr>
        <p:spPr bwMode="auto">
          <a:xfrm>
            <a:off x="342900" y="2051050"/>
            <a:ext cx="457200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rgbClr val="000066"/>
                </a:solidFill>
                <a:latin typeface="Arial" panose="020B0604020202020204" pitchFamily="34" charset="0"/>
                <a:cs typeface="Arial" panose="020B0604020202020204" pitchFamily="34" charset="0"/>
              </a:defRPr>
            </a:lvl1pPr>
            <a:lvl2pPr marL="742950" indent="-285750" eaLnBrk="0" hangingPunct="0">
              <a:defRPr sz="2400">
                <a:solidFill>
                  <a:srgbClr val="000066"/>
                </a:solidFill>
                <a:latin typeface="Arial" panose="020B0604020202020204" pitchFamily="34" charset="0"/>
                <a:cs typeface="Arial" panose="020B0604020202020204" pitchFamily="34" charset="0"/>
              </a:defRPr>
            </a:lvl2pPr>
            <a:lvl3pPr marL="1143000" indent="-228600" eaLnBrk="0" hangingPunct="0">
              <a:defRPr sz="2400">
                <a:solidFill>
                  <a:srgbClr val="000066"/>
                </a:solidFill>
                <a:latin typeface="Arial" panose="020B0604020202020204" pitchFamily="34" charset="0"/>
                <a:cs typeface="Arial" panose="020B0604020202020204" pitchFamily="34" charset="0"/>
              </a:defRPr>
            </a:lvl3pPr>
            <a:lvl4pPr marL="1600200" indent="-228600" eaLnBrk="0" hangingPunct="0">
              <a:defRPr sz="2400">
                <a:solidFill>
                  <a:srgbClr val="000066"/>
                </a:solidFill>
                <a:latin typeface="Arial" panose="020B0604020202020204" pitchFamily="34" charset="0"/>
                <a:cs typeface="Arial" panose="020B0604020202020204" pitchFamily="34" charset="0"/>
              </a:defRPr>
            </a:lvl4pPr>
            <a:lvl5pPr marL="2057400" indent="-228600" eaLnBrk="0" hangingPunct="0">
              <a:defRPr sz="2400">
                <a:solidFill>
                  <a:srgbClr val="000066"/>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9pPr>
          </a:lstStyle>
          <a:p>
            <a:pPr eaLnBrk="1" hangingPunct="1"/>
            <a:r>
              <a:rPr lang="en-GB" altLang="en-US"/>
              <a:t>Cellular respiration releases energy which is used by cells </a:t>
            </a:r>
            <a:br>
              <a:rPr lang="en-GB" altLang="en-US"/>
            </a:br>
            <a:r>
              <a:rPr lang="en-GB" altLang="en-US"/>
              <a:t>to carry out living processes. </a:t>
            </a:r>
          </a:p>
        </p:txBody>
      </p:sp>
      <p:pic>
        <p:nvPicPr>
          <p:cNvPr id="15" name="Picture 14">
            <a:extLst>
              <a:ext uri="{FF2B5EF4-FFF2-40B4-BE49-F238E27FC236}">
                <a16:creationId xmlns:a16="http://schemas.microsoft.com/office/drawing/2014/main" id="{2233E661-05FF-4A7A-AEAA-C26FB8852A74}"/>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17" name="Picture 9" descr="notes_icon">
            <a:extLst>
              <a:ext uri="{FF2B5EF4-FFF2-40B4-BE49-F238E27FC236}">
                <a16:creationId xmlns:a16="http://schemas.microsoft.com/office/drawing/2014/main" id="{871B4E35-8E03-4DC3-B932-47EC6D6754DE}"/>
              </a:ext>
            </a:extLst>
          </p:cNvPr>
          <p:cNvPicPr>
            <a:picLocks noChangeAspect="1" noChangeArrowheads="1"/>
          </p:cNvPicPr>
          <p:nvPr/>
        </p:nvPicPr>
        <p:blipFill>
          <a:blip r:embed="rId6" cstate="print"/>
          <a:srcRect/>
          <a:stretch>
            <a:fillRect/>
          </a:stretch>
        </p:blipFill>
        <p:spPr bwMode="auto">
          <a:xfrm>
            <a:off x="8532813" y="153987"/>
            <a:ext cx="442912" cy="38735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4"/>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24"/>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childTnLst>
                                </p:cTn>
                              </p:par>
                            </p:childTnLst>
                          </p:cTn>
                        </p:par>
                      </p:childTnLst>
                    </p:cTn>
                  </p:par>
                  <p:par>
                    <p:cTn id="17" fill="hold" nodeType="clickPar">
                      <p:stCondLst>
                        <p:cond delay="indefinite"/>
                      </p:stCondLst>
                      <p:childTnLst>
                        <p:par>
                          <p:cTn id="18" fill="hold" nodeType="withGroup">
                            <p:stCondLst>
                              <p:cond delay="0"/>
                            </p:stCondLst>
                            <p:childTnLst>
                              <p:par>
                                <p:cTn id="19" presetID="1" presetClass="entr" presetSubtype="0" fill="hold" nodeType="clickEffect">
                                  <p:stCondLst>
                                    <p:cond delay="0"/>
                                  </p:stCondLst>
                                  <p:childTnLst>
                                    <p:set>
                                      <p:cBhvr>
                                        <p:cTn id="20" dur="1" fill="hold">
                                          <p:stCondLst>
                                            <p:cond delay="0"/>
                                          </p:stCondLst>
                                        </p:cTn>
                                        <p:tgtEl>
                                          <p:spTgt spid="20"/>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22"/>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1"/>
                                        </p:tgtEl>
                                        <p:attrNameLst>
                                          <p:attrName>style.visibility</p:attrName>
                                        </p:attrNameLst>
                                      </p:cBhvr>
                                      <p:to>
                                        <p:strVal val="visible"/>
                                      </p:to>
                                    </p:set>
                                  </p:childTnLst>
                                </p:cTn>
                              </p:par>
                            </p:childTnLst>
                          </p:cTn>
                        </p:par>
                        <p:par>
                          <p:cTn id="27" fill="hold">
                            <p:stCondLst>
                              <p:cond delay="0"/>
                            </p:stCondLst>
                            <p:childTnLst>
                              <p:par>
                                <p:cTn id="28" presetID="1" presetClass="entr" presetSubtype="0" fill="hold" nodeType="afterEffect">
                                  <p:stCondLst>
                                    <p:cond delay="0"/>
                                  </p:stCondLst>
                                  <p:childTnLst>
                                    <p:set>
                                      <p:cBhvr>
                                        <p:cTn id="29"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p:bldP spid="16" grpId="0"/>
      <p:bldP spid="22" grpId="0"/>
      <p:bldP spid="24"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a:extLst>
              <a:ext uri="{FF2B5EF4-FFF2-40B4-BE49-F238E27FC236}">
                <a16:creationId xmlns:a16="http://schemas.microsoft.com/office/drawing/2014/main" id="{FAE48F14-01B7-481D-8B0F-AB62AB965857}"/>
              </a:ext>
            </a:extLst>
          </p:cNvPr>
          <p:cNvSpPr>
            <a:spLocks noGrp="1" noChangeArrowheads="1"/>
          </p:cNvSpPr>
          <p:nvPr>
            <p:ph type="title"/>
          </p:nvPr>
        </p:nvSpPr>
        <p:spPr/>
        <p:txBody>
          <a:bodyPr/>
          <a:lstStyle/>
          <a:p>
            <a:r>
              <a:rPr lang="en-GB" altLang="en-US"/>
              <a:t>The role of the cell membrane</a:t>
            </a:r>
          </a:p>
        </p:txBody>
      </p:sp>
      <p:sp>
        <p:nvSpPr>
          <p:cNvPr id="27653" name="TextBox 7">
            <a:extLst>
              <a:ext uri="{FF2B5EF4-FFF2-40B4-BE49-F238E27FC236}">
                <a16:creationId xmlns:a16="http://schemas.microsoft.com/office/drawing/2014/main" id="{8709A17F-57EF-4844-964F-DA30DF675FD4}"/>
              </a:ext>
            </a:extLst>
          </p:cNvPr>
          <p:cNvSpPr txBox="1">
            <a:spLocks noChangeArrowheads="1"/>
          </p:cNvSpPr>
          <p:nvPr/>
        </p:nvSpPr>
        <p:spPr bwMode="auto">
          <a:xfrm>
            <a:off x="342900" y="784225"/>
            <a:ext cx="843915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rgbClr val="000066"/>
                </a:solidFill>
                <a:latin typeface="Arial" panose="020B0604020202020204" pitchFamily="34" charset="0"/>
                <a:cs typeface="Arial" panose="020B0604020202020204" pitchFamily="34" charset="0"/>
              </a:defRPr>
            </a:lvl1pPr>
            <a:lvl2pPr marL="742950" indent="-285750" eaLnBrk="0" hangingPunct="0">
              <a:defRPr sz="2400">
                <a:solidFill>
                  <a:srgbClr val="000066"/>
                </a:solidFill>
                <a:latin typeface="Arial" panose="020B0604020202020204" pitchFamily="34" charset="0"/>
                <a:cs typeface="Arial" panose="020B0604020202020204" pitchFamily="34" charset="0"/>
              </a:defRPr>
            </a:lvl2pPr>
            <a:lvl3pPr marL="1143000" indent="-228600" eaLnBrk="0" hangingPunct="0">
              <a:defRPr sz="2400">
                <a:solidFill>
                  <a:srgbClr val="000066"/>
                </a:solidFill>
                <a:latin typeface="Arial" panose="020B0604020202020204" pitchFamily="34" charset="0"/>
                <a:cs typeface="Arial" panose="020B0604020202020204" pitchFamily="34" charset="0"/>
              </a:defRPr>
            </a:lvl3pPr>
            <a:lvl4pPr marL="1600200" indent="-228600" eaLnBrk="0" hangingPunct="0">
              <a:defRPr sz="2400">
                <a:solidFill>
                  <a:srgbClr val="000066"/>
                </a:solidFill>
                <a:latin typeface="Arial" panose="020B0604020202020204" pitchFamily="34" charset="0"/>
                <a:cs typeface="Arial" panose="020B0604020202020204" pitchFamily="34" charset="0"/>
              </a:defRPr>
            </a:lvl4pPr>
            <a:lvl5pPr marL="2057400" indent="-228600" eaLnBrk="0" hangingPunct="0">
              <a:defRPr sz="2400">
                <a:solidFill>
                  <a:srgbClr val="000066"/>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9pPr>
          </a:lstStyle>
          <a:p>
            <a:r>
              <a:rPr lang="en-GB" altLang="en-US"/>
              <a:t>The </a:t>
            </a:r>
            <a:r>
              <a:rPr lang="en-GB" altLang="en-US" b="1">
                <a:solidFill>
                  <a:srgbClr val="10BC45"/>
                </a:solidFill>
              </a:rPr>
              <a:t>cell membrane </a:t>
            </a:r>
            <a:r>
              <a:rPr lang="en-GB" altLang="en-US">
                <a:solidFill>
                  <a:srgbClr val="010066"/>
                </a:solidFill>
              </a:rPr>
              <a:t>surrounds the entire contents of a cell</a:t>
            </a:r>
            <a:r>
              <a:rPr lang="en-GB" altLang="en-US"/>
              <a:t>. </a:t>
            </a:r>
          </a:p>
        </p:txBody>
      </p:sp>
      <p:sp>
        <p:nvSpPr>
          <p:cNvPr id="9" name="TextBox 8">
            <a:extLst>
              <a:ext uri="{FF2B5EF4-FFF2-40B4-BE49-F238E27FC236}">
                <a16:creationId xmlns:a16="http://schemas.microsoft.com/office/drawing/2014/main" id="{7BF1DD34-FCE3-463E-8ED7-4831B955B3C9}"/>
              </a:ext>
            </a:extLst>
          </p:cNvPr>
          <p:cNvSpPr txBox="1">
            <a:spLocks noChangeArrowheads="1"/>
          </p:cNvSpPr>
          <p:nvPr/>
        </p:nvSpPr>
        <p:spPr bwMode="auto">
          <a:xfrm>
            <a:off x="342900" y="1435100"/>
            <a:ext cx="8189913"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rgbClr val="000066"/>
                </a:solidFill>
                <a:latin typeface="Arial" panose="020B0604020202020204" pitchFamily="34" charset="0"/>
                <a:cs typeface="Arial" panose="020B0604020202020204" pitchFamily="34" charset="0"/>
              </a:defRPr>
            </a:lvl1pPr>
            <a:lvl2pPr marL="742950" indent="-285750" eaLnBrk="0" hangingPunct="0">
              <a:defRPr sz="2400">
                <a:solidFill>
                  <a:srgbClr val="000066"/>
                </a:solidFill>
                <a:latin typeface="Arial" panose="020B0604020202020204" pitchFamily="34" charset="0"/>
                <a:cs typeface="Arial" panose="020B0604020202020204" pitchFamily="34" charset="0"/>
              </a:defRPr>
            </a:lvl2pPr>
            <a:lvl3pPr marL="1143000" indent="-228600" eaLnBrk="0" hangingPunct="0">
              <a:defRPr sz="2400">
                <a:solidFill>
                  <a:srgbClr val="000066"/>
                </a:solidFill>
                <a:latin typeface="Arial" panose="020B0604020202020204" pitchFamily="34" charset="0"/>
                <a:cs typeface="Arial" panose="020B0604020202020204" pitchFamily="34" charset="0"/>
              </a:defRPr>
            </a:lvl3pPr>
            <a:lvl4pPr marL="1600200" indent="-228600" eaLnBrk="0" hangingPunct="0">
              <a:defRPr sz="2400">
                <a:solidFill>
                  <a:srgbClr val="000066"/>
                </a:solidFill>
                <a:latin typeface="Arial" panose="020B0604020202020204" pitchFamily="34" charset="0"/>
                <a:cs typeface="Arial" panose="020B0604020202020204" pitchFamily="34" charset="0"/>
              </a:defRPr>
            </a:lvl4pPr>
            <a:lvl5pPr marL="2057400" indent="-228600" eaLnBrk="0" hangingPunct="0">
              <a:defRPr sz="2400">
                <a:solidFill>
                  <a:srgbClr val="000066"/>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9pPr>
          </a:lstStyle>
          <a:p>
            <a:r>
              <a:rPr lang="en-GB" altLang="en-US"/>
              <a:t>Its main role is to control what substances are able to pass in and out of the cell. </a:t>
            </a:r>
          </a:p>
        </p:txBody>
      </p:sp>
      <p:sp>
        <p:nvSpPr>
          <p:cNvPr id="10" name="TextBox 9">
            <a:extLst>
              <a:ext uri="{FF2B5EF4-FFF2-40B4-BE49-F238E27FC236}">
                <a16:creationId xmlns:a16="http://schemas.microsoft.com/office/drawing/2014/main" id="{89968AB6-B363-40DA-832B-41E5524400FA}"/>
              </a:ext>
            </a:extLst>
          </p:cNvPr>
          <p:cNvSpPr txBox="1">
            <a:spLocks noChangeArrowheads="1"/>
          </p:cNvSpPr>
          <p:nvPr/>
        </p:nvSpPr>
        <p:spPr bwMode="auto">
          <a:xfrm>
            <a:off x="342900" y="2455863"/>
            <a:ext cx="5110163" cy="2676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rgbClr val="000066"/>
                </a:solidFill>
                <a:latin typeface="Arial" panose="020B0604020202020204" pitchFamily="34" charset="0"/>
                <a:cs typeface="Arial" panose="020B0604020202020204" pitchFamily="34" charset="0"/>
              </a:defRPr>
            </a:lvl1pPr>
            <a:lvl2pPr marL="742950" indent="-285750" eaLnBrk="0" hangingPunct="0">
              <a:defRPr sz="2400">
                <a:solidFill>
                  <a:srgbClr val="000066"/>
                </a:solidFill>
                <a:latin typeface="Arial" panose="020B0604020202020204" pitchFamily="34" charset="0"/>
                <a:cs typeface="Arial" panose="020B0604020202020204" pitchFamily="34" charset="0"/>
              </a:defRPr>
            </a:lvl2pPr>
            <a:lvl3pPr marL="1143000" indent="-228600" eaLnBrk="0" hangingPunct="0">
              <a:defRPr sz="2400">
                <a:solidFill>
                  <a:srgbClr val="000066"/>
                </a:solidFill>
                <a:latin typeface="Arial" panose="020B0604020202020204" pitchFamily="34" charset="0"/>
                <a:cs typeface="Arial" panose="020B0604020202020204" pitchFamily="34" charset="0"/>
              </a:defRPr>
            </a:lvl3pPr>
            <a:lvl4pPr marL="1600200" indent="-228600" eaLnBrk="0" hangingPunct="0">
              <a:defRPr sz="2400">
                <a:solidFill>
                  <a:srgbClr val="000066"/>
                </a:solidFill>
                <a:latin typeface="Arial" panose="020B0604020202020204" pitchFamily="34" charset="0"/>
                <a:cs typeface="Arial" panose="020B0604020202020204" pitchFamily="34" charset="0"/>
              </a:defRPr>
            </a:lvl4pPr>
            <a:lvl5pPr marL="2057400" indent="-228600" eaLnBrk="0" hangingPunct="0">
              <a:defRPr sz="2400">
                <a:solidFill>
                  <a:srgbClr val="000066"/>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9pPr>
          </a:lstStyle>
          <a:p>
            <a:r>
              <a:rPr lang="en-GB" altLang="en-US" b="1" dirty="0">
                <a:solidFill>
                  <a:srgbClr val="10BC45"/>
                </a:solidFill>
              </a:rPr>
              <a:t>Receptor molecules </a:t>
            </a:r>
            <a:r>
              <a:rPr lang="en-GB" altLang="en-US" dirty="0"/>
              <a:t>on the </a:t>
            </a:r>
          </a:p>
          <a:p>
            <a:r>
              <a:rPr lang="en-GB" altLang="en-US" dirty="0"/>
              <a:t>cell membrane recognize specific substances. Some substances </a:t>
            </a:r>
          </a:p>
          <a:p>
            <a:r>
              <a:rPr lang="en-GB" altLang="en-US" dirty="0"/>
              <a:t>are allowed to pass freely, while others are prevented from crossing. </a:t>
            </a:r>
          </a:p>
          <a:p>
            <a:r>
              <a:rPr lang="en-GB" altLang="en-US" dirty="0"/>
              <a:t>This enables the cell membrane to act as a </a:t>
            </a:r>
            <a:r>
              <a:rPr lang="en-GB" altLang="en-US" b="1" dirty="0">
                <a:solidFill>
                  <a:srgbClr val="010066"/>
                </a:solidFill>
              </a:rPr>
              <a:t>selective barrier</a:t>
            </a:r>
            <a:r>
              <a:rPr lang="en-GB" altLang="en-US" dirty="0">
                <a:solidFill>
                  <a:srgbClr val="010066"/>
                </a:solidFill>
              </a:rPr>
              <a:t>. </a:t>
            </a:r>
          </a:p>
        </p:txBody>
      </p:sp>
      <p:sp>
        <p:nvSpPr>
          <p:cNvPr id="11" name="TextBox 10">
            <a:extLst>
              <a:ext uri="{FF2B5EF4-FFF2-40B4-BE49-F238E27FC236}">
                <a16:creationId xmlns:a16="http://schemas.microsoft.com/office/drawing/2014/main" id="{DB1A3487-503A-418B-A5D4-25F4C84BE143}"/>
              </a:ext>
            </a:extLst>
          </p:cNvPr>
          <p:cNvSpPr txBox="1">
            <a:spLocks noChangeArrowheads="1"/>
          </p:cNvSpPr>
          <p:nvPr/>
        </p:nvSpPr>
        <p:spPr bwMode="auto">
          <a:xfrm>
            <a:off x="342900" y="5321300"/>
            <a:ext cx="5019675"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rgbClr val="000066"/>
                </a:solidFill>
                <a:latin typeface="Arial" panose="020B0604020202020204" pitchFamily="34" charset="0"/>
                <a:cs typeface="Arial" panose="020B0604020202020204" pitchFamily="34" charset="0"/>
              </a:defRPr>
            </a:lvl1pPr>
            <a:lvl2pPr marL="742950" indent="-285750" eaLnBrk="0" hangingPunct="0">
              <a:defRPr sz="2400">
                <a:solidFill>
                  <a:srgbClr val="000066"/>
                </a:solidFill>
                <a:latin typeface="Arial" panose="020B0604020202020204" pitchFamily="34" charset="0"/>
                <a:cs typeface="Arial" panose="020B0604020202020204" pitchFamily="34" charset="0"/>
              </a:defRPr>
            </a:lvl2pPr>
            <a:lvl3pPr marL="1143000" indent="-228600" eaLnBrk="0" hangingPunct="0">
              <a:defRPr sz="2400">
                <a:solidFill>
                  <a:srgbClr val="000066"/>
                </a:solidFill>
                <a:latin typeface="Arial" panose="020B0604020202020204" pitchFamily="34" charset="0"/>
                <a:cs typeface="Arial" panose="020B0604020202020204" pitchFamily="34" charset="0"/>
              </a:defRPr>
            </a:lvl3pPr>
            <a:lvl4pPr marL="1600200" indent="-228600" eaLnBrk="0" hangingPunct="0">
              <a:defRPr sz="2400">
                <a:solidFill>
                  <a:srgbClr val="000066"/>
                </a:solidFill>
                <a:latin typeface="Arial" panose="020B0604020202020204" pitchFamily="34" charset="0"/>
                <a:cs typeface="Arial" panose="020B0604020202020204" pitchFamily="34" charset="0"/>
              </a:defRPr>
            </a:lvl4pPr>
            <a:lvl5pPr marL="2057400" indent="-228600" eaLnBrk="0" hangingPunct="0">
              <a:defRPr sz="2400">
                <a:solidFill>
                  <a:srgbClr val="000066"/>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9pPr>
          </a:lstStyle>
          <a:p>
            <a:r>
              <a:rPr lang="en-GB" altLang="en-US"/>
              <a:t>The cell membrane also supports </a:t>
            </a:r>
          </a:p>
          <a:p>
            <a:r>
              <a:rPr lang="en-GB" altLang="en-US"/>
              <a:t>the cell and can influence its shape. </a:t>
            </a:r>
            <a:endParaRPr lang="en-GB" altLang="en-US" b="1">
              <a:solidFill>
                <a:srgbClr val="10BC45"/>
              </a:solidFill>
            </a:endParaRPr>
          </a:p>
        </p:txBody>
      </p:sp>
      <p:pic>
        <p:nvPicPr>
          <p:cNvPr id="27657" name="Picture 12" descr="osmosis2.swf.png">
            <a:extLst>
              <a:ext uri="{FF2B5EF4-FFF2-40B4-BE49-F238E27FC236}">
                <a16:creationId xmlns:a16="http://schemas.microsoft.com/office/drawing/2014/main" id="{C95A41C9-44A7-4D3D-976A-54F792C9D3E8}"/>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610225" y="2573338"/>
            <a:ext cx="3308350" cy="3308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11">
            <a:extLst>
              <a:ext uri="{FF2B5EF4-FFF2-40B4-BE49-F238E27FC236}">
                <a16:creationId xmlns:a16="http://schemas.microsoft.com/office/drawing/2014/main" id="{1CA2980D-B7F6-43A2-9842-34AFC7027E73}"/>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13" name="Picture 9" descr="notes_icon">
            <a:extLst>
              <a:ext uri="{FF2B5EF4-FFF2-40B4-BE49-F238E27FC236}">
                <a16:creationId xmlns:a16="http://schemas.microsoft.com/office/drawing/2014/main" id="{842DDD81-123B-434E-A8E9-8066CEB1F6EA}"/>
              </a:ext>
            </a:extLst>
          </p:cNvPr>
          <p:cNvPicPr>
            <a:picLocks noChangeAspect="1" noChangeArrowheads="1"/>
          </p:cNvPicPr>
          <p:nvPr/>
        </p:nvPicPr>
        <p:blipFill>
          <a:blip r:embed="rId6" cstate="print"/>
          <a:srcRect/>
          <a:stretch>
            <a:fillRect/>
          </a:stretch>
        </p:blipFill>
        <p:spPr bwMode="auto">
          <a:xfrm>
            <a:off x="8532813" y="153987"/>
            <a:ext cx="442912" cy="38735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par>
                          <p:cTn id="15" fill="hold">
                            <p:stCondLst>
                              <p:cond delay="0"/>
                            </p:stCondLst>
                            <p:childTnLst>
                              <p:par>
                                <p:cTn id="16" presetID="1" presetClass="entr" presetSubtype="0" fill="hold" nodeType="afterEffect">
                                  <p:stCondLst>
                                    <p:cond delay="0"/>
                                  </p:stCondLst>
                                  <p:childTnLst>
                                    <p:set>
                                      <p:cBhvr>
                                        <p:cTn id="17"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P spid="11"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1" name="Rectangle 2">
            <a:extLst>
              <a:ext uri="{FF2B5EF4-FFF2-40B4-BE49-F238E27FC236}">
                <a16:creationId xmlns:a16="http://schemas.microsoft.com/office/drawing/2014/main" id="{05A689AA-2FC6-4496-9181-40603863065E}"/>
              </a:ext>
            </a:extLst>
          </p:cNvPr>
          <p:cNvSpPr>
            <a:spLocks noGrp="1" noChangeArrowheads="1"/>
          </p:cNvSpPr>
          <p:nvPr>
            <p:ph type="title"/>
          </p:nvPr>
        </p:nvSpPr>
        <p:spPr/>
        <p:txBody>
          <a:bodyPr/>
          <a:lstStyle/>
          <a:p>
            <a:r>
              <a:rPr lang="en-GB" altLang="en-US" dirty="0"/>
              <a:t>Exploring plant cells</a:t>
            </a:r>
          </a:p>
        </p:txBody>
      </p:sp>
      <p:pic>
        <p:nvPicPr>
          <p:cNvPr id="7" name="Picture 6">
            <a:extLst>
              <a:ext uri="{FF2B5EF4-FFF2-40B4-BE49-F238E27FC236}">
                <a16:creationId xmlns:a16="http://schemas.microsoft.com/office/drawing/2014/main" id="{D4BE1D95-F148-4F57-A2E0-9CF8904761C4}"/>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8" name="Picture 6" descr="flash_icon">
            <a:extLst>
              <a:ext uri="{FF2B5EF4-FFF2-40B4-BE49-F238E27FC236}">
                <a16:creationId xmlns:a16="http://schemas.microsoft.com/office/drawing/2014/main" id="{14CB0E22-31C4-4A59-B368-AEFE589E80A3}"/>
              </a:ext>
            </a:extLst>
          </p:cNvPr>
          <p:cNvPicPr>
            <a:picLocks noChangeAspect="1" noChangeArrowheads="1"/>
          </p:cNvPicPr>
          <p:nvPr/>
        </p:nvPicPr>
        <p:blipFill>
          <a:blip r:embed="rId7" cstate="print"/>
          <a:srcRect/>
          <a:stretch>
            <a:fillRect/>
          </a:stretch>
        </p:blipFill>
        <p:spPr bwMode="auto">
          <a:xfrm>
            <a:off x="8634413" y="115888"/>
            <a:ext cx="385762" cy="431800"/>
          </a:xfrm>
          <a:prstGeom prst="rect">
            <a:avLst/>
          </a:prstGeom>
          <a:noFill/>
          <a:ln w="9525">
            <a:noFill/>
            <a:miter lim="800000"/>
            <a:headEnd/>
            <a:tailEnd/>
          </a:ln>
        </p:spPr>
      </p:pic>
      <p:pic>
        <p:nvPicPr>
          <p:cNvPr id="9" name="Picture 7" descr="notes_icon">
            <a:extLst>
              <a:ext uri="{FF2B5EF4-FFF2-40B4-BE49-F238E27FC236}">
                <a16:creationId xmlns:a16="http://schemas.microsoft.com/office/drawing/2014/main" id="{2319FE6E-FBD6-4C87-AAAC-31050A545E48}"/>
              </a:ext>
            </a:extLst>
          </p:cNvPr>
          <p:cNvPicPr>
            <a:picLocks noChangeAspect="1" noChangeArrowheads="1"/>
          </p:cNvPicPr>
          <p:nvPr/>
        </p:nvPicPr>
        <p:blipFill>
          <a:blip r:embed="rId8" cstate="print"/>
          <a:srcRect/>
          <a:stretch>
            <a:fillRect/>
          </a:stretch>
        </p:blipFill>
        <p:spPr bwMode="auto">
          <a:xfrm>
            <a:off x="8123238" y="150813"/>
            <a:ext cx="442912" cy="387350"/>
          </a:xfrm>
          <a:prstGeom prst="rect">
            <a:avLst/>
          </a:prstGeom>
          <a:noFill/>
          <a:ln w="9525">
            <a:noFill/>
            <a:miter lim="800000"/>
            <a:headEnd/>
            <a:tailEnd/>
          </a:ln>
        </p:spPr>
      </p:pic>
      <p:pic>
        <p:nvPicPr>
          <p:cNvPr id="2" name="Picture 1"/>
          <p:cNvPicPr>
            <a:picLocks/>
          </p:cNvPicPr>
          <p:nvPr/>
        </p:nvPicPr>
        <p:blipFill>
          <a:blip r:embed="rId9">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ustDataLst>
      <p:tags r:id="rId2"/>
    </p:custDataLst>
    <p:controls>
      <mc:AlternateContent xmlns:mc="http://schemas.openxmlformats.org/markup-compatibility/2006">
        <mc:Choice xmlns:v="urn:schemas-microsoft-com:vml" Requires="v">
          <p:control spid="2071" name="ShockwaveFlash1" r:id="rId3" imgW="8699400" imgH="5308560"/>
        </mc:Choice>
        <mc:Fallback>
          <p:control name="ShockwaveFlash1" r:id="rId3" imgW="8699400" imgH="5308560">
            <p:pic>
              <p:nvPicPr>
                <p:cNvPr id="4" name="ShockwaveFlash1">
                  <a:extLst>
                    <a:ext uri="{FF2B5EF4-FFF2-40B4-BE49-F238E27FC236}">
                      <a16:creationId xmlns:a16="http://schemas.microsoft.com/office/drawing/2014/main" id="{FC8F9855-95DC-4B39-BACF-D3F2BB34FCFE}"/>
                    </a:ext>
                  </a:extLst>
                </p:cNvPr>
                <p:cNvPicPr>
                  <a:picLocks/>
                </p:cNvPicPr>
                <p:nvPr/>
              </p:nvPicPr>
              <p:blipFill>
                <a:blip r:embed="rId10"/>
                <a:stretch>
                  <a:fillRect/>
                </a:stretch>
              </p:blipFill>
              <p:spPr>
                <a:xfrm>
                  <a:off x="212725" y="800100"/>
                  <a:ext cx="8699500" cy="5308600"/>
                </a:xfrm>
                <a:prstGeom prst="rect">
                  <a:avLst/>
                </a:prstGeom>
              </p:spPr>
            </p:pic>
          </p:control>
        </mc:Fallback>
      </mc:AlternateContent>
    </p:controls>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3">
            <a:extLst>
              <a:ext uri="{FF2B5EF4-FFF2-40B4-BE49-F238E27FC236}">
                <a16:creationId xmlns:a16="http://schemas.microsoft.com/office/drawing/2014/main" id="{728FD16F-A0E1-4DE3-98BF-49BCC39B78DC}"/>
              </a:ext>
            </a:extLst>
          </p:cNvPr>
          <p:cNvSpPr>
            <a:spLocks noGrp="1" noChangeArrowheads="1"/>
          </p:cNvSpPr>
          <p:nvPr>
            <p:ph type="title"/>
          </p:nvPr>
        </p:nvSpPr>
        <p:spPr/>
        <p:txBody>
          <a:bodyPr/>
          <a:lstStyle/>
          <a:p>
            <a:r>
              <a:rPr lang="en-GB" altLang="en-US"/>
              <a:t>What are chloroplasts?</a:t>
            </a:r>
          </a:p>
        </p:txBody>
      </p:sp>
      <p:sp>
        <p:nvSpPr>
          <p:cNvPr id="28675" name="Text Box 4">
            <a:extLst>
              <a:ext uri="{FF2B5EF4-FFF2-40B4-BE49-F238E27FC236}">
                <a16:creationId xmlns:a16="http://schemas.microsoft.com/office/drawing/2014/main" id="{0FA2AE81-50F6-4014-9C75-E49934171FF9}"/>
              </a:ext>
            </a:extLst>
          </p:cNvPr>
          <p:cNvSpPr txBox="1">
            <a:spLocks noChangeArrowheads="1"/>
          </p:cNvSpPr>
          <p:nvPr/>
        </p:nvSpPr>
        <p:spPr bwMode="auto">
          <a:xfrm>
            <a:off x="342900" y="784225"/>
            <a:ext cx="8189913"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2400">
                <a:solidFill>
                  <a:srgbClr val="000066"/>
                </a:solidFill>
                <a:latin typeface="Arial" panose="020B0604020202020204" pitchFamily="34" charset="0"/>
                <a:cs typeface="Arial" panose="020B0604020202020204" pitchFamily="34" charset="0"/>
              </a:defRPr>
            </a:lvl1pPr>
            <a:lvl2pPr marL="742950" indent="-285750" eaLnBrk="0" hangingPunct="0">
              <a:defRPr sz="2400">
                <a:solidFill>
                  <a:srgbClr val="000066"/>
                </a:solidFill>
                <a:latin typeface="Arial" panose="020B0604020202020204" pitchFamily="34" charset="0"/>
                <a:cs typeface="Arial" panose="020B0604020202020204" pitchFamily="34" charset="0"/>
              </a:defRPr>
            </a:lvl2pPr>
            <a:lvl3pPr marL="1143000" indent="-228600" eaLnBrk="0" hangingPunct="0">
              <a:defRPr sz="2400">
                <a:solidFill>
                  <a:srgbClr val="000066"/>
                </a:solidFill>
                <a:latin typeface="Arial" panose="020B0604020202020204" pitchFamily="34" charset="0"/>
                <a:cs typeface="Arial" panose="020B0604020202020204" pitchFamily="34" charset="0"/>
              </a:defRPr>
            </a:lvl3pPr>
            <a:lvl4pPr marL="1600200" indent="-228600" eaLnBrk="0" hangingPunct="0">
              <a:defRPr sz="2400">
                <a:solidFill>
                  <a:srgbClr val="000066"/>
                </a:solidFill>
                <a:latin typeface="Arial" panose="020B0604020202020204" pitchFamily="34" charset="0"/>
                <a:cs typeface="Arial" panose="020B0604020202020204" pitchFamily="34" charset="0"/>
              </a:defRPr>
            </a:lvl4pPr>
            <a:lvl5pPr marL="2057400" indent="-228600" eaLnBrk="0" hangingPunct="0">
              <a:defRPr sz="2400">
                <a:solidFill>
                  <a:srgbClr val="000066"/>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9pPr>
          </a:lstStyle>
          <a:p>
            <a:pPr eaLnBrk="1" hangingPunct="1">
              <a:spcBef>
                <a:spcPct val="30000"/>
              </a:spcBef>
            </a:pPr>
            <a:r>
              <a:rPr lang="en-GB" altLang="en-US"/>
              <a:t>Plants are able to produce their own food. This is because some plant cells contain </a:t>
            </a:r>
            <a:r>
              <a:rPr lang="en-GB" altLang="en-US" b="1">
                <a:solidFill>
                  <a:srgbClr val="10BC45"/>
                </a:solidFill>
              </a:rPr>
              <a:t>chloroplasts</a:t>
            </a:r>
            <a:r>
              <a:rPr lang="en-GB" altLang="en-US"/>
              <a:t>, which are able to carry out </a:t>
            </a:r>
            <a:r>
              <a:rPr lang="en-GB" altLang="en-US" b="1">
                <a:solidFill>
                  <a:srgbClr val="10BC45"/>
                </a:solidFill>
              </a:rPr>
              <a:t>photosynthesis</a:t>
            </a:r>
            <a:r>
              <a:rPr lang="en-GB" altLang="en-US"/>
              <a:t>.</a:t>
            </a:r>
          </a:p>
        </p:txBody>
      </p:sp>
      <p:sp>
        <p:nvSpPr>
          <p:cNvPr id="205832" name="Text Box 8">
            <a:extLst>
              <a:ext uri="{FF2B5EF4-FFF2-40B4-BE49-F238E27FC236}">
                <a16:creationId xmlns:a16="http://schemas.microsoft.com/office/drawing/2014/main" id="{5101DB6B-9CFC-47AE-8F49-70F86156F34C}"/>
              </a:ext>
            </a:extLst>
          </p:cNvPr>
          <p:cNvSpPr txBox="1">
            <a:spLocks noChangeArrowheads="1"/>
          </p:cNvSpPr>
          <p:nvPr/>
        </p:nvSpPr>
        <p:spPr bwMode="auto">
          <a:xfrm>
            <a:off x="342900" y="2344738"/>
            <a:ext cx="8801100"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2400">
                <a:solidFill>
                  <a:srgbClr val="000066"/>
                </a:solidFill>
                <a:latin typeface="Arial" panose="020B0604020202020204" pitchFamily="34" charset="0"/>
                <a:cs typeface="Arial" panose="020B0604020202020204" pitchFamily="34" charset="0"/>
              </a:defRPr>
            </a:lvl1pPr>
            <a:lvl2pPr marL="742950" indent="-285750" eaLnBrk="0" hangingPunct="0">
              <a:defRPr sz="2400">
                <a:solidFill>
                  <a:srgbClr val="000066"/>
                </a:solidFill>
                <a:latin typeface="Arial" panose="020B0604020202020204" pitchFamily="34" charset="0"/>
                <a:cs typeface="Arial" panose="020B0604020202020204" pitchFamily="34" charset="0"/>
              </a:defRPr>
            </a:lvl2pPr>
            <a:lvl3pPr marL="1143000" indent="-228600" eaLnBrk="0" hangingPunct="0">
              <a:defRPr sz="2400">
                <a:solidFill>
                  <a:srgbClr val="000066"/>
                </a:solidFill>
                <a:latin typeface="Arial" panose="020B0604020202020204" pitchFamily="34" charset="0"/>
                <a:cs typeface="Arial" panose="020B0604020202020204" pitchFamily="34" charset="0"/>
              </a:defRPr>
            </a:lvl3pPr>
            <a:lvl4pPr marL="1600200" indent="-228600" eaLnBrk="0" hangingPunct="0">
              <a:defRPr sz="2400">
                <a:solidFill>
                  <a:srgbClr val="000066"/>
                </a:solidFill>
                <a:latin typeface="Arial" panose="020B0604020202020204" pitchFamily="34" charset="0"/>
                <a:cs typeface="Arial" panose="020B0604020202020204" pitchFamily="34" charset="0"/>
              </a:defRPr>
            </a:lvl4pPr>
            <a:lvl5pPr marL="2057400" indent="-228600" eaLnBrk="0" hangingPunct="0">
              <a:defRPr sz="2400">
                <a:solidFill>
                  <a:srgbClr val="000066"/>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9pPr>
          </a:lstStyle>
          <a:p>
            <a:pPr eaLnBrk="1" hangingPunct="1">
              <a:spcBef>
                <a:spcPct val="50000"/>
              </a:spcBef>
            </a:pPr>
            <a:r>
              <a:rPr lang="en-GB" altLang="en-US"/>
              <a:t>A green pigment in chloroplasts called </a:t>
            </a:r>
            <a:r>
              <a:rPr lang="en-GB" altLang="en-US" b="1">
                <a:solidFill>
                  <a:srgbClr val="10BC45"/>
                </a:solidFill>
              </a:rPr>
              <a:t>chlorophyll</a:t>
            </a:r>
            <a:r>
              <a:rPr lang="en-GB" altLang="en-US"/>
              <a:t> absorbs </a:t>
            </a:r>
            <a:br>
              <a:rPr lang="en-GB" altLang="en-US"/>
            </a:br>
            <a:r>
              <a:rPr lang="en-GB" altLang="en-US"/>
              <a:t>the energy in sunlight.</a:t>
            </a:r>
            <a:endParaRPr lang="en-GB" altLang="en-US">
              <a:solidFill>
                <a:srgbClr val="010066"/>
              </a:solidFill>
            </a:endParaRPr>
          </a:p>
        </p:txBody>
      </p:sp>
      <p:sp>
        <p:nvSpPr>
          <p:cNvPr id="205834" name="Text Box 10">
            <a:extLst>
              <a:ext uri="{FF2B5EF4-FFF2-40B4-BE49-F238E27FC236}">
                <a16:creationId xmlns:a16="http://schemas.microsoft.com/office/drawing/2014/main" id="{255ACDA6-79CE-4DAB-84C5-A84DADFAAB9F}"/>
              </a:ext>
            </a:extLst>
          </p:cNvPr>
          <p:cNvSpPr txBox="1">
            <a:spLocks noChangeArrowheads="1"/>
          </p:cNvSpPr>
          <p:nvPr/>
        </p:nvSpPr>
        <p:spPr bwMode="auto">
          <a:xfrm>
            <a:off x="342900" y="3536950"/>
            <a:ext cx="3711575" cy="1938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2400">
                <a:solidFill>
                  <a:srgbClr val="000066"/>
                </a:solidFill>
                <a:latin typeface="Arial" panose="020B0604020202020204" pitchFamily="34" charset="0"/>
                <a:cs typeface="Arial" panose="020B0604020202020204" pitchFamily="34" charset="0"/>
              </a:defRPr>
            </a:lvl1pPr>
            <a:lvl2pPr marL="742950" indent="-285750" eaLnBrk="0" hangingPunct="0">
              <a:defRPr sz="2400">
                <a:solidFill>
                  <a:srgbClr val="000066"/>
                </a:solidFill>
                <a:latin typeface="Arial" panose="020B0604020202020204" pitchFamily="34" charset="0"/>
                <a:cs typeface="Arial" panose="020B0604020202020204" pitchFamily="34" charset="0"/>
              </a:defRPr>
            </a:lvl2pPr>
            <a:lvl3pPr marL="1143000" indent="-228600" eaLnBrk="0" hangingPunct="0">
              <a:defRPr sz="2400">
                <a:solidFill>
                  <a:srgbClr val="000066"/>
                </a:solidFill>
                <a:latin typeface="Arial" panose="020B0604020202020204" pitchFamily="34" charset="0"/>
                <a:cs typeface="Arial" panose="020B0604020202020204" pitchFamily="34" charset="0"/>
              </a:defRPr>
            </a:lvl3pPr>
            <a:lvl4pPr marL="1600200" indent="-228600" eaLnBrk="0" hangingPunct="0">
              <a:defRPr sz="2400">
                <a:solidFill>
                  <a:srgbClr val="000066"/>
                </a:solidFill>
                <a:latin typeface="Arial" panose="020B0604020202020204" pitchFamily="34" charset="0"/>
                <a:cs typeface="Arial" panose="020B0604020202020204" pitchFamily="34" charset="0"/>
              </a:defRPr>
            </a:lvl4pPr>
            <a:lvl5pPr marL="2057400" indent="-228600" eaLnBrk="0" hangingPunct="0">
              <a:defRPr sz="2400">
                <a:solidFill>
                  <a:srgbClr val="000066"/>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9pPr>
          </a:lstStyle>
          <a:p>
            <a:pPr eaLnBrk="1" hangingPunct="1">
              <a:spcBef>
                <a:spcPct val="50000"/>
              </a:spcBef>
            </a:pPr>
            <a:r>
              <a:rPr lang="en-GB" altLang="en-US"/>
              <a:t>During photosynthesis, this energy is used to convert carbon dioxide and water into glucose and oxygen.</a:t>
            </a:r>
            <a:endParaRPr lang="en-GB" altLang="en-US">
              <a:solidFill>
                <a:srgbClr val="010066"/>
              </a:solidFill>
            </a:endParaRPr>
          </a:p>
        </p:txBody>
      </p:sp>
      <p:pic>
        <p:nvPicPr>
          <p:cNvPr id="28680" name="Picture 8" descr="plantcell_chloroplast_magnify.png">
            <a:extLst>
              <a:ext uri="{FF2B5EF4-FFF2-40B4-BE49-F238E27FC236}">
                <a16:creationId xmlns:a16="http://schemas.microsoft.com/office/drawing/2014/main" id="{4E6BF84B-BDC5-4A13-8421-4D2ECD144573}"/>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025900" y="3136900"/>
            <a:ext cx="4678363" cy="330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8">
            <a:extLst>
              <a:ext uri="{FF2B5EF4-FFF2-40B4-BE49-F238E27FC236}">
                <a16:creationId xmlns:a16="http://schemas.microsoft.com/office/drawing/2014/main" id="{8273F3DF-3562-4EBE-9C33-BB972DA099FB}"/>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10" name="Picture 9" descr="notes_icon">
            <a:extLst>
              <a:ext uri="{FF2B5EF4-FFF2-40B4-BE49-F238E27FC236}">
                <a16:creationId xmlns:a16="http://schemas.microsoft.com/office/drawing/2014/main" id="{6D765261-A3A0-41E6-B4FB-E7F82EFEC44C}"/>
              </a:ext>
            </a:extLst>
          </p:cNvPr>
          <p:cNvPicPr>
            <a:picLocks noChangeAspect="1" noChangeArrowheads="1"/>
          </p:cNvPicPr>
          <p:nvPr/>
        </p:nvPicPr>
        <p:blipFill>
          <a:blip r:embed="rId6" cstate="print"/>
          <a:srcRect/>
          <a:stretch>
            <a:fillRect/>
          </a:stretch>
        </p:blipFill>
        <p:spPr bwMode="auto">
          <a:xfrm>
            <a:off x="8532813" y="153987"/>
            <a:ext cx="442912" cy="38735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05832"/>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05834"/>
                                        </p:tgtEl>
                                        <p:attrNameLst>
                                          <p:attrName>style.visibility</p:attrName>
                                        </p:attrNameLst>
                                      </p:cBhvr>
                                      <p:to>
                                        <p:strVal val="visible"/>
                                      </p:to>
                                    </p:set>
                                  </p:childTnLst>
                                </p:cTn>
                              </p:par>
                            </p:childTnLst>
                          </p:cTn>
                        </p:par>
                        <p:par>
                          <p:cTn id="11" fill="hold">
                            <p:stCondLst>
                              <p:cond delay="0"/>
                            </p:stCondLst>
                            <p:childTnLst>
                              <p:par>
                                <p:cTn id="12" presetID="1" presetClass="entr" presetSubtype="0" fill="hold" nodeType="afterEffect">
                                  <p:stCondLst>
                                    <p:cond delay="0"/>
                                  </p:stCondLst>
                                  <p:childTnLst>
                                    <p:set>
                                      <p:cBhvr>
                                        <p:cTn id="13"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5832" grpId="0"/>
      <p:bldP spid="205834"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3">
            <a:extLst>
              <a:ext uri="{FF2B5EF4-FFF2-40B4-BE49-F238E27FC236}">
                <a16:creationId xmlns:a16="http://schemas.microsoft.com/office/drawing/2014/main" id="{7DFE6751-B091-4F00-AB42-91C527D79058}"/>
              </a:ext>
            </a:extLst>
          </p:cNvPr>
          <p:cNvSpPr>
            <a:spLocks noGrp="1" noChangeArrowheads="1"/>
          </p:cNvSpPr>
          <p:nvPr>
            <p:ph type="title"/>
          </p:nvPr>
        </p:nvSpPr>
        <p:spPr/>
        <p:txBody>
          <a:bodyPr/>
          <a:lstStyle/>
          <a:p>
            <a:r>
              <a:rPr lang="en-GB" altLang="en-US"/>
              <a:t>What is a cell wall?</a:t>
            </a:r>
          </a:p>
        </p:txBody>
      </p:sp>
      <p:sp>
        <p:nvSpPr>
          <p:cNvPr id="29699" name="Text Box 4">
            <a:extLst>
              <a:ext uri="{FF2B5EF4-FFF2-40B4-BE49-F238E27FC236}">
                <a16:creationId xmlns:a16="http://schemas.microsoft.com/office/drawing/2014/main" id="{3010592B-F514-4E7D-81F2-9618C1BD31B5}"/>
              </a:ext>
            </a:extLst>
          </p:cNvPr>
          <p:cNvSpPr txBox="1">
            <a:spLocks noChangeArrowheads="1"/>
          </p:cNvSpPr>
          <p:nvPr/>
        </p:nvSpPr>
        <p:spPr bwMode="auto">
          <a:xfrm>
            <a:off x="342900" y="784225"/>
            <a:ext cx="900430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2400">
                <a:solidFill>
                  <a:srgbClr val="000066"/>
                </a:solidFill>
                <a:latin typeface="Arial" panose="020B0604020202020204" pitchFamily="34" charset="0"/>
                <a:cs typeface="Arial" panose="020B0604020202020204" pitchFamily="34" charset="0"/>
              </a:defRPr>
            </a:lvl1pPr>
            <a:lvl2pPr marL="742950" indent="-285750" eaLnBrk="0" hangingPunct="0">
              <a:defRPr sz="2400">
                <a:solidFill>
                  <a:srgbClr val="000066"/>
                </a:solidFill>
                <a:latin typeface="Arial" panose="020B0604020202020204" pitchFamily="34" charset="0"/>
                <a:cs typeface="Arial" panose="020B0604020202020204" pitchFamily="34" charset="0"/>
              </a:defRPr>
            </a:lvl2pPr>
            <a:lvl3pPr marL="1143000" indent="-228600" eaLnBrk="0" hangingPunct="0">
              <a:defRPr sz="2400">
                <a:solidFill>
                  <a:srgbClr val="000066"/>
                </a:solidFill>
                <a:latin typeface="Arial" panose="020B0604020202020204" pitchFamily="34" charset="0"/>
                <a:cs typeface="Arial" panose="020B0604020202020204" pitchFamily="34" charset="0"/>
              </a:defRPr>
            </a:lvl3pPr>
            <a:lvl4pPr marL="1600200" indent="-228600" eaLnBrk="0" hangingPunct="0">
              <a:defRPr sz="2400">
                <a:solidFill>
                  <a:srgbClr val="000066"/>
                </a:solidFill>
                <a:latin typeface="Arial" panose="020B0604020202020204" pitchFamily="34" charset="0"/>
                <a:cs typeface="Arial" panose="020B0604020202020204" pitchFamily="34" charset="0"/>
              </a:defRPr>
            </a:lvl4pPr>
            <a:lvl5pPr marL="2057400" indent="-228600" eaLnBrk="0" hangingPunct="0">
              <a:defRPr sz="2400">
                <a:solidFill>
                  <a:srgbClr val="000066"/>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9pPr>
          </a:lstStyle>
          <a:p>
            <a:pPr eaLnBrk="1" hangingPunct="1">
              <a:spcBef>
                <a:spcPct val="50000"/>
              </a:spcBef>
            </a:pPr>
            <a:r>
              <a:rPr lang="en-GB" altLang="en-US" dirty="0">
                <a:solidFill>
                  <a:srgbClr val="010066"/>
                </a:solidFill>
              </a:rPr>
              <a:t>All plant cells have a </a:t>
            </a:r>
            <a:r>
              <a:rPr lang="en-GB" altLang="en-US" b="1" dirty="0">
                <a:solidFill>
                  <a:srgbClr val="10BC45"/>
                </a:solidFill>
              </a:rPr>
              <a:t>cell wall</a:t>
            </a:r>
            <a:r>
              <a:rPr lang="en-GB" altLang="en-US" dirty="0">
                <a:solidFill>
                  <a:srgbClr val="010066"/>
                </a:solidFill>
              </a:rPr>
              <a:t> that surrounds the </a:t>
            </a:r>
            <a:br>
              <a:rPr lang="en-GB" altLang="en-US" dirty="0">
                <a:solidFill>
                  <a:srgbClr val="010066"/>
                </a:solidFill>
              </a:rPr>
            </a:br>
            <a:r>
              <a:rPr lang="en-GB" altLang="en-US" dirty="0">
                <a:solidFill>
                  <a:srgbClr val="010066"/>
                </a:solidFill>
              </a:rPr>
              <a:t>cell membrane.</a:t>
            </a:r>
          </a:p>
        </p:txBody>
      </p:sp>
      <p:sp>
        <p:nvSpPr>
          <p:cNvPr id="201733" name="Text Box 5">
            <a:extLst>
              <a:ext uri="{FF2B5EF4-FFF2-40B4-BE49-F238E27FC236}">
                <a16:creationId xmlns:a16="http://schemas.microsoft.com/office/drawing/2014/main" id="{748056D1-A902-4A4C-ADE4-BE0A0E3BF417}"/>
              </a:ext>
            </a:extLst>
          </p:cNvPr>
          <p:cNvSpPr txBox="1">
            <a:spLocks noChangeArrowheads="1"/>
          </p:cNvSpPr>
          <p:nvPr/>
        </p:nvSpPr>
        <p:spPr bwMode="auto">
          <a:xfrm>
            <a:off x="342900" y="4003675"/>
            <a:ext cx="591820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2400">
                <a:solidFill>
                  <a:srgbClr val="000066"/>
                </a:solidFill>
                <a:latin typeface="Arial" panose="020B0604020202020204" pitchFamily="34" charset="0"/>
                <a:cs typeface="Arial" panose="020B0604020202020204" pitchFamily="34" charset="0"/>
              </a:defRPr>
            </a:lvl1pPr>
            <a:lvl2pPr marL="742950" indent="-285750" eaLnBrk="0" hangingPunct="0">
              <a:defRPr sz="2400">
                <a:solidFill>
                  <a:srgbClr val="000066"/>
                </a:solidFill>
                <a:latin typeface="Arial" panose="020B0604020202020204" pitchFamily="34" charset="0"/>
                <a:cs typeface="Arial" panose="020B0604020202020204" pitchFamily="34" charset="0"/>
              </a:defRPr>
            </a:lvl2pPr>
            <a:lvl3pPr marL="1143000" indent="-228600" eaLnBrk="0" hangingPunct="0">
              <a:defRPr sz="2400">
                <a:solidFill>
                  <a:srgbClr val="000066"/>
                </a:solidFill>
                <a:latin typeface="Arial" panose="020B0604020202020204" pitchFamily="34" charset="0"/>
                <a:cs typeface="Arial" panose="020B0604020202020204" pitchFamily="34" charset="0"/>
              </a:defRPr>
            </a:lvl3pPr>
            <a:lvl4pPr marL="1600200" indent="-228600" eaLnBrk="0" hangingPunct="0">
              <a:defRPr sz="2400">
                <a:solidFill>
                  <a:srgbClr val="000066"/>
                </a:solidFill>
                <a:latin typeface="Arial" panose="020B0604020202020204" pitchFamily="34" charset="0"/>
                <a:cs typeface="Arial" panose="020B0604020202020204" pitchFamily="34" charset="0"/>
              </a:defRPr>
            </a:lvl4pPr>
            <a:lvl5pPr marL="2057400" indent="-228600" eaLnBrk="0" hangingPunct="0">
              <a:defRPr sz="2400">
                <a:solidFill>
                  <a:srgbClr val="000066"/>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9pPr>
          </a:lstStyle>
          <a:p>
            <a:pPr eaLnBrk="1" hangingPunct="1">
              <a:spcBef>
                <a:spcPct val="50000"/>
              </a:spcBef>
            </a:pPr>
            <a:r>
              <a:rPr lang="en-GB" altLang="en-US">
                <a:solidFill>
                  <a:srgbClr val="010066"/>
                </a:solidFill>
              </a:rPr>
              <a:t>Unlike the cell membrane, </a:t>
            </a:r>
            <a:br>
              <a:rPr lang="en-GB" altLang="en-US">
                <a:solidFill>
                  <a:srgbClr val="010066"/>
                </a:solidFill>
              </a:rPr>
            </a:br>
            <a:r>
              <a:rPr lang="en-GB" altLang="en-US">
                <a:solidFill>
                  <a:srgbClr val="010066"/>
                </a:solidFill>
              </a:rPr>
              <a:t>the cell wall does not control </a:t>
            </a:r>
            <a:br>
              <a:rPr lang="en-GB" altLang="en-US">
                <a:solidFill>
                  <a:srgbClr val="010066"/>
                </a:solidFill>
              </a:rPr>
            </a:br>
            <a:r>
              <a:rPr lang="en-GB" altLang="en-US">
                <a:solidFill>
                  <a:srgbClr val="010066"/>
                </a:solidFill>
              </a:rPr>
              <a:t>what can pass through it.</a:t>
            </a:r>
          </a:p>
        </p:txBody>
      </p:sp>
      <p:sp>
        <p:nvSpPr>
          <p:cNvPr id="201735" name="Text Box 7">
            <a:extLst>
              <a:ext uri="{FF2B5EF4-FFF2-40B4-BE49-F238E27FC236}">
                <a16:creationId xmlns:a16="http://schemas.microsoft.com/office/drawing/2014/main" id="{416BB170-3625-47E7-8F10-E326B456EF6B}"/>
              </a:ext>
            </a:extLst>
          </p:cNvPr>
          <p:cNvSpPr txBox="1">
            <a:spLocks noChangeArrowheads="1"/>
          </p:cNvSpPr>
          <p:nvPr/>
        </p:nvSpPr>
        <p:spPr bwMode="auto">
          <a:xfrm>
            <a:off x="342900" y="1733550"/>
            <a:ext cx="8189913"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2400">
                <a:solidFill>
                  <a:srgbClr val="000066"/>
                </a:solidFill>
                <a:latin typeface="Arial" panose="020B0604020202020204" pitchFamily="34" charset="0"/>
                <a:cs typeface="Arial" panose="020B0604020202020204" pitchFamily="34" charset="0"/>
              </a:defRPr>
            </a:lvl1pPr>
            <a:lvl2pPr marL="742950" indent="-285750" eaLnBrk="0" hangingPunct="0">
              <a:defRPr sz="2400">
                <a:solidFill>
                  <a:srgbClr val="000066"/>
                </a:solidFill>
                <a:latin typeface="Arial" panose="020B0604020202020204" pitchFamily="34" charset="0"/>
                <a:cs typeface="Arial" panose="020B0604020202020204" pitchFamily="34" charset="0"/>
              </a:defRPr>
            </a:lvl2pPr>
            <a:lvl3pPr marL="1143000" indent="-228600" eaLnBrk="0" hangingPunct="0">
              <a:defRPr sz="2400">
                <a:solidFill>
                  <a:srgbClr val="000066"/>
                </a:solidFill>
                <a:latin typeface="Arial" panose="020B0604020202020204" pitchFamily="34" charset="0"/>
                <a:cs typeface="Arial" panose="020B0604020202020204" pitchFamily="34" charset="0"/>
              </a:defRPr>
            </a:lvl3pPr>
            <a:lvl4pPr marL="1600200" indent="-228600" eaLnBrk="0" hangingPunct="0">
              <a:defRPr sz="2400">
                <a:solidFill>
                  <a:srgbClr val="000066"/>
                </a:solidFill>
                <a:latin typeface="Arial" panose="020B0604020202020204" pitchFamily="34" charset="0"/>
                <a:cs typeface="Arial" panose="020B0604020202020204" pitchFamily="34" charset="0"/>
              </a:defRPr>
            </a:lvl4pPr>
            <a:lvl5pPr marL="2057400" indent="-228600" eaLnBrk="0" hangingPunct="0">
              <a:defRPr sz="2400">
                <a:solidFill>
                  <a:srgbClr val="000066"/>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9pPr>
          </a:lstStyle>
          <a:p>
            <a:pPr eaLnBrk="1" hangingPunct="1">
              <a:spcBef>
                <a:spcPct val="50000"/>
              </a:spcBef>
            </a:pPr>
            <a:r>
              <a:rPr lang="en-GB" altLang="en-US">
                <a:solidFill>
                  <a:srgbClr val="010066"/>
                </a:solidFill>
              </a:rPr>
              <a:t>It is made from </a:t>
            </a:r>
            <a:r>
              <a:rPr lang="en-GB" altLang="en-US" b="1">
                <a:solidFill>
                  <a:srgbClr val="10BC45"/>
                </a:solidFill>
              </a:rPr>
              <a:t>cellulose</a:t>
            </a:r>
            <a:r>
              <a:rPr lang="en-GB" altLang="en-US">
                <a:solidFill>
                  <a:srgbClr val="010066"/>
                </a:solidFill>
              </a:rPr>
              <a:t>, a type of carbohydrate.</a:t>
            </a:r>
          </a:p>
        </p:txBody>
      </p:sp>
      <p:sp>
        <p:nvSpPr>
          <p:cNvPr id="11" name="Text Box 72">
            <a:extLst>
              <a:ext uri="{FF2B5EF4-FFF2-40B4-BE49-F238E27FC236}">
                <a16:creationId xmlns:a16="http://schemas.microsoft.com/office/drawing/2014/main" id="{0E7E8DEF-5198-41BA-869F-E75D081E2E51}"/>
              </a:ext>
            </a:extLst>
          </p:cNvPr>
          <p:cNvSpPr txBox="1">
            <a:spLocks noChangeArrowheads="1"/>
          </p:cNvSpPr>
          <p:nvPr/>
        </p:nvSpPr>
        <p:spPr bwMode="auto">
          <a:xfrm>
            <a:off x="342900" y="2314575"/>
            <a:ext cx="5041900" cy="1570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2400">
                <a:solidFill>
                  <a:srgbClr val="000066"/>
                </a:solidFill>
                <a:latin typeface="Arial" panose="020B0604020202020204" pitchFamily="34" charset="0"/>
                <a:cs typeface="Arial" panose="020B0604020202020204" pitchFamily="34" charset="0"/>
              </a:defRPr>
            </a:lvl1pPr>
            <a:lvl2pPr marL="742950" indent="-285750" eaLnBrk="0" hangingPunct="0">
              <a:defRPr sz="2400">
                <a:solidFill>
                  <a:srgbClr val="000066"/>
                </a:solidFill>
                <a:latin typeface="Arial" panose="020B0604020202020204" pitchFamily="34" charset="0"/>
                <a:cs typeface="Arial" panose="020B0604020202020204" pitchFamily="34" charset="0"/>
              </a:defRPr>
            </a:lvl2pPr>
            <a:lvl3pPr marL="1143000" indent="-228600" eaLnBrk="0" hangingPunct="0">
              <a:defRPr sz="2400">
                <a:solidFill>
                  <a:srgbClr val="000066"/>
                </a:solidFill>
                <a:latin typeface="Arial" panose="020B0604020202020204" pitchFamily="34" charset="0"/>
                <a:cs typeface="Arial" panose="020B0604020202020204" pitchFamily="34" charset="0"/>
              </a:defRPr>
            </a:lvl3pPr>
            <a:lvl4pPr marL="1600200" indent="-228600" eaLnBrk="0" hangingPunct="0">
              <a:defRPr sz="2400">
                <a:solidFill>
                  <a:srgbClr val="000066"/>
                </a:solidFill>
                <a:latin typeface="Arial" panose="020B0604020202020204" pitchFamily="34" charset="0"/>
                <a:cs typeface="Arial" panose="020B0604020202020204" pitchFamily="34" charset="0"/>
              </a:defRPr>
            </a:lvl4pPr>
            <a:lvl5pPr marL="2057400" indent="-228600" eaLnBrk="0" hangingPunct="0">
              <a:defRPr sz="2400">
                <a:solidFill>
                  <a:srgbClr val="000066"/>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9pPr>
          </a:lstStyle>
          <a:p>
            <a:pPr eaLnBrk="1" hangingPunct="1">
              <a:spcBef>
                <a:spcPct val="50000"/>
              </a:spcBef>
            </a:pPr>
            <a:r>
              <a:rPr lang="en-GB" altLang="en-US" dirty="0">
                <a:solidFill>
                  <a:srgbClr val="010066"/>
                </a:solidFill>
              </a:rPr>
              <a:t>The role of the cell wall is to maintain the cell’s shape</a:t>
            </a:r>
            <a:r>
              <a:rPr lang="en-GB" altLang="en-US" b="1" dirty="0">
                <a:solidFill>
                  <a:srgbClr val="10BC45"/>
                </a:solidFill>
              </a:rPr>
              <a:t> </a:t>
            </a:r>
            <a:r>
              <a:rPr lang="en-GB" altLang="en-US" dirty="0">
                <a:solidFill>
                  <a:srgbClr val="010066"/>
                </a:solidFill>
              </a:rPr>
              <a:t>and </a:t>
            </a:r>
            <a:br>
              <a:rPr lang="en-GB" altLang="en-US" dirty="0">
                <a:solidFill>
                  <a:srgbClr val="010066"/>
                </a:solidFill>
              </a:rPr>
            </a:br>
            <a:r>
              <a:rPr lang="en-GB" altLang="en-US" dirty="0">
                <a:solidFill>
                  <a:srgbClr val="010066"/>
                </a:solidFill>
              </a:rPr>
              <a:t>to strengthen the cell by </a:t>
            </a:r>
            <a:br>
              <a:rPr lang="en-GB" altLang="en-US" dirty="0">
                <a:solidFill>
                  <a:srgbClr val="010066"/>
                </a:solidFill>
              </a:rPr>
            </a:br>
            <a:r>
              <a:rPr lang="en-GB" altLang="en-US" dirty="0">
                <a:solidFill>
                  <a:srgbClr val="010066"/>
                </a:solidFill>
              </a:rPr>
              <a:t>providing structural support.</a:t>
            </a:r>
          </a:p>
        </p:txBody>
      </p:sp>
      <p:sp>
        <p:nvSpPr>
          <p:cNvPr id="12" name="Text Box 51">
            <a:extLst>
              <a:ext uri="{FF2B5EF4-FFF2-40B4-BE49-F238E27FC236}">
                <a16:creationId xmlns:a16="http://schemas.microsoft.com/office/drawing/2014/main" id="{56F71579-67DC-49A5-BF13-8B9EC5FDBC30}"/>
              </a:ext>
            </a:extLst>
          </p:cNvPr>
          <p:cNvSpPr txBox="1">
            <a:spLocks noChangeArrowheads="1"/>
          </p:cNvSpPr>
          <p:nvPr/>
        </p:nvSpPr>
        <p:spPr bwMode="auto">
          <a:xfrm>
            <a:off x="342900" y="5322888"/>
            <a:ext cx="8189913"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2400">
                <a:solidFill>
                  <a:srgbClr val="000066"/>
                </a:solidFill>
                <a:latin typeface="Arial" panose="020B0604020202020204" pitchFamily="34" charset="0"/>
                <a:cs typeface="Arial" panose="020B0604020202020204" pitchFamily="34" charset="0"/>
              </a:defRPr>
            </a:lvl1pPr>
            <a:lvl2pPr marL="742950" indent="-285750" eaLnBrk="0" hangingPunct="0">
              <a:defRPr sz="2400">
                <a:solidFill>
                  <a:srgbClr val="000066"/>
                </a:solidFill>
                <a:latin typeface="Arial" panose="020B0604020202020204" pitchFamily="34" charset="0"/>
                <a:cs typeface="Arial" panose="020B0604020202020204" pitchFamily="34" charset="0"/>
              </a:defRPr>
            </a:lvl2pPr>
            <a:lvl3pPr marL="1143000" indent="-228600" eaLnBrk="0" hangingPunct="0">
              <a:defRPr sz="2400">
                <a:solidFill>
                  <a:srgbClr val="000066"/>
                </a:solidFill>
                <a:latin typeface="Arial" panose="020B0604020202020204" pitchFamily="34" charset="0"/>
                <a:cs typeface="Arial" panose="020B0604020202020204" pitchFamily="34" charset="0"/>
              </a:defRPr>
            </a:lvl3pPr>
            <a:lvl4pPr marL="1600200" indent="-228600" eaLnBrk="0" hangingPunct="0">
              <a:defRPr sz="2400">
                <a:solidFill>
                  <a:srgbClr val="000066"/>
                </a:solidFill>
                <a:latin typeface="Arial" panose="020B0604020202020204" pitchFamily="34" charset="0"/>
                <a:cs typeface="Arial" panose="020B0604020202020204" pitchFamily="34" charset="0"/>
              </a:defRPr>
            </a:lvl4pPr>
            <a:lvl5pPr marL="2057400" indent="-228600" eaLnBrk="0" hangingPunct="0">
              <a:defRPr sz="2400">
                <a:solidFill>
                  <a:srgbClr val="000066"/>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9pPr>
          </a:lstStyle>
          <a:p>
            <a:pPr eaLnBrk="1" hangingPunct="1">
              <a:spcBef>
                <a:spcPct val="50000"/>
              </a:spcBef>
            </a:pPr>
            <a:r>
              <a:rPr lang="en-GB" altLang="en-US" b="1" dirty="0">
                <a:solidFill>
                  <a:srgbClr val="10BC45"/>
                </a:solidFill>
              </a:rPr>
              <a:t>Algal cells </a:t>
            </a:r>
            <a:r>
              <a:rPr lang="en-GB" altLang="en-US" dirty="0">
                <a:solidFill>
                  <a:srgbClr val="010066"/>
                </a:solidFill>
              </a:rPr>
              <a:t>are a type of single-celled eukaryotic organism that also have a cell wall made of cellulose. </a:t>
            </a:r>
          </a:p>
        </p:txBody>
      </p:sp>
      <p:pic>
        <p:nvPicPr>
          <p:cNvPr id="29705" name="Picture 9" descr="Picture1.jpg">
            <a:extLst>
              <a:ext uri="{FF2B5EF4-FFF2-40B4-BE49-F238E27FC236}">
                <a16:creationId xmlns:a16="http://schemas.microsoft.com/office/drawing/2014/main" id="{387E8214-9E7B-45A0-890C-DD325772DE3A}"/>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854575" y="2374900"/>
            <a:ext cx="3644900" cy="2728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9">
            <a:extLst>
              <a:ext uri="{FF2B5EF4-FFF2-40B4-BE49-F238E27FC236}">
                <a16:creationId xmlns:a16="http://schemas.microsoft.com/office/drawing/2014/main" id="{DB3E6F34-C099-422F-B208-DAB7EFEF8429}"/>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01735"/>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01733"/>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2"/>
                                        </p:tgtEl>
                                        <p:attrNameLst>
                                          <p:attrName>style.visibility</p:attrName>
                                        </p:attrNameLst>
                                      </p:cBhvr>
                                      <p:to>
                                        <p:strVal val="visible"/>
                                      </p:to>
                                    </p:set>
                                  </p:childTnLst>
                                </p:cTn>
                              </p:par>
                            </p:childTnLst>
                          </p:cTn>
                        </p:par>
                        <p:par>
                          <p:cTn id="19" fill="hold">
                            <p:stCondLst>
                              <p:cond delay="0"/>
                            </p:stCondLst>
                            <p:childTnLst>
                              <p:par>
                                <p:cTn id="20" presetID="1" presetClass="entr" presetSubtype="0" fill="hold" nodeType="afterEffect">
                                  <p:stCondLst>
                                    <p:cond delay="0"/>
                                  </p:stCondLst>
                                  <p:childTnLst>
                                    <p:set>
                                      <p:cBhvr>
                                        <p:cTn id="21"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1733" grpId="0"/>
      <p:bldP spid="201735" grpId="0"/>
      <p:bldP spid="11" grpId="0"/>
      <p:bldP spid="12"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3">
            <a:extLst>
              <a:ext uri="{FF2B5EF4-FFF2-40B4-BE49-F238E27FC236}">
                <a16:creationId xmlns:a16="http://schemas.microsoft.com/office/drawing/2014/main" id="{E82B2E3C-9E38-40CF-88CE-30FCCF0925F0}"/>
              </a:ext>
            </a:extLst>
          </p:cNvPr>
          <p:cNvSpPr>
            <a:spLocks noGrp="1" noChangeArrowheads="1"/>
          </p:cNvSpPr>
          <p:nvPr>
            <p:ph type="title"/>
          </p:nvPr>
        </p:nvSpPr>
        <p:spPr/>
        <p:txBody>
          <a:bodyPr/>
          <a:lstStyle/>
          <a:p>
            <a:r>
              <a:rPr lang="en-GB" altLang="en-US"/>
              <a:t>What is a vacuole?</a:t>
            </a:r>
          </a:p>
        </p:txBody>
      </p:sp>
      <p:sp>
        <p:nvSpPr>
          <p:cNvPr id="30723" name="Text Box 4">
            <a:extLst>
              <a:ext uri="{FF2B5EF4-FFF2-40B4-BE49-F238E27FC236}">
                <a16:creationId xmlns:a16="http://schemas.microsoft.com/office/drawing/2014/main" id="{4504D7BC-DA9B-4827-81D0-9C7CB8EF33F1}"/>
              </a:ext>
            </a:extLst>
          </p:cNvPr>
          <p:cNvSpPr txBox="1">
            <a:spLocks noChangeArrowheads="1"/>
          </p:cNvSpPr>
          <p:nvPr/>
        </p:nvSpPr>
        <p:spPr bwMode="auto">
          <a:xfrm>
            <a:off x="342900" y="784225"/>
            <a:ext cx="8496300"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2400">
                <a:solidFill>
                  <a:srgbClr val="000066"/>
                </a:solidFill>
                <a:latin typeface="Arial" panose="020B0604020202020204" pitchFamily="34" charset="0"/>
                <a:cs typeface="Arial" panose="020B0604020202020204" pitchFamily="34" charset="0"/>
              </a:defRPr>
            </a:lvl1pPr>
            <a:lvl2pPr marL="742950" indent="-285750" eaLnBrk="0" hangingPunct="0">
              <a:defRPr sz="2400">
                <a:solidFill>
                  <a:srgbClr val="000066"/>
                </a:solidFill>
                <a:latin typeface="Arial" panose="020B0604020202020204" pitchFamily="34" charset="0"/>
                <a:cs typeface="Arial" panose="020B0604020202020204" pitchFamily="34" charset="0"/>
              </a:defRPr>
            </a:lvl2pPr>
            <a:lvl3pPr marL="1143000" indent="-228600" eaLnBrk="0" hangingPunct="0">
              <a:defRPr sz="2400">
                <a:solidFill>
                  <a:srgbClr val="000066"/>
                </a:solidFill>
                <a:latin typeface="Arial" panose="020B0604020202020204" pitchFamily="34" charset="0"/>
                <a:cs typeface="Arial" panose="020B0604020202020204" pitchFamily="34" charset="0"/>
              </a:defRPr>
            </a:lvl3pPr>
            <a:lvl4pPr marL="1600200" indent="-228600" eaLnBrk="0" hangingPunct="0">
              <a:defRPr sz="2400">
                <a:solidFill>
                  <a:srgbClr val="000066"/>
                </a:solidFill>
                <a:latin typeface="Arial" panose="020B0604020202020204" pitchFamily="34" charset="0"/>
                <a:cs typeface="Arial" panose="020B0604020202020204" pitchFamily="34" charset="0"/>
              </a:defRPr>
            </a:lvl4pPr>
            <a:lvl5pPr marL="2057400" indent="-228600" eaLnBrk="0" hangingPunct="0">
              <a:defRPr sz="2400">
                <a:solidFill>
                  <a:srgbClr val="000066"/>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9pPr>
          </a:lstStyle>
          <a:p>
            <a:pPr eaLnBrk="1" hangingPunct="1">
              <a:spcBef>
                <a:spcPct val="50000"/>
              </a:spcBef>
            </a:pPr>
            <a:r>
              <a:rPr lang="en-GB" altLang="en-US" dirty="0">
                <a:ea typeface="Batang" panose="02030600000101010101" pitchFamily="18" charset="-127"/>
                <a:cs typeface="Times New Roman" panose="02020603050405020304" pitchFamily="18" charset="0"/>
              </a:rPr>
              <a:t>The </a:t>
            </a:r>
            <a:r>
              <a:rPr lang="en-GB" altLang="en-US" b="1" dirty="0">
                <a:solidFill>
                  <a:srgbClr val="10BC45"/>
                </a:solidFill>
                <a:ea typeface="Batang" panose="02030600000101010101" pitchFamily="18" charset="-127"/>
                <a:cs typeface="Times New Roman" panose="02020603050405020304" pitchFamily="18" charset="0"/>
              </a:rPr>
              <a:t>vacuole</a:t>
            </a:r>
            <a:r>
              <a:rPr lang="en-GB" altLang="en-US" dirty="0">
                <a:ea typeface="Batang" panose="02030600000101010101" pitchFamily="18" charset="-127"/>
                <a:cs typeface="Times New Roman" panose="02020603050405020304" pitchFamily="18" charset="0"/>
              </a:rPr>
              <a:t> is a </a:t>
            </a:r>
            <a:r>
              <a:rPr lang="en-GB" altLang="en-US" dirty="0">
                <a:solidFill>
                  <a:srgbClr val="010066"/>
                </a:solidFill>
                <a:ea typeface="Batang" panose="02030600000101010101" pitchFamily="18" charset="-127"/>
                <a:cs typeface="Times New Roman" panose="02020603050405020304" pitchFamily="18" charset="0"/>
              </a:rPr>
              <a:t>compartment </a:t>
            </a:r>
            <a:r>
              <a:rPr lang="en-GB" altLang="en-US" dirty="0">
                <a:ea typeface="Batang" panose="02030600000101010101" pitchFamily="18" charset="-127"/>
                <a:cs typeface="Times New Roman" panose="02020603050405020304" pitchFamily="18" charset="0"/>
              </a:rPr>
              <a:t>found within plant cells, </a:t>
            </a:r>
            <a:br>
              <a:rPr lang="en-GB" altLang="en-US" dirty="0">
                <a:ea typeface="Batang" panose="02030600000101010101" pitchFamily="18" charset="-127"/>
                <a:cs typeface="Times New Roman" panose="02020603050405020304" pitchFamily="18" charset="0"/>
              </a:rPr>
            </a:br>
            <a:r>
              <a:rPr lang="en-GB" altLang="en-US" dirty="0">
                <a:ea typeface="Batang" panose="02030600000101010101" pitchFamily="18" charset="-127"/>
                <a:cs typeface="Times New Roman" panose="02020603050405020304" pitchFamily="18" charset="0"/>
              </a:rPr>
              <a:t>filled with a fluid called </a:t>
            </a:r>
            <a:r>
              <a:rPr lang="en-GB" altLang="en-US" b="1" dirty="0">
                <a:solidFill>
                  <a:srgbClr val="10BC45"/>
                </a:solidFill>
                <a:ea typeface="Batang" panose="02030600000101010101" pitchFamily="18" charset="-127"/>
                <a:cs typeface="Times New Roman" panose="02020603050405020304" pitchFamily="18" charset="0"/>
              </a:rPr>
              <a:t>cell sap</a:t>
            </a:r>
            <a:r>
              <a:rPr lang="en-GB" altLang="en-US" dirty="0">
                <a:ea typeface="Batang" panose="02030600000101010101" pitchFamily="18" charset="-127"/>
                <a:cs typeface="Times New Roman" panose="02020603050405020304" pitchFamily="18" charset="0"/>
              </a:rPr>
              <a:t>. </a:t>
            </a:r>
          </a:p>
        </p:txBody>
      </p:sp>
      <p:sp>
        <p:nvSpPr>
          <p:cNvPr id="203781" name="Text Box 5">
            <a:extLst>
              <a:ext uri="{FF2B5EF4-FFF2-40B4-BE49-F238E27FC236}">
                <a16:creationId xmlns:a16="http://schemas.microsoft.com/office/drawing/2014/main" id="{CAFC1646-E767-478A-803A-8A485FD13458}"/>
              </a:ext>
            </a:extLst>
          </p:cNvPr>
          <p:cNvSpPr txBox="1">
            <a:spLocks noChangeArrowheads="1"/>
          </p:cNvSpPr>
          <p:nvPr/>
        </p:nvSpPr>
        <p:spPr bwMode="auto">
          <a:xfrm>
            <a:off x="342900" y="1905000"/>
            <a:ext cx="7137400"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2400">
                <a:solidFill>
                  <a:srgbClr val="000066"/>
                </a:solidFill>
                <a:latin typeface="Arial" panose="020B0604020202020204" pitchFamily="34" charset="0"/>
                <a:cs typeface="Arial" panose="020B0604020202020204" pitchFamily="34" charset="0"/>
              </a:defRPr>
            </a:lvl1pPr>
            <a:lvl2pPr marL="742950" indent="-285750" eaLnBrk="0" hangingPunct="0">
              <a:defRPr sz="2400">
                <a:solidFill>
                  <a:srgbClr val="000066"/>
                </a:solidFill>
                <a:latin typeface="Arial" panose="020B0604020202020204" pitchFamily="34" charset="0"/>
                <a:cs typeface="Arial" panose="020B0604020202020204" pitchFamily="34" charset="0"/>
              </a:defRPr>
            </a:lvl2pPr>
            <a:lvl3pPr marL="1143000" indent="-228600" eaLnBrk="0" hangingPunct="0">
              <a:defRPr sz="2400">
                <a:solidFill>
                  <a:srgbClr val="000066"/>
                </a:solidFill>
                <a:latin typeface="Arial" panose="020B0604020202020204" pitchFamily="34" charset="0"/>
                <a:cs typeface="Arial" panose="020B0604020202020204" pitchFamily="34" charset="0"/>
              </a:defRPr>
            </a:lvl3pPr>
            <a:lvl4pPr marL="1600200" indent="-228600" eaLnBrk="0" hangingPunct="0">
              <a:defRPr sz="2400">
                <a:solidFill>
                  <a:srgbClr val="000066"/>
                </a:solidFill>
                <a:latin typeface="Arial" panose="020B0604020202020204" pitchFamily="34" charset="0"/>
                <a:cs typeface="Arial" panose="020B0604020202020204" pitchFamily="34" charset="0"/>
              </a:defRPr>
            </a:lvl4pPr>
            <a:lvl5pPr marL="2057400" indent="-228600" eaLnBrk="0" hangingPunct="0">
              <a:defRPr sz="2400">
                <a:solidFill>
                  <a:srgbClr val="000066"/>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9pPr>
          </a:lstStyle>
          <a:p>
            <a:pPr eaLnBrk="1" hangingPunct="1">
              <a:spcBef>
                <a:spcPct val="50000"/>
              </a:spcBef>
            </a:pPr>
            <a:r>
              <a:rPr lang="en-GB" altLang="en-US" dirty="0"/>
              <a:t>Functions of the vacuole include:</a:t>
            </a:r>
          </a:p>
        </p:txBody>
      </p:sp>
      <p:sp>
        <p:nvSpPr>
          <p:cNvPr id="203783" name="Text Box 7">
            <a:extLst>
              <a:ext uri="{FF2B5EF4-FFF2-40B4-BE49-F238E27FC236}">
                <a16:creationId xmlns:a16="http://schemas.microsoft.com/office/drawing/2014/main" id="{EC89E24D-47A6-4105-9AF0-99D18E9448BF}"/>
              </a:ext>
            </a:extLst>
          </p:cNvPr>
          <p:cNvSpPr txBox="1">
            <a:spLocks noChangeArrowheads="1"/>
          </p:cNvSpPr>
          <p:nvPr/>
        </p:nvSpPr>
        <p:spPr bwMode="auto">
          <a:xfrm>
            <a:off x="342900" y="5267325"/>
            <a:ext cx="8275638"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2400">
                <a:solidFill>
                  <a:srgbClr val="000066"/>
                </a:solidFill>
                <a:latin typeface="Arial" panose="020B0604020202020204" pitchFamily="34" charset="0"/>
                <a:cs typeface="Arial" panose="020B0604020202020204" pitchFamily="34" charset="0"/>
              </a:defRPr>
            </a:lvl1pPr>
            <a:lvl2pPr marL="742950" indent="-285750" eaLnBrk="0" hangingPunct="0">
              <a:defRPr sz="2400">
                <a:solidFill>
                  <a:srgbClr val="000066"/>
                </a:solidFill>
                <a:latin typeface="Arial" panose="020B0604020202020204" pitchFamily="34" charset="0"/>
                <a:cs typeface="Arial" panose="020B0604020202020204" pitchFamily="34" charset="0"/>
              </a:defRPr>
            </a:lvl2pPr>
            <a:lvl3pPr marL="1143000" indent="-228600" eaLnBrk="0" hangingPunct="0">
              <a:defRPr sz="2400">
                <a:solidFill>
                  <a:srgbClr val="000066"/>
                </a:solidFill>
                <a:latin typeface="Arial" panose="020B0604020202020204" pitchFamily="34" charset="0"/>
                <a:cs typeface="Arial" panose="020B0604020202020204" pitchFamily="34" charset="0"/>
              </a:defRPr>
            </a:lvl3pPr>
            <a:lvl4pPr marL="1600200" indent="-228600" eaLnBrk="0" hangingPunct="0">
              <a:defRPr sz="2400">
                <a:solidFill>
                  <a:srgbClr val="000066"/>
                </a:solidFill>
                <a:latin typeface="Arial" panose="020B0604020202020204" pitchFamily="34" charset="0"/>
                <a:cs typeface="Arial" panose="020B0604020202020204" pitchFamily="34" charset="0"/>
              </a:defRPr>
            </a:lvl4pPr>
            <a:lvl5pPr marL="2057400" indent="-228600" eaLnBrk="0" hangingPunct="0">
              <a:defRPr sz="2400">
                <a:solidFill>
                  <a:srgbClr val="000066"/>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9pPr>
          </a:lstStyle>
          <a:p>
            <a:pPr eaLnBrk="1" hangingPunct="1">
              <a:spcBef>
                <a:spcPct val="50000"/>
              </a:spcBef>
            </a:pPr>
            <a:r>
              <a:rPr lang="en-GB" altLang="en-US">
                <a:solidFill>
                  <a:srgbClr val="010066"/>
                </a:solidFill>
              </a:rPr>
              <a:t>The size of the vacuole depends on how much water the plant has absorbed through its roots.</a:t>
            </a:r>
          </a:p>
        </p:txBody>
      </p:sp>
      <p:sp>
        <p:nvSpPr>
          <p:cNvPr id="203785" name="Text Box 9">
            <a:extLst>
              <a:ext uri="{FF2B5EF4-FFF2-40B4-BE49-F238E27FC236}">
                <a16:creationId xmlns:a16="http://schemas.microsoft.com/office/drawing/2014/main" id="{FE89CF87-13B9-4BE7-888A-9D2A087D1615}"/>
              </a:ext>
            </a:extLst>
          </p:cNvPr>
          <p:cNvSpPr txBox="1">
            <a:spLocks noChangeArrowheads="1"/>
          </p:cNvSpPr>
          <p:nvPr/>
        </p:nvSpPr>
        <p:spPr bwMode="auto">
          <a:xfrm>
            <a:off x="342900" y="2654300"/>
            <a:ext cx="794543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marL="355600" indent="-355600" eaLnBrk="0" hangingPunct="0">
              <a:defRPr sz="2400">
                <a:solidFill>
                  <a:srgbClr val="000066"/>
                </a:solidFill>
                <a:latin typeface="Arial" panose="020B0604020202020204" pitchFamily="34" charset="0"/>
                <a:cs typeface="Arial" panose="020B0604020202020204" pitchFamily="34" charset="0"/>
              </a:defRPr>
            </a:lvl1pPr>
            <a:lvl2pPr marL="742950" indent="-285750" eaLnBrk="0" hangingPunct="0">
              <a:defRPr sz="2400">
                <a:solidFill>
                  <a:srgbClr val="000066"/>
                </a:solidFill>
                <a:latin typeface="Arial" panose="020B0604020202020204" pitchFamily="34" charset="0"/>
                <a:cs typeface="Arial" panose="020B0604020202020204" pitchFamily="34" charset="0"/>
              </a:defRPr>
            </a:lvl2pPr>
            <a:lvl3pPr marL="1143000" indent="-228600" eaLnBrk="0" hangingPunct="0">
              <a:defRPr sz="2400">
                <a:solidFill>
                  <a:srgbClr val="000066"/>
                </a:solidFill>
                <a:latin typeface="Arial" panose="020B0604020202020204" pitchFamily="34" charset="0"/>
                <a:cs typeface="Arial" panose="020B0604020202020204" pitchFamily="34" charset="0"/>
              </a:defRPr>
            </a:lvl3pPr>
            <a:lvl4pPr marL="1600200" indent="-228600" eaLnBrk="0" hangingPunct="0">
              <a:defRPr sz="2400">
                <a:solidFill>
                  <a:srgbClr val="000066"/>
                </a:solidFill>
                <a:latin typeface="Arial" panose="020B0604020202020204" pitchFamily="34" charset="0"/>
                <a:cs typeface="Arial" panose="020B0604020202020204" pitchFamily="34" charset="0"/>
              </a:defRPr>
            </a:lvl4pPr>
            <a:lvl5pPr marL="2057400" indent="-228600" eaLnBrk="0" hangingPunct="0">
              <a:defRPr sz="2400">
                <a:solidFill>
                  <a:srgbClr val="000066"/>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9pPr>
          </a:lstStyle>
          <a:p>
            <a:pPr eaLnBrk="1" hangingPunct="1">
              <a:spcBef>
                <a:spcPct val="50000"/>
              </a:spcBef>
              <a:buClr>
                <a:srgbClr val="10BC45"/>
              </a:buClr>
              <a:buFont typeface="Wingdings" panose="05000000000000000000" pitchFamily="2" charset="2"/>
              <a:buChar char="l"/>
            </a:pPr>
            <a:r>
              <a:rPr lang="en-GB" altLang="en-US">
                <a:ea typeface="Batang" panose="02030600000101010101" pitchFamily="18" charset="-127"/>
                <a:cs typeface="Times New Roman" panose="02020603050405020304" pitchFamily="18" charset="0"/>
              </a:rPr>
              <a:t>storing waste products</a:t>
            </a:r>
          </a:p>
        </p:txBody>
      </p:sp>
      <p:sp>
        <p:nvSpPr>
          <p:cNvPr id="203786" name="Text Box 10">
            <a:extLst>
              <a:ext uri="{FF2B5EF4-FFF2-40B4-BE49-F238E27FC236}">
                <a16:creationId xmlns:a16="http://schemas.microsoft.com/office/drawing/2014/main" id="{A1DE1D6C-B4C8-4F25-A7EF-7F6F978B82C3}"/>
              </a:ext>
            </a:extLst>
          </p:cNvPr>
          <p:cNvSpPr txBox="1">
            <a:spLocks noChangeArrowheads="1"/>
          </p:cNvSpPr>
          <p:nvPr/>
        </p:nvSpPr>
        <p:spPr bwMode="auto">
          <a:xfrm>
            <a:off x="342900" y="4521200"/>
            <a:ext cx="68738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marL="355600" indent="-355600" eaLnBrk="0" hangingPunct="0">
              <a:defRPr sz="2400">
                <a:solidFill>
                  <a:srgbClr val="000066"/>
                </a:solidFill>
                <a:latin typeface="Arial" panose="020B0604020202020204" pitchFamily="34" charset="0"/>
                <a:cs typeface="Arial" panose="020B0604020202020204" pitchFamily="34" charset="0"/>
              </a:defRPr>
            </a:lvl1pPr>
            <a:lvl2pPr marL="742950" indent="-285750" eaLnBrk="0" hangingPunct="0">
              <a:defRPr sz="2400">
                <a:solidFill>
                  <a:srgbClr val="000066"/>
                </a:solidFill>
                <a:latin typeface="Arial" panose="020B0604020202020204" pitchFamily="34" charset="0"/>
                <a:cs typeface="Arial" panose="020B0604020202020204" pitchFamily="34" charset="0"/>
              </a:defRPr>
            </a:lvl2pPr>
            <a:lvl3pPr marL="1143000" indent="-228600" eaLnBrk="0" hangingPunct="0">
              <a:defRPr sz="2400">
                <a:solidFill>
                  <a:srgbClr val="000066"/>
                </a:solidFill>
                <a:latin typeface="Arial" panose="020B0604020202020204" pitchFamily="34" charset="0"/>
                <a:cs typeface="Arial" panose="020B0604020202020204" pitchFamily="34" charset="0"/>
              </a:defRPr>
            </a:lvl3pPr>
            <a:lvl4pPr marL="1600200" indent="-228600" eaLnBrk="0" hangingPunct="0">
              <a:defRPr sz="2400">
                <a:solidFill>
                  <a:srgbClr val="000066"/>
                </a:solidFill>
                <a:latin typeface="Arial" panose="020B0604020202020204" pitchFamily="34" charset="0"/>
                <a:cs typeface="Arial" panose="020B0604020202020204" pitchFamily="34" charset="0"/>
              </a:defRPr>
            </a:lvl4pPr>
            <a:lvl5pPr marL="2057400" indent="-228600" eaLnBrk="0" hangingPunct="0">
              <a:defRPr sz="2400">
                <a:solidFill>
                  <a:srgbClr val="000066"/>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9pPr>
          </a:lstStyle>
          <a:p>
            <a:pPr eaLnBrk="1" hangingPunct="1">
              <a:spcBef>
                <a:spcPct val="50000"/>
              </a:spcBef>
              <a:buClr>
                <a:srgbClr val="10BC45"/>
              </a:buClr>
              <a:buFont typeface="Wingdings" panose="05000000000000000000" pitchFamily="2" charset="2"/>
              <a:buChar char="l"/>
            </a:pPr>
            <a:r>
              <a:rPr lang="en-GB" altLang="en-US">
                <a:ea typeface="Batang" panose="02030600000101010101" pitchFamily="18" charset="-127"/>
                <a:cs typeface="Times New Roman" panose="02020603050405020304" pitchFamily="18" charset="0"/>
              </a:rPr>
              <a:t>maintaining cell shape.</a:t>
            </a:r>
            <a:endParaRPr lang="en-GB" altLang="en-US">
              <a:solidFill>
                <a:srgbClr val="010066"/>
              </a:solidFill>
              <a:ea typeface="Batang" panose="02030600000101010101" pitchFamily="18" charset="-127"/>
              <a:cs typeface="Times New Roman" panose="02020603050405020304" pitchFamily="18" charset="0"/>
            </a:endParaRPr>
          </a:p>
        </p:txBody>
      </p:sp>
      <p:sp>
        <p:nvSpPr>
          <p:cNvPr id="203787" name="Text Box 11">
            <a:extLst>
              <a:ext uri="{FF2B5EF4-FFF2-40B4-BE49-F238E27FC236}">
                <a16:creationId xmlns:a16="http://schemas.microsoft.com/office/drawing/2014/main" id="{F992C0E2-1EB5-4373-98A0-54E297F95577}"/>
              </a:ext>
            </a:extLst>
          </p:cNvPr>
          <p:cNvSpPr txBox="1">
            <a:spLocks noChangeArrowheads="1"/>
          </p:cNvSpPr>
          <p:nvPr/>
        </p:nvSpPr>
        <p:spPr bwMode="auto">
          <a:xfrm>
            <a:off x="342900" y="3400425"/>
            <a:ext cx="7945438"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marL="355600" indent="-355600" eaLnBrk="0" hangingPunct="0">
              <a:defRPr sz="2400">
                <a:solidFill>
                  <a:srgbClr val="000066"/>
                </a:solidFill>
                <a:latin typeface="Arial" panose="020B0604020202020204" pitchFamily="34" charset="0"/>
                <a:cs typeface="Arial" panose="020B0604020202020204" pitchFamily="34" charset="0"/>
              </a:defRPr>
            </a:lvl1pPr>
            <a:lvl2pPr marL="742950" indent="-285750" eaLnBrk="0" hangingPunct="0">
              <a:defRPr sz="2400">
                <a:solidFill>
                  <a:srgbClr val="000066"/>
                </a:solidFill>
                <a:latin typeface="Arial" panose="020B0604020202020204" pitchFamily="34" charset="0"/>
                <a:cs typeface="Arial" panose="020B0604020202020204" pitchFamily="34" charset="0"/>
              </a:defRPr>
            </a:lvl2pPr>
            <a:lvl3pPr marL="1143000" indent="-228600" eaLnBrk="0" hangingPunct="0">
              <a:defRPr sz="2400">
                <a:solidFill>
                  <a:srgbClr val="000066"/>
                </a:solidFill>
                <a:latin typeface="Arial" panose="020B0604020202020204" pitchFamily="34" charset="0"/>
                <a:cs typeface="Arial" panose="020B0604020202020204" pitchFamily="34" charset="0"/>
              </a:defRPr>
            </a:lvl3pPr>
            <a:lvl4pPr marL="1600200" indent="-228600" eaLnBrk="0" hangingPunct="0">
              <a:defRPr sz="2400">
                <a:solidFill>
                  <a:srgbClr val="000066"/>
                </a:solidFill>
                <a:latin typeface="Arial" panose="020B0604020202020204" pitchFamily="34" charset="0"/>
                <a:cs typeface="Arial" panose="020B0604020202020204" pitchFamily="34" charset="0"/>
              </a:defRPr>
            </a:lvl4pPr>
            <a:lvl5pPr marL="2057400" indent="-228600" eaLnBrk="0" hangingPunct="0">
              <a:defRPr sz="2400">
                <a:solidFill>
                  <a:srgbClr val="000066"/>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9pPr>
          </a:lstStyle>
          <a:p>
            <a:pPr eaLnBrk="1" hangingPunct="1">
              <a:spcBef>
                <a:spcPct val="50000"/>
              </a:spcBef>
              <a:buClr>
                <a:srgbClr val="10BC45"/>
              </a:buClr>
              <a:buFont typeface="Wingdings" panose="05000000000000000000" pitchFamily="2" charset="2"/>
              <a:buChar char="l"/>
            </a:pPr>
            <a:r>
              <a:rPr lang="en-GB" altLang="en-US">
                <a:ea typeface="Batang" panose="02030600000101010101" pitchFamily="18" charset="-127"/>
                <a:cs typeface="Times New Roman" panose="02020603050405020304" pitchFamily="18" charset="0"/>
              </a:rPr>
              <a:t>maintaining the water and </a:t>
            </a:r>
            <a:br>
              <a:rPr lang="en-GB" altLang="en-US">
                <a:ea typeface="Batang" panose="02030600000101010101" pitchFamily="18" charset="-127"/>
                <a:cs typeface="Times New Roman" panose="02020603050405020304" pitchFamily="18" charset="0"/>
              </a:rPr>
            </a:br>
            <a:r>
              <a:rPr lang="en-GB" altLang="en-US">
                <a:ea typeface="Batang" panose="02030600000101010101" pitchFamily="18" charset="-127"/>
                <a:cs typeface="Times New Roman" panose="02020603050405020304" pitchFamily="18" charset="0"/>
              </a:rPr>
              <a:t>pH balance of the cell</a:t>
            </a:r>
          </a:p>
        </p:txBody>
      </p:sp>
      <p:pic>
        <p:nvPicPr>
          <p:cNvPr id="30731" name="Picture 11" descr="plantcell.png">
            <a:extLst>
              <a:ext uri="{FF2B5EF4-FFF2-40B4-BE49-F238E27FC236}">
                <a16:creationId xmlns:a16="http://schemas.microsoft.com/office/drawing/2014/main" id="{24E07A81-04CF-4756-91DC-6A06339EB359}"/>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094288" y="2397125"/>
            <a:ext cx="3438525" cy="2571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3" name="Straight Arrow Connector 12">
            <a:extLst>
              <a:ext uri="{FF2B5EF4-FFF2-40B4-BE49-F238E27FC236}">
                <a16:creationId xmlns:a16="http://schemas.microsoft.com/office/drawing/2014/main" id="{11C05BEA-08FE-4AED-A763-506D6AC68B89}"/>
              </a:ext>
            </a:extLst>
          </p:cNvPr>
          <p:cNvCxnSpPr>
            <a:cxnSpLocks noChangeShapeType="1"/>
          </p:cNvCxnSpPr>
          <p:nvPr/>
        </p:nvCxnSpPr>
        <p:spPr bwMode="auto">
          <a:xfrm flipH="1">
            <a:off x="6430963" y="2070100"/>
            <a:ext cx="287337" cy="833438"/>
          </a:xfrm>
          <a:prstGeom prst="straightConnector1">
            <a:avLst/>
          </a:prstGeom>
          <a:noFill/>
          <a:ln w="38100" algn="ctr">
            <a:solidFill>
              <a:schemeClr val="tx1"/>
            </a:solidFill>
            <a:round/>
            <a:headEnd type="oval" w="med" len="med"/>
            <a:tailEnd type="arrow" w="med" len="med"/>
          </a:ln>
          <a:extLst>
            <a:ext uri="{909E8E84-426E-40DD-AFC4-6F175D3DCCD1}">
              <a14:hiddenFill xmlns:a14="http://schemas.microsoft.com/office/drawing/2010/main">
                <a:noFill/>
              </a14:hiddenFill>
            </a:ext>
          </a:extLst>
        </p:spPr>
      </p:cxnSp>
      <p:sp>
        <p:nvSpPr>
          <p:cNvPr id="15" name="Rectangle 14">
            <a:extLst>
              <a:ext uri="{FF2B5EF4-FFF2-40B4-BE49-F238E27FC236}">
                <a16:creationId xmlns:a16="http://schemas.microsoft.com/office/drawing/2014/main" id="{3C768F34-496C-4AF6-B67D-3194795505D9}"/>
              </a:ext>
            </a:extLst>
          </p:cNvPr>
          <p:cNvSpPr>
            <a:spLocks noChangeArrowheads="1"/>
          </p:cNvSpPr>
          <p:nvPr/>
        </p:nvSpPr>
        <p:spPr bwMode="auto">
          <a:xfrm>
            <a:off x="6700838" y="1651000"/>
            <a:ext cx="1330325"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rgbClr val="000066"/>
                </a:solidFill>
                <a:latin typeface="Arial" panose="020B0604020202020204" pitchFamily="34" charset="0"/>
                <a:cs typeface="Arial" panose="020B0604020202020204" pitchFamily="34" charset="0"/>
              </a:defRPr>
            </a:lvl1pPr>
            <a:lvl2pPr marL="742950" indent="-285750" eaLnBrk="0" hangingPunct="0">
              <a:defRPr sz="2400">
                <a:solidFill>
                  <a:srgbClr val="000066"/>
                </a:solidFill>
                <a:latin typeface="Arial" panose="020B0604020202020204" pitchFamily="34" charset="0"/>
                <a:cs typeface="Arial" panose="020B0604020202020204" pitchFamily="34" charset="0"/>
              </a:defRPr>
            </a:lvl2pPr>
            <a:lvl3pPr marL="1143000" indent="-228600" eaLnBrk="0" hangingPunct="0">
              <a:defRPr sz="2400">
                <a:solidFill>
                  <a:srgbClr val="000066"/>
                </a:solidFill>
                <a:latin typeface="Arial" panose="020B0604020202020204" pitchFamily="34" charset="0"/>
                <a:cs typeface="Arial" panose="020B0604020202020204" pitchFamily="34" charset="0"/>
              </a:defRPr>
            </a:lvl3pPr>
            <a:lvl4pPr marL="1600200" indent="-228600" eaLnBrk="0" hangingPunct="0">
              <a:defRPr sz="2400">
                <a:solidFill>
                  <a:srgbClr val="000066"/>
                </a:solidFill>
                <a:latin typeface="Arial" panose="020B0604020202020204" pitchFamily="34" charset="0"/>
                <a:cs typeface="Arial" panose="020B0604020202020204" pitchFamily="34" charset="0"/>
              </a:defRPr>
            </a:lvl4pPr>
            <a:lvl5pPr marL="2057400" indent="-228600" eaLnBrk="0" hangingPunct="0">
              <a:defRPr sz="2400">
                <a:solidFill>
                  <a:srgbClr val="000066"/>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9pPr>
          </a:lstStyle>
          <a:p>
            <a:pPr eaLnBrk="1" hangingPunct="1"/>
            <a:r>
              <a:rPr lang="en-GB" altLang="en-US" b="1">
                <a:solidFill>
                  <a:srgbClr val="010066"/>
                </a:solidFill>
                <a:ea typeface="Batang" panose="02030600000101010101" pitchFamily="18" charset="-127"/>
                <a:cs typeface="Times New Roman" panose="02020603050405020304" pitchFamily="18" charset="0"/>
              </a:rPr>
              <a:t>vacuole</a:t>
            </a:r>
            <a:endParaRPr lang="en-GB" altLang="en-US">
              <a:solidFill>
                <a:srgbClr val="010066"/>
              </a:solidFill>
              <a:ea typeface="Batang" panose="02030600000101010101" pitchFamily="18" charset="-127"/>
              <a:cs typeface="Times New Roman" panose="02020603050405020304" pitchFamily="18" charset="0"/>
            </a:endParaRPr>
          </a:p>
        </p:txBody>
      </p:sp>
      <p:pic>
        <p:nvPicPr>
          <p:cNvPr id="14" name="Picture 13">
            <a:extLst>
              <a:ext uri="{FF2B5EF4-FFF2-40B4-BE49-F238E27FC236}">
                <a16:creationId xmlns:a16="http://schemas.microsoft.com/office/drawing/2014/main" id="{C5FE9282-3441-41DF-930E-6DC094BC2486}"/>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16" name="Picture 9" descr="notes_icon">
            <a:extLst>
              <a:ext uri="{FF2B5EF4-FFF2-40B4-BE49-F238E27FC236}">
                <a16:creationId xmlns:a16="http://schemas.microsoft.com/office/drawing/2014/main" id="{15985579-6A1E-4584-81D2-0B0055AE0995}"/>
              </a:ext>
            </a:extLst>
          </p:cNvPr>
          <p:cNvPicPr>
            <a:picLocks noChangeAspect="1" noChangeArrowheads="1"/>
          </p:cNvPicPr>
          <p:nvPr/>
        </p:nvPicPr>
        <p:blipFill>
          <a:blip r:embed="rId6" cstate="print"/>
          <a:srcRect/>
          <a:stretch>
            <a:fillRect/>
          </a:stretch>
        </p:blipFill>
        <p:spPr bwMode="auto">
          <a:xfrm>
            <a:off x="8532813" y="153987"/>
            <a:ext cx="442912" cy="38735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3"/>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203781"/>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203785"/>
                                        </p:tgtEl>
                                        <p:attrNameLst>
                                          <p:attrName>style.visibility</p:attrName>
                                        </p:attrNameLst>
                                      </p:cBhvr>
                                      <p:to>
                                        <p:strVal val="visible"/>
                                      </p:to>
                                    </p:set>
                                  </p:childTnLst>
                                </p:cTn>
                              </p:par>
                            </p:childTnLst>
                          </p:cTn>
                        </p:par>
                      </p:childTnLst>
                    </p:cTn>
                  </p:par>
                  <p:par>
                    <p:cTn id="17" fill="hold" nodeType="clickPar">
                      <p:stCondLst>
                        <p:cond delay="indefinite"/>
                      </p:stCondLst>
                      <p:childTnLst>
                        <p:par>
                          <p:cTn id="18" fill="hold" nodeType="withGroup">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203787"/>
                                        </p:tgtEl>
                                        <p:attrNameLst>
                                          <p:attrName>style.visibility</p:attrName>
                                        </p:attrNameLst>
                                      </p:cBhvr>
                                      <p:to>
                                        <p:strVal val="visible"/>
                                      </p:to>
                                    </p:set>
                                  </p:childTnLst>
                                </p:cTn>
                              </p:par>
                            </p:childTnLst>
                          </p:cTn>
                        </p:par>
                      </p:childTnLst>
                    </p:cTn>
                  </p:par>
                  <p:par>
                    <p:cTn id="21" fill="hold" nodeType="clickPar">
                      <p:stCondLst>
                        <p:cond delay="indefinite"/>
                      </p:stCondLst>
                      <p:childTnLst>
                        <p:par>
                          <p:cTn id="22" fill="hold" nodeType="withGroup">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203786"/>
                                        </p:tgtEl>
                                        <p:attrNameLst>
                                          <p:attrName>style.visibility</p:attrName>
                                        </p:attrNameLst>
                                      </p:cBhvr>
                                      <p:to>
                                        <p:strVal val="visible"/>
                                      </p:to>
                                    </p:set>
                                  </p:childTnLst>
                                </p:cTn>
                              </p:par>
                            </p:childTnLst>
                          </p:cTn>
                        </p:par>
                      </p:childTnLst>
                    </p:cTn>
                  </p:par>
                  <p:par>
                    <p:cTn id="25" fill="hold" nodeType="clickPar">
                      <p:stCondLst>
                        <p:cond delay="indefinite"/>
                      </p:stCondLst>
                      <p:childTnLst>
                        <p:par>
                          <p:cTn id="26" fill="hold" nodeType="withGroup">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203783"/>
                                        </p:tgtEl>
                                        <p:attrNameLst>
                                          <p:attrName>style.visibility</p:attrName>
                                        </p:attrNameLst>
                                      </p:cBhvr>
                                      <p:to>
                                        <p:strVal val="visible"/>
                                      </p:to>
                                    </p:set>
                                  </p:childTnLst>
                                </p:cTn>
                              </p:par>
                            </p:childTnLst>
                          </p:cTn>
                        </p:par>
                        <p:par>
                          <p:cTn id="29" fill="hold">
                            <p:stCondLst>
                              <p:cond delay="0"/>
                            </p:stCondLst>
                            <p:childTnLst>
                              <p:par>
                                <p:cTn id="30" presetID="1" presetClass="entr" presetSubtype="0" fill="hold" nodeType="afterEffect">
                                  <p:stCondLst>
                                    <p:cond delay="0"/>
                                  </p:stCondLst>
                                  <p:childTnLst>
                                    <p:set>
                                      <p:cBhvr>
                                        <p:cTn id="31"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3781" grpId="0"/>
      <p:bldP spid="203783" grpId="0"/>
      <p:bldP spid="203785" grpId="0"/>
      <p:bldP spid="203786" grpId="0"/>
      <p:bldP spid="203787" grpId="0"/>
      <p:bldP spid="15"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2">
            <a:extLst>
              <a:ext uri="{FF2B5EF4-FFF2-40B4-BE49-F238E27FC236}">
                <a16:creationId xmlns:a16="http://schemas.microsoft.com/office/drawing/2014/main" id="{83DCF567-082B-47DF-9948-CEC62C3A5AF5}"/>
              </a:ext>
            </a:extLst>
          </p:cNvPr>
          <p:cNvSpPr>
            <a:spLocks noGrp="1" noChangeArrowheads="1"/>
          </p:cNvSpPr>
          <p:nvPr>
            <p:ph type="title"/>
          </p:nvPr>
        </p:nvSpPr>
        <p:spPr/>
        <p:txBody>
          <a:bodyPr/>
          <a:lstStyle/>
          <a:p>
            <a:r>
              <a:rPr lang="en-GB" altLang="en-US" dirty="0"/>
              <a:t>Locating sub-cellular structures</a:t>
            </a:r>
          </a:p>
        </p:txBody>
      </p:sp>
      <p:pic>
        <p:nvPicPr>
          <p:cNvPr id="7" name="Picture 6">
            <a:extLst>
              <a:ext uri="{FF2B5EF4-FFF2-40B4-BE49-F238E27FC236}">
                <a16:creationId xmlns:a16="http://schemas.microsoft.com/office/drawing/2014/main" id="{85BA8FE1-140E-4FC4-B13C-65EF3B4E3ED7}"/>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8" name="Picture 6" descr="flash_icon">
            <a:extLst>
              <a:ext uri="{FF2B5EF4-FFF2-40B4-BE49-F238E27FC236}">
                <a16:creationId xmlns:a16="http://schemas.microsoft.com/office/drawing/2014/main" id="{849BE295-2B69-440C-9FCE-41F813770A9B}"/>
              </a:ext>
            </a:extLst>
          </p:cNvPr>
          <p:cNvPicPr>
            <a:picLocks noChangeAspect="1" noChangeArrowheads="1"/>
          </p:cNvPicPr>
          <p:nvPr/>
        </p:nvPicPr>
        <p:blipFill>
          <a:blip r:embed="rId7" cstate="print"/>
          <a:srcRect/>
          <a:stretch>
            <a:fillRect/>
          </a:stretch>
        </p:blipFill>
        <p:spPr bwMode="auto">
          <a:xfrm>
            <a:off x="8634413" y="115888"/>
            <a:ext cx="385762" cy="431800"/>
          </a:xfrm>
          <a:prstGeom prst="rect">
            <a:avLst/>
          </a:prstGeom>
          <a:noFill/>
          <a:ln w="9525">
            <a:noFill/>
            <a:miter lim="800000"/>
            <a:headEnd/>
            <a:tailEnd/>
          </a:ln>
        </p:spPr>
      </p:pic>
      <p:pic>
        <p:nvPicPr>
          <p:cNvPr id="9" name="Picture 7" descr="notes_icon">
            <a:extLst>
              <a:ext uri="{FF2B5EF4-FFF2-40B4-BE49-F238E27FC236}">
                <a16:creationId xmlns:a16="http://schemas.microsoft.com/office/drawing/2014/main" id="{EEB6F12A-531D-4B4F-AA8E-188B133EB4AA}"/>
              </a:ext>
            </a:extLst>
          </p:cNvPr>
          <p:cNvPicPr>
            <a:picLocks noChangeAspect="1" noChangeArrowheads="1"/>
          </p:cNvPicPr>
          <p:nvPr/>
        </p:nvPicPr>
        <p:blipFill>
          <a:blip r:embed="rId8" cstate="print"/>
          <a:srcRect/>
          <a:stretch>
            <a:fillRect/>
          </a:stretch>
        </p:blipFill>
        <p:spPr bwMode="auto">
          <a:xfrm>
            <a:off x="8123238" y="150813"/>
            <a:ext cx="442912" cy="387350"/>
          </a:xfrm>
          <a:prstGeom prst="rect">
            <a:avLst/>
          </a:prstGeom>
          <a:noFill/>
          <a:ln w="9525">
            <a:noFill/>
            <a:miter lim="800000"/>
            <a:headEnd/>
            <a:tailEnd/>
          </a:ln>
        </p:spPr>
      </p:pic>
      <p:pic>
        <p:nvPicPr>
          <p:cNvPr id="2" name="Picture 1"/>
          <p:cNvPicPr>
            <a:picLocks/>
          </p:cNvPicPr>
          <p:nvPr/>
        </p:nvPicPr>
        <p:blipFill>
          <a:blip r:embed="rId9">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ustDataLst>
      <p:tags r:id="rId2"/>
    </p:custDataLst>
    <p:controls>
      <mc:AlternateContent xmlns:mc="http://schemas.openxmlformats.org/markup-compatibility/2006">
        <mc:Choice xmlns:v="urn:schemas-microsoft-com:vml" Requires="v">
          <p:control spid="3095" name="ShockwaveFlash1" r:id="rId3" imgW="8699400" imgH="5308560"/>
        </mc:Choice>
        <mc:Fallback>
          <p:control name="ShockwaveFlash1" r:id="rId3" imgW="8699400" imgH="5308560">
            <p:pic>
              <p:nvPicPr>
                <p:cNvPr id="4" name="ShockwaveFlash1">
                  <a:extLst>
                    <a:ext uri="{FF2B5EF4-FFF2-40B4-BE49-F238E27FC236}">
                      <a16:creationId xmlns:a16="http://schemas.microsoft.com/office/drawing/2014/main" id="{EA2B6DAD-3249-4D74-BF29-13BD10985325}"/>
                    </a:ext>
                  </a:extLst>
                </p:cNvPr>
                <p:cNvPicPr>
                  <a:picLocks/>
                </p:cNvPicPr>
                <p:nvPr/>
              </p:nvPicPr>
              <p:blipFill>
                <a:blip r:embed="rId10"/>
                <a:stretch>
                  <a:fillRect/>
                </a:stretch>
              </p:blipFill>
              <p:spPr>
                <a:xfrm>
                  <a:off x="212725" y="800100"/>
                  <a:ext cx="8699500" cy="5308600"/>
                </a:xfrm>
                <a:prstGeom prst="rect">
                  <a:avLst/>
                </a:prstGeom>
              </p:spPr>
            </p:pic>
          </p:control>
        </mc:Fallback>
      </mc:AlternateContent>
    </p:controls>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Rectangle 2">
            <a:extLst>
              <a:ext uri="{FF2B5EF4-FFF2-40B4-BE49-F238E27FC236}">
                <a16:creationId xmlns:a16="http://schemas.microsoft.com/office/drawing/2014/main" id="{071BF37E-F2F3-485E-A1BA-812A8F722DE8}"/>
              </a:ext>
            </a:extLst>
          </p:cNvPr>
          <p:cNvSpPr>
            <a:spLocks noGrp="1" noChangeArrowheads="1"/>
          </p:cNvSpPr>
          <p:nvPr>
            <p:ph type="title"/>
          </p:nvPr>
        </p:nvSpPr>
        <p:spPr/>
        <p:txBody>
          <a:bodyPr/>
          <a:lstStyle/>
          <a:p>
            <a:r>
              <a:rPr lang="en-GB" altLang="en-US" dirty="0"/>
              <a:t>Which sub-cellular structure?</a:t>
            </a:r>
          </a:p>
        </p:txBody>
      </p:sp>
      <p:pic>
        <p:nvPicPr>
          <p:cNvPr id="7" name="Picture 6">
            <a:extLst>
              <a:ext uri="{FF2B5EF4-FFF2-40B4-BE49-F238E27FC236}">
                <a16:creationId xmlns:a16="http://schemas.microsoft.com/office/drawing/2014/main" id="{C15DDE8E-61E3-4AFE-A8B2-D5C2EECC1441}"/>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8" name="Picture 6" descr="flash_icon">
            <a:extLst>
              <a:ext uri="{FF2B5EF4-FFF2-40B4-BE49-F238E27FC236}">
                <a16:creationId xmlns:a16="http://schemas.microsoft.com/office/drawing/2014/main" id="{95111261-378D-4B87-A3B2-2413D869D267}"/>
              </a:ext>
            </a:extLst>
          </p:cNvPr>
          <p:cNvPicPr>
            <a:picLocks noChangeAspect="1" noChangeArrowheads="1"/>
          </p:cNvPicPr>
          <p:nvPr/>
        </p:nvPicPr>
        <p:blipFill>
          <a:blip r:embed="rId7" cstate="print"/>
          <a:srcRect/>
          <a:stretch>
            <a:fillRect/>
          </a:stretch>
        </p:blipFill>
        <p:spPr bwMode="auto">
          <a:xfrm>
            <a:off x="8634413" y="115888"/>
            <a:ext cx="385762" cy="431800"/>
          </a:xfrm>
          <a:prstGeom prst="rect">
            <a:avLst/>
          </a:prstGeom>
          <a:noFill/>
          <a:ln w="9525">
            <a:noFill/>
            <a:miter lim="800000"/>
            <a:headEnd/>
            <a:tailEnd/>
          </a:ln>
        </p:spPr>
      </p:pic>
      <p:pic>
        <p:nvPicPr>
          <p:cNvPr id="9" name="Picture 7" descr="notes_icon">
            <a:extLst>
              <a:ext uri="{FF2B5EF4-FFF2-40B4-BE49-F238E27FC236}">
                <a16:creationId xmlns:a16="http://schemas.microsoft.com/office/drawing/2014/main" id="{5E269A18-4CEA-44E1-A677-35CA4BFA9626}"/>
              </a:ext>
            </a:extLst>
          </p:cNvPr>
          <p:cNvPicPr>
            <a:picLocks noChangeAspect="1" noChangeArrowheads="1"/>
          </p:cNvPicPr>
          <p:nvPr/>
        </p:nvPicPr>
        <p:blipFill>
          <a:blip r:embed="rId8" cstate="print"/>
          <a:srcRect/>
          <a:stretch>
            <a:fillRect/>
          </a:stretch>
        </p:blipFill>
        <p:spPr bwMode="auto">
          <a:xfrm>
            <a:off x="8123238" y="150813"/>
            <a:ext cx="442912" cy="387350"/>
          </a:xfrm>
          <a:prstGeom prst="rect">
            <a:avLst/>
          </a:prstGeom>
          <a:noFill/>
          <a:ln w="9525">
            <a:noFill/>
            <a:miter lim="800000"/>
            <a:headEnd/>
            <a:tailEnd/>
          </a:ln>
        </p:spPr>
      </p:pic>
      <p:pic>
        <p:nvPicPr>
          <p:cNvPr id="2" name="Picture 1"/>
          <p:cNvPicPr>
            <a:picLocks/>
          </p:cNvPicPr>
          <p:nvPr/>
        </p:nvPicPr>
        <p:blipFill>
          <a:blip r:embed="rId9">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ustDataLst>
      <p:tags r:id="rId2"/>
    </p:custDataLst>
    <p:controls>
      <mc:AlternateContent xmlns:mc="http://schemas.openxmlformats.org/markup-compatibility/2006">
        <mc:Choice xmlns:v="urn:schemas-microsoft-com:vml" Requires="v">
          <p:control spid="4119" name="ShockwaveFlash1" r:id="rId3" imgW="8699400" imgH="5308560"/>
        </mc:Choice>
        <mc:Fallback>
          <p:control name="ShockwaveFlash1" r:id="rId3" imgW="8699400" imgH="5308560">
            <p:pic>
              <p:nvPicPr>
                <p:cNvPr id="4" name="ShockwaveFlash1">
                  <a:extLst>
                    <a:ext uri="{FF2B5EF4-FFF2-40B4-BE49-F238E27FC236}">
                      <a16:creationId xmlns:a16="http://schemas.microsoft.com/office/drawing/2014/main" id="{27B6AAFA-36C9-41F2-B9F7-EF36A21ABD50}"/>
                    </a:ext>
                  </a:extLst>
                </p:cNvPr>
                <p:cNvPicPr>
                  <a:picLocks/>
                </p:cNvPicPr>
                <p:nvPr/>
              </p:nvPicPr>
              <p:blipFill>
                <a:blip r:embed="rId10"/>
                <a:stretch>
                  <a:fillRect/>
                </a:stretch>
              </p:blipFill>
              <p:spPr>
                <a:xfrm>
                  <a:off x="212725" y="800100"/>
                  <a:ext cx="8699500" cy="5308600"/>
                </a:xfrm>
                <a:prstGeom prst="rect">
                  <a:avLst/>
                </a:prstGeom>
              </p:spPr>
            </p:pic>
          </p:control>
        </mc:Fallback>
      </mc:AlternateContent>
    </p:controls>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a:extLst>
              <a:ext uri="{FF2B5EF4-FFF2-40B4-BE49-F238E27FC236}">
                <a16:creationId xmlns:a16="http://schemas.microsoft.com/office/drawing/2014/main" id="{AC774872-5E39-4B15-95A5-9097303C31D2}"/>
              </a:ext>
            </a:extLst>
          </p:cNvPr>
          <p:cNvSpPr>
            <a:spLocks noGrp="1" noChangeArrowheads="1"/>
          </p:cNvSpPr>
          <p:nvPr>
            <p:ph type="title"/>
          </p:nvPr>
        </p:nvSpPr>
        <p:spPr/>
        <p:txBody>
          <a:bodyPr/>
          <a:lstStyle/>
          <a:p>
            <a:r>
              <a:rPr lang="en-GB" altLang="en-US"/>
              <a:t>Structure of bacterial cells</a:t>
            </a:r>
          </a:p>
        </p:txBody>
      </p:sp>
      <p:sp>
        <p:nvSpPr>
          <p:cNvPr id="32773" name="Text Box 43">
            <a:extLst>
              <a:ext uri="{FF2B5EF4-FFF2-40B4-BE49-F238E27FC236}">
                <a16:creationId xmlns:a16="http://schemas.microsoft.com/office/drawing/2014/main" id="{D0C82F1E-7574-442D-BB93-94FD2C1BBB62}"/>
              </a:ext>
            </a:extLst>
          </p:cNvPr>
          <p:cNvSpPr txBox="1">
            <a:spLocks noChangeArrowheads="1"/>
          </p:cNvSpPr>
          <p:nvPr/>
        </p:nvSpPr>
        <p:spPr bwMode="auto">
          <a:xfrm>
            <a:off x="342900" y="784225"/>
            <a:ext cx="8189913"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2400">
                <a:solidFill>
                  <a:srgbClr val="000066"/>
                </a:solidFill>
                <a:latin typeface="Arial" panose="020B0604020202020204" pitchFamily="34" charset="0"/>
                <a:cs typeface="Arial" panose="020B0604020202020204" pitchFamily="34" charset="0"/>
              </a:defRPr>
            </a:lvl1pPr>
            <a:lvl2pPr marL="742950" indent="-285750" eaLnBrk="0" hangingPunct="0">
              <a:defRPr sz="2400">
                <a:solidFill>
                  <a:srgbClr val="000066"/>
                </a:solidFill>
                <a:latin typeface="Arial" panose="020B0604020202020204" pitchFamily="34" charset="0"/>
                <a:cs typeface="Arial" panose="020B0604020202020204" pitchFamily="34" charset="0"/>
              </a:defRPr>
            </a:lvl2pPr>
            <a:lvl3pPr marL="1143000" indent="-228600" eaLnBrk="0" hangingPunct="0">
              <a:defRPr sz="2400">
                <a:solidFill>
                  <a:srgbClr val="000066"/>
                </a:solidFill>
                <a:latin typeface="Arial" panose="020B0604020202020204" pitchFamily="34" charset="0"/>
                <a:cs typeface="Arial" panose="020B0604020202020204" pitchFamily="34" charset="0"/>
              </a:defRPr>
            </a:lvl3pPr>
            <a:lvl4pPr marL="1600200" indent="-228600" eaLnBrk="0" hangingPunct="0">
              <a:defRPr sz="2400">
                <a:solidFill>
                  <a:srgbClr val="000066"/>
                </a:solidFill>
                <a:latin typeface="Arial" panose="020B0604020202020204" pitchFamily="34" charset="0"/>
                <a:cs typeface="Arial" panose="020B0604020202020204" pitchFamily="34" charset="0"/>
              </a:defRPr>
            </a:lvl4pPr>
            <a:lvl5pPr marL="2057400" indent="-228600" eaLnBrk="0" hangingPunct="0">
              <a:defRPr sz="2400">
                <a:solidFill>
                  <a:srgbClr val="000066"/>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9pPr>
          </a:lstStyle>
          <a:p>
            <a:pPr eaLnBrk="1" hangingPunct="1">
              <a:spcBef>
                <a:spcPct val="50000"/>
              </a:spcBef>
            </a:pPr>
            <a:r>
              <a:rPr lang="en-GB" altLang="en-US">
                <a:ea typeface="Batang" panose="02030600000101010101" pitchFamily="18" charset="-127"/>
                <a:cs typeface="Times New Roman" panose="02020603050405020304" pitchFamily="18" charset="0"/>
              </a:rPr>
              <a:t>Bacterial cells are a type of </a:t>
            </a:r>
            <a:r>
              <a:rPr lang="en-GB" altLang="en-US">
                <a:solidFill>
                  <a:srgbClr val="010066"/>
                </a:solidFill>
                <a:ea typeface="Batang" panose="02030600000101010101" pitchFamily="18" charset="-127"/>
                <a:cs typeface="Times New Roman" panose="02020603050405020304" pitchFamily="18" charset="0"/>
              </a:rPr>
              <a:t>prokaryotic cell. </a:t>
            </a:r>
            <a:r>
              <a:rPr lang="en-GB" altLang="en-US">
                <a:ea typeface="Batang" panose="02030600000101010101" pitchFamily="18" charset="-127"/>
                <a:cs typeface="Times New Roman" panose="02020603050405020304" pitchFamily="18" charset="0"/>
              </a:rPr>
              <a:t>They look very different to animal and plant cells.</a:t>
            </a:r>
            <a:endParaRPr lang="en-GB" altLang="en-US">
              <a:solidFill>
                <a:srgbClr val="010066"/>
              </a:solidFill>
              <a:ea typeface="Batang" panose="02030600000101010101" pitchFamily="18" charset="-127"/>
              <a:cs typeface="Times New Roman" panose="02020603050405020304" pitchFamily="18" charset="0"/>
            </a:endParaRPr>
          </a:p>
        </p:txBody>
      </p:sp>
      <p:sp>
        <p:nvSpPr>
          <p:cNvPr id="12" name="Text Box 42">
            <a:extLst>
              <a:ext uri="{FF2B5EF4-FFF2-40B4-BE49-F238E27FC236}">
                <a16:creationId xmlns:a16="http://schemas.microsoft.com/office/drawing/2014/main" id="{3C50DA04-E87C-45AB-B8E6-14A840D673ED}"/>
              </a:ext>
            </a:extLst>
          </p:cNvPr>
          <p:cNvSpPr txBox="1">
            <a:spLocks noChangeArrowheads="1"/>
          </p:cNvSpPr>
          <p:nvPr/>
        </p:nvSpPr>
        <p:spPr bwMode="auto">
          <a:xfrm>
            <a:off x="342900" y="2100263"/>
            <a:ext cx="3833813"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2400">
                <a:solidFill>
                  <a:srgbClr val="000066"/>
                </a:solidFill>
                <a:latin typeface="Arial" panose="020B0604020202020204" pitchFamily="34" charset="0"/>
                <a:cs typeface="Arial" panose="020B0604020202020204" pitchFamily="34" charset="0"/>
              </a:defRPr>
            </a:lvl1pPr>
            <a:lvl2pPr marL="742950" indent="-285750" eaLnBrk="0" hangingPunct="0">
              <a:defRPr sz="2400">
                <a:solidFill>
                  <a:srgbClr val="000066"/>
                </a:solidFill>
                <a:latin typeface="Arial" panose="020B0604020202020204" pitchFamily="34" charset="0"/>
                <a:cs typeface="Arial" panose="020B0604020202020204" pitchFamily="34" charset="0"/>
              </a:defRPr>
            </a:lvl2pPr>
            <a:lvl3pPr marL="1143000" indent="-228600" eaLnBrk="0" hangingPunct="0">
              <a:defRPr sz="2400">
                <a:solidFill>
                  <a:srgbClr val="000066"/>
                </a:solidFill>
                <a:latin typeface="Arial" panose="020B0604020202020204" pitchFamily="34" charset="0"/>
                <a:cs typeface="Arial" panose="020B0604020202020204" pitchFamily="34" charset="0"/>
              </a:defRPr>
            </a:lvl3pPr>
            <a:lvl4pPr marL="1600200" indent="-228600" eaLnBrk="0" hangingPunct="0">
              <a:defRPr sz="2400">
                <a:solidFill>
                  <a:srgbClr val="000066"/>
                </a:solidFill>
                <a:latin typeface="Arial" panose="020B0604020202020204" pitchFamily="34" charset="0"/>
                <a:cs typeface="Arial" panose="020B0604020202020204" pitchFamily="34" charset="0"/>
              </a:defRPr>
            </a:lvl4pPr>
            <a:lvl5pPr marL="2057400" indent="-228600" eaLnBrk="0" hangingPunct="0">
              <a:defRPr sz="2400">
                <a:solidFill>
                  <a:srgbClr val="000066"/>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9pPr>
          </a:lstStyle>
          <a:p>
            <a:pPr eaLnBrk="1" hangingPunct="1">
              <a:spcBef>
                <a:spcPct val="50000"/>
              </a:spcBef>
            </a:pPr>
            <a:r>
              <a:rPr lang="en-GB" altLang="en-US" dirty="0">
                <a:ea typeface="Batang" panose="02030600000101010101" pitchFamily="18" charset="-127"/>
                <a:cs typeface="Times New Roman" panose="02020603050405020304" pitchFamily="18" charset="0"/>
              </a:rPr>
              <a:t>The most noticeable difference is the lack of a nucleus and mitochondria. </a:t>
            </a:r>
          </a:p>
        </p:txBody>
      </p:sp>
      <p:sp>
        <p:nvSpPr>
          <p:cNvPr id="13" name="Text Box 41">
            <a:extLst>
              <a:ext uri="{FF2B5EF4-FFF2-40B4-BE49-F238E27FC236}">
                <a16:creationId xmlns:a16="http://schemas.microsoft.com/office/drawing/2014/main" id="{2BE9465A-FD94-4721-9246-35CD90CA82C8}"/>
              </a:ext>
            </a:extLst>
          </p:cNvPr>
          <p:cNvSpPr txBox="1">
            <a:spLocks noChangeArrowheads="1"/>
          </p:cNvSpPr>
          <p:nvPr/>
        </p:nvSpPr>
        <p:spPr bwMode="auto">
          <a:xfrm>
            <a:off x="342900" y="3786188"/>
            <a:ext cx="8189913" cy="1938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2400">
                <a:solidFill>
                  <a:srgbClr val="000066"/>
                </a:solidFill>
                <a:latin typeface="Arial" panose="020B0604020202020204" pitchFamily="34" charset="0"/>
                <a:cs typeface="Arial" panose="020B0604020202020204" pitchFamily="34" charset="0"/>
              </a:defRPr>
            </a:lvl1pPr>
            <a:lvl2pPr marL="742950" indent="-285750" eaLnBrk="0" hangingPunct="0">
              <a:defRPr sz="2400">
                <a:solidFill>
                  <a:srgbClr val="000066"/>
                </a:solidFill>
                <a:latin typeface="Arial" panose="020B0604020202020204" pitchFamily="34" charset="0"/>
                <a:cs typeface="Arial" panose="020B0604020202020204" pitchFamily="34" charset="0"/>
              </a:defRPr>
            </a:lvl2pPr>
            <a:lvl3pPr marL="1143000" indent="-228600" eaLnBrk="0" hangingPunct="0">
              <a:defRPr sz="2400">
                <a:solidFill>
                  <a:srgbClr val="000066"/>
                </a:solidFill>
                <a:latin typeface="Arial" panose="020B0604020202020204" pitchFamily="34" charset="0"/>
                <a:cs typeface="Arial" panose="020B0604020202020204" pitchFamily="34" charset="0"/>
              </a:defRPr>
            </a:lvl3pPr>
            <a:lvl4pPr marL="1600200" indent="-228600" eaLnBrk="0" hangingPunct="0">
              <a:defRPr sz="2400">
                <a:solidFill>
                  <a:srgbClr val="000066"/>
                </a:solidFill>
                <a:latin typeface="Arial" panose="020B0604020202020204" pitchFamily="34" charset="0"/>
                <a:cs typeface="Arial" panose="020B0604020202020204" pitchFamily="34" charset="0"/>
              </a:defRPr>
            </a:lvl4pPr>
            <a:lvl5pPr marL="2057400" indent="-228600" eaLnBrk="0" hangingPunct="0">
              <a:defRPr sz="2400">
                <a:solidFill>
                  <a:srgbClr val="000066"/>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9pPr>
          </a:lstStyle>
          <a:p>
            <a:pPr eaLnBrk="1" hangingPunct="1">
              <a:spcBef>
                <a:spcPct val="50000"/>
              </a:spcBef>
            </a:pPr>
            <a:r>
              <a:rPr lang="en-GB" altLang="en-US">
                <a:ea typeface="Batang" panose="02030600000101010101" pitchFamily="18" charset="-127"/>
                <a:cs typeface="Times New Roman" panose="02020603050405020304" pitchFamily="18" charset="0"/>
              </a:rPr>
              <a:t>However, there are some </a:t>
            </a:r>
            <a:br>
              <a:rPr lang="en-GB" altLang="en-US">
                <a:ea typeface="Batang" panose="02030600000101010101" pitchFamily="18" charset="-127"/>
                <a:cs typeface="Times New Roman" panose="02020603050405020304" pitchFamily="18" charset="0"/>
              </a:rPr>
            </a:br>
            <a:r>
              <a:rPr lang="en-GB" altLang="en-US">
                <a:ea typeface="Batang" panose="02030600000101010101" pitchFamily="18" charset="-127"/>
                <a:cs typeface="Times New Roman" panose="02020603050405020304" pitchFamily="18" charset="0"/>
              </a:rPr>
              <a:t>similarities. Like eukaryotic </a:t>
            </a:r>
            <a:br>
              <a:rPr lang="en-GB" altLang="en-US">
                <a:ea typeface="Batang" panose="02030600000101010101" pitchFamily="18" charset="-127"/>
                <a:cs typeface="Times New Roman" panose="02020603050405020304" pitchFamily="18" charset="0"/>
              </a:rPr>
            </a:br>
            <a:r>
              <a:rPr lang="en-GB" altLang="en-US">
                <a:ea typeface="Batang" panose="02030600000101010101" pitchFamily="18" charset="-127"/>
                <a:cs typeface="Times New Roman" panose="02020603050405020304" pitchFamily="18" charset="0"/>
              </a:rPr>
              <a:t>cells, bacterial cells have a </a:t>
            </a:r>
            <a:br>
              <a:rPr lang="en-GB" altLang="en-US">
                <a:ea typeface="Batang" panose="02030600000101010101" pitchFamily="18" charset="-127"/>
                <a:cs typeface="Times New Roman" panose="02020603050405020304" pitchFamily="18" charset="0"/>
              </a:rPr>
            </a:br>
            <a:r>
              <a:rPr lang="en-GB" altLang="en-US">
                <a:ea typeface="Batang" panose="02030600000101010101" pitchFamily="18" charset="-127"/>
                <a:cs typeface="Times New Roman" panose="02020603050405020304" pitchFamily="18" charset="0"/>
              </a:rPr>
              <a:t>cell membrane, cytoplasm </a:t>
            </a:r>
            <a:br>
              <a:rPr lang="en-GB" altLang="en-US">
                <a:ea typeface="Batang" panose="02030600000101010101" pitchFamily="18" charset="-127"/>
                <a:cs typeface="Times New Roman" panose="02020603050405020304" pitchFamily="18" charset="0"/>
              </a:rPr>
            </a:br>
            <a:r>
              <a:rPr lang="en-GB" altLang="en-US">
                <a:ea typeface="Batang" panose="02030600000101010101" pitchFamily="18" charset="-127"/>
                <a:cs typeface="Times New Roman" panose="02020603050405020304" pitchFamily="18" charset="0"/>
              </a:rPr>
              <a:t>and ribosomes.</a:t>
            </a:r>
          </a:p>
        </p:txBody>
      </p:sp>
      <p:pic>
        <p:nvPicPr>
          <p:cNvPr id="32776" name="Picture 9" descr="EdexcelCells_bacterial cell_flagella.png">
            <a:extLst>
              <a:ext uri="{FF2B5EF4-FFF2-40B4-BE49-F238E27FC236}">
                <a16:creationId xmlns:a16="http://schemas.microsoft.com/office/drawing/2014/main" id="{CC46B58F-DC1C-47BB-8B68-A5A639DE21B6}"/>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rot="3758698">
            <a:off x="4312445" y="3136106"/>
            <a:ext cx="4525962" cy="2066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4" name="Straight Arrow Connector 13">
            <a:extLst>
              <a:ext uri="{FF2B5EF4-FFF2-40B4-BE49-F238E27FC236}">
                <a16:creationId xmlns:a16="http://schemas.microsoft.com/office/drawing/2014/main" id="{7B1006EB-1637-4CE6-8A3F-59CE8A5A39E5}"/>
              </a:ext>
            </a:extLst>
          </p:cNvPr>
          <p:cNvCxnSpPr>
            <a:cxnSpLocks noChangeShapeType="1"/>
          </p:cNvCxnSpPr>
          <p:nvPr/>
        </p:nvCxnSpPr>
        <p:spPr bwMode="auto">
          <a:xfrm flipH="1">
            <a:off x="6616700" y="2171700"/>
            <a:ext cx="635000" cy="685800"/>
          </a:xfrm>
          <a:prstGeom prst="straightConnector1">
            <a:avLst/>
          </a:prstGeom>
          <a:noFill/>
          <a:ln w="38100" algn="ctr">
            <a:solidFill>
              <a:schemeClr val="tx1"/>
            </a:solidFill>
            <a:round/>
            <a:headEnd type="oval" w="med" len="med"/>
            <a:tailEnd type="arrow" w="med" len="med"/>
          </a:ln>
          <a:extLst>
            <a:ext uri="{909E8E84-426E-40DD-AFC4-6F175D3DCCD1}">
              <a14:hiddenFill xmlns:a14="http://schemas.microsoft.com/office/drawing/2010/main">
                <a:noFill/>
              </a14:hiddenFill>
            </a:ext>
          </a:extLst>
        </p:spPr>
      </p:cxnSp>
      <p:sp>
        <p:nvSpPr>
          <p:cNvPr id="16" name="Rectangle 15">
            <a:extLst>
              <a:ext uri="{FF2B5EF4-FFF2-40B4-BE49-F238E27FC236}">
                <a16:creationId xmlns:a16="http://schemas.microsoft.com/office/drawing/2014/main" id="{2138FEF2-C4C8-488F-87D6-C47EFCFC033D}"/>
              </a:ext>
            </a:extLst>
          </p:cNvPr>
          <p:cNvSpPr>
            <a:spLocks noChangeArrowheads="1"/>
          </p:cNvSpPr>
          <p:nvPr/>
        </p:nvSpPr>
        <p:spPr bwMode="auto">
          <a:xfrm>
            <a:off x="6605588" y="1655763"/>
            <a:ext cx="2341562"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rgbClr val="000066"/>
                </a:solidFill>
                <a:latin typeface="Arial" panose="020B0604020202020204" pitchFamily="34" charset="0"/>
                <a:cs typeface="Arial" panose="020B0604020202020204" pitchFamily="34" charset="0"/>
              </a:defRPr>
            </a:lvl1pPr>
            <a:lvl2pPr marL="742950" indent="-285750" eaLnBrk="0" hangingPunct="0">
              <a:defRPr sz="2400">
                <a:solidFill>
                  <a:srgbClr val="000066"/>
                </a:solidFill>
                <a:latin typeface="Arial" panose="020B0604020202020204" pitchFamily="34" charset="0"/>
                <a:cs typeface="Arial" panose="020B0604020202020204" pitchFamily="34" charset="0"/>
              </a:defRPr>
            </a:lvl2pPr>
            <a:lvl3pPr marL="1143000" indent="-228600" eaLnBrk="0" hangingPunct="0">
              <a:defRPr sz="2400">
                <a:solidFill>
                  <a:srgbClr val="000066"/>
                </a:solidFill>
                <a:latin typeface="Arial" panose="020B0604020202020204" pitchFamily="34" charset="0"/>
                <a:cs typeface="Arial" panose="020B0604020202020204" pitchFamily="34" charset="0"/>
              </a:defRPr>
            </a:lvl3pPr>
            <a:lvl4pPr marL="1600200" indent="-228600" eaLnBrk="0" hangingPunct="0">
              <a:defRPr sz="2400">
                <a:solidFill>
                  <a:srgbClr val="000066"/>
                </a:solidFill>
                <a:latin typeface="Arial" panose="020B0604020202020204" pitchFamily="34" charset="0"/>
                <a:cs typeface="Arial" panose="020B0604020202020204" pitchFamily="34" charset="0"/>
              </a:defRPr>
            </a:lvl4pPr>
            <a:lvl5pPr marL="2057400" indent="-228600" eaLnBrk="0" hangingPunct="0">
              <a:defRPr sz="2400">
                <a:solidFill>
                  <a:srgbClr val="000066"/>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9pPr>
          </a:lstStyle>
          <a:p>
            <a:pPr eaLnBrk="1" hangingPunct="1"/>
            <a:r>
              <a:rPr lang="en-GB" altLang="en-US" b="1">
                <a:ea typeface="Batang" panose="02030600000101010101" pitchFamily="18" charset="-127"/>
                <a:cs typeface="Times New Roman" panose="02020603050405020304" pitchFamily="18" charset="0"/>
              </a:rPr>
              <a:t>cell membrane</a:t>
            </a:r>
          </a:p>
        </p:txBody>
      </p:sp>
      <p:sp>
        <p:nvSpPr>
          <p:cNvPr id="17" name="Rectangle 16">
            <a:extLst>
              <a:ext uri="{FF2B5EF4-FFF2-40B4-BE49-F238E27FC236}">
                <a16:creationId xmlns:a16="http://schemas.microsoft.com/office/drawing/2014/main" id="{2F1C94D5-C1B3-4D36-8C18-54A12FB9BEB0}"/>
              </a:ext>
            </a:extLst>
          </p:cNvPr>
          <p:cNvSpPr>
            <a:spLocks noChangeArrowheads="1"/>
          </p:cNvSpPr>
          <p:nvPr/>
        </p:nvSpPr>
        <p:spPr bwMode="auto">
          <a:xfrm>
            <a:off x="4859338" y="5386388"/>
            <a:ext cx="1708150"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rgbClr val="000066"/>
                </a:solidFill>
                <a:latin typeface="Arial" panose="020B0604020202020204" pitchFamily="34" charset="0"/>
                <a:cs typeface="Arial" panose="020B0604020202020204" pitchFamily="34" charset="0"/>
              </a:defRPr>
            </a:lvl1pPr>
            <a:lvl2pPr marL="742950" indent="-285750" eaLnBrk="0" hangingPunct="0">
              <a:defRPr sz="2400">
                <a:solidFill>
                  <a:srgbClr val="000066"/>
                </a:solidFill>
                <a:latin typeface="Arial" panose="020B0604020202020204" pitchFamily="34" charset="0"/>
                <a:cs typeface="Arial" panose="020B0604020202020204" pitchFamily="34" charset="0"/>
              </a:defRPr>
            </a:lvl2pPr>
            <a:lvl3pPr marL="1143000" indent="-228600" eaLnBrk="0" hangingPunct="0">
              <a:defRPr sz="2400">
                <a:solidFill>
                  <a:srgbClr val="000066"/>
                </a:solidFill>
                <a:latin typeface="Arial" panose="020B0604020202020204" pitchFamily="34" charset="0"/>
                <a:cs typeface="Arial" panose="020B0604020202020204" pitchFamily="34" charset="0"/>
              </a:defRPr>
            </a:lvl3pPr>
            <a:lvl4pPr marL="1600200" indent="-228600" eaLnBrk="0" hangingPunct="0">
              <a:defRPr sz="2400">
                <a:solidFill>
                  <a:srgbClr val="000066"/>
                </a:solidFill>
                <a:latin typeface="Arial" panose="020B0604020202020204" pitchFamily="34" charset="0"/>
                <a:cs typeface="Arial" panose="020B0604020202020204" pitchFamily="34" charset="0"/>
              </a:defRPr>
            </a:lvl4pPr>
            <a:lvl5pPr marL="2057400" indent="-228600" eaLnBrk="0" hangingPunct="0">
              <a:defRPr sz="2400">
                <a:solidFill>
                  <a:srgbClr val="000066"/>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9pPr>
          </a:lstStyle>
          <a:p>
            <a:pPr eaLnBrk="1" hangingPunct="1"/>
            <a:r>
              <a:rPr lang="en-GB" altLang="en-US" b="1">
                <a:ea typeface="Batang" panose="02030600000101010101" pitchFamily="18" charset="-127"/>
                <a:cs typeface="Times New Roman" panose="02020603050405020304" pitchFamily="18" charset="0"/>
              </a:rPr>
              <a:t>cytoplasm</a:t>
            </a:r>
          </a:p>
        </p:txBody>
      </p:sp>
      <p:cxnSp>
        <p:nvCxnSpPr>
          <p:cNvPr id="18" name="Straight Arrow Connector 17">
            <a:extLst>
              <a:ext uri="{FF2B5EF4-FFF2-40B4-BE49-F238E27FC236}">
                <a16:creationId xmlns:a16="http://schemas.microsoft.com/office/drawing/2014/main" id="{34E219F8-095E-4F6B-AB1A-0339BF3E3451}"/>
              </a:ext>
            </a:extLst>
          </p:cNvPr>
          <p:cNvCxnSpPr>
            <a:cxnSpLocks noChangeShapeType="1"/>
            <a:stCxn id="17" idx="0"/>
          </p:cNvCxnSpPr>
          <p:nvPr/>
        </p:nvCxnSpPr>
        <p:spPr bwMode="auto">
          <a:xfrm flipV="1">
            <a:off x="5713413" y="4498975"/>
            <a:ext cx="661987" cy="887413"/>
          </a:xfrm>
          <a:prstGeom prst="straightConnector1">
            <a:avLst/>
          </a:prstGeom>
          <a:noFill/>
          <a:ln w="38100" algn="ctr">
            <a:solidFill>
              <a:schemeClr val="tx1"/>
            </a:solidFill>
            <a:round/>
            <a:headEnd type="oval" w="med" len="med"/>
            <a:tailEnd type="arrow" w="med" len="med"/>
          </a:ln>
          <a:extLst>
            <a:ext uri="{909E8E84-426E-40DD-AFC4-6F175D3DCCD1}">
              <a14:hiddenFill xmlns:a14="http://schemas.microsoft.com/office/drawing/2010/main">
                <a:noFill/>
              </a14:hiddenFill>
            </a:ext>
          </a:extLst>
        </p:spPr>
      </p:cxnSp>
      <p:cxnSp>
        <p:nvCxnSpPr>
          <p:cNvPr id="20" name="Straight Arrow Connector 19">
            <a:extLst>
              <a:ext uri="{FF2B5EF4-FFF2-40B4-BE49-F238E27FC236}">
                <a16:creationId xmlns:a16="http://schemas.microsoft.com/office/drawing/2014/main" id="{31DD6795-16EE-42D4-838A-61D74D449F92}"/>
              </a:ext>
            </a:extLst>
          </p:cNvPr>
          <p:cNvCxnSpPr>
            <a:cxnSpLocks noChangeShapeType="1"/>
          </p:cNvCxnSpPr>
          <p:nvPr/>
        </p:nvCxnSpPr>
        <p:spPr bwMode="auto">
          <a:xfrm flipH="1">
            <a:off x="6832600" y="3073400"/>
            <a:ext cx="876300" cy="368300"/>
          </a:xfrm>
          <a:prstGeom prst="straightConnector1">
            <a:avLst/>
          </a:prstGeom>
          <a:noFill/>
          <a:ln w="38100" algn="ctr">
            <a:solidFill>
              <a:schemeClr val="tx1"/>
            </a:solidFill>
            <a:round/>
            <a:headEnd type="oval" w="med" len="med"/>
            <a:tailEnd type="arrow" w="med" len="med"/>
          </a:ln>
          <a:extLst>
            <a:ext uri="{909E8E84-426E-40DD-AFC4-6F175D3DCCD1}">
              <a14:hiddenFill xmlns:a14="http://schemas.microsoft.com/office/drawing/2010/main">
                <a:noFill/>
              </a14:hiddenFill>
            </a:ext>
          </a:extLst>
        </p:spPr>
      </p:cxnSp>
      <p:sp>
        <p:nvSpPr>
          <p:cNvPr id="23" name="Rectangle 22">
            <a:extLst>
              <a:ext uri="{FF2B5EF4-FFF2-40B4-BE49-F238E27FC236}">
                <a16:creationId xmlns:a16="http://schemas.microsoft.com/office/drawing/2014/main" id="{C63A6FED-AC60-44EB-A4FE-A8C54F7B7BC3}"/>
              </a:ext>
            </a:extLst>
          </p:cNvPr>
          <p:cNvSpPr>
            <a:spLocks noChangeArrowheads="1"/>
          </p:cNvSpPr>
          <p:nvPr/>
        </p:nvSpPr>
        <p:spPr bwMode="auto">
          <a:xfrm>
            <a:off x="7343775" y="2584450"/>
            <a:ext cx="1570038"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rgbClr val="000066"/>
                </a:solidFill>
                <a:latin typeface="Arial" panose="020B0604020202020204" pitchFamily="34" charset="0"/>
                <a:cs typeface="Arial" panose="020B0604020202020204" pitchFamily="34" charset="0"/>
              </a:defRPr>
            </a:lvl1pPr>
            <a:lvl2pPr marL="742950" indent="-285750" eaLnBrk="0" hangingPunct="0">
              <a:defRPr sz="2400">
                <a:solidFill>
                  <a:srgbClr val="000066"/>
                </a:solidFill>
                <a:latin typeface="Arial" panose="020B0604020202020204" pitchFamily="34" charset="0"/>
                <a:cs typeface="Arial" panose="020B0604020202020204" pitchFamily="34" charset="0"/>
              </a:defRPr>
            </a:lvl2pPr>
            <a:lvl3pPr marL="1143000" indent="-228600" eaLnBrk="0" hangingPunct="0">
              <a:defRPr sz="2400">
                <a:solidFill>
                  <a:srgbClr val="000066"/>
                </a:solidFill>
                <a:latin typeface="Arial" panose="020B0604020202020204" pitchFamily="34" charset="0"/>
                <a:cs typeface="Arial" panose="020B0604020202020204" pitchFamily="34" charset="0"/>
              </a:defRPr>
            </a:lvl3pPr>
            <a:lvl4pPr marL="1600200" indent="-228600" eaLnBrk="0" hangingPunct="0">
              <a:defRPr sz="2400">
                <a:solidFill>
                  <a:srgbClr val="000066"/>
                </a:solidFill>
                <a:latin typeface="Arial" panose="020B0604020202020204" pitchFamily="34" charset="0"/>
                <a:cs typeface="Arial" panose="020B0604020202020204" pitchFamily="34" charset="0"/>
              </a:defRPr>
            </a:lvl4pPr>
            <a:lvl5pPr marL="2057400" indent="-228600" eaLnBrk="0" hangingPunct="0">
              <a:defRPr sz="2400">
                <a:solidFill>
                  <a:srgbClr val="000066"/>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9pPr>
          </a:lstStyle>
          <a:p>
            <a:pPr eaLnBrk="1" hangingPunct="1"/>
            <a:r>
              <a:rPr lang="en-GB" altLang="en-US" b="1">
                <a:ea typeface="Batang" panose="02030600000101010101" pitchFamily="18" charset="-127"/>
                <a:cs typeface="Times New Roman" panose="02020603050405020304" pitchFamily="18" charset="0"/>
              </a:rPr>
              <a:t>ribosome</a:t>
            </a:r>
          </a:p>
        </p:txBody>
      </p:sp>
      <p:pic>
        <p:nvPicPr>
          <p:cNvPr id="15" name="Picture 14">
            <a:extLst>
              <a:ext uri="{FF2B5EF4-FFF2-40B4-BE49-F238E27FC236}">
                <a16:creationId xmlns:a16="http://schemas.microsoft.com/office/drawing/2014/main" id="{2E1088B9-E0C4-4169-9562-96A4ABAF4071}"/>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19" name="Picture 9" descr="notes_icon">
            <a:extLst>
              <a:ext uri="{FF2B5EF4-FFF2-40B4-BE49-F238E27FC236}">
                <a16:creationId xmlns:a16="http://schemas.microsoft.com/office/drawing/2014/main" id="{5485A83E-40BD-4E03-8F18-B3BA719CA9CB}"/>
              </a:ext>
            </a:extLst>
          </p:cNvPr>
          <p:cNvPicPr>
            <a:picLocks noChangeAspect="1" noChangeArrowheads="1"/>
          </p:cNvPicPr>
          <p:nvPr/>
        </p:nvPicPr>
        <p:blipFill>
          <a:blip r:embed="rId6" cstate="print"/>
          <a:srcRect/>
          <a:stretch>
            <a:fillRect/>
          </a:stretch>
        </p:blipFill>
        <p:spPr bwMode="auto">
          <a:xfrm>
            <a:off x="8532813" y="153987"/>
            <a:ext cx="442912" cy="38735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6"/>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4"/>
                                        </p:tgtEl>
                                        <p:attrNameLst>
                                          <p:attrName>style.visibility</p:attrName>
                                        </p:attrNameLst>
                                      </p:cBhvr>
                                      <p:to>
                                        <p:strVal val="visible"/>
                                      </p:to>
                                    </p:set>
                                  </p:childTnLst>
                                </p:cTn>
                              </p:par>
                            </p:childTnLst>
                          </p:cTn>
                        </p:par>
                      </p:childTnLst>
                    </p:cTn>
                  </p:par>
                  <p:par>
                    <p:cTn id="17" fill="hold" nodeType="clickPar">
                      <p:stCondLst>
                        <p:cond delay="indefinite"/>
                      </p:stCondLst>
                      <p:childTnLst>
                        <p:par>
                          <p:cTn id="18" fill="hold" nodeType="withGroup">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23"/>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20"/>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7"/>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18"/>
                                        </p:tgtEl>
                                        <p:attrNameLst>
                                          <p:attrName>style.visibility</p:attrName>
                                        </p:attrNameLst>
                                      </p:cBhvr>
                                      <p:to>
                                        <p:strVal val="visible"/>
                                      </p:to>
                                    </p:set>
                                  </p:childTnLst>
                                </p:cTn>
                              </p:par>
                            </p:childTnLst>
                          </p:cTn>
                        </p:par>
                        <p:par>
                          <p:cTn id="29" fill="hold">
                            <p:stCondLst>
                              <p:cond delay="0"/>
                            </p:stCondLst>
                            <p:childTnLst>
                              <p:par>
                                <p:cTn id="30" presetID="1" presetClass="entr" presetSubtype="0" fill="hold" nodeType="afterEffect">
                                  <p:stCondLst>
                                    <p:cond delay="0"/>
                                  </p:stCondLst>
                                  <p:childTnLst>
                                    <p:set>
                                      <p:cBhvr>
                                        <p:cTn id="31"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3" grpId="0"/>
      <p:bldP spid="16" grpId="0"/>
      <p:bldP spid="17" grpId="0"/>
      <p:bldP spid="23"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Rectangle 2">
            <a:extLst>
              <a:ext uri="{FF2B5EF4-FFF2-40B4-BE49-F238E27FC236}">
                <a16:creationId xmlns:a16="http://schemas.microsoft.com/office/drawing/2014/main" id="{C2653ACB-AE57-4092-A57D-B8FAC54BB089}"/>
              </a:ext>
            </a:extLst>
          </p:cNvPr>
          <p:cNvSpPr>
            <a:spLocks noGrp="1" noChangeArrowheads="1"/>
          </p:cNvSpPr>
          <p:nvPr>
            <p:ph type="title"/>
          </p:nvPr>
        </p:nvSpPr>
        <p:spPr/>
        <p:txBody>
          <a:bodyPr/>
          <a:lstStyle/>
          <a:p>
            <a:r>
              <a:rPr lang="en-GB" altLang="en-US" dirty="0"/>
              <a:t>Sub-cellular structures in a bacterial cell</a:t>
            </a:r>
            <a:endParaRPr lang="en-US" altLang="en-US" dirty="0"/>
          </a:p>
        </p:txBody>
      </p:sp>
      <p:pic>
        <p:nvPicPr>
          <p:cNvPr id="6" name="Picture 5">
            <a:extLst>
              <a:ext uri="{FF2B5EF4-FFF2-40B4-BE49-F238E27FC236}">
                <a16:creationId xmlns:a16="http://schemas.microsoft.com/office/drawing/2014/main" id="{189808B2-AA6A-4BD0-AB22-9809FA916620}"/>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7" name="Picture 6" descr="flash_icon">
            <a:extLst>
              <a:ext uri="{FF2B5EF4-FFF2-40B4-BE49-F238E27FC236}">
                <a16:creationId xmlns:a16="http://schemas.microsoft.com/office/drawing/2014/main" id="{2E8EF528-BE4F-493F-9E0F-F69BCE57E75C}"/>
              </a:ext>
            </a:extLst>
          </p:cNvPr>
          <p:cNvPicPr>
            <a:picLocks noChangeAspect="1" noChangeArrowheads="1"/>
          </p:cNvPicPr>
          <p:nvPr/>
        </p:nvPicPr>
        <p:blipFill>
          <a:blip r:embed="rId7" cstate="print"/>
          <a:srcRect/>
          <a:stretch>
            <a:fillRect/>
          </a:stretch>
        </p:blipFill>
        <p:spPr bwMode="auto">
          <a:xfrm>
            <a:off x="8634413" y="115888"/>
            <a:ext cx="385762" cy="431800"/>
          </a:xfrm>
          <a:prstGeom prst="rect">
            <a:avLst/>
          </a:prstGeom>
          <a:noFill/>
          <a:ln w="9525">
            <a:noFill/>
            <a:miter lim="800000"/>
            <a:headEnd/>
            <a:tailEnd/>
          </a:ln>
        </p:spPr>
      </p:pic>
      <p:pic>
        <p:nvPicPr>
          <p:cNvPr id="2" name="Picture 1"/>
          <p:cNvPicPr>
            <a:picLocks/>
          </p:cNvPicPr>
          <p:nvPr/>
        </p:nvPicPr>
        <p:blipFill>
          <a:blip r:embed="rId8">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ustDataLst>
      <p:tags r:id="rId2"/>
    </p:custDataLst>
    <p:controls>
      <mc:AlternateContent xmlns:mc="http://schemas.openxmlformats.org/markup-compatibility/2006">
        <mc:Choice xmlns:v="urn:schemas-microsoft-com:vml" Requires="v">
          <p:control spid="5142" name="ShockwaveFlash1" r:id="rId3" imgW="8699400" imgH="5308560"/>
        </mc:Choice>
        <mc:Fallback>
          <p:control name="ShockwaveFlash1" r:id="rId3" imgW="8699400" imgH="5308560">
            <p:pic>
              <p:nvPicPr>
                <p:cNvPr id="4" name="ShockwaveFlash1">
                  <a:extLst>
                    <a:ext uri="{FF2B5EF4-FFF2-40B4-BE49-F238E27FC236}">
                      <a16:creationId xmlns:a16="http://schemas.microsoft.com/office/drawing/2014/main" id="{E8A6870E-0AA0-4600-9A2B-474E74D4F750}"/>
                    </a:ext>
                  </a:extLst>
                </p:cNvPr>
                <p:cNvPicPr>
                  <a:picLocks/>
                </p:cNvPicPr>
                <p:nvPr/>
              </p:nvPicPr>
              <p:blipFill>
                <a:blip r:embed="rId9"/>
                <a:stretch>
                  <a:fillRect/>
                </a:stretch>
              </p:blipFill>
              <p:spPr>
                <a:xfrm>
                  <a:off x="212725" y="800100"/>
                  <a:ext cx="8699500" cy="5308600"/>
                </a:xfrm>
                <a:prstGeom prst="rect">
                  <a:avLst/>
                </a:prstGeom>
              </p:spPr>
            </p:pic>
          </p:control>
        </mc:Fallback>
      </mc:AlternateContent>
    </p:controls>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FA4ABE34-7415-49D3-BEDF-B4936BDCAE32}"/>
              </a:ext>
            </a:extLst>
          </p:cNvPr>
          <p:cNvSpPr>
            <a:spLocks noGrp="1"/>
          </p:cNvSpPr>
          <p:nvPr>
            <p:ph idx="1"/>
          </p:nvPr>
        </p:nvSpPr>
        <p:spPr/>
        <p:txBody>
          <a:bodyPr>
            <a:noAutofit/>
          </a:bodyPr>
          <a:lstStyle/>
          <a:p>
            <a:pPr marL="216000" indent="-216000">
              <a:buSzPct val="100000"/>
              <a:buFont typeface="Wingdings 2" panose="05020102010507070707" pitchFamily="18" charset="2"/>
              <a:buChar char=""/>
            </a:pPr>
            <a:r>
              <a:rPr lang="en-GB" sz="1600" dirty="0"/>
              <a:t>Using Mathematics and Computational Thinking</a:t>
            </a:r>
          </a:p>
        </p:txBody>
      </p:sp>
      <p:sp>
        <p:nvSpPr>
          <p:cNvPr id="5" name="Content Placeholder 4">
            <a:extLst>
              <a:ext uri="{FF2B5EF4-FFF2-40B4-BE49-F238E27FC236}">
                <a16:creationId xmlns:a16="http://schemas.microsoft.com/office/drawing/2014/main" id="{097178BF-770B-4F13-AFC6-5D12BD5713F6}"/>
              </a:ext>
            </a:extLst>
          </p:cNvPr>
          <p:cNvSpPr>
            <a:spLocks noGrp="1"/>
          </p:cNvSpPr>
          <p:nvPr>
            <p:ph idx="10"/>
          </p:nvPr>
        </p:nvSpPr>
        <p:spPr/>
        <p:txBody>
          <a:bodyPr>
            <a:normAutofit/>
          </a:bodyPr>
          <a:lstStyle/>
          <a:p>
            <a:r>
              <a:rPr lang="en-GB" sz="1600" dirty="0"/>
              <a:t>1. Patterns </a:t>
            </a:r>
          </a:p>
          <a:p>
            <a:r>
              <a:rPr lang="en-GB" sz="1600" dirty="0"/>
              <a:t>3. Scale, Proportion, and Quantity</a:t>
            </a:r>
          </a:p>
          <a:p>
            <a:r>
              <a:rPr lang="en-GB" sz="1600" dirty="0"/>
              <a:t>6. Structure and Function</a:t>
            </a:r>
          </a:p>
        </p:txBody>
      </p:sp>
      <p:sp>
        <p:nvSpPr>
          <p:cNvPr id="7" name="Title 6">
            <a:extLst>
              <a:ext uri="{FF2B5EF4-FFF2-40B4-BE49-F238E27FC236}">
                <a16:creationId xmlns:a16="http://schemas.microsoft.com/office/drawing/2014/main" id="{0A3BB19F-D25B-4762-BF2E-7C46604C9743}"/>
              </a:ext>
            </a:extLst>
          </p:cNvPr>
          <p:cNvSpPr>
            <a:spLocks noGrp="1"/>
          </p:cNvSpPr>
          <p:nvPr>
            <p:ph type="title"/>
          </p:nvPr>
        </p:nvSpPr>
        <p:spPr/>
        <p:txBody>
          <a:bodyPr/>
          <a:lstStyle/>
          <a:p>
            <a:r>
              <a:rPr lang="en-GB" dirty="0"/>
              <a:t>Information</a:t>
            </a:r>
            <a:endParaRPr lang="en-US" dirty="0"/>
          </a:p>
        </p:txBody>
      </p:sp>
    </p:spTree>
    <p:custDataLst>
      <p:tags r:id="rId1"/>
    </p:custDataLst>
    <p:extLst>
      <p:ext uri="{BB962C8B-B14F-4D97-AF65-F5344CB8AC3E}">
        <p14:creationId xmlns:p14="http://schemas.microsoft.com/office/powerpoint/2010/main" val="141531680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a:extLst>
              <a:ext uri="{FF2B5EF4-FFF2-40B4-BE49-F238E27FC236}">
                <a16:creationId xmlns:a16="http://schemas.microsoft.com/office/drawing/2014/main" id="{B293D960-78F8-4914-B18F-4142455223CE}"/>
              </a:ext>
            </a:extLst>
          </p:cNvPr>
          <p:cNvSpPr>
            <a:spLocks noGrp="1" noChangeArrowheads="1"/>
          </p:cNvSpPr>
          <p:nvPr>
            <p:ph type="title"/>
          </p:nvPr>
        </p:nvSpPr>
        <p:spPr/>
        <p:txBody>
          <a:bodyPr/>
          <a:lstStyle/>
          <a:p>
            <a:r>
              <a:rPr lang="en-GB" altLang="en-US"/>
              <a:t>Bacterial DNA</a:t>
            </a:r>
          </a:p>
        </p:txBody>
      </p:sp>
      <p:sp>
        <p:nvSpPr>
          <p:cNvPr id="33795" name="Text Box 4">
            <a:extLst>
              <a:ext uri="{FF2B5EF4-FFF2-40B4-BE49-F238E27FC236}">
                <a16:creationId xmlns:a16="http://schemas.microsoft.com/office/drawing/2014/main" id="{C009100F-DA69-4AA4-BBA9-AFAD14EF85CF}"/>
              </a:ext>
            </a:extLst>
          </p:cNvPr>
          <p:cNvSpPr txBox="1">
            <a:spLocks noChangeArrowheads="1"/>
          </p:cNvSpPr>
          <p:nvPr/>
        </p:nvSpPr>
        <p:spPr bwMode="auto">
          <a:xfrm>
            <a:off x="342900" y="784225"/>
            <a:ext cx="8801100"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2400">
                <a:solidFill>
                  <a:srgbClr val="000066"/>
                </a:solidFill>
                <a:latin typeface="Arial" panose="020B0604020202020204" pitchFamily="34" charset="0"/>
                <a:cs typeface="Arial" panose="020B0604020202020204" pitchFamily="34" charset="0"/>
              </a:defRPr>
            </a:lvl1pPr>
            <a:lvl2pPr marL="742950" indent="-285750" eaLnBrk="0" hangingPunct="0">
              <a:defRPr sz="2400">
                <a:solidFill>
                  <a:srgbClr val="000066"/>
                </a:solidFill>
                <a:latin typeface="Arial" panose="020B0604020202020204" pitchFamily="34" charset="0"/>
                <a:cs typeface="Arial" panose="020B0604020202020204" pitchFamily="34" charset="0"/>
              </a:defRPr>
            </a:lvl2pPr>
            <a:lvl3pPr marL="1143000" indent="-228600" eaLnBrk="0" hangingPunct="0">
              <a:defRPr sz="2400">
                <a:solidFill>
                  <a:srgbClr val="000066"/>
                </a:solidFill>
                <a:latin typeface="Arial" panose="020B0604020202020204" pitchFamily="34" charset="0"/>
                <a:cs typeface="Arial" panose="020B0604020202020204" pitchFamily="34" charset="0"/>
              </a:defRPr>
            </a:lvl3pPr>
            <a:lvl4pPr marL="1600200" indent="-228600" eaLnBrk="0" hangingPunct="0">
              <a:defRPr sz="2400">
                <a:solidFill>
                  <a:srgbClr val="000066"/>
                </a:solidFill>
                <a:latin typeface="Arial" panose="020B0604020202020204" pitchFamily="34" charset="0"/>
                <a:cs typeface="Arial" panose="020B0604020202020204" pitchFamily="34" charset="0"/>
              </a:defRPr>
            </a:lvl4pPr>
            <a:lvl5pPr marL="2057400" indent="-228600" eaLnBrk="0" hangingPunct="0">
              <a:defRPr sz="2400">
                <a:solidFill>
                  <a:srgbClr val="000066"/>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9pPr>
          </a:lstStyle>
          <a:p>
            <a:pPr eaLnBrk="1" hangingPunct="1">
              <a:spcBef>
                <a:spcPct val="50000"/>
              </a:spcBef>
            </a:pPr>
            <a:r>
              <a:rPr lang="en-GB" altLang="en-US">
                <a:solidFill>
                  <a:srgbClr val="010066"/>
                </a:solidFill>
              </a:rPr>
              <a:t>Bacteria cells have no nucleus to protect their genetic material. Instead, their DNA is found free in the cytoplasm. </a:t>
            </a:r>
            <a:endParaRPr lang="en-GB" altLang="en-US"/>
          </a:p>
        </p:txBody>
      </p:sp>
      <p:sp>
        <p:nvSpPr>
          <p:cNvPr id="253958" name="Text Box 6">
            <a:extLst>
              <a:ext uri="{FF2B5EF4-FFF2-40B4-BE49-F238E27FC236}">
                <a16:creationId xmlns:a16="http://schemas.microsoft.com/office/drawing/2014/main" id="{F3459CE6-A02A-4BA2-A321-31C576AE1F2D}"/>
              </a:ext>
            </a:extLst>
          </p:cNvPr>
          <p:cNvSpPr txBox="1">
            <a:spLocks noChangeArrowheads="1"/>
          </p:cNvSpPr>
          <p:nvPr/>
        </p:nvSpPr>
        <p:spPr bwMode="auto">
          <a:xfrm>
            <a:off x="342900" y="5321300"/>
            <a:ext cx="4171950"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2400">
                <a:solidFill>
                  <a:srgbClr val="000066"/>
                </a:solidFill>
                <a:latin typeface="Arial" panose="020B0604020202020204" pitchFamily="34" charset="0"/>
                <a:cs typeface="Arial" panose="020B0604020202020204" pitchFamily="34" charset="0"/>
              </a:defRPr>
            </a:lvl1pPr>
            <a:lvl2pPr marL="742950" indent="-285750" eaLnBrk="0" hangingPunct="0">
              <a:defRPr sz="2400">
                <a:solidFill>
                  <a:srgbClr val="000066"/>
                </a:solidFill>
                <a:latin typeface="Arial" panose="020B0604020202020204" pitchFamily="34" charset="0"/>
                <a:cs typeface="Arial" panose="020B0604020202020204" pitchFamily="34" charset="0"/>
              </a:defRPr>
            </a:lvl2pPr>
            <a:lvl3pPr marL="1143000" indent="-228600" eaLnBrk="0" hangingPunct="0">
              <a:defRPr sz="2400">
                <a:solidFill>
                  <a:srgbClr val="000066"/>
                </a:solidFill>
                <a:latin typeface="Arial" panose="020B0604020202020204" pitchFamily="34" charset="0"/>
                <a:cs typeface="Arial" panose="020B0604020202020204" pitchFamily="34" charset="0"/>
              </a:defRPr>
            </a:lvl3pPr>
            <a:lvl4pPr marL="1600200" indent="-228600" eaLnBrk="0" hangingPunct="0">
              <a:defRPr sz="2400">
                <a:solidFill>
                  <a:srgbClr val="000066"/>
                </a:solidFill>
                <a:latin typeface="Arial" panose="020B0604020202020204" pitchFamily="34" charset="0"/>
                <a:cs typeface="Arial" panose="020B0604020202020204" pitchFamily="34" charset="0"/>
              </a:defRPr>
            </a:lvl4pPr>
            <a:lvl5pPr marL="2057400" indent="-228600" eaLnBrk="0" hangingPunct="0">
              <a:defRPr sz="2400">
                <a:solidFill>
                  <a:srgbClr val="000066"/>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9pPr>
          </a:lstStyle>
          <a:p>
            <a:pPr eaLnBrk="1" hangingPunct="1">
              <a:spcBef>
                <a:spcPct val="50000"/>
              </a:spcBef>
            </a:pPr>
            <a:r>
              <a:rPr lang="en-GB" altLang="en-US">
                <a:solidFill>
                  <a:srgbClr val="010066"/>
                </a:solidFill>
              </a:rPr>
              <a:t>A bacterial cell can contain more than one plasmid.</a:t>
            </a:r>
          </a:p>
        </p:txBody>
      </p:sp>
      <p:sp>
        <p:nvSpPr>
          <p:cNvPr id="9" name="Rectangle 8">
            <a:extLst>
              <a:ext uri="{FF2B5EF4-FFF2-40B4-BE49-F238E27FC236}">
                <a16:creationId xmlns:a16="http://schemas.microsoft.com/office/drawing/2014/main" id="{DF440C0C-6EB0-4D78-AA29-6C4888166D3D}"/>
              </a:ext>
            </a:extLst>
          </p:cNvPr>
          <p:cNvSpPr>
            <a:spLocks noChangeArrowheads="1"/>
          </p:cNvSpPr>
          <p:nvPr/>
        </p:nvSpPr>
        <p:spPr bwMode="auto">
          <a:xfrm>
            <a:off x="342900" y="2049463"/>
            <a:ext cx="8189913"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rgbClr val="000066"/>
                </a:solidFill>
                <a:latin typeface="Arial" panose="020B0604020202020204" pitchFamily="34" charset="0"/>
                <a:cs typeface="Arial" panose="020B0604020202020204" pitchFamily="34" charset="0"/>
              </a:defRPr>
            </a:lvl1pPr>
            <a:lvl2pPr marL="742950" indent="-285750" eaLnBrk="0" hangingPunct="0">
              <a:defRPr sz="2400">
                <a:solidFill>
                  <a:srgbClr val="000066"/>
                </a:solidFill>
                <a:latin typeface="Arial" panose="020B0604020202020204" pitchFamily="34" charset="0"/>
                <a:cs typeface="Arial" panose="020B0604020202020204" pitchFamily="34" charset="0"/>
              </a:defRPr>
            </a:lvl2pPr>
            <a:lvl3pPr marL="1143000" indent="-228600" eaLnBrk="0" hangingPunct="0">
              <a:defRPr sz="2400">
                <a:solidFill>
                  <a:srgbClr val="000066"/>
                </a:solidFill>
                <a:latin typeface="Arial" panose="020B0604020202020204" pitchFamily="34" charset="0"/>
                <a:cs typeface="Arial" panose="020B0604020202020204" pitchFamily="34" charset="0"/>
              </a:defRPr>
            </a:lvl3pPr>
            <a:lvl4pPr marL="1600200" indent="-228600" eaLnBrk="0" hangingPunct="0">
              <a:defRPr sz="2400">
                <a:solidFill>
                  <a:srgbClr val="000066"/>
                </a:solidFill>
                <a:latin typeface="Arial" panose="020B0604020202020204" pitchFamily="34" charset="0"/>
                <a:cs typeface="Arial" panose="020B0604020202020204" pitchFamily="34" charset="0"/>
              </a:defRPr>
            </a:lvl4pPr>
            <a:lvl5pPr marL="2057400" indent="-228600" eaLnBrk="0" hangingPunct="0">
              <a:defRPr sz="2400">
                <a:solidFill>
                  <a:srgbClr val="000066"/>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9pPr>
          </a:lstStyle>
          <a:p>
            <a:r>
              <a:rPr lang="en-GB" altLang="en-US"/>
              <a:t>The majority of their genetic material is contained within a single loop of </a:t>
            </a:r>
            <a:r>
              <a:rPr lang="en-GB" altLang="en-US" b="1">
                <a:solidFill>
                  <a:srgbClr val="10BC45"/>
                </a:solidFill>
              </a:rPr>
              <a:t>chromosomal DNA</a:t>
            </a:r>
            <a:r>
              <a:rPr lang="en-GB" altLang="en-US"/>
              <a:t>.</a:t>
            </a:r>
          </a:p>
        </p:txBody>
      </p:sp>
      <p:sp>
        <p:nvSpPr>
          <p:cNvPr id="10" name="Rectangle 9">
            <a:extLst>
              <a:ext uri="{FF2B5EF4-FFF2-40B4-BE49-F238E27FC236}">
                <a16:creationId xmlns:a16="http://schemas.microsoft.com/office/drawing/2014/main" id="{7D5709D4-3074-42C1-8513-8961A2AA30BF}"/>
              </a:ext>
            </a:extLst>
          </p:cNvPr>
          <p:cNvSpPr>
            <a:spLocks noChangeArrowheads="1"/>
          </p:cNvSpPr>
          <p:nvPr/>
        </p:nvSpPr>
        <p:spPr bwMode="auto">
          <a:xfrm>
            <a:off x="342900" y="3317875"/>
            <a:ext cx="4572000" cy="1568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rgbClr val="000066"/>
                </a:solidFill>
                <a:latin typeface="Arial" panose="020B0604020202020204" pitchFamily="34" charset="0"/>
                <a:cs typeface="Arial" panose="020B0604020202020204" pitchFamily="34" charset="0"/>
              </a:defRPr>
            </a:lvl1pPr>
            <a:lvl2pPr marL="742950" indent="-285750" eaLnBrk="0" hangingPunct="0">
              <a:defRPr sz="2400">
                <a:solidFill>
                  <a:srgbClr val="000066"/>
                </a:solidFill>
                <a:latin typeface="Arial" panose="020B0604020202020204" pitchFamily="34" charset="0"/>
                <a:cs typeface="Arial" panose="020B0604020202020204" pitchFamily="34" charset="0"/>
              </a:defRPr>
            </a:lvl2pPr>
            <a:lvl3pPr marL="1143000" indent="-228600" eaLnBrk="0" hangingPunct="0">
              <a:defRPr sz="2400">
                <a:solidFill>
                  <a:srgbClr val="000066"/>
                </a:solidFill>
                <a:latin typeface="Arial" panose="020B0604020202020204" pitchFamily="34" charset="0"/>
                <a:cs typeface="Arial" panose="020B0604020202020204" pitchFamily="34" charset="0"/>
              </a:defRPr>
            </a:lvl3pPr>
            <a:lvl4pPr marL="1600200" indent="-228600" eaLnBrk="0" hangingPunct="0">
              <a:defRPr sz="2400">
                <a:solidFill>
                  <a:srgbClr val="000066"/>
                </a:solidFill>
                <a:latin typeface="Arial" panose="020B0604020202020204" pitchFamily="34" charset="0"/>
                <a:cs typeface="Arial" panose="020B0604020202020204" pitchFamily="34" charset="0"/>
              </a:defRPr>
            </a:lvl4pPr>
            <a:lvl5pPr marL="2057400" indent="-228600" eaLnBrk="0" hangingPunct="0">
              <a:defRPr sz="2400">
                <a:solidFill>
                  <a:srgbClr val="000066"/>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9pPr>
          </a:lstStyle>
          <a:p>
            <a:r>
              <a:rPr lang="en-GB" altLang="en-US" dirty="0"/>
              <a:t>Many bacterial cells also contain circular structures </a:t>
            </a:r>
          </a:p>
          <a:p>
            <a:r>
              <a:rPr lang="en-GB" altLang="en-US" dirty="0"/>
              <a:t>called </a:t>
            </a:r>
            <a:r>
              <a:rPr lang="en-GB" altLang="en-US" b="1" dirty="0">
                <a:solidFill>
                  <a:srgbClr val="10BC45"/>
                </a:solidFill>
              </a:rPr>
              <a:t>plasmids</a:t>
            </a:r>
            <a:r>
              <a:rPr lang="en-GB" altLang="en-US" dirty="0">
                <a:solidFill>
                  <a:srgbClr val="010066"/>
                </a:solidFill>
              </a:rPr>
              <a:t>, which </a:t>
            </a:r>
            <a:br>
              <a:rPr lang="en-GB" altLang="en-US" dirty="0">
                <a:solidFill>
                  <a:srgbClr val="010066"/>
                </a:solidFill>
              </a:rPr>
            </a:br>
            <a:r>
              <a:rPr lang="en-GB" altLang="en-US" dirty="0">
                <a:solidFill>
                  <a:srgbClr val="010066"/>
                </a:solidFill>
              </a:rPr>
              <a:t>also contain DNA.</a:t>
            </a:r>
            <a:endParaRPr lang="en-GB" altLang="en-US" dirty="0"/>
          </a:p>
        </p:txBody>
      </p:sp>
      <p:pic>
        <p:nvPicPr>
          <p:cNvPr id="33800" name="Picture 10" descr="EdexcelCells_bacterial cell_flagella.png">
            <a:extLst>
              <a:ext uri="{FF2B5EF4-FFF2-40B4-BE49-F238E27FC236}">
                <a16:creationId xmlns:a16="http://schemas.microsoft.com/office/drawing/2014/main" id="{F34F1AF5-812D-47DF-8B91-5562C15B394B}"/>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rot="2076359">
            <a:off x="4776788" y="3851275"/>
            <a:ext cx="3857625" cy="1762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2" name="Straight Arrow Connector 11">
            <a:extLst>
              <a:ext uri="{FF2B5EF4-FFF2-40B4-BE49-F238E27FC236}">
                <a16:creationId xmlns:a16="http://schemas.microsoft.com/office/drawing/2014/main" id="{16C1EF3A-7DD2-4AA9-8DCC-63CD356ACC14}"/>
              </a:ext>
            </a:extLst>
          </p:cNvPr>
          <p:cNvCxnSpPr>
            <a:cxnSpLocks noChangeShapeType="1"/>
          </p:cNvCxnSpPr>
          <p:nvPr/>
        </p:nvCxnSpPr>
        <p:spPr bwMode="auto">
          <a:xfrm flipH="1">
            <a:off x="6350000" y="3111500"/>
            <a:ext cx="558800" cy="1016000"/>
          </a:xfrm>
          <a:prstGeom prst="straightConnector1">
            <a:avLst/>
          </a:prstGeom>
          <a:noFill/>
          <a:ln w="38100" algn="ctr">
            <a:solidFill>
              <a:schemeClr val="tx1"/>
            </a:solidFill>
            <a:round/>
            <a:headEnd type="oval" w="med" len="med"/>
            <a:tailEnd type="arrow" w="med" len="med"/>
          </a:ln>
          <a:extLst>
            <a:ext uri="{909E8E84-426E-40DD-AFC4-6F175D3DCCD1}">
              <a14:hiddenFill xmlns:a14="http://schemas.microsoft.com/office/drawing/2010/main">
                <a:noFill/>
              </a14:hiddenFill>
            </a:ext>
          </a:extLst>
        </p:spPr>
      </p:cxnSp>
      <p:sp>
        <p:nvSpPr>
          <p:cNvPr id="14" name="Rectangle 13">
            <a:extLst>
              <a:ext uri="{FF2B5EF4-FFF2-40B4-BE49-F238E27FC236}">
                <a16:creationId xmlns:a16="http://schemas.microsoft.com/office/drawing/2014/main" id="{A9524877-9C5C-42BF-BAE9-3EC057138147}"/>
              </a:ext>
            </a:extLst>
          </p:cNvPr>
          <p:cNvSpPr>
            <a:spLocks noChangeArrowheads="1"/>
          </p:cNvSpPr>
          <p:nvPr/>
        </p:nvSpPr>
        <p:spPr bwMode="auto">
          <a:xfrm>
            <a:off x="6299200" y="2568575"/>
            <a:ext cx="2287588"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rgbClr val="000066"/>
                </a:solidFill>
                <a:latin typeface="Arial" panose="020B0604020202020204" pitchFamily="34" charset="0"/>
                <a:cs typeface="Arial" panose="020B0604020202020204" pitchFamily="34" charset="0"/>
              </a:defRPr>
            </a:lvl1pPr>
            <a:lvl2pPr marL="742950" indent="-285750" eaLnBrk="0" hangingPunct="0">
              <a:defRPr sz="2400">
                <a:solidFill>
                  <a:srgbClr val="000066"/>
                </a:solidFill>
                <a:latin typeface="Arial" panose="020B0604020202020204" pitchFamily="34" charset="0"/>
                <a:cs typeface="Arial" panose="020B0604020202020204" pitchFamily="34" charset="0"/>
              </a:defRPr>
            </a:lvl2pPr>
            <a:lvl3pPr marL="1143000" indent="-228600" eaLnBrk="0" hangingPunct="0">
              <a:defRPr sz="2400">
                <a:solidFill>
                  <a:srgbClr val="000066"/>
                </a:solidFill>
                <a:latin typeface="Arial" panose="020B0604020202020204" pitchFamily="34" charset="0"/>
                <a:cs typeface="Arial" panose="020B0604020202020204" pitchFamily="34" charset="0"/>
              </a:defRPr>
            </a:lvl3pPr>
            <a:lvl4pPr marL="1600200" indent="-228600" eaLnBrk="0" hangingPunct="0">
              <a:defRPr sz="2400">
                <a:solidFill>
                  <a:srgbClr val="000066"/>
                </a:solidFill>
                <a:latin typeface="Arial" panose="020B0604020202020204" pitchFamily="34" charset="0"/>
                <a:cs typeface="Arial" panose="020B0604020202020204" pitchFamily="34" charset="0"/>
              </a:defRPr>
            </a:lvl4pPr>
            <a:lvl5pPr marL="2057400" indent="-228600" eaLnBrk="0" hangingPunct="0">
              <a:defRPr sz="2400">
                <a:solidFill>
                  <a:srgbClr val="000066"/>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9pPr>
          </a:lstStyle>
          <a:p>
            <a:pPr algn="ctr" eaLnBrk="1" hangingPunct="1"/>
            <a:r>
              <a:rPr lang="en-GB" altLang="en-US" b="1">
                <a:solidFill>
                  <a:srgbClr val="010066"/>
                </a:solidFill>
              </a:rPr>
              <a:t>chromosomal </a:t>
            </a:r>
            <a:br>
              <a:rPr lang="en-GB" altLang="en-US" b="1">
                <a:solidFill>
                  <a:srgbClr val="010066"/>
                </a:solidFill>
              </a:rPr>
            </a:br>
            <a:r>
              <a:rPr lang="en-GB" altLang="en-US" b="1">
                <a:solidFill>
                  <a:srgbClr val="010066"/>
                </a:solidFill>
              </a:rPr>
              <a:t>DNA</a:t>
            </a:r>
            <a:endParaRPr lang="en-GB" altLang="en-US">
              <a:solidFill>
                <a:srgbClr val="010066"/>
              </a:solidFill>
            </a:endParaRPr>
          </a:p>
        </p:txBody>
      </p:sp>
      <p:sp>
        <p:nvSpPr>
          <p:cNvPr id="15" name="Rectangle 14">
            <a:extLst>
              <a:ext uri="{FF2B5EF4-FFF2-40B4-BE49-F238E27FC236}">
                <a16:creationId xmlns:a16="http://schemas.microsoft.com/office/drawing/2014/main" id="{61EE9273-F9C7-44E3-A345-17DD45C9E1F9}"/>
              </a:ext>
            </a:extLst>
          </p:cNvPr>
          <p:cNvSpPr>
            <a:spLocks noChangeArrowheads="1"/>
          </p:cNvSpPr>
          <p:nvPr/>
        </p:nvSpPr>
        <p:spPr bwMode="auto">
          <a:xfrm>
            <a:off x="4316413" y="5502275"/>
            <a:ext cx="2173287"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rgbClr val="000066"/>
                </a:solidFill>
                <a:latin typeface="Arial" panose="020B0604020202020204" pitchFamily="34" charset="0"/>
                <a:cs typeface="Arial" panose="020B0604020202020204" pitchFamily="34" charset="0"/>
              </a:defRPr>
            </a:lvl1pPr>
            <a:lvl2pPr marL="742950" indent="-285750" eaLnBrk="0" hangingPunct="0">
              <a:defRPr sz="2400">
                <a:solidFill>
                  <a:srgbClr val="000066"/>
                </a:solidFill>
                <a:latin typeface="Arial" panose="020B0604020202020204" pitchFamily="34" charset="0"/>
                <a:cs typeface="Arial" panose="020B0604020202020204" pitchFamily="34" charset="0"/>
              </a:defRPr>
            </a:lvl2pPr>
            <a:lvl3pPr marL="1143000" indent="-228600" eaLnBrk="0" hangingPunct="0">
              <a:defRPr sz="2400">
                <a:solidFill>
                  <a:srgbClr val="000066"/>
                </a:solidFill>
                <a:latin typeface="Arial" panose="020B0604020202020204" pitchFamily="34" charset="0"/>
                <a:cs typeface="Arial" panose="020B0604020202020204" pitchFamily="34" charset="0"/>
              </a:defRPr>
            </a:lvl3pPr>
            <a:lvl4pPr marL="1600200" indent="-228600" eaLnBrk="0" hangingPunct="0">
              <a:defRPr sz="2400">
                <a:solidFill>
                  <a:srgbClr val="000066"/>
                </a:solidFill>
                <a:latin typeface="Arial" panose="020B0604020202020204" pitchFamily="34" charset="0"/>
                <a:cs typeface="Arial" panose="020B0604020202020204" pitchFamily="34" charset="0"/>
              </a:defRPr>
            </a:lvl4pPr>
            <a:lvl5pPr marL="2057400" indent="-228600" eaLnBrk="0" hangingPunct="0">
              <a:defRPr sz="2400">
                <a:solidFill>
                  <a:srgbClr val="000066"/>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9pPr>
          </a:lstStyle>
          <a:p>
            <a:pPr algn="ctr" eaLnBrk="1" hangingPunct="1"/>
            <a:r>
              <a:rPr lang="en-GB" altLang="en-US" b="1">
                <a:solidFill>
                  <a:srgbClr val="010066"/>
                </a:solidFill>
              </a:rPr>
              <a:t>circular </a:t>
            </a:r>
            <a:br>
              <a:rPr lang="en-GB" altLang="en-US" b="1">
                <a:solidFill>
                  <a:srgbClr val="010066"/>
                </a:solidFill>
              </a:rPr>
            </a:br>
            <a:r>
              <a:rPr lang="en-GB" altLang="en-US" b="1">
                <a:solidFill>
                  <a:srgbClr val="010066"/>
                </a:solidFill>
              </a:rPr>
              <a:t>plasmid DNA</a:t>
            </a:r>
          </a:p>
        </p:txBody>
      </p:sp>
      <p:cxnSp>
        <p:nvCxnSpPr>
          <p:cNvPr id="17" name="Straight Arrow Connector 16">
            <a:extLst>
              <a:ext uri="{FF2B5EF4-FFF2-40B4-BE49-F238E27FC236}">
                <a16:creationId xmlns:a16="http://schemas.microsoft.com/office/drawing/2014/main" id="{EE496C90-8986-44E0-B5F4-28B0B15EB692}"/>
              </a:ext>
            </a:extLst>
          </p:cNvPr>
          <p:cNvCxnSpPr>
            <a:cxnSpLocks noChangeShapeType="1"/>
            <a:stCxn id="15" idx="0"/>
          </p:cNvCxnSpPr>
          <p:nvPr/>
        </p:nvCxnSpPr>
        <p:spPr bwMode="auto">
          <a:xfrm flipV="1">
            <a:off x="5403850" y="4979988"/>
            <a:ext cx="755650" cy="522287"/>
          </a:xfrm>
          <a:prstGeom prst="straightConnector1">
            <a:avLst/>
          </a:prstGeom>
          <a:noFill/>
          <a:ln w="38100" algn="ctr">
            <a:solidFill>
              <a:schemeClr val="tx1"/>
            </a:solidFill>
            <a:round/>
            <a:headEnd type="oval" w="med" len="med"/>
            <a:tailEnd type="arrow" w="med" len="med"/>
          </a:ln>
          <a:extLst>
            <a:ext uri="{909E8E84-426E-40DD-AFC4-6F175D3DCCD1}">
              <a14:hiddenFill xmlns:a14="http://schemas.microsoft.com/office/drawing/2010/main">
                <a:noFill/>
              </a14:hiddenFill>
            </a:ext>
          </a:extLst>
        </p:spPr>
      </p:cxnSp>
      <p:pic>
        <p:nvPicPr>
          <p:cNvPr id="13" name="Picture 12">
            <a:extLst>
              <a:ext uri="{FF2B5EF4-FFF2-40B4-BE49-F238E27FC236}">
                <a16:creationId xmlns:a16="http://schemas.microsoft.com/office/drawing/2014/main" id="{2A6F6D3E-C269-4218-A187-BF2E7FD38702}"/>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4"/>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2"/>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childTnLst>
                                </p:cTn>
                              </p:par>
                            </p:childTnLst>
                          </p:cTn>
                        </p:par>
                      </p:childTnLst>
                    </p:cTn>
                  </p:par>
                  <p:par>
                    <p:cTn id="17" fill="hold" nodeType="clickPar">
                      <p:stCondLst>
                        <p:cond delay="indefinite"/>
                      </p:stCondLst>
                      <p:childTnLst>
                        <p:par>
                          <p:cTn id="18" fill="hold" nodeType="withGroup">
                            <p:stCondLst>
                              <p:cond delay="0"/>
                            </p:stCondLst>
                            <p:childTnLst>
                              <p:par>
                                <p:cTn id="19" presetID="1" presetClass="entr" presetSubtype="0" fill="hold" nodeType="clickEffect">
                                  <p:stCondLst>
                                    <p:cond delay="0"/>
                                  </p:stCondLst>
                                  <p:childTnLst>
                                    <p:set>
                                      <p:cBhvr>
                                        <p:cTn id="20" dur="1" fill="hold">
                                          <p:stCondLst>
                                            <p:cond delay="0"/>
                                          </p:stCondLst>
                                        </p:cTn>
                                        <p:tgtEl>
                                          <p:spTgt spid="17"/>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5"/>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53958"/>
                                        </p:tgtEl>
                                        <p:attrNameLst>
                                          <p:attrName>style.visibility</p:attrName>
                                        </p:attrNameLst>
                                      </p:cBhvr>
                                      <p:to>
                                        <p:strVal val="visible"/>
                                      </p:to>
                                    </p:set>
                                  </p:childTnLst>
                                </p:cTn>
                              </p:par>
                            </p:childTnLst>
                          </p:cTn>
                        </p:par>
                        <p:par>
                          <p:cTn id="27" fill="hold">
                            <p:stCondLst>
                              <p:cond delay="0"/>
                            </p:stCondLst>
                            <p:childTnLst>
                              <p:par>
                                <p:cTn id="28" presetID="1" presetClass="entr" presetSubtype="0" fill="hold" nodeType="afterEffect">
                                  <p:stCondLst>
                                    <p:cond delay="0"/>
                                  </p:stCondLst>
                                  <p:childTnLst>
                                    <p:set>
                                      <p:cBhvr>
                                        <p:cTn id="29"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3958" grpId="0"/>
      <p:bldP spid="9" grpId="0"/>
      <p:bldP spid="10" grpId="0"/>
      <p:bldP spid="14" grpId="0"/>
      <p:bldP spid="15"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a:extLst>
              <a:ext uri="{FF2B5EF4-FFF2-40B4-BE49-F238E27FC236}">
                <a16:creationId xmlns:a16="http://schemas.microsoft.com/office/drawing/2014/main" id="{7A12DBD9-B2F0-46D3-BD98-9B6C468CBA85}"/>
              </a:ext>
            </a:extLst>
          </p:cNvPr>
          <p:cNvSpPr>
            <a:spLocks noGrp="1" noChangeArrowheads="1"/>
          </p:cNvSpPr>
          <p:nvPr>
            <p:ph type="title"/>
          </p:nvPr>
        </p:nvSpPr>
        <p:spPr/>
        <p:txBody>
          <a:bodyPr/>
          <a:lstStyle/>
          <a:p>
            <a:r>
              <a:rPr lang="en-GB" altLang="en-US" dirty="0"/>
              <a:t>Other bacterial structures</a:t>
            </a:r>
          </a:p>
        </p:txBody>
      </p:sp>
      <p:sp>
        <p:nvSpPr>
          <p:cNvPr id="34819" name="Text Box 64">
            <a:extLst>
              <a:ext uri="{FF2B5EF4-FFF2-40B4-BE49-F238E27FC236}">
                <a16:creationId xmlns:a16="http://schemas.microsoft.com/office/drawing/2014/main" id="{290A736F-312F-4CA5-BA7B-450855561614}"/>
              </a:ext>
            </a:extLst>
          </p:cNvPr>
          <p:cNvSpPr txBox="1">
            <a:spLocks noChangeArrowheads="1"/>
          </p:cNvSpPr>
          <p:nvPr/>
        </p:nvSpPr>
        <p:spPr bwMode="auto">
          <a:xfrm>
            <a:off x="342900" y="784225"/>
            <a:ext cx="7265988"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2400">
                <a:solidFill>
                  <a:srgbClr val="000066"/>
                </a:solidFill>
                <a:latin typeface="Arial" panose="020B0604020202020204" pitchFamily="34" charset="0"/>
                <a:cs typeface="Arial" panose="020B0604020202020204" pitchFamily="34" charset="0"/>
              </a:defRPr>
            </a:lvl1pPr>
            <a:lvl2pPr marL="742950" indent="-285750" eaLnBrk="0" hangingPunct="0">
              <a:defRPr sz="2400">
                <a:solidFill>
                  <a:srgbClr val="000066"/>
                </a:solidFill>
                <a:latin typeface="Arial" panose="020B0604020202020204" pitchFamily="34" charset="0"/>
                <a:cs typeface="Arial" panose="020B0604020202020204" pitchFamily="34" charset="0"/>
              </a:defRPr>
            </a:lvl2pPr>
            <a:lvl3pPr marL="1143000" indent="-228600" eaLnBrk="0" hangingPunct="0">
              <a:defRPr sz="2400">
                <a:solidFill>
                  <a:srgbClr val="000066"/>
                </a:solidFill>
                <a:latin typeface="Arial" panose="020B0604020202020204" pitchFamily="34" charset="0"/>
                <a:cs typeface="Arial" panose="020B0604020202020204" pitchFamily="34" charset="0"/>
              </a:defRPr>
            </a:lvl3pPr>
            <a:lvl4pPr marL="1600200" indent="-228600" eaLnBrk="0" hangingPunct="0">
              <a:defRPr sz="2400">
                <a:solidFill>
                  <a:srgbClr val="000066"/>
                </a:solidFill>
                <a:latin typeface="Arial" panose="020B0604020202020204" pitchFamily="34" charset="0"/>
                <a:cs typeface="Arial" panose="020B0604020202020204" pitchFamily="34" charset="0"/>
              </a:defRPr>
            </a:lvl4pPr>
            <a:lvl5pPr marL="2057400" indent="-228600" eaLnBrk="0" hangingPunct="0">
              <a:defRPr sz="2400">
                <a:solidFill>
                  <a:srgbClr val="000066"/>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9pPr>
          </a:lstStyle>
          <a:p>
            <a:pPr eaLnBrk="1" hangingPunct="1">
              <a:spcBef>
                <a:spcPct val="50000"/>
              </a:spcBef>
            </a:pPr>
            <a:r>
              <a:rPr lang="en-GB" altLang="en-US">
                <a:solidFill>
                  <a:srgbClr val="010066"/>
                </a:solidFill>
              </a:rPr>
              <a:t>Some bacteria have one or more </a:t>
            </a:r>
            <a:r>
              <a:rPr lang="en-GB" altLang="en-US" b="1">
                <a:solidFill>
                  <a:srgbClr val="10BC45"/>
                </a:solidFill>
              </a:rPr>
              <a:t>flagella</a:t>
            </a:r>
            <a:r>
              <a:rPr lang="en-GB" altLang="en-US">
                <a:solidFill>
                  <a:srgbClr val="010066"/>
                </a:solidFill>
              </a:rPr>
              <a:t>.</a:t>
            </a:r>
          </a:p>
        </p:txBody>
      </p:sp>
      <p:sp>
        <p:nvSpPr>
          <p:cNvPr id="8" name="Text Box 63">
            <a:extLst>
              <a:ext uri="{FF2B5EF4-FFF2-40B4-BE49-F238E27FC236}">
                <a16:creationId xmlns:a16="http://schemas.microsoft.com/office/drawing/2014/main" id="{13A10E88-36F5-4E75-90BD-E29EB914CBFF}"/>
              </a:ext>
            </a:extLst>
          </p:cNvPr>
          <p:cNvSpPr txBox="1">
            <a:spLocks noChangeArrowheads="1"/>
          </p:cNvSpPr>
          <p:nvPr/>
        </p:nvSpPr>
        <p:spPr bwMode="auto">
          <a:xfrm>
            <a:off x="342900" y="1455738"/>
            <a:ext cx="8477250"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2400">
                <a:solidFill>
                  <a:srgbClr val="000066"/>
                </a:solidFill>
                <a:latin typeface="Arial" panose="020B0604020202020204" pitchFamily="34" charset="0"/>
                <a:cs typeface="Arial" panose="020B0604020202020204" pitchFamily="34" charset="0"/>
              </a:defRPr>
            </a:lvl1pPr>
            <a:lvl2pPr marL="742950" indent="-285750" eaLnBrk="0" hangingPunct="0">
              <a:defRPr sz="2400">
                <a:solidFill>
                  <a:srgbClr val="000066"/>
                </a:solidFill>
                <a:latin typeface="Arial" panose="020B0604020202020204" pitchFamily="34" charset="0"/>
                <a:cs typeface="Arial" panose="020B0604020202020204" pitchFamily="34" charset="0"/>
              </a:defRPr>
            </a:lvl2pPr>
            <a:lvl3pPr marL="1143000" indent="-228600" eaLnBrk="0" hangingPunct="0">
              <a:defRPr sz="2400">
                <a:solidFill>
                  <a:srgbClr val="000066"/>
                </a:solidFill>
                <a:latin typeface="Arial" panose="020B0604020202020204" pitchFamily="34" charset="0"/>
                <a:cs typeface="Arial" panose="020B0604020202020204" pitchFamily="34" charset="0"/>
              </a:defRPr>
            </a:lvl3pPr>
            <a:lvl4pPr marL="1600200" indent="-228600" eaLnBrk="0" hangingPunct="0">
              <a:defRPr sz="2400">
                <a:solidFill>
                  <a:srgbClr val="000066"/>
                </a:solidFill>
                <a:latin typeface="Arial" panose="020B0604020202020204" pitchFamily="34" charset="0"/>
                <a:cs typeface="Arial" panose="020B0604020202020204" pitchFamily="34" charset="0"/>
              </a:defRPr>
            </a:lvl4pPr>
            <a:lvl5pPr marL="2057400" indent="-228600" eaLnBrk="0" hangingPunct="0">
              <a:defRPr sz="2400">
                <a:solidFill>
                  <a:srgbClr val="000066"/>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9pPr>
          </a:lstStyle>
          <a:p>
            <a:pPr eaLnBrk="1" hangingPunct="1">
              <a:spcBef>
                <a:spcPct val="50000"/>
              </a:spcBef>
            </a:pPr>
            <a:r>
              <a:rPr lang="en-GB" altLang="en-US" dirty="0">
                <a:solidFill>
                  <a:srgbClr val="010066"/>
                </a:solidFill>
              </a:rPr>
              <a:t>Flagella are tail-like structures that can spin to allow the bacterial cell to move. </a:t>
            </a:r>
          </a:p>
        </p:txBody>
      </p:sp>
      <p:sp>
        <p:nvSpPr>
          <p:cNvPr id="9" name="Text Box 62">
            <a:extLst>
              <a:ext uri="{FF2B5EF4-FFF2-40B4-BE49-F238E27FC236}">
                <a16:creationId xmlns:a16="http://schemas.microsoft.com/office/drawing/2014/main" id="{31E5AF75-36B3-4C5A-90AB-7B6544454EBD}"/>
              </a:ext>
            </a:extLst>
          </p:cNvPr>
          <p:cNvSpPr txBox="1">
            <a:spLocks noChangeArrowheads="1"/>
          </p:cNvSpPr>
          <p:nvPr/>
        </p:nvSpPr>
        <p:spPr bwMode="auto">
          <a:xfrm>
            <a:off x="342900" y="2498725"/>
            <a:ext cx="3848100" cy="1201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2400">
                <a:solidFill>
                  <a:srgbClr val="000066"/>
                </a:solidFill>
                <a:latin typeface="Arial" panose="020B0604020202020204" pitchFamily="34" charset="0"/>
                <a:cs typeface="Arial" panose="020B0604020202020204" pitchFamily="34" charset="0"/>
              </a:defRPr>
            </a:lvl1pPr>
            <a:lvl2pPr marL="742950" indent="-285750" eaLnBrk="0" hangingPunct="0">
              <a:defRPr sz="2400">
                <a:solidFill>
                  <a:srgbClr val="000066"/>
                </a:solidFill>
                <a:latin typeface="Arial" panose="020B0604020202020204" pitchFamily="34" charset="0"/>
                <a:cs typeface="Arial" panose="020B0604020202020204" pitchFamily="34" charset="0"/>
              </a:defRPr>
            </a:lvl2pPr>
            <a:lvl3pPr marL="1143000" indent="-228600" eaLnBrk="0" hangingPunct="0">
              <a:defRPr sz="2400">
                <a:solidFill>
                  <a:srgbClr val="000066"/>
                </a:solidFill>
                <a:latin typeface="Arial" panose="020B0604020202020204" pitchFamily="34" charset="0"/>
                <a:cs typeface="Arial" panose="020B0604020202020204" pitchFamily="34" charset="0"/>
              </a:defRPr>
            </a:lvl3pPr>
            <a:lvl4pPr marL="1600200" indent="-228600" eaLnBrk="0" hangingPunct="0">
              <a:defRPr sz="2400">
                <a:solidFill>
                  <a:srgbClr val="000066"/>
                </a:solidFill>
                <a:latin typeface="Arial" panose="020B0604020202020204" pitchFamily="34" charset="0"/>
                <a:cs typeface="Arial" panose="020B0604020202020204" pitchFamily="34" charset="0"/>
              </a:defRPr>
            </a:lvl4pPr>
            <a:lvl5pPr marL="2057400" indent="-228600" eaLnBrk="0" hangingPunct="0">
              <a:defRPr sz="2400">
                <a:solidFill>
                  <a:srgbClr val="000066"/>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9pPr>
          </a:lstStyle>
          <a:p>
            <a:pPr eaLnBrk="1" hangingPunct="1">
              <a:spcBef>
                <a:spcPct val="50000"/>
              </a:spcBef>
            </a:pPr>
            <a:r>
              <a:rPr lang="en-GB" altLang="en-US" dirty="0">
                <a:solidFill>
                  <a:srgbClr val="010066"/>
                </a:solidFill>
              </a:rPr>
              <a:t>The cell membrane of some bacterial cells are surrounded by a </a:t>
            </a:r>
            <a:r>
              <a:rPr lang="en-GB" altLang="en-US" b="1" dirty="0">
                <a:solidFill>
                  <a:srgbClr val="010066"/>
                </a:solidFill>
              </a:rPr>
              <a:t>cell wall</a:t>
            </a:r>
            <a:r>
              <a:rPr lang="en-GB" altLang="en-US" dirty="0">
                <a:solidFill>
                  <a:srgbClr val="010066"/>
                </a:solidFill>
              </a:rPr>
              <a:t>. </a:t>
            </a:r>
          </a:p>
        </p:txBody>
      </p:sp>
      <p:sp>
        <p:nvSpPr>
          <p:cNvPr id="11" name="Text Box 61">
            <a:extLst>
              <a:ext uri="{FF2B5EF4-FFF2-40B4-BE49-F238E27FC236}">
                <a16:creationId xmlns:a16="http://schemas.microsoft.com/office/drawing/2014/main" id="{2F7F0F0A-EF0C-428C-AC5F-BD5E309F628F}"/>
              </a:ext>
            </a:extLst>
          </p:cNvPr>
          <p:cNvSpPr txBox="1">
            <a:spLocks noChangeArrowheads="1"/>
          </p:cNvSpPr>
          <p:nvPr/>
        </p:nvSpPr>
        <p:spPr bwMode="auto">
          <a:xfrm>
            <a:off x="342899" y="5322888"/>
            <a:ext cx="8189913"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2400">
                <a:solidFill>
                  <a:srgbClr val="000066"/>
                </a:solidFill>
                <a:latin typeface="Arial" panose="020B0604020202020204" pitchFamily="34" charset="0"/>
                <a:cs typeface="Arial" panose="020B0604020202020204" pitchFamily="34" charset="0"/>
              </a:defRPr>
            </a:lvl1pPr>
            <a:lvl2pPr marL="742950" indent="-285750" eaLnBrk="0" hangingPunct="0">
              <a:defRPr sz="2400">
                <a:solidFill>
                  <a:srgbClr val="000066"/>
                </a:solidFill>
                <a:latin typeface="Arial" panose="020B0604020202020204" pitchFamily="34" charset="0"/>
                <a:cs typeface="Arial" panose="020B0604020202020204" pitchFamily="34" charset="0"/>
              </a:defRPr>
            </a:lvl2pPr>
            <a:lvl3pPr marL="1143000" indent="-228600" eaLnBrk="0" hangingPunct="0">
              <a:defRPr sz="2400">
                <a:solidFill>
                  <a:srgbClr val="000066"/>
                </a:solidFill>
                <a:latin typeface="Arial" panose="020B0604020202020204" pitchFamily="34" charset="0"/>
                <a:cs typeface="Arial" panose="020B0604020202020204" pitchFamily="34" charset="0"/>
              </a:defRPr>
            </a:lvl3pPr>
            <a:lvl4pPr marL="1600200" indent="-228600" eaLnBrk="0" hangingPunct="0">
              <a:defRPr sz="2400">
                <a:solidFill>
                  <a:srgbClr val="000066"/>
                </a:solidFill>
                <a:latin typeface="Arial" panose="020B0604020202020204" pitchFamily="34" charset="0"/>
                <a:cs typeface="Arial" panose="020B0604020202020204" pitchFamily="34" charset="0"/>
              </a:defRPr>
            </a:lvl4pPr>
            <a:lvl5pPr marL="2057400" indent="-228600" eaLnBrk="0" hangingPunct="0">
              <a:defRPr sz="2400">
                <a:solidFill>
                  <a:srgbClr val="000066"/>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9pPr>
          </a:lstStyle>
          <a:p>
            <a:pPr eaLnBrk="1" hangingPunct="1">
              <a:spcBef>
                <a:spcPct val="50000"/>
              </a:spcBef>
            </a:pPr>
            <a:r>
              <a:rPr lang="en-GB" altLang="en-US" dirty="0">
                <a:solidFill>
                  <a:srgbClr val="010066"/>
                </a:solidFill>
              </a:rPr>
              <a:t>Some bacterial cells have neither of these structures, while others have both. </a:t>
            </a:r>
          </a:p>
        </p:txBody>
      </p:sp>
      <p:cxnSp>
        <p:nvCxnSpPr>
          <p:cNvPr id="12" name="Straight Arrow Connector 11">
            <a:extLst>
              <a:ext uri="{FF2B5EF4-FFF2-40B4-BE49-F238E27FC236}">
                <a16:creationId xmlns:a16="http://schemas.microsoft.com/office/drawing/2014/main" id="{F8C99245-1093-4336-9A69-8FB4BAD4701A}"/>
              </a:ext>
            </a:extLst>
          </p:cNvPr>
          <p:cNvCxnSpPr>
            <a:cxnSpLocks noChangeShapeType="1"/>
            <a:stCxn id="14" idx="2"/>
          </p:cNvCxnSpPr>
          <p:nvPr/>
        </p:nvCxnSpPr>
        <p:spPr bwMode="auto">
          <a:xfrm flipH="1">
            <a:off x="7594600" y="3024188"/>
            <a:ext cx="460375" cy="938212"/>
          </a:xfrm>
          <a:prstGeom prst="straightConnector1">
            <a:avLst/>
          </a:prstGeom>
          <a:noFill/>
          <a:ln w="38100" algn="ctr">
            <a:solidFill>
              <a:schemeClr val="tx1"/>
            </a:solidFill>
            <a:round/>
            <a:headEnd type="oval" w="med" len="med"/>
            <a:tailEnd type="arrow" w="med" len="med"/>
          </a:ln>
          <a:extLst>
            <a:ext uri="{909E8E84-426E-40DD-AFC4-6F175D3DCCD1}">
              <a14:hiddenFill xmlns:a14="http://schemas.microsoft.com/office/drawing/2010/main">
                <a:noFill/>
              </a14:hiddenFill>
            </a:ext>
          </a:extLst>
        </p:spPr>
      </p:cxnSp>
      <p:sp>
        <p:nvSpPr>
          <p:cNvPr id="14" name="Rectangle 13">
            <a:extLst>
              <a:ext uri="{FF2B5EF4-FFF2-40B4-BE49-F238E27FC236}">
                <a16:creationId xmlns:a16="http://schemas.microsoft.com/office/drawing/2014/main" id="{4FDEE91D-6352-41E8-8A76-75A75DF84D8A}"/>
              </a:ext>
            </a:extLst>
          </p:cNvPr>
          <p:cNvSpPr>
            <a:spLocks noChangeArrowheads="1"/>
          </p:cNvSpPr>
          <p:nvPr/>
        </p:nvSpPr>
        <p:spPr bwMode="auto">
          <a:xfrm>
            <a:off x="7288213" y="2563813"/>
            <a:ext cx="1535112"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rgbClr val="000066"/>
                </a:solidFill>
                <a:latin typeface="Arial" panose="020B0604020202020204" pitchFamily="34" charset="0"/>
                <a:cs typeface="Arial" panose="020B0604020202020204" pitchFamily="34" charset="0"/>
              </a:defRPr>
            </a:lvl1pPr>
            <a:lvl2pPr marL="742950" indent="-285750" eaLnBrk="0" hangingPunct="0">
              <a:defRPr sz="2400">
                <a:solidFill>
                  <a:srgbClr val="000066"/>
                </a:solidFill>
                <a:latin typeface="Arial" panose="020B0604020202020204" pitchFamily="34" charset="0"/>
                <a:cs typeface="Arial" panose="020B0604020202020204" pitchFamily="34" charset="0"/>
              </a:defRPr>
            </a:lvl2pPr>
            <a:lvl3pPr marL="1143000" indent="-228600" eaLnBrk="0" hangingPunct="0">
              <a:defRPr sz="2400">
                <a:solidFill>
                  <a:srgbClr val="000066"/>
                </a:solidFill>
                <a:latin typeface="Arial" panose="020B0604020202020204" pitchFamily="34" charset="0"/>
                <a:cs typeface="Arial" panose="020B0604020202020204" pitchFamily="34" charset="0"/>
              </a:defRPr>
            </a:lvl3pPr>
            <a:lvl4pPr marL="1600200" indent="-228600" eaLnBrk="0" hangingPunct="0">
              <a:defRPr sz="2400">
                <a:solidFill>
                  <a:srgbClr val="000066"/>
                </a:solidFill>
                <a:latin typeface="Arial" panose="020B0604020202020204" pitchFamily="34" charset="0"/>
                <a:cs typeface="Arial" panose="020B0604020202020204" pitchFamily="34" charset="0"/>
              </a:defRPr>
            </a:lvl4pPr>
            <a:lvl5pPr marL="2057400" indent="-228600" eaLnBrk="0" hangingPunct="0">
              <a:defRPr sz="2400">
                <a:solidFill>
                  <a:srgbClr val="000066"/>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9pPr>
          </a:lstStyle>
          <a:p>
            <a:pPr eaLnBrk="1" hangingPunct="1"/>
            <a:r>
              <a:rPr lang="en-GB" altLang="en-US" b="1">
                <a:solidFill>
                  <a:srgbClr val="010066"/>
                </a:solidFill>
              </a:rPr>
              <a:t>flagellum</a:t>
            </a:r>
            <a:endParaRPr lang="en-GB" altLang="en-US">
              <a:solidFill>
                <a:srgbClr val="010066"/>
              </a:solidFill>
            </a:endParaRPr>
          </a:p>
        </p:txBody>
      </p:sp>
      <p:pic>
        <p:nvPicPr>
          <p:cNvPr id="34827" name="Picture 15" descr="EdexcelCells_bacterial cell_flagella.png">
            <a:extLst>
              <a:ext uri="{FF2B5EF4-FFF2-40B4-BE49-F238E27FC236}">
                <a16:creationId xmlns:a16="http://schemas.microsoft.com/office/drawing/2014/main" id="{D9E8122A-564E-44BF-98FB-B56522EF9451}"/>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rot="2076359">
            <a:off x="4770438" y="2930525"/>
            <a:ext cx="3613150" cy="165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8" name="Straight Arrow Connector 17">
            <a:extLst>
              <a:ext uri="{FF2B5EF4-FFF2-40B4-BE49-F238E27FC236}">
                <a16:creationId xmlns:a16="http://schemas.microsoft.com/office/drawing/2014/main" id="{2A5EF20D-E4D9-4577-AE85-7629DEA8A427}"/>
              </a:ext>
            </a:extLst>
          </p:cNvPr>
          <p:cNvCxnSpPr>
            <a:cxnSpLocks noChangeShapeType="1"/>
          </p:cNvCxnSpPr>
          <p:nvPr/>
        </p:nvCxnSpPr>
        <p:spPr bwMode="auto">
          <a:xfrm flipV="1">
            <a:off x="5156200" y="4038600"/>
            <a:ext cx="571500" cy="520700"/>
          </a:xfrm>
          <a:prstGeom prst="straightConnector1">
            <a:avLst/>
          </a:prstGeom>
          <a:noFill/>
          <a:ln w="38100" algn="ctr">
            <a:solidFill>
              <a:schemeClr val="tx1"/>
            </a:solidFill>
            <a:round/>
            <a:headEnd type="oval" w="med" len="med"/>
            <a:tailEnd type="arrow" w="med" len="med"/>
          </a:ln>
          <a:extLst>
            <a:ext uri="{909E8E84-426E-40DD-AFC4-6F175D3DCCD1}">
              <a14:hiddenFill xmlns:a14="http://schemas.microsoft.com/office/drawing/2010/main">
                <a:noFill/>
              </a14:hiddenFill>
            </a:ext>
          </a:extLst>
        </p:spPr>
      </p:cxnSp>
      <p:sp>
        <p:nvSpPr>
          <p:cNvPr id="20" name="Rectangle 19">
            <a:extLst>
              <a:ext uri="{FF2B5EF4-FFF2-40B4-BE49-F238E27FC236}">
                <a16:creationId xmlns:a16="http://schemas.microsoft.com/office/drawing/2014/main" id="{47161903-7A20-4BFA-BC64-1C3BD876C527}"/>
              </a:ext>
            </a:extLst>
          </p:cNvPr>
          <p:cNvSpPr>
            <a:spLocks noChangeArrowheads="1"/>
          </p:cNvSpPr>
          <p:nvPr/>
        </p:nvSpPr>
        <p:spPr bwMode="auto">
          <a:xfrm>
            <a:off x="4373563" y="4557713"/>
            <a:ext cx="1362075"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rgbClr val="000066"/>
                </a:solidFill>
                <a:latin typeface="Arial" panose="020B0604020202020204" pitchFamily="34" charset="0"/>
                <a:cs typeface="Arial" panose="020B0604020202020204" pitchFamily="34" charset="0"/>
              </a:defRPr>
            </a:lvl1pPr>
            <a:lvl2pPr marL="742950" indent="-285750" eaLnBrk="0" hangingPunct="0">
              <a:defRPr sz="2400">
                <a:solidFill>
                  <a:srgbClr val="000066"/>
                </a:solidFill>
                <a:latin typeface="Arial" panose="020B0604020202020204" pitchFamily="34" charset="0"/>
                <a:cs typeface="Arial" panose="020B0604020202020204" pitchFamily="34" charset="0"/>
              </a:defRPr>
            </a:lvl2pPr>
            <a:lvl3pPr marL="1143000" indent="-228600" eaLnBrk="0" hangingPunct="0">
              <a:defRPr sz="2400">
                <a:solidFill>
                  <a:srgbClr val="000066"/>
                </a:solidFill>
                <a:latin typeface="Arial" panose="020B0604020202020204" pitchFamily="34" charset="0"/>
                <a:cs typeface="Arial" panose="020B0604020202020204" pitchFamily="34" charset="0"/>
              </a:defRPr>
            </a:lvl3pPr>
            <a:lvl4pPr marL="1600200" indent="-228600" eaLnBrk="0" hangingPunct="0">
              <a:defRPr sz="2400">
                <a:solidFill>
                  <a:srgbClr val="000066"/>
                </a:solidFill>
                <a:latin typeface="Arial" panose="020B0604020202020204" pitchFamily="34" charset="0"/>
                <a:cs typeface="Arial" panose="020B0604020202020204" pitchFamily="34" charset="0"/>
              </a:defRPr>
            </a:lvl4pPr>
            <a:lvl5pPr marL="2057400" indent="-228600" eaLnBrk="0" hangingPunct="0">
              <a:defRPr sz="2400">
                <a:solidFill>
                  <a:srgbClr val="000066"/>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9pPr>
          </a:lstStyle>
          <a:p>
            <a:pPr eaLnBrk="1" hangingPunct="1"/>
            <a:r>
              <a:rPr lang="en-GB" altLang="en-US" b="1">
                <a:solidFill>
                  <a:srgbClr val="010066"/>
                </a:solidFill>
              </a:rPr>
              <a:t>cell wall</a:t>
            </a:r>
            <a:endParaRPr lang="en-GB" altLang="en-US"/>
          </a:p>
        </p:txBody>
      </p:sp>
      <p:sp>
        <p:nvSpPr>
          <p:cNvPr id="21" name="Rectangle 20">
            <a:extLst>
              <a:ext uri="{FF2B5EF4-FFF2-40B4-BE49-F238E27FC236}">
                <a16:creationId xmlns:a16="http://schemas.microsoft.com/office/drawing/2014/main" id="{A415ADB6-B11B-4916-9F3F-2EE2AA8C0B0E}"/>
              </a:ext>
            </a:extLst>
          </p:cNvPr>
          <p:cNvSpPr>
            <a:spLocks noChangeArrowheads="1"/>
          </p:cNvSpPr>
          <p:nvPr/>
        </p:nvSpPr>
        <p:spPr bwMode="auto">
          <a:xfrm>
            <a:off x="342900" y="3911600"/>
            <a:ext cx="457200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rgbClr val="000066"/>
                </a:solidFill>
                <a:latin typeface="Arial" panose="020B0604020202020204" pitchFamily="34" charset="0"/>
                <a:cs typeface="Arial" panose="020B0604020202020204" pitchFamily="34" charset="0"/>
              </a:defRPr>
            </a:lvl1pPr>
            <a:lvl2pPr marL="742950" indent="-285750" eaLnBrk="0" hangingPunct="0">
              <a:defRPr sz="2400">
                <a:solidFill>
                  <a:srgbClr val="000066"/>
                </a:solidFill>
                <a:latin typeface="Arial" panose="020B0604020202020204" pitchFamily="34" charset="0"/>
                <a:cs typeface="Arial" panose="020B0604020202020204" pitchFamily="34" charset="0"/>
              </a:defRPr>
            </a:lvl2pPr>
            <a:lvl3pPr marL="1143000" indent="-228600" eaLnBrk="0" hangingPunct="0">
              <a:defRPr sz="2400">
                <a:solidFill>
                  <a:srgbClr val="000066"/>
                </a:solidFill>
                <a:latin typeface="Arial" panose="020B0604020202020204" pitchFamily="34" charset="0"/>
                <a:cs typeface="Arial" panose="020B0604020202020204" pitchFamily="34" charset="0"/>
              </a:defRPr>
            </a:lvl3pPr>
            <a:lvl4pPr marL="1600200" indent="-228600" eaLnBrk="0" hangingPunct="0">
              <a:defRPr sz="2400">
                <a:solidFill>
                  <a:srgbClr val="000066"/>
                </a:solidFill>
                <a:latin typeface="Arial" panose="020B0604020202020204" pitchFamily="34" charset="0"/>
                <a:cs typeface="Arial" panose="020B0604020202020204" pitchFamily="34" charset="0"/>
              </a:defRPr>
            </a:lvl4pPr>
            <a:lvl5pPr marL="2057400" indent="-228600" eaLnBrk="0" hangingPunct="0">
              <a:defRPr sz="2400">
                <a:solidFill>
                  <a:srgbClr val="000066"/>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9pPr>
          </a:lstStyle>
          <a:p>
            <a:pPr eaLnBrk="1" hangingPunct="1"/>
            <a:r>
              <a:rPr lang="en-GB" altLang="en-US">
                <a:solidFill>
                  <a:srgbClr val="010066"/>
                </a:solidFill>
              </a:rPr>
              <a:t>As in plant cells, its role is </a:t>
            </a:r>
            <a:br>
              <a:rPr lang="en-GB" altLang="en-US">
                <a:solidFill>
                  <a:srgbClr val="010066"/>
                </a:solidFill>
              </a:rPr>
            </a:br>
            <a:r>
              <a:rPr lang="en-GB" altLang="en-US">
                <a:solidFill>
                  <a:srgbClr val="010066"/>
                </a:solidFill>
              </a:rPr>
              <a:t>to protect and strengthen </a:t>
            </a:r>
            <a:br>
              <a:rPr lang="en-GB" altLang="en-US">
                <a:solidFill>
                  <a:srgbClr val="010066"/>
                </a:solidFill>
              </a:rPr>
            </a:br>
            <a:r>
              <a:rPr lang="en-GB" altLang="en-US">
                <a:solidFill>
                  <a:srgbClr val="010066"/>
                </a:solidFill>
              </a:rPr>
              <a:t>the bacterial cell. </a:t>
            </a:r>
            <a:endParaRPr lang="en-GB" altLang="en-US"/>
          </a:p>
        </p:txBody>
      </p:sp>
      <p:pic>
        <p:nvPicPr>
          <p:cNvPr id="16" name="Picture 9" descr="notes_icon">
            <a:extLst>
              <a:ext uri="{FF2B5EF4-FFF2-40B4-BE49-F238E27FC236}">
                <a16:creationId xmlns:a16="http://schemas.microsoft.com/office/drawing/2014/main" id="{84A3A41D-23AB-4555-B1DB-CBF96BC09578}"/>
              </a:ext>
            </a:extLst>
          </p:cNvPr>
          <p:cNvPicPr>
            <a:picLocks noChangeAspect="1" noChangeArrowheads="1"/>
          </p:cNvPicPr>
          <p:nvPr/>
        </p:nvPicPr>
        <p:blipFill>
          <a:blip r:embed="rId5" cstate="print"/>
          <a:srcRect/>
          <a:stretch>
            <a:fillRect/>
          </a:stretch>
        </p:blipFill>
        <p:spPr bwMode="auto">
          <a:xfrm>
            <a:off x="8532813" y="153987"/>
            <a:ext cx="442912" cy="38735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4"/>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2"/>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childTnLst>
                                </p:cTn>
                              </p:par>
                            </p:childTnLst>
                          </p:cTn>
                        </p:par>
                      </p:childTnLst>
                    </p:cTn>
                  </p:par>
                  <p:par>
                    <p:cTn id="17" fill="hold" nodeType="clickPar">
                      <p:stCondLst>
                        <p:cond delay="indefinite"/>
                      </p:stCondLst>
                      <p:childTnLst>
                        <p:par>
                          <p:cTn id="18" fill="hold" nodeType="withGroup">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20"/>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8"/>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1"/>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P spid="11" grpId="0"/>
      <p:bldP spid="14" grpId="0"/>
      <p:bldP spid="20" grpId="0"/>
      <p:bldP spid="21"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a:extLst>
              <a:ext uri="{FF2B5EF4-FFF2-40B4-BE49-F238E27FC236}">
                <a16:creationId xmlns:a16="http://schemas.microsoft.com/office/drawing/2014/main" id="{683E3B05-033B-4741-8C6E-E56559E2764C}"/>
              </a:ext>
            </a:extLst>
          </p:cNvPr>
          <p:cNvSpPr>
            <a:spLocks noGrp="1" noChangeArrowheads="1"/>
          </p:cNvSpPr>
          <p:nvPr>
            <p:ph type="title"/>
          </p:nvPr>
        </p:nvSpPr>
        <p:spPr/>
        <p:txBody>
          <a:bodyPr/>
          <a:lstStyle/>
          <a:p>
            <a:r>
              <a:rPr lang="en-GB" altLang="en-US"/>
              <a:t>What is a cell?</a:t>
            </a:r>
          </a:p>
        </p:txBody>
      </p:sp>
      <p:sp>
        <p:nvSpPr>
          <p:cNvPr id="168963" name="Text Box 3">
            <a:extLst>
              <a:ext uri="{FF2B5EF4-FFF2-40B4-BE49-F238E27FC236}">
                <a16:creationId xmlns:a16="http://schemas.microsoft.com/office/drawing/2014/main" id="{A183034E-877A-4743-A6E0-ABA5F10F2407}"/>
              </a:ext>
            </a:extLst>
          </p:cNvPr>
          <p:cNvSpPr txBox="1">
            <a:spLocks noChangeArrowheads="1"/>
          </p:cNvSpPr>
          <p:nvPr/>
        </p:nvSpPr>
        <p:spPr bwMode="auto">
          <a:xfrm>
            <a:off x="342900" y="3835400"/>
            <a:ext cx="4295775" cy="1552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marL="355600" indent="-355600" eaLnBrk="0" hangingPunct="0">
              <a:defRPr sz="2400">
                <a:solidFill>
                  <a:srgbClr val="000066"/>
                </a:solidFill>
                <a:latin typeface="Arial" panose="020B0604020202020204" pitchFamily="34" charset="0"/>
                <a:cs typeface="Arial" panose="020B0604020202020204" pitchFamily="34" charset="0"/>
              </a:defRPr>
            </a:lvl1pPr>
            <a:lvl2pPr marL="742950" indent="-285750" eaLnBrk="0" hangingPunct="0">
              <a:defRPr sz="2400">
                <a:solidFill>
                  <a:srgbClr val="000066"/>
                </a:solidFill>
                <a:latin typeface="Arial" panose="020B0604020202020204" pitchFamily="34" charset="0"/>
                <a:cs typeface="Arial" panose="020B0604020202020204" pitchFamily="34" charset="0"/>
              </a:defRPr>
            </a:lvl2pPr>
            <a:lvl3pPr marL="1143000" indent="-228600" eaLnBrk="0" hangingPunct="0">
              <a:defRPr sz="2400">
                <a:solidFill>
                  <a:srgbClr val="000066"/>
                </a:solidFill>
                <a:latin typeface="Arial" panose="020B0604020202020204" pitchFamily="34" charset="0"/>
                <a:cs typeface="Arial" panose="020B0604020202020204" pitchFamily="34" charset="0"/>
              </a:defRPr>
            </a:lvl3pPr>
            <a:lvl4pPr marL="1600200" indent="-228600" eaLnBrk="0" hangingPunct="0">
              <a:defRPr sz="2400">
                <a:solidFill>
                  <a:srgbClr val="000066"/>
                </a:solidFill>
                <a:latin typeface="Arial" panose="020B0604020202020204" pitchFamily="34" charset="0"/>
                <a:cs typeface="Arial" panose="020B0604020202020204" pitchFamily="34" charset="0"/>
              </a:defRPr>
            </a:lvl4pPr>
            <a:lvl5pPr marL="2057400" indent="-228600" eaLnBrk="0" hangingPunct="0">
              <a:defRPr sz="2400">
                <a:solidFill>
                  <a:srgbClr val="000066"/>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9pPr>
          </a:lstStyle>
          <a:p>
            <a:pPr eaLnBrk="1" hangingPunct="1">
              <a:spcBef>
                <a:spcPct val="30000"/>
              </a:spcBef>
              <a:buFont typeface="Wingdings" panose="05000000000000000000" pitchFamily="2" charset="2"/>
              <a:buChar char="l"/>
            </a:pPr>
            <a:r>
              <a:rPr lang="en-GB" altLang="en-US" b="1">
                <a:solidFill>
                  <a:srgbClr val="10BC45"/>
                </a:solidFill>
              </a:rPr>
              <a:t>Multicellular</a:t>
            </a:r>
            <a:r>
              <a:rPr lang="en-GB" altLang="en-US"/>
              <a:t> organisms consist of many cells – humans are made from an estimated 50 trillion cells! </a:t>
            </a:r>
            <a:endParaRPr lang="en-GB" altLang="en-US">
              <a:solidFill>
                <a:srgbClr val="010066"/>
              </a:solidFill>
            </a:endParaRPr>
          </a:p>
        </p:txBody>
      </p:sp>
      <p:sp>
        <p:nvSpPr>
          <p:cNvPr id="168964" name="Text Box 4">
            <a:extLst>
              <a:ext uri="{FF2B5EF4-FFF2-40B4-BE49-F238E27FC236}">
                <a16:creationId xmlns:a16="http://schemas.microsoft.com/office/drawing/2014/main" id="{3267AD37-27D5-44C9-B22C-8BF445BCE320}"/>
              </a:ext>
            </a:extLst>
          </p:cNvPr>
          <p:cNvSpPr txBox="1">
            <a:spLocks noChangeArrowheads="1"/>
          </p:cNvSpPr>
          <p:nvPr/>
        </p:nvSpPr>
        <p:spPr bwMode="auto">
          <a:xfrm>
            <a:off x="342900" y="2125663"/>
            <a:ext cx="4300538"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marL="355600" indent="-355600" eaLnBrk="0" hangingPunct="0">
              <a:defRPr sz="2400">
                <a:solidFill>
                  <a:srgbClr val="000066"/>
                </a:solidFill>
                <a:latin typeface="Arial" panose="020B0604020202020204" pitchFamily="34" charset="0"/>
                <a:cs typeface="Arial" panose="020B0604020202020204" pitchFamily="34" charset="0"/>
              </a:defRPr>
            </a:lvl1pPr>
            <a:lvl2pPr marL="742950" indent="-285750" eaLnBrk="0" hangingPunct="0">
              <a:defRPr sz="2400">
                <a:solidFill>
                  <a:srgbClr val="000066"/>
                </a:solidFill>
                <a:latin typeface="Arial" panose="020B0604020202020204" pitchFamily="34" charset="0"/>
                <a:cs typeface="Arial" panose="020B0604020202020204" pitchFamily="34" charset="0"/>
              </a:defRPr>
            </a:lvl2pPr>
            <a:lvl3pPr marL="1143000" indent="-228600" eaLnBrk="0" hangingPunct="0">
              <a:defRPr sz="2400">
                <a:solidFill>
                  <a:srgbClr val="000066"/>
                </a:solidFill>
                <a:latin typeface="Arial" panose="020B0604020202020204" pitchFamily="34" charset="0"/>
                <a:cs typeface="Arial" panose="020B0604020202020204" pitchFamily="34" charset="0"/>
              </a:defRPr>
            </a:lvl3pPr>
            <a:lvl4pPr marL="1600200" indent="-228600" eaLnBrk="0" hangingPunct="0">
              <a:defRPr sz="2400">
                <a:solidFill>
                  <a:srgbClr val="000066"/>
                </a:solidFill>
                <a:latin typeface="Arial" panose="020B0604020202020204" pitchFamily="34" charset="0"/>
                <a:cs typeface="Arial" panose="020B0604020202020204" pitchFamily="34" charset="0"/>
              </a:defRPr>
            </a:lvl4pPr>
            <a:lvl5pPr marL="2057400" indent="-228600" eaLnBrk="0" hangingPunct="0">
              <a:defRPr sz="2400">
                <a:solidFill>
                  <a:srgbClr val="000066"/>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9pPr>
          </a:lstStyle>
          <a:p>
            <a:pPr eaLnBrk="1" hangingPunct="1">
              <a:spcBef>
                <a:spcPct val="30000"/>
              </a:spcBef>
              <a:buFont typeface="Wingdings" panose="05000000000000000000" pitchFamily="2" charset="2"/>
              <a:buChar char="l"/>
            </a:pPr>
            <a:r>
              <a:rPr lang="en-GB" altLang="en-US" b="1">
                <a:solidFill>
                  <a:srgbClr val="10BC45"/>
                </a:solidFill>
              </a:rPr>
              <a:t>Unicellular</a:t>
            </a:r>
            <a:r>
              <a:rPr lang="en-GB" altLang="en-US"/>
              <a:t> organisms, such as bacteria, consist </a:t>
            </a:r>
            <a:br>
              <a:rPr lang="en-GB" altLang="en-US"/>
            </a:br>
            <a:r>
              <a:rPr lang="en-GB" altLang="en-US"/>
              <a:t>of just a single cell.</a:t>
            </a:r>
          </a:p>
        </p:txBody>
      </p:sp>
      <p:sp>
        <p:nvSpPr>
          <p:cNvPr id="18437" name="Text Box 5">
            <a:extLst>
              <a:ext uri="{FF2B5EF4-FFF2-40B4-BE49-F238E27FC236}">
                <a16:creationId xmlns:a16="http://schemas.microsoft.com/office/drawing/2014/main" id="{EA0C3BA0-56AA-4A28-AF54-276ECB0D8528}"/>
              </a:ext>
            </a:extLst>
          </p:cNvPr>
          <p:cNvSpPr txBox="1">
            <a:spLocks noChangeArrowheads="1"/>
          </p:cNvSpPr>
          <p:nvPr/>
        </p:nvSpPr>
        <p:spPr bwMode="auto">
          <a:xfrm>
            <a:off x="358775" y="784225"/>
            <a:ext cx="8283575"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2400">
                <a:solidFill>
                  <a:srgbClr val="000066"/>
                </a:solidFill>
                <a:latin typeface="Arial" panose="020B0604020202020204" pitchFamily="34" charset="0"/>
                <a:cs typeface="Arial" panose="020B0604020202020204" pitchFamily="34" charset="0"/>
              </a:defRPr>
            </a:lvl1pPr>
            <a:lvl2pPr marL="742950" indent="-285750" eaLnBrk="0" hangingPunct="0">
              <a:defRPr sz="2400">
                <a:solidFill>
                  <a:srgbClr val="000066"/>
                </a:solidFill>
                <a:latin typeface="Arial" panose="020B0604020202020204" pitchFamily="34" charset="0"/>
                <a:cs typeface="Arial" panose="020B0604020202020204" pitchFamily="34" charset="0"/>
              </a:defRPr>
            </a:lvl2pPr>
            <a:lvl3pPr marL="1143000" indent="-228600" eaLnBrk="0" hangingPunct="0">
              <a:defRPr sz="2400">
                <a:solidFill>
                  <a:srgbClr val="000066"/>
                </a:solidFill>
                <a:latin typeface="Arial" panose="020B0604020202020204" pitchFamily="34" charset="0"/>
                <a:cs typeface="Arial" panose="020B0604020202020204" pitchFamily="34" charset="0"/>
              </a:defRPr>
            </a:lvl3pPr>
            <a:lvl4pPr marL="1600200" indent="-228600" eaLnBrk="0" hangingPunct="0">
              <a:defRPr sz="2400">
                <a:solidFill>
                  <a:srgbClr val="000066"/>
                </a:solidFill>
                <a:latin typeface="Arial" panose="020B0604020202020204" pitchFamily="34" charset="0"/>
                <a:cs typeface="Arial" panose="020B0604020202020204" pitchFamily="34" charset="0"/>
              </a:defRPr>
            </a:lvl4pPr>
            <a:lvl5pPr marL="2057400" indent="-228600" eaLnBrk="0" hangingPunct="0">
              <a:defRPr sz="2400">
                <a:solidFill>
                  <a:srgbClr val="000066"/>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9pPr>
          </a:lstStyle>
          <a:p>
            <a:pPr eaLnBrk="1" hangingPunct="1">
              <a:spcBef>
                <a:spcPct val="50000"/>
              </a:spcBef>
            </a:pPr>
            <a:r>
              <a:rPr lang="en-GB" altLang="en-US"/>
              <a:t>A </a:t>
            </a:r>
            <a:r>
              <a:rPr lang="en-GB" altLang="en-US" b="1">
                <a:solidFill>
                  <a:srgbClr val="10BC45"/>
                </a:solidFill>
              </a:rPr>
              <a:t>cell</a:t>
            </a:r>
            <a:r>
              <a:rPr lang="en-GB" altLang="en-US"/>
              <a:t> is the basic building block of life, from which all living organisms are made. </a:t>
            </a:r>
          </a:p>
        </p:txBody>
      </p:sp>
      <p:pic>
        <p:nvPicPr>
          <p:cNvPr id="10" name="Picture 9" descr="D. Kucharski K. Kucharska_157398632.jpg">
            <a:extLst>
              <a:ext uri="{FF2B5EF4-FFF2-40B4-BE49-F238E27FC236}">
                <a16:creationId xmlns:a16="http://schemas.microsoft.com/office/drawing/2014/main" id="{4CE314D8-42BF-4F71-9A0B-23EF8D26E696}"/>
              </a:ext>
            </a:extLst>
          </p:cNvPr>
          <p:cNvPicPr>
            <a:picLocks noChangeAspect="1"/>
          </p:cNvPicPr>
          <p:nvPr/>
        </p:nvPicPr>
        <p:blipFill>
          <a:blip r:embed="rId4">
            <a:extLst>
              <a:ext uri="{28A0092B-C50C-407E-A947-70E740481C1C}">
                <a14:useLocalDpi xmlns:a14="http://schemas.microsoft.com/office/drawing/2010/main" val="0"/>
              </a:ext>
            </a:extLst>
          </a:blip>
          <a:srcRect l="8110" t="1370" r="25526"/>
          <a:stretch>
            <a:fillRect/>
          </a:stretch>
        </p:blipFill>
        <p:spPr bwMode="auto">
          <a:xfrm>
            <a:off x="5035550" y="2208213"/>
            <a:ext cx="3214688" cy="318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8">
            <a:extLst>
              <a:ext uri="{FF2B5EF4-FFF2-40B4-BE49-F238E27FC236}">
                <a16:creationId xmlns:a16="http://schemas.microsoft.com/office/drawing/2014/main" id="{78AAC391-3766-4090-A6B0-24CD083F930E}"/>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11" name="Picture 9" descr="notes_icon">
            <a:extLst>
              <a:ext uri="{FF2B5EF4-FFF2-40B4-BE49-F238E27FC236}">
                <a16:creationId xmlns:a16="http://schemas.microsoft.com/office/drawing/2014/main" id="{85C8820E-14CA-4388-94F6-023B17504ADC}"/>
              </a:ext>
            </a:extLst>
          </p:cNvPr>
          <p:cNvPicPr>
            <a:picLocks noChangeAspect="1" noChangeArrowheads="1"/>
          </p:cNvPicPr>
          <p:nvPr/>
        </p:nvPicPr>
        <p:blipFill>
          <a:blip r:embed="rId6" cstate="print"/>
          <a:srcRect/>
          <a:stretch>
            <a:fillRect/>
          </a:stretch>
        </p:blipFill>
        <p:spPr bwMode="auto">
          <a:xfrm>
            <a:off x="8532813" y="153987"/>
            <a:ext cx="442912" cy="38735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68964"/>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68963"/>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0"/>
                                        </p:tgtEl>
                                        <p:attrNameLst>
                                          <p:attrName>style.visibility</p:attrName>
                                        </p:attrNameLst>
                                      </p:cBhvr>
                                      <p:to>
                                        <p:strVal val="visible"/>
                                      </p:to>
                                    </p:set>
                                  </p:childTnLst>
                                </p:cTn>
                              </p:par>
                            </p:childTnLst>
                          </p:cTn>
                        </p:par>
                        <p:par>
                          <p:cTn id="13" fill="hold">
                            <p:stCondLst>
                              <p:cond delay="0"/>
                            </p:stCondLst>
                            <p:childTnLst>
                              <p:par>
                                <p:cTn id="14" presetID="1" presetClass="entr" presetSubtype="0" fill="hold" nodeType="afterEffect">
                                  <p:stCondLst>
                                    <p:cond delay="0"/>
                                  </p:stCondLst>
                                  <p:childTnLst>
                                    <p:set>
                                      <p:cBhvr>
                                        <p:cTn id="15"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8963" grpId="0"/>
      <p:bldP spid="168964"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descr="sevenke_148608224.jpg">
            <a:extLst>
              <a:ext uri="{FF2B5EF4-FFF2-40B4-BE49-F238E27FC236}">
                <a16:creationId xmlns:a16="http://schemas.microsoft.com/office/drawing/2014/main" id="{61E3AF6D-E0D1-49C9-BFB7-1F29C4C95D84}"/>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3779838" y="1409700"/>
            <a:ext cx="2247900" cy="2687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459" name="Rectangle 2">
            <a:extLst>
              <a:ext uri="{FF2B5EF4-FFF2-40B4-BE49-F238E27FC236}">
                <a16:creationId xmlns:a16="http://schemas.microsoft.com/office/drawing/2014/main" id="{86F7CAA1-6570-4F93-B623-6C5A609052AC}"/>
              </a:ext>
            </a:extLst>
          </p:cNvPr>
          <p:cNvSpPr>
            <a:spLocks noGrp="1" noChangeArrowheads="1"/>
          </p:cNvSpPr>
          <p:nvPr>
            <p:ph type="title"/>
          </p:nvPr>
        </p:nvSpPr>
        <p:spPr/>
        <p:txBody>
          <a:bodyPr/>
          <a:lstStyle/>
          <a:p>
            <a:r>
              <a:rPr lang="en-GB" altLang="en-US" dirty="0"/>
              <a:t>Types of cell</a:t>
            </a:r>
          </a:p>
        </p:txBody>
      </p:sp>
      <p:sp>
        <p:nvSpPr>
          <p:cNvPr id="168963" name="Text Box 3">
            <a:extLst>
              <a:ext uri="{FF2B5EF4-FFF2-40B4-BE49-F238E27FC236}">
                <a16:creationId xmlns:a16="http://schemas.microsoft.com/office/drawing/2014/main" id="{5F9A04A5-C95F-466A-86DB-BD255EF51F1F}"/>
              </a:ext>
            </a:extLst>
          </p:cNvPr>
          <p:cNvSpPr txBox="1">
            <a:spLocks noChangeArrowheads="1"/>
          </p:cNvSpPr>
          <p:nvPr/>
        </p:nvSpPr>
        <p:spPr bwMode="auto">
          <a:xfrm>
            <a:off x="342900" y="3549650"/>
            <a:ext cx="5516563" cy="942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marL="355600" indent="-355600" eaLnBrk="0" hangingPunct="0">
              <a:defRPr sz="2400">
                <a:solidFill>
                  <a:srgbClr val="000066"/>
                </a:solidFill>
                <a:latin typeface="Arial" panose="020B0604020202020204" pitchFamily="34" charset="0"/>
                <a:cs typeface="Arial" panose="020B0604020202020204" pitchFamily="34" charset="0"/>
              </a:defRPr>
            </a:lvl1pPr>
            <a:lvl2pPr marL="742950" indent="-285750" eaLnBrk="0" hangingPunct="0">
              <a:defRPr sz="2400">
                <a:solidFill>
                  <a:srgbClr val="000066"/>
                </a:solidFill>
                <a:latin typeface="Arial" panose="020B0604020202020204" pitchFamily="34" charset="0"/>
                <a:cs typeface="Arial" panose="020B0604020202020204" pitchFamily="34" charset="0"/>
              </a:defRPr>
            </a:lvl2pPr>
            <a:lvl3pPr marL="1143000" indent="-228600" eaLnBrk="0" hangingPunct="0">
              <a:defRPr sz="2400">
                <a:solidFill>
                  <a:srgbClr val="000066"/>
                </a:solidFill>
                <a:latin typeface="Arial" panose="020B0604020202020204" pitchFamily="34" charset="0"/>
                <a:cs typeface="Arial" panose="020B0604020202020204" pitchFamily="34" charset="0"/>
              </a:defRPr>
            </a:lvl3pPr>
            <a:lvl4pPr marL="1600200" indent="-228600" eaLnBrk="0" hangingPunct="0">
              <a:defRPr sz="2400">
                <a:solidFill>
                  <a:srgbClr val="000066"/>
                </a:solidFill>
                <a:latin typeface="Arial" panose="020B0604020202020204" pitchFamily="34" charset="0"/>
                <a:cs typeface="Arial" panose="020B0604020202020204" pitchFamily="34" charset="0"/>
              </a:defRPr>
            </a:lvl4pPr>
            <a:lvl5pPr marL="2057400" indent="-228600" eaLnBrk="0" hangingPunct="0">
              <a:defRPr sz="2400">
                <a:solidFill>
                  <a:srgbClr val="000066"/>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9pPr>
          </a:lstStyle>
          <a:p>
            <a:pPr eaLnBrk="1" hangingPunct="1">
              <a:spcBef>
                <a:spcPct val="30000"/>
              </a:spcBef>
              <a:buFont typeface="Wingdings" panose="05000000000000000000" pitchFamily="2" charset="2"/>
              <a:buChar char="l"/>
            </a:pPr>
            <a:r>
              <a:rPr lang="en-GB" altLang="en-US" b="1">
                <a:solidFill>
                  <a:srgbClr val="10BC45"/>
                </a:solidFill>
              </a:rPr>
              <a:t>Prokaryotic cells</a:t>
            </a:r>
          </a:p>
          <a:p>
            <a:pPr eaLnBrk="1" hangingPunct="1">
              <a:spcBef>
                <a:spcPct val="30000"/>
              </a:spcBef>
            </a:pPr>
            <a:r>
              <a:rPr lang="en-GB" altLang="en-US">
                <a:solidFill>
                  <a:srgbClr val="010066"/>
                </a:solidFill>
              </a:rPr>
              <a:t>These include </a:t>
            </a:r>
            <a:r>
              <a:rPr lang="en-GB" altLang="en-US" b="1">
                <a:solidFill>
                  <a:srgbClr val="10BC45"/>
                </a:solidFill>
              </a:rPr>
              <a:t>bacterial cells</a:t>
            </a:r>
            <a:r>
              <a:rPr lang="en-GB" altLang="en-US">
                <a:solidFill>
                  <a:srgbClr val="010066"/>
                </a:solidFill>
              </a:rPr>
              <a:t>.</a:t>
            </a:r>
          </a:p>
        </p:txBody>
      </p:sp>
      <p:sp>
        <p:nvSpPr>
          <p:cNvPr id="168964" name="Text Box 4">
            <a:extLst>
              <a:ext uri="{FF2B5EF4-FFF2-40B4-BE49-F238E27FC236}">
                <a16:creationId xmlns:a16="http://schemas.microsoft.com/office/drawing/2014/main" id="{A17B24B1-F102-4623-B97E-886C693A6797}"/>
              </a:ext>
            </a:extLst>
          </p:cNvPr>
          <p:cNvSpPr txBox="1">
            <a:spLocks noChangeArrowheads="1"/>
          </p:cNvSpPr>
          <p:nvPr/>
        </p:nvSpPr>
        <p:spPr bwMode="auto">
          <a:xfrm>
            <a:off x="342900" y="1693863"/>
            <a:ext cx="3551238" cy="1422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marL="355600" indent="-355600" eaLnBrk="0" hangingPunct="0">
              <a:defRPr sz="2400">
                <a:solidFill>
                  <a:srgbClr val="000066"/>
                </a:solidFill>
                <a:latin typeface="Arial" panose="020B0604020202020204" pitchFamily="34" charset="0"/>
                <a:cs typeface="Arial" panose="020B0604020202020204" pitchFamily="34" charset="0"/>
              </a:defRPr>
            </a:lvl1pPr>
            <a:lvl2pPr marL="742950" indent="-285750" eaLnBrk="0" hangingPunct="0">
              <a:defRPr sz="2400">
                <a:solidFill>
                  <a:srgbClr val="000066"/>
                </a:solidFill>
                <a:latin typeface="Arial" panose="020B0604020202020204" pitchFamily="34" charset="0"/>
                <a:cs typeface="Arial" panose="020B0604020202020204" pitchFamily="34" charset="0"/>
              </a:defRPr>
            </a:lvl2pPr>
            <a:lvl3pPr marL="1143000" indent="-228600" eaLnBrk="0" hangingPunct="0">
              <a:defRPr sz="2400">
                <a:solidFill>
                  <a:srgbClr val="000066"/>
                </a:solidFill>
                <a:latin typeface="Arial" panose="020B0604020202020204" pitchFamily="34" charset="0"/>
                <a:cs typeface="Arial" panose="020B0604020202020204" pitchFamily="34" charset="0"/>
              </a:defRPr>
            </a:lvl3pPr>
            <a:lvl4pPr marL="1600200" indent="-228600" eaLnBrk="0" hangingPunct="0">
              <a:defRPr sz="2400">
                <a:solidFill>
                  <a:srgbClr val="000066"/>
                </a:solidFill>
                <a:latin typeface="Arial" panose="020B0604020202020204" pitchFamily="34" charset="0"/>
                <a:cs typeface="Arial" panose="020B0604020202020204" pitchFamily="34" charset="0"/>
              </a:defRPr>
            </a:lvl4pPr>
            <a:lvl5pPr marL="2057400" indent="-228600" eaLnBrk="0" hangingPunct="0">
              <a:defRPr sz="2400">
                <a:solidFill>
                  <a:srgbClr val="000066"/>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9pPr>
          </a:lstStyle>
          <a:p>
            <a:pPr eaLnBrk="1" hangingPunct="1">
              <a:spcBef>
                <a:spcPct val="30000"/>
              </a:spcBef>
              <a:buFont typeface="Wingdings" panose="05000000000000000000" pitchFamily="2" charset="2"/>
              <a:buChar char="l"/>
            </a:pPr>
            <a:r>
              <a:rPr lang="en-GB" altLang="en-US" b="1">
                <a:solidFill>
                  <a:srgbClr val="10BC45"/>
                </a:solidFill>
              </a:rPr>
              <a:t>Eukaryotic cells</a:t>
            </a:r>
          </a:p>
          <a:p>
            <a:pPr eaLnBrk="1" hangingPunct="1">
              <a:spcBef>
                <a:spcPct val="30000"/>
              </a:spcBef>
            </a:pPr>
            <a:r>
              <a:rPr lang="en-GB" altLang="en-US">
                <a:solidFill>
                  <a:srgbClr val="010066"/>
                </a:solidFill>
              </a:rPr>
              <a:t>These include cells that </a:t>
            </a:r>
          </a:p>
          <a:p>
            <a:pPr eaLnBrk="1" hangingPunct="1">
              <a:spcBef>
                <a:spcPct val="30000"/>
              </a:spcBef>
            </a:pPr>
            <a:r>
              <a:rPr lang="en-GB" altLang="en-US">
                <a:solidFill>
                  <a:srgbClr val="010066"/>
                </a:solidFill>
              </a:rPr>
              <a:t>form animals and plants.</a:t>
            </a:r>
          </a:p>
        </p:txBody>
      </p:sp>
      <p:sp>
        <p:nvSpPr>
          <p:cNvPr id="19462" name="Text Box 5">
            <a:extLst>
              <a:ext uri="{FF2B5EF4-FFF2-40B4-BE49-F238E27FC236}">
                <a16:creationId xmlns:a16="http://schemas.microsoft.com/office/drawing/2014/main" id="{716E2987-EC3F-491A-856F-D3963203CB66}"/>
              </a:ext>
            </a:extLst>
          </p:cNvPr>
          <p:cNvSpPr txBox="1">
            <a:spLocks noChangeArrowheads="1"/>
          </p:cNvSpPr>
          <p:nvPr/>
        </p:nvSpPr>
        <p:spPr bwMode="auto">
          <a:xfrm>
            <a:off x="342900" y="784225"/>
            <a:ext cx="7672388"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2400">
                <a:solidFill>
                  <a:srgbClr val="000066"/>
                </a:solidFill>
                <a:latin typeface="Arial" panose="020B0604020202020204" pitchFamily="34" charset="0"/>
                <a:cs typeface="Arial" panose="020B0604020202020204" pitchFamily="34" charset="0"/>
              </a:defRPr>
            </a:lvl1pPr>
            <a:lvl2pPr marL="742950" indent="-285750" eaLnBrk="0" hangingPunct="0">
              <a:defRPr sz="2400">
                <a:solidFill>
                  <a:srgbClr val="000066"/>
                </a:solidFill>
                <a:latin typeface="Arial" panose="020B0604020202020204" pitchFamily="34" charset="0"/>
                <a:cs typeface="Arial" panose="020B0604020202020204" pitchFamily="34" charset="0"/>
              </a:defRPr>
            </a:lvl2pPr>
            <a:lvl3pPr marL="1143000" indent="-228600" eaLnBrk="0" hangingPunct="0">
              <a:defRPr sz="2400">
                <a:solidFill>
                  <a:srgbClr val="000066"/>
                </a:solidFill>
                <a:latin typeface="Arial" panose="020B0604020202020204" pitchFamily="34" charset="0"/>
                <a:cs typeface="Arial" panose="020B0604020202020204" pitchFamily="34" charset="0"/>
              </a:defRPr>
            </a:lvl3pPr>
            <a:lvl4pPr marL="1600200" indent="-228600" eaLnBrk="0" hangingPunct="0">
              <a:defRPr sz="2400">
                <a:solidFill>
                  <a:srgbClr val="000066"/>
                </a:solidFill>
                <a:latin typeface="Arial" panose="020B0604020202020204" pitchFamily="34" charset="0"/>
                <a:cs typeface="Arial" panose="020B0604020202020204" pitchFamily="34" charset="0"/>
              </a:defRPr>
            </a:lvl4pPr>
            <a:lvl5pPr marL="2057400" indent="-228600" eaLnBrk="0" hangingPunct="0">
              <a:defRPr sz="2400">
                <a:solidFill>
                  <a:srgbClr val="000066"/>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9pPr>
          </a:lstStyle>
          <a:p>
            <a:pPr eaLnBrk="1" hangingPunct="1">
              <a:spcBef>
                <a:spcPct val="50000"/>
              </a:spcBef>
            </a:pPr>
            <a:r>
              <a:rPr lang="en-GB" altLang="en-US"/>
              <a:t>Cells can be divided into two main groups:</a:t>
            </a:r>
          </a:p>
        </p:txBody>
      </p:sp>
      <p:sp>
        <p:nvSpPr>
          <p:cNvPr id="9" name="Text Box 51">
            <a:extLst>
              <a:ext uri="{FF2B5EF4-FFF2-40B4-BE49-F238E27FC236}">
                <a16:creationId xmlns:a16="http://schemas.microsoft.com/office/drawing/2014/main" id="{A59F5137-80D9-4C46-B381-1C4F1143899F}"/>
              </a:ext>
            </a:extLst>
          </p:cNvPr>
          <p:cNvSpPr txBox="1">
            <a:spLocks noChangeArrowheads="1"/>
          </p:cNvSpPr>
          <p:nvPr/>
        </p:nvSpPr>
        <p:spPr bwMode="auto">
          <a:xfrm>
            <a:off x="342900" y="4953000"/>
            <a:ext cx="4059238"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2400">
                <a:solidFill>
                  <a:srgbClr val="000066"/>
                </a:solidFill>
                <a:latin typeface="Arial" panose="020B0604020202020204" pitchFamily="34" charset="0"/>
                <a:cs typeface="Arial" panose="020B0604020202020204" pitchFamily="34" charset="0"/>
              </a:defRPr>
            </a:lvl1pPr>
            <a:lvl2pPr marL="742950" indent="-285750" eaLnBrk="0" hangingPunct="0">
              <a:defRPr sz="2400">
                <a:solidFill>
                  <a:srgbClr val="000066"/>
                </a:solidFill>
                <a:latin typeface="Arial" panose="020B0604020202020204" pitchFamily="34" charset="0"/>
                <a:cs typeface="Arial" panose="020B0604020202020204" pitchFamily="34" charset="0"/>
              </a:defRPr>
            </a:lvl2pPr>
            <a:lvl3pPr marL="1143000" indent="-228600" eaLnBrk="0" hangingPunct="0">
              <a:defRPr sz="2400">
                <a:solidFill>
                  <a:srgbClr val="000066"/>
                </a:solidFill>
                <a:latin typeface="Arial" panose="020B0604020202020204" pitchFamily="34" charset="0"/>
                <a:cs typeface="Arial" panose="020B0604020202020204" pitchFamily="34" charset="0"/>
              </a:defRPr>
            </a:lvl3pPr>
            <a:lvl4pPr marL="1600200" indent="-228600" eaLnBrk="0" hangingPunct="0">
              <a:defRPr sz="2400">
                <a:solidFill>
                  <a:srgbClr val="000066"/>
                </a:solidFill>
                <a:latin typeface="Arial" panose="020B0604020202020204" pitchFamily="34" charset="0"/>
                <a:cs typeface="Arial" panose="020B0604020202020204" pitchFamily="34" charset="0"/>
              </a:defRPr>
            </a:lvl4pPr>
            <a:lvl5pPr marL="2057400" indent="-228600" eaLnBrk="0" hangingPunct="0">
              <a:defRPr sz="2400">
                <a:solidFill>
                  <a:srgbClr val="000066"/>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9pPr>
          </a:lstStyle>
          <a:p>
            <a:pPr eaLnBrk="1" hangingPunct="1">
              <a:spcBef>
                <a:spcPct val="50000"/>
              </a:spcBef>
            </a:pPr>
            <a:r>
              <a:rPr lang="en-GB" altLang="en-US"/>
              <a:t>These two groups of cells vary significantly in both their structure and size.</a:t>
            </a:r>
          </a:p>
        </p:txBody>
      </p:sp>
      <p:pic>
        <p:nvPicPr>
          <p:cNvPr id="11" name="Picture 10" descr="Zerbor_143785369.jpg">
            <a:extLst>
              <a:ext uri="{FF2B5EF4-FFF2-40B4-BE49-F238E27FC236}">
                <a16:creationId xmlns:a16="http://schemas.microsoft.com/office/drawing/2014/main" id="{9834AADA-8A19-4B21-BAA2-6E45D8D85C38}"/>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5867400" y="1557338"/>
            <a:ext cx="3276600" cy="2405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12" descr="shutterstock_361412630.jpg">
            <a:extLst>
              <a:ext uri="{FF2B5EF4-FFF2-40B4-BE49-F238E27FC236}">
                <a16:creationId xmlns:a16="http://schemas.microsoft.com/office/drawing/2014/main" id="{E9598842-B24F-48F5-8F55-0B34A431406C}"/>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4889500" y="4279900"/>
            <a:ext cx="2809875" cy="187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11">
            <a:extLst>
              <a:ext uri="{FF2B5EF4-FFF2-40B4-BE49-F238E27FC236}">
                <a16:creationId xmlns:a16="http://schemas.microsoft.com/office/drawing/2014/main" id="{6974352C-26E9-4351-AD20-26F6D1ECFBDA}"/>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68964"/>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0"/>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68963"/>
                                        </p:tgtEl>
                                        <p:attrNameLst>
                                          <p:attrName>style.visibility</p:attrName>
                                        </p:attrNameLst>
                                      </p:cBhvr>
                                      <p:to>
                                        <p:strVal val="visible"/>
                                      </p:to>
                                    </p:set>
                                  </p:childTnLst>
                                </p:cTn>
                              </p:par>
                            </p:childTnLst>
                          </p:cTn>
                        </p:par>
                      </p:childTnLst>
                    </p:cTn>
                  </p:par>
                  <p:par>
                    <p:cTn id="17" fill="hold" nodeType="clickPar">
                      <p:stCondLst>
                        <p:cond delay="indefinite"/>
                      </p:stCondLst>
                      <p:childTnLst>
                        <p:par>
                          <p:cTn id="18" fill="hold" nodeType="withGroup">
                            <p:stCondLst>
                              <p:cond delay="0"/>
                            </p:stCondLst>
                            <p:childTnLst>
                              <p:par>
                                <p:cTn id="19" presetID="1" presetClass="entr" presetSubtype="0" fill="hold" nodeType="clickEffect">
                                  <p:stCondLst>
                                    <p:cond delay="0"/>
                                  </p:stCondLst>
                                  <p:childTnLst>
                                    <p:set>
                                      <p:cBhvr>
                                        <p:cTn id="20" dur="1" fill="hold">
                                          <p:stCondLst>
                                            <p:cond delay="0"/>
                                          </p:stCondLst>
                                        </p:cTn>
                                        <p:tgtEl>
                                          <p:spTgt spid="13"/>
                                        </p:tgtEl>
                                        <p:attrNameLst>
                                          <p:attrName>style.visibility</p:attrName>
                                        </p:attrNameLst>
                                      </p:cBhvr>
                                      <p:to>
                                        <p:strVal val="visible"/>
                                      </p:to>
                                    </p:set>
                                  </p:childTnLst>
                                </p:cTn>
                              </p:par>
                            </p:childTnLst>
                          </p:cTn>
                        </p:par>
                      </p:childTnLst>
                    </p:cTn>
                  </p:par>
                  <p:par>
                    <p:cTn id="21" fill="hold" nodeType="clickPar">
                      <p:stCondLst>
                        <p:cond delay="indefinite"/>
                      </p:stCondLst>
                      <p:childTnLst>
                        <p:par>
                          <p:cTn id="22" fill="hold" nodeType="withGroup">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9"/>
                                        </p:tgtEl>
                                        <p:attrNameLst>
                                          <p:attrName>style.visibility</p:attrName>
                                        </p:attrNameLst>
                                      </p:cBhvr>
                                      <p:to>
                                        <p:strVal val="visible"/>
                                      </p:to>
                                    </p:set>
                                  </p:childTnLst>
                                </p:cTn>
                              </p:par>
                            </p:childTnLst>
                          </p:cTn>
                        </p:par>
                        <p:par>
                          <p:cTn id="25" fill="hold">
                            <p:stCondLst>
                              <p:cond delay="0"/>
                            </p:stCondLst>
                            <p:childTnLst>
                              <p:par>
                                <p:cTn id="26" presetID="1" presetClass="entr" presetSubtype="0" fill="hold" nodeType="afterEffect">
                                  <p:stCondLst>
                                    <p:cond delay="0"/>
                                  </p:stCondLst>
                                  <p:childTnLst>
                                    <p:set>
                                      <p:cBhvr>
                                        <p:cTn id="27"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8963" grpId="0"/>
      <p:bldP spid="168964" grpId="0"/>
      <p:bldP spid="9"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a:extLst>
              <a:ext uri="{FF2B5EF4-FFF2-40B4-BE49-F238E27FC236}">
                <a16:creationId xmlns:a16="http://schemas.microsoft.com/office/drawing/2014/main" id="{887E0B6F-145F-463E-869E-861BCBBD068B}"/>
              </a:ext>
            </a:extLst>
          </p:cNvPr>
          <p:cNvSpPr>
            <a:spLocks noGrp="1" noChangeArrowheads="1"/>
          </p:cNvSpPr>
          <p:nvPr>
            <p:ph type="title"/>
          </p:nvPr>
        </p:nvSpPr>
        <p:spPr/>
        <p:txBody>
          <a:bodyPr/>
          <a:lstStyle/>
          <a:p>
            <a:r>
              <a:rPr lang="en-GB" altLang="en-US"/>
              <a:t>How big is a cell?</a:t>
            </a:r>
          </a:p>
        </p:txBody>
      </p:sp>
      <p:sp>
        <p:nvSpPr>
          <p:cNvPr id="20483" name="Text Box 3">
            <a:extLst>
              <a:ext uri="{FF2B5EF4-FFF2-40B4-BE49-F238E27FC236}">
                <a16:creationId xmlns:a16="http://schemas.microsoft.com/office/drawing/2014/main" id="{04F95847-08E5-41A5-B1DE-2ADEC59378E6}"/>
              </a:ext>
            </a:extLst>
          </p:cNvPr>
          <p:cNvSpPr txBox="1">
            <a:spLocks noChangeArrowheads="1"/>
          </p:cNvSpPr>
          <p:nvPr/>
        </p:nvSpPr>
        <p:spPr bwMode="auto">
          <a:xfrm>
            <a:off x="358775" y="784225"/>
            <a:ext cx="8174038"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2400">
                <a:solidFill>
                  <a:srgbClr val="000066"/>
                </a:solidFill>
                <a:latin typeface="Arial" panose="020B0604020202020204" pitchFamily="34" charset="0"/>
                <a:cs typeface="Arial" panose="020B0604020202020204" pitchFamily="34" charset="0"/>
              </a:defRPr>
            </a:lvl1pPr>
            <a:lvl2pPr marL="742950" indent="-285750" eaLnBrk="0" hangingPunct="0">
              <a:defRPr sz="2400">
                <a:solidFill>
                  <a:srgbClr val="000066"/>
                </a:solidFill>
                <a:latin typeface="Arial" panose="020B0604020202020204" pitchFamily="34" charset="0"/>
                <a:cs typeface="Arial" panose="020B0604020202020204" pitchFamily="34" charset="0"/>
              </a:defRPr>
            </a:lvl2pPr>
            <a:lvl3pPr marL="1143000" indent="-228600" eaLnBrk="0" hangingPunct="0">
              <a:defRPr sz="2400">
                <a:solidFill>
                  <a:srgbClr val="000066"/>
                </a:solidFill>
                <a:latin typeface="Arial" panose="020B0604020202020204" pitchFamily="34" charset="0"/>
                <a:cs typeface="Arial" panose="020B0604020202020204" pitchFamily="34" charset="0"/>
              </a:defRPr>
            </a:lvl3pPr>
            <a:lvl4pPr marL="1600200" indent="-228600" eaLnBrk="0" hangingPunct="0">
              <a:defRPr sz="2400">
                <a:solidFill>
                  <a:srgbClr val="000066"/>
                </a:solidFill>
                <a:latin typeface="Arial" panose="020B0604020202020204" pitchFamily="34" charset="0"/>
                <a:cs typeface="Arial" panose="020B0604020202020204" pitchFamily="34" charset="0"/>
              </a:defRPr>
            </a:lvl4pPr>
            <a:lvl5pPr marL="2057400" indent="-228600" eaLnBrk="0" hangingPunct="0">
              <a:defRPr sz="2400">
                <a:solidFill>
                  <a:srgbClr val="000066"/>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9pPr>
          </a:lstStyle>
          <a:p>
            <a:pPr eaLnBrk="1" hangingPunct="1">
              <a:spcBef>
                <a:spcPct val="50000"/>
              </a:spcBef>
            </a:pPr>
            <a:r>
              <a:rPr lang="en-GB" altLang="en-US" dirty="0"/>
              <a:t>Most </a:t>
            </a:r>
            <a:r>
              <a:rPr lang="en-GB" altLang="en-US" dirty="0">
                <a:solidFill>
                  <a:srgbClr val="010066"/>
                </a:solidFill>
              </a:rPr>
              <a:t>eukaryotic cells </a:t>
            </a:r>
            <a:r>
              <a:rPr lang="en-GB" altLang="en-US" dirty="0"/>
              <a:t>are between 10</a:t>
            </a:r>
            <a:r>
              <a:rPr lang="en-GB" altLang="en-US" sz="1000" dirty="0"/>
              <a:t> </a:t>
            </a:r>
            <a:r>
              <a:rPr lang="en-GB" altLang="en-US" dirty="0"/>
              <a:t>µm and 100</a:t>
            </a:r>
            <a:r>
              <a:rPr lang="en-GB" altLang="en-US" sz="1000" dirty="0"/>
              <a:t> </a:t>
            </a:r>
            <a:r>
              <a:rPr lang="en-GB" altLang="en-US" dirty="0"/>
              <a:t>µm in size – around the diameter of a human hair – and too </a:t>
            </a:r>
            <a:br>
              <a:rPr lang="en-GB" altLang="en-US" dirty="0"/>
            </a:br>
            <a:r>
              <a:rPr lang="en-GB" altLang="en-US" dirty="0"/>
              <a:t>small to see without a microscope. </a:t>
            </a:r>
          </a:p>
        </p:txBody>
      </p:sp>
      <p:sp>
        <p:nvSpPr>
          <p:cNvPr id="171012" name="Text Box 4">
            <a:extLst>
              <a:ext uri="{FF2B5EF4-FFF2-40B4-BE49-F238E27FC236}">
                <a16:creationId xmlns:a16="http://schemas.microsoft.com/office/drawing/2014/main" id="{D86B5128-0F0B-4299-8803-1C1DA9D3161F}"/>
              </a:ext>
            </a:extLst>
          </p:cNvPr>
          <p:cNvSpPr txBox="1">
            <a:spLocks noChangeArrowheads="1"/>
          </p:cNvSpPr>
          <p:nvPr/>
        </p:nvSpPr>
        <p:spPr bwMode="auto">
          <a:xfrm>
            <a:off x="342900" y="2374900"/>
            <a:ext cx="5053013"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2400">
                <a:solidFill>
                  <a:srgbClr val="000066"/>
                </a:solidFill>
                <a:latin typeface="Arial" panose="020B0604020202020204" pitchFamily="34" charset="0"/>
                <a:cs typeface="Arial" panose="020B0604020202020204" pitchFamily="34" charset="0"/>
              </a:defRPr>
            </a:lvl1pPr>
            <a:lvl2pPr marL="742950" indent="-285750" eaLnBrk="0" hangingPunct="0">
              <a:defRPr sz="2400">
                <a:solidFill>
                  <a:srgbClr val="000066"/>
                </a:solidFill>
                <a:latin typeface="Arial" panose="020B0604020202020204" pitchFamily="34" charset="0"/>
                <a:cs typeface="Arial" panose="020B0604020202020204" pitchFamily="34" charset="0"/>
              </a:defRPr>
            </a:lvl2pPr>
            <a:lvl3pPr marL="1143000" indent="-228600" eaLnBrk="0" hangingPunct="0">
              <a:defRPr sz="2400">
                <a:solidFill>
                  <a:srgbClr val="000066"/>
                </a:solidFill>
                <a:latin typeface="Arial" panose="020B0604020202020204" pitchFamily="34" charset="0"/>
                <a:cs typeface="Arial" panose="020B0604020202020204" pitchFamily="34" charset="0"/>
              </a:defRPr>
            </a:lvl3pPr>
            <a:lvl4pPr marL="1600200" indent="-228600" eaLnBrk="0" hangingPunct="0">
              <a:defRPr sz="2400">
                <a:solidFill>
                  <a:srgbClr val="000066"/>
                </a:solidFill>
                <a:latin typeface="Arial" panose="020B0604020202020204" pitchFamily="34" charset="0"/>
                <a:cs typeface="Arial" panose="020B0604020202020204" pitchFamily="34" charset="0"/>
              </a:defRPr>
            </a:lvl4pPr>
            <a:lvl5pPr marL="2057400" indent="-228600" eaLnBrk="0" hangingPunct="0">
              <a:defRPr sz="2400">
                <a:solidFill>
                  <a:srgbClr val="000066"/>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9pPr>
          </a:lstStyle>
          <a:p>
            <a:pPr eaLnBrk="1" hangingPunct="1">
              <a:spcBef>
                <a:spcPct val="50000"/>
              </a:spcBef>
            </a:pPr>
            <a:r>
              <a:rPr lang="en-GB" altLang="en-US" dirty="0"/>
              <a:t>The largest cell in the human body is the female egg cell, at around 100</a:t>
            </a:r>
            <a:r>
              <a:rPr lang="en-GB" altLang="en-US" sz="1000" dirty="0"/>
              <a:t> </a:t>
            </a:r>
            <a:r>
              <a:rPr lang="en-GB" altLang="en-US" dirty="0"/>
              <a:t>µm in diameter.</a:t>
            </a:r>
          </a:p>
        </p:txBody>
      </p:sp>
      <p:sp>
        <p:nvSpPr>
          <p:cNvPr id="171013" name="Text Box 52">
            <a:extLst>
              <a:ext uri="{FF2B5EF4-FFF2-40B4-BE49-F238E27FC236}">
                <a16:creationId xmlns:a16="http://schemas.microsoft.com/office/drawing/2014/main" id="{BC80AC4D-11F1-435C-B7CB-EB4F56186C31}"/>
              </a:ext>
            </a:extLst>
          </p:cNvPr>
          <p:cNvSpPr txBox="1">
            <a:spLocks noChangeArrowheads="1"/>
          </p:cNvSpPr>
          <p:nvPr/>
        </p:nvSpPr>
        <p:spPr bwMode="auto">
          <a:xfrm>
            <a:off x="342900" y="3963988"/>
            <a:ext cx="4860925"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2400">
                <a:solidFill>
                  <a:srgbClr val="000066"/>
                </a:solidFill>
                <a:latin typeface="Arial" panose="020B0604020202020204" pitchFamily="34" charset="0"/>
                <a:cs typeface="Arial" panose="020B0604020202020204" pitchFamily="34" charset="0"/>
              </a:defRPr>
            </a:lvl1pPr>
            <a:lvl2pPr marL="742950" indent="-285750" eaLnBrk="0" hangingPunct="0">
              <a:defRPr sz="2400">
                <a:solidFill>
                  <a:srgbClr val="000066"/>
                </a:solidFill>
                <a:latin typeface="Arial" panose="020B0604020202020204" pitchFamily="34" charset="0"/>
                <a:cs typeface="Arial" panose="020B0604020202020204" pitchFamily="34" charset="0"/>
              </a:defRPr>
            </a:lvl2pPr>
            <a:lvl3pPr marL="1143000" indent="-228600" eaLnBrk="0" hangingPunct="0">
              <a:defRPr sz="2400">
                <a:solidFill>
                  <a:srgbClr val="000066"/>
                </a:solidFill>
                <a:latin typeface="Arial" panose="020B0604020202020204" pitchFamily="34" charset="0"/>
                <a:cs typeface="Arial" panose="020B0604020202020204" pitchFamily="34" charset="0"/>
              </a:defRPr>
            </a:lvl3pPr>
            <a:lvl4pPr marL="1600200" indent="-228600" eaLnBrk="0" hangingPunct="0">
              <a:defRPr sz="2400">
                <a:solidFill>
                  <a:srgbClr val="000066"/>
                </a:solidFill>
                <a:latin typeface="Arial" panose="020B0604020202020204" pitchFamily="34" charset="0"/>
                <a:cs typeface="Arial" panose="020B0604020202020204" pitchFamily="34" charset="0"/>
              </a:defRPr>
            </a:lvl4pPr>
            <a:lvl5pPr marL="2057400" indent="-228600" eaLnBrk="0" hangingPunct="0">
              <a:defRPr sz="2400">
                <a:solidFill>
                  <a:srgbClr val="000066"/>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9pPr>
          </a:lstStyle>
          <a:p>
            <a:pPr eaLnBrk="1" hangingPunct="1">
              <a:spcBef>
                <a:spcPct val="50000"/>
              </a:spcBef>
            </a:pPr>
            <a:r>
              <a:rPr lang="en-GB" altLang="en-US" dirty="0"/>
              <a:t>The smallest human cell is the sperm cell, at around 5</a:t>
            </a:r>
            <a:r>
              <a:rPr lang="en-GB" altLang="en-US" sz="1000" dirty="0"/>
              <a:t> </a:t>
            </a:r>
            <a:r>
              <a:rPr lang="en-GB" altLang="en-US" dirty="0"/>
              <a:t>µm long.</a:t>
            </a:r>
          </a:p>
        </p:txBody>
      </p:sp>
      <p:pic>
        <p:nvPicPr>
          <p:cNvPr id="171016" name="Picture 8" descr="p648188_credit">
            <a:extLst>
              <a:ext uri="{FF2B5EF4-FFF2-40B4-BE49-F238E27FC236}">
                <a16:creationId xmlns:a16="http://schemas.microsoft.com/office/drawing/2014/main" id="{602B4FFC-8D54-42E1-A6EE-3EC48EE6116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630863" y="2376488"/>
            <a:ext cx="2901950" cy="3629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ext Box 51">
            <a:extLst>
              <a:ext uri="{FF2B5EF4-FFF2-40B4-BE49-F238E27FC236}">
                <a16:creationId xmlns:a16="http://schemas.microsoft.com/office/drawing/2014/main" id="{47AE2C09-3432-4A2E-93D8-0030DD0F518B}"/>
              </a:ext>
            </a:extLst>
          </p:cNvPr>
          <p:cNvSpPr txBox="1">
            <a:spLocks noChangeArrowheads="1"/>
          </p:cNvSpPr>
          <p:nvPr/>
        </p:nvSpPr>
        <p:spPr bwMode="auto">
          <a:xfrm>
            <a:off x="342900" y="5184775"/>
            <a:ext cx="5143500"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2400">
                <a:solidFill>
                  <a:srgbClr val="000066"/>
                </a:solidFill>
                <a:latin typeface="Arial" panose="020B0604020202020204" pitchFamily="34" charset="0"/>
                <a:cs typeface="Arial" panose="020B0604020202020204" pitchFamily="34" charset="0"/>
              </a:defRPr>
            </a:lvl1pPr>
            <a:lvl2pPr marL="742950" indent="-285750" eaLnBrk="0" hangingPunct="0">
              <a:defRPr sz="2400">
                <a:solidFill>
                  <a:srgbClr val="000066"/>
                </a:solidFill>
                <a:latin typeface="Arial" panose="020B0604020202020204" pitchFamily="34" charset="0"/>
                <a:cs typeface="Arial" panose="020B0604020202020204" pitchFamily="34" charset="0"/>
              </a:defRPr>
            </a:lvl2pPr>
            <a:lvl3pPr marL="1143000" indent="-228600" eaLnBrk="0" hangingPunct="0">
              <a:defRPr sz="2400">
                <a:solidFill>
                  <a:srgbClr val="000066"/>
                </a:solidFill>
                <a:latin typeface="Arial" panose="020B0604020202020204" pitchFamily="34" charset="0"/>
                <a:cs typeface="Arial" panose="020B0604020202020204" pitchFamily="34" charset="0"/>
              </a:defRPr>
            </a:lvl3pPr>
            <a:lvl4pPr marL="1600200" indent="-228600" eaLnBrk="0" hangingPunct="0">
              <a:defRPr sz="2400">
                <a:solidFill>
                  <a:srgbClr val="000066"/>
                </a:solidFill>
                <a:latin typeface="Arial" panose="020B0604020202020204" pitchFamily="34" charset="0"/>
                <a:cs typeface="Arial" panose="020B0604020202020204" pitchFamily="34" charset="0"/>
              </a:defRPr>
            </a:lvl4pPr>
            <a:lvl5pPr marL="2057400" indent="-228600" eaLnBrk="0" hangingPunct="0">
              <a:defRPr sz="2400">
                <a:solidFill>
                  <a:srgbClr val="000066"/>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9pPr>
          </a:lstStyle>
          <a:p>
            <a:pPr eaLnBrk="1" hangingPunct="1">
              <a:spcBef>
                <a:spcPct val="50000"/>
              </a:spcBef>
            </a:pPr>
            <a:r>
              <a:rPr lang="en-GB" altLang="en-US">
                <a:solidFill>
                  <a:srgbClr val="010066"/>
                </a:solidFill>
              </a:rPr>
              <a:t>Prokaryotic cells are </a:t>
            </a:r>
            <a:r>
              <a:rPr lang="en-GB" altLang="en-US"/>
              <a:t>much smaller </a:t>
            </a:r>
            <a:br>
              <a:rPr lang="en-GB" altLang="en-US"/>
            </a:br>
            <a:r>
              <a:rPr lang="en-GB" altLang="en-US"/>
              <a:t>than eukaryotic cells.</a:t>
            </a:r>
          </a:p>
        </p:txBody>
      </p:sp>
      <p:pic>
        <p:nvPicPr>
          <p:cNvPr id="10" name="Picture 9">
            <a:extLst>
              <a:ext uri="{FF2B5EF4-FFF2-40B4-BE49-F238E27FC236}">
                <a16:creationId xmlns:a16="http://schemas.microsoft.com/office/drawing/2014/main" id="{93AAB526-CE3F-47BA-90DF-197FBE30FCF1}"/>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11" name="Picture 9" descr="notes_icon">
            <a:extLst>
              <a:ext uri="{FF2B5EF4-FFF2-40B4-BE49-F238E27FC236}">
                <a16:creationId xmlns:a16="http://schemas.microsoft.com/office/drawing/2014/main" id="{20F3755B-930F-4A96-B79D-C8CC0DF31E9E}"/>
              </a:ext>
            </a:extLst>
          </p:cNvPr>
          <p:cNvPicPr>
            <a:picLocks noChangeAspect="1" noChangeArrowheads="1"/>
          </p:cNvPicPr>
          <p:nvPr/>
        </p:nvPicPr>
        <p:blipFill>
          <a:blip r:embed="rId6" cstate="print"/>
          <a:srcRect/>
          <a:stretch>
            <a:fillRect/>
          </a:stretch>
        </p:blipFill>
        <p:spPr bwMode="auto">
          <a:xfrm>
            <a:off x="8532813" y="153987"/>
            <a:ext cx="442912" cy="38735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71012"/>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1013"/>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71016"/>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childTnLst>
                                </p:cTn>
                              </p:par>
                            </p:childTnLst>
                          </p:cTn>
                        </p:par>
                        <p:par>
                          <p:cTn id="17" fill="hold">
                            <p:stCondLst>
                              <p:cond delay="0"/>
                            </p:stCondLst>
                            <p:childTnLst>
                              <p:par>
                                <p:cTn id="18" presetID="1" presetClass="entr" presetSubtype="0" fill="hold" nodeType="afterEffect">
                                  <p:stCondLst>
                                    <p:cond delay="0"/>
                                  </p:stCondLst>
                                  <p:childTnLst>
                                    <p:set>
                                      <p:cBhvr>
                                        <p:cTn id="19"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1012" grpId="0"/>
      <p:bldP spid="171013" grpId="0"/>
      <p:bldP spid="9"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1">
            <a:extLst>
              <a:ext uri="{FF2B5EF4-FFF2-40B4-BE49-F238E27FC236}">
                <a16:creationId xmlns:a16="http://schemas.microsoft.com/office/drawing/2014/main" id="{6B66CAB5-8FEE-46CF-AE38-788C27B8F652}"/>
              </a:ext>
            </a:extLst>
          </p:cNvPr>
          <p:cNvSpPr>
            <a:spLocks noGrp="1" noChangeArrowheads="1"/>
          </p:cNvSpPr>
          <p:nvPr>
            <p:ph type="title"/>
          </p:nvPr>
        </p:nvSpPr>
        <p:spPr/>
        <p:txBody>
          <a:bodyPr/>
          <a:lstStyle/>
          <a:p>
            <a:r>
              <a:rPr lang="en-GB" altLang="en-US" dirty="0"/>
              <a:t>How do the sizes of cells compare?</a:t>
            </a:r>
          </a:p>
        </p:txBody>
      </p:sp>
      <p:sp>
        <p:nvSpPr>
          <p:cNvPr id="21509" name="Text Box 512">
            <a:extLst>
              <a:ext uri="{FF2B5EF4-FFF2-40B4-BE49-F238E27FC236}">
                <a16:creationId xmlns:a16="http://schemas.microsoft.com/office/drawing/2014/main" id="{7A85EADD-477C-4DE2-9246-CF6C4378704C}"/>
              </a:ext>
            </a:extLst>
          </p:cNvPr>
          <p:cNvSpPr txBox="1">
            <a:spLocks noChangeArrowheads="1"/>
          </p:cNvSpPr>
          <p:nvPr/>
        </p:nvSpPr>
        <p:spPr bwMode="auto">
          <a:xfrm>
            <a:off x="342900" y="784225"/>
            <a:ext cx="8189913"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2400">
                <a:solidFill>
                  <a:srgbClr val="000066"/>
                </a:solidFill>
                <a:latin typeface="Arial" panose="020B0604020202020204" pitchFamily="34" charset="0"/>
                <a:cs typeface="Arial" panose="020B0604020202020204" pitchFamily="34" charset="0"/>
              </a:defRPr>
            </a:lvl1pPr>
            <a:lvl2pPr marL="742950" indent="-285750" eaLnBrk="0" hangingPunct="0">
              <a:defRPr sz="2400">
                <a:solidFill>
                  <a:srgbClr val="000066"/>
                </a:solidFill>
                <a:latin typeface="Arial" panose="020B0604020202020204" pitchFamily="34" charset="0"/>
                <a:cs typeface="Arial" panose="020B0604020202020204" pitchFamily="34" charset="0"/>
              </a:defRPr>
            </a:lvl2pPr>
            <a:lvl3pPr marL="1143000" indent="-228600" eaLnBrk="0" hangingPunct="0">
              <a:defRPr sz="2400">
                <a:solidFill>
                  <a:srgbClr val="000066"/>
                </a:solidFill>
                <a:latin typeface="Arial" panose="020B0604020202020204" pitchFamily="34" charset="0"/>
                <a:cs typeface="Arial" panose="020B0604020202020204" pitchFamily="34" charset="0"/>
              </a:defRPr>
            </a:lvl3pPr>
            <a:lvl4pPr marL="1600200" indent="-228600" eaLnBrk="0" hangingPunct="0">
              <a:defRPr sz="2400">
                <a:solidFill>
                  <a:srgbClr val="000066"/>
                </a:solidFill>
                <a:latin typeface="Arial" panose="020B0604020202020204" pitchFamily="34" charset="0"/>
                <a:cs typeface="Arial" panose="020B0604020202020204" pitchFamily="34" charset="0"/>
              </a:defRPr>
            </a:lvl4pPr>
            <a:lvl5pPr marL="2057400" indent="-228600" eaLnBrk="0" hangingPunct="0">
              <a:defRPr sz="2400">
                <a:solidFill>
                  <a:srgbClr val="000066"/>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9pPr>
          </a:lstStyle>
          <a:p>
            <a:pPr eaLnBrk="1" hangingPunct="1">
              <a:spcBef>
                <a:spcPct val="50000"/>
              </a:spcBef>
            </a:pPr>
            <a:r>
              <a:rPr lang="en-GB" altLang="en-US" dirty="0"/>
              <a:t>The average prokaryotic cell is about 10 times smaller </a:t>
            </a:r>
            <a:br>
              <a:rPr lang="en-GB" altLang="en-US" dirty="0"/>
            </a:br>
            <a:r>
              <a:rPr lang="en-GB" altLang="en-US" dirty="0"/>
              <a:t>than the average eukaryotic cell. </a:t>
            </a:r>
          </a:p>
        </p:txBody>
      </p:sp>
      <p:sp>
        <p:nvSpPr>
          <p:cNvPr id="11" name="Text Box 5">
            <a:extLst>
              <a:ext uri="{FF2B5EF4-FFF2-40B4-BE49-F238E27FC236}">
                <a16:creationId xmlns:a16="http://schemas.microsoft.com/office/drawing/2014/main" id="{5FE552BE-3434-4937-8976-011BF9F65F90}"/>
              </a:ext>
            </a:extLst>
          </p:cNvPr>
          <p:cNvSpPr txBox="1">
            <a:spLocks noChangeArrowheads="1"/>
          </p:cNvSpPr>
          <p:nvPr/>
        </p:nvSpPr>
        <p:spPr bwMode="auto">
          <a:xfrm>
            <a:off x="342900" y="1741488"/>
            <a:ext cx="8189913" cy="828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2400">
                <a:solidFill>
                  <a:srgbClr val="000066"/>
                </a:solidFill>
                <a:latin typeface="Arial" panose="020B0604020202020204" pitchFamily="34" charset="0"/>
                <a:cs typeface="Arial" panose="020B0604020202020204" pitchFamily="34" charset="0"/>
              </a:defRPr>
            </a:lvl1pPr>
            <a:lvl2pPr marL="742950" indent="-285750" eaLnBrk="0" hangingPunct="0">
              <a:defRPr sz="2400">
                <a:solidFill>
                  <a:srgbClr val="000066"/>
                </a:solidFill>
                <a:latin typeface="Arial" panose="020B0604020202020204" pitchFamily="34" charset="0"/>
                <a:cs typeface="Arial" panose="020B0604020202020204" pitchFamily="34" charset="0"/>
              </a:defRPr>
            </a:lvl2pPr>
            <a:lvl3pPr marL="1143000" indent="-228600" eaLnBrk="0" hangingPunct="0">
              <a:defRPr sz="2400">
                <a:solidFill>
                  <a:srgbClr val="000066"/>
                </a:solidFill>
                <a:latin typeface="Arial" panose="020B0604020202020204" pitchFamily="34" charset="0"/>
                <a:cs typeface="Arial" panose="020B0604020202020204" pitchFamily="34" charset="0"/>
              </a:defRPr>
            </a:lvl3pPr>
            <a:lvl4pPr marL="1600200" indent="-228600" eaLnBrk="0" hangingPunct="0">
              <a:defRPr sz="2400">
                <a:solidFill>
                  <a:srgbClr val="000066"/>
                </a:solidFill>
                <a:latin typeface="Arial" panose="020B0604020202020204" pitchFamily="34" charset="0"/>
                <a:cs typeface="Arial" panose="020B0604020202020204" pitchFamily="34" charset="0"/>
              </a:defRPr>
            </a:lvl4pPr>
            <a:lvl5pPr marL="2057400" indent="-228600" eaLnBrk="0" hangingPunct="0">
              <a:defRPr sz="2400">
                <a:solidFill>
                  <a:srgbClr val="000066"/>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9pPr>
          </a:lstStyle>
          <a:p>
            <a:pPr eaLnBrk="1" hangingPunct="1">
              <a:spcBef>
                <a:spcPct val="50000"/>
              </a:spcBef>
            </a:pPr>
            <a:r>
              <a:rPr lang="en-GB" altLang="en-US" dirty="0"/>
              <a:t>This means that, in general, eukaryotic cells are </a:t>
            </a:r>
            <a:r>
              <a:rPr lang="en-GB" altLang="en-US" dirty="0">
                <a:solidFill>
                  <a:srgbClr val="010066"/>
                </a:solidFill>
              </a:rPr>
              <a:t>one </a:t>
            </a:r>
            <a:r>
              <a:rPr lang="en-GB" altLang="en-US" b="1" dirty="0">
                <a:solidFill>
                  <a:srgbClr val="10BC45"/>
                </a:solidFill>
              </a:rPr>
              <a:t>order </a:t>
            </a:r>
            <a:br>
              <a:rPr lang="en-GB" altLang="en-US" b="1" dirty="0">
                <a:solidFill>
                  <a:srgbClr val="10BC45"/>
                </a:solidFill>
              </a:rPr>
            </a:br>
            <a:r>
              <a:rPr lang="en-GB" altLang="en-US" b="1" dirty="0">
                <a:solidFill>
                  <a:srgbClr val="10BC45"/>
                </a:solidFill>
              </a:rPr>
              <a:t>of magnitude </a:t>
            </a:r>
            <a:r>
              <a:rPr lang="en-GB" altLang="en-US" dirty="0"/>
              <a:t>larger than prokaryotic cells.</a:t>
            </a:r>
          </a:p>
        </p:txBody>
      </p:sp>
      <p:sp>
        <p:nvSpPr>
          <p:cNvPr id="21511" name="Rectangle 2">
            <a:extLst>
              <a:ext uri="{FF2B5EF4-FFF2-40B4-BE49-F238E27FC236}">
                <a16:creationId xmlns:a16="http://schemas.microsoft.com/office/drawing/2014/main" id="{0FA1BF3F-6AFF-42AE-9D28-5F6EB2228337}"/>
              </a:ext>
            </a:extLst>
          </p:cNvPr>
          <p:cNvSpPr>
            <a:spLocks noChangeArrowheads="1"/>
          </p:cNvSpPr>
          <p:nvPr/>
        </p:nvSpPr>
        <p:spPr bwMode="auto">
          <a:xfrm>
            <a:off x="0" y="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defRPr sz="2400">
                <a:solidFill>
                  <a:srgbClr val="000066"/>
                </a:solidFill>
                <a:latin typeface="Arial" panose="020B0604020202020204" pitchFamily="34" charset="0"/>
                <a:cs typeface="Arial" panose="020B0604020202020204" pitchFamily="34" charset="0"/>
              </a:defRPr>
            </a:lvl1pPr>
            <a:lvl2pPr marL="742950" indent="-285750" eaLnBrk="0" hangingPunct="0">
              <a:defRPr sz="2400">
                <a:solidFill>
                  <a:srgbClr val="000066"/>
                </a:solidFill>
                <a:latin typeface="Arial" panose="020B0604020202020204" pitchFamily="34" charset="0"/>
                <a:cs typeface="Arial" panose="020B0604020202020204" pitchFamily="34" charset="0"/>
              </a:defRPr>
            </a:lvl2pPr>
            <a:lvl3pPr marL="1143000" indent="-228600" eaLnBrk="0" hangingPunct="0">
              <a:defRPr sz="2400">
                <a:solidFill>
                  <a:srgbClr val="000066"/>
                </a:solidFill>
                <a:latin typeface="Arial" panose="020B0604020202020204" pitchFamily="34" charset="0"/>
                <a:cs typeface="Arial" panose="020B0604020202020204" pitchFamily="34" charset="0"/>
              </a:defRPr>
            </a:lvl3pPr>
            <a:lvl4pPr marL="1600200" indent="-228600" eaLnBrk="0" hangingPunct="0">
              <a:defRPr sz="2400">
                <a:solidFill>
                  <a:srgbClr val="000066"/>
                </a:solidFill>
                <a:latin typeface="Arial" panose="020B0604020202020204" pitchFamily="34" charset="0"/>
                <a:cs typeface="Arial" panose="020B0604020202020204" pitchFamily="34" charset="0"/>
              </a:defRPr>
            </a:lvl4pPr>
            <a:lvl5pPr marL="2057400" indent="-228600" eaLnBrk="0" hangingPunct="0">
              <a:defRPr sz="2400">
                <a:solidFill>
                  <a:srgbClr val="000066"/>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9pPr>
          </a:lstStyle>
          <a:p>
            <a:pPr eaLnBrk="1" hangingPunct="1"/>
            <a:endParaRPr lang="en-GB" altLang="en-US"/>
          </a:p>
        </p:txBody>
      </p:sp>
      <p:sp>
        <p:nvSpPr>
          <p:cNvPr id="14" name="Text Box 51">
            <a:extLst>
              <a:ext uri="{FF2B5EF4-FFF2-40B4-BE49-F238E27FC236}">
                <a16:creationId xmlns:a16="http://schemas.microsoft.com/office/drawing/2014/main" id="{9BAE1C8B-7E8F-4510-9B47-5115B58D1ABA}"/>
              </a:ext>
            </a:extLst>
          </p:cNvPr>
          <p:cNvSpPr txBox="1">
            <a:spLocks noChangeArrowheads="1"/>
          </p:cNvSpPr>
          <p:nvPr/>
        </p:nvSpPr>
        <p:spPr bwMode="auto">
          <a:xfrm>
            <a:off x="1379538" y="2697163"/>
            <a:ext cx="6384925" cy="1570037"/>
          </a:xfrm>
          <a:prstGeom prst="rect">
            <a:avLst/>
          </a:prstGeom>
          <a:noFill/>
          <a:ln w="38100" algn="ctr">
            <a:solidFill>
              <a:srgbClr val="10BC45"/>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sz="2400">
                <a:solidFill>
                  <a:srgbClr val="000066"/>
                </a:solidFill>
                <a:latin typeface="Arial" panose="020B0604020202020204" pitchFamily="34" charset="0"/>
                <a:cs typeface="Arial" panose="020B0604020202020204" pitchFamily="34" charset="0"/>
              </a:defRPr>
            </a:lvl1pPr>
            <a:lvl2pPr marL="742950" indent="-285750" eaLnBrk="0" hangingPunct="0">
              <a:defRPr sz="2400">
                <a:solidFill>
                  <a:srgbClr val="000066"/>
                </a:solidFill>
                <a:latin typeface="Arial" panose="020B0604020202020204" pitchFamily="34" charset="0"/>
                <a:cs typeface="Arial" panose="020B0604020202020204" pitchFamily="34" charset="0"/>
              </a:defRPr>
            </a:lvl2pPr>
            <a:lvl3pPr marL="1143000" indent="-228600" eaLnBrk="0" hangingPunct="0">
              <a:defRPr sz="2400">
                <a:solidFill>
                  <a:srgbClr val="000066"/>
                </a:solidFill>
                <a:latin typeface="Arial" panose="020B0604020202020204" pitchFamily="34" charset="0"/>
                <a:cs typeface="Arial" panose="020B0604020202020204" pitchFamily="34" charset="0"/>
              </a:defRPr>
            </a:lvl3pPr>
            <a:lvl4pPr marL="1600200" indent="-228600" eaLnBrk="0" hangingPunct="0">
              <a:defRPr sz="2400">
                <a:solidFill>
                  <a:srgbClr val="000066"/>
                </a:solidFill>
                <a:latin typeface="Arial" panose="020B0604020202020204" pitchFamily="34" charset="0"/>
                <a:cs typeface="Arial" panose="020B0604020202020204" pitchFamily="34" charset="0"/>
              </a:defRPr>
            </a:lvl4pPr>
            <a:lvl5pPr marL="2057400" indent="-228600" eaLnBrk="0" hangingPunct="0">
              <a:defRPr sz="2400">
                <a:solidFill>
                  <a:srgbClr val="000066"/>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9pPr>
          </a:lstStyle>
          <a:p>
            <a:pPr eaLnBrk="1" hangingPunct="1">
              <a:spcBef>
                <a:spcPct val="50000"/>
              </a:spcBef>
            </a:pPr>
            <a:r>
              <a:rPr lang="en-GB" altLang="en-US" b="1">
                <a:solidFill>
                  <a:srgbClr val="010066"/>
                </a:solidFill>
              </a:rPr>
              <a:t>10 times larger = 1 order of magnitude</a:t>
            </a:r>
          </a:p>
          <a:p>
            <a:pPr eaLnBrk="1" hangingPunct="1">
              <a:spcBef>
                <a:spcPct val="50000"/>
              </a:spcBef>
            </a:pPr>
            <a:r>
              <a:rPr lang="en-GB" altLang="en-US" b="1">
                <a:solidFill>
                  <a:srgbClr val="010066"/>
                </a:solidFill>
              </a:rPr>
              <a:t>100 times larger = 2 orders of magnitude</a:t>
            </a:r>
          </a:p>
          <a:p>
            <a:pPr eaLnBrk="1" hangingPunct="1">
              <a:spcBef>
                <a:spcPct val="50000"/>
              </a:spcBef>
            </a:pPr>
            <a:r>
              <a:rPr lang="en-GB" altLang="en-US" b="1">
                <a:solidFill>
                  <a:srgbClr val="010066"/>
                </a:solidFill>
              </a:rPr>
              <a:t>1,000 times larger = 3 orders of magnitude</a:t>
            </a:r>
          </a:p>
        </p:txBody>
      </p:sp>
      <p:sp>
        <p:nvSpPr>
          <p:cNvPr id="21513" name="Rectangle 5">
            <a:extLst>
              <a:ext uri="{FF2B5EF4-FFF2-40B4-BE49-F238E27FC236}">
                <a16:creationId xmlns:a16="http://schemas.microsoft.com/office/drawing/2014/main" id="{8A392FA0-A1B1-4AF5-AAF5-22B854C393A6}"/>
              </a:ext>
            </a:extLst>
          </p:cNvPr>
          <p:cNvSpPr>
            <a:spLocks noChangeArrowheads="1"/>
          </p:cNvSpPr>
          <p:nvPr/>
        </p:nvSpPr>
        <p:spPr bwMode="auto">
          <a:xfrm>
            <a:off x="0" y="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defRPr sz="2400">
                <a:solidFill>
                  <a:srgbClr val="000066"/>
                </a:solidFill>
                <a:latin typeface="Arial" panose="020B0604020202020204" pitchFamily="34" charset="0"/>
                <a:cs typeface="Arial" panose="020B0604020202020204" pitchFamily="34" charset="0"/>
              </a:defRPr>
            </a:lvl1pPr>
            <a:lvl2pPr marL="742950" indent="-285750" eaLnBrk="0" hangingPunct="0">
              <a:defRPr sz="2400">
                <a:solidFill>
                  <a:srgbClr val="000066"/>
                </a:solidFill>
                <a:latin typeface="Arial" panose="020B0604020202020204" pitchFamily="34" charset="0"/>
                <a:cs typeface="Arial" panose="020B0604020202020204" pitchFamily="34" charset="0"/>
              </a:defRPr>
            </a:lvl2pPr>
            <a:lvl3pPr marL="1143000" indent="-228600" eaLnBrk="0" hangingPunct="0">
              <a:defRPr sz="2400">
                <a:solidFill>
                  <a:srgbClr val="000066"/>
                </a:solidFill>
                <a:latin typeface="Arial" panose="020B0604020202020204" pitchFamily="34" charset="0"/>
                <a:cs typeface="Arial" panose="020B0604020202020204" pitchFamily="34" charset="0"/>
              </a:defRPr>
            </a:lvl3pPr>
            <a:lvl4pPr marL="1600200" indent="-228600" eaLnBrk="0" hangingPunct="0">
              <a:defRPr sz="2400">
                <a:solidFill>
                  <a:srgbClr val="000066"/>
                </a:solidFill>
                <a:latin typeface="Arial" panose="020B0604020202020204" pitchFamily="34" charset="0"/>
                <a:cs typeface="Arial" panose="020B0604020202020204" pitchFamily="34" charset="0"/>
              </a:defRPr>
            </a:lvl4pPr>
            <a:lvl5pPr marL="2057400" indent="-228600" eaLnBrk="0" hangingPunct="0">
              <a:defRPr sz="2400">
                <a:solidFill>
                  <a:srgbClr val="000066"/>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9pPr>
          </a:lstStyle>
          <a:p>
            <a:pPr eaLnBrk="1" hangingPunct="1"/>
            <a:endParaRPr lang="en-GB" altLang="en-US"/>
          </a:p>
        </p:txBody>
      </p:sp>
      <p:sp>
        <p:nvSpPr>
          <p:cNvPr id="148484" name="Rectangle 4">
            <a:extLst>
              <a:ext uri="{FF2B5EF4-FFF2-40B4-BE49-F238E27FC236}">
                <a16:creationId xmlns:a16="http://schemas.microsoft.com/office/drawing/2014/main" id="{C174A404-26F3-4A92-AA6D-C015F56BC3BC}"/>
              </a:ext>
            </a:extLst>
          </p:cNvPr>
          <p:cNvSpPr>
            <a:spLocks noChangeArrowheads="1"/>
          </p:cNvSpPr>
          <p:nvPr/>
        </p:nvSpPr>
        <p:spPr bwMode="auto">
          <a:xfrm>
            <a:off x="342899" y="5351463"/>
            <a:ext cx="7818967" cy="801687"/>
          </a:xfrm>
          <a:prstGeom prst="rect">
            <a:avLst/>
          </a:prstGeom>
          <a:solidFill>
            <a:srgbClr val="96E69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rgbClr val="000066"/>
                </a:solidFill>
                <a:latin typeface="Arial" panose="020B0604020202020204" pitchFamily="34" charset="0"/>
                <a:cs typeface="Arial" panose="020B0604020202020204" pitchFamily="34" charset="0"/>
              </a:defRPr>
            </a:lvl1pPr>
            <a:lvl2pPr marL="742950" indent="-285750" eaLnBrk="0" hangingPunct="0">
              <a:defRPr sz="2400">
                <a:solidFill>
                  <a:srgbClr val="000066"/>
                </a:solidFill>
                <a:latin typeface="Arial" panose="020B0604020202020204" pitchFamily="34" charset="0"/>
                <a:cs typeface="Arial" panose="020B0604020202020204" pitchFamily="34" charset="0"/>
              </a:defRPr>
            </a:lvl2pPr>
            <a:lvl3pPr marL="1143000" indent="-228600" eaLnBrk="0" hangingPunct="0">
              <a:defRPr sz="2400">
                <a:solidFill>
                  <a:srgbClr val="000066"/>
                </a:solidFill>
                <a:latin typeface="Arial" panose="020B0604020202020204" pitchFamily="34" charset="0"/>
                <a:cs typeface="Arial" panose="020B0604020202020204" pitchFamily="34" charset="0"/>
              </a:defRPr>
            </a:lvl3pPr>
            <a:lvl4pPr marL="1600200" indent="-228600" eaLnBrk="0" hangingPunct="0">
              <a:defRPr sz="2400">
                <a:solidFill>
                  <a:srgbClr val="000066"/>
                </a:solidFill>
                <a:latin typeface="Arial" panose="020B0604020202020204" pitchFamily="34" charset="0"/>
                <a:cs typeface="Arial" panose="020B0604020202020204" pitchFamily="34" charset="0"/>
              </a:defRPr>
            </a:lvl4pPr>
            <a:lvl5pPr marL="2057400" indent="-228600" eaLnBrk="0" hangingPunct="0">
              <a:defRPr sz="2400">
                <a:solidFill>
                  <a:srgbClr val="000066"/>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9pPr>
          </a:lstStyle>
          <a:p>
            <a:r>
              <a:rPr lang="en-US" altLang="en-US" dirty="0"/>
              <a:t> If cell A is 5</a:t>
            </a:r>
            <a:r>
              <a:rPr lang="en-US" altLang="en-US" sz="1000" dirty="0"/>
              <a:t> </a:t>
            </a:r>
            <a:r>
              <a:rPr lang="en-GB" altLang="en-US" dirty="0"/>
              <a:t>µm </a:t>
            </a:r>
            <a:r>
              <a:rPr lang="en-US" altLang="en-US" dirty="0"/>
              <a:t>wide and cell B is 500</a:t>
            </a:r>
            <a:r>
              <a:rPr lang="en-US" altLang="en-US" sz="1000" dirty="0"/>
              <a:t> </a:t>
            </a:r>
            <a:r>
              <a:rPr lang="en-GB" altLang="en-US" dirty="0"/>
              <a:t>µm</a:t>
            </a:r>
            <a:r>
              <a:rPr lang="en-US" altLang="en-US" dirty="0"/>
              <a:t> wide, to what </a:t>
            </a:r>
          </a:p>
          <a:p>
            <a:r>
              <a:rPr lang="en-US" altLang="en-US" dirty="0"/>
              <a:t> order of magnitude is cell B larger than cell A?</a:t>
            </a:r>
          </a:p>
        </p:txBody>
      </p:sp>
      <p:sp>
        <p:nvSpPr>
          <p:cNvPr id="17" name="Rectangle 16">
            <a:extLst>
              <a:ext uri="{FF2B5EF4-FFF2-40B4-BE49-F238E27FC236}">
                <a16:creationId xmlns:a16="http://schemas.microsoft.com/office/drawing/2014/main" id="{92CB58CE-BA61-42F8-967A-C7641D3C3538}"/>
              </a:ext>
            </a:extLst>
          </p:cNvPr>
          <p:cNvSpPr>
            <a:spLocks noChangeArrowheads="1"/>
          </p:cNvSpPr>
          <p:nvPr/>
        </p:nvSpPr>
        <p:spPr bwMode="auto">
          <a:xfrm>
            <a:off x="342900" y="4392613"/>
            <a:ext cx="8189913"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rgbClr val="000066"/>
                </a:solidFill>
                <a:latin typeface="Arial" panose="020B0604020202020204" pitchFamily="34" charset="0"/>
                <a:cs typeface="Arial" panose="020B0604020202020204" pitchFamily="34" charset="0"/>
              </a:defRPr>
            </a:lvl1pPr>
            <a:lvl2pPr marL="742950" indent="-285750" eaLnBrk="0" hangingPunct="0">
              <a:defRPr sz="2400">
                <a:solidFill>
                  <a:srgbClr val="000066"/>
                </a:solidFill>
                <a:latin typeface="Arial" panose="020B0604020202020204" pitchFamily="34" charset="0"/>
                <a:cs typeface="Arial" panose="020B0604020202020204" pitchFamily="34" charset="0"/>
              </a:defRPr>
            </a:lvl2pPr>
            <a:lvl3pPr marL="1143000" indent="-228600" eaLnBrk="0" hangingPunct="0">
              <a:defRPr sz="2400">
                <a:solidFill>
                  <a:srgbClr val="000066"/>
                </a:solidFill>
                <a:latin typeface="Arial" panose="020B0604020202020204" pitchFamily="34" charset="0"/>
                <a:cs typeface="Arial" panose="020B0604020202020204" pitchFamily="34" charset="0"/>
              </a:defRPr>
            </a:lvl3pPr>
            <a:lvl4pPr marL="1600200" indent="-228600" eaLnBrk="0" hangingPunct="0">
              <a:defRPr sz="2400">
                <a:solidFill>
                  <a:srgbClr val="000066"/>
                </a:solidFill>
                <a:latin typeface="Arial" panose="020B0604020202020204" pitchFamily="34" charset="0"/>
                <a:cs typeface="Arial" panose="020B0604020202020204" pitchFamily="34" charset="0"/>
              </a:defRPr>
            </a:lvl4pPr>
            <a:lvl5pPr marL="2057400" indent="-228600" eaLnBrk="0" hangingPunct="0">
              <a:defRPr sz="2400">
                <a:solidFill>
                  <a:srgbClr val="000066"/>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9pPr>
          </a:lstStyle>
          <a:p>
            <a:pPr eaLnBrk="1" hangingPunct="1">
              <a:spcBef>
                <a:spcPct val="50000"/>
              </a:spcBef>
            </a:pPr>
            <a:r>
              <a:rPr lang="en-GB" altLang="en-US" dirty="0"/>
              <a:t>With each order of magnitude, there is difference by a </a:t>
            </a:r>
            <a:r>
              <a:rPr lang="en-GB" altLang="en-US" dirty="0">
                <a:solidFill>
                  <a:srgbClr val="010066"/>
                </a:solidFill>
              </a:rPr>
              <a:t>scale of 10</a:t>
            </a:r>
            <a:r>
              <a:rPr lang="en-GB" altLang="en-US" dirty="0"/>
              <a:t>.</a:t>
            </a:r>
          </a:p>
        </p:txBody>
      </p:sp>
      <p:pic>
        <p:nvPicPr>
          <p:cNvPr id="13" name="Picture 12">
            <a:extLst>
              <a:ext uri="{FF2B5EF4-FFF2-40B4-BE49-F238E27FC236}">
                <a16:creationId xmlns:a16="http://schemas.microsoft.com/office/drawing/2014/main" id="{7FF7C662-BD5F-4086-9083-DC4CFF56EFDE}"/>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15" name="Picture 9" descr="notes_icon">
            <a:extLst>
              <a:ext uri="{FF2B5EF4-FFF2-40B4-BE49-F238E27FC236}">
                <a16:creationId xmlns:a16="http://schemas.microsoft.com/office/drawing/2014/main" id="{06D1B649-0D8D-49B6-9184-D15C51BDBE46}"/>
              </a:ext>
            </a:extLst>
          </p:cNvPr>
          <p:cNvPicPr>
            <a:picLocks noChangeAspect="1" noChangeArrowheads="1"/>
          </p:cNvPicPr>
          <p:nvPr/>
        </p:nvPicPr>
        <p:blipFill>
          <a:blip r:embed="rId5" cstate="print"/>
          <a:srcRect/>
          <a:stretch>
            <a:fillRect/>
          </a:stretch>
        </p:blipFill>
        <p:spPr bwMode="auto">
          <a:xfrm>
            <a:off x="8532813" y="153987"/>
            <a:ext cx="442912" cy="387350"/>
          </a:xfrm>
          <a:prstGeom prst="rect">
            <a:avLst/>
          </a:prstGeom>
          <a:noFill/>
          <a:ln w="9525">
            <a:noFill/>
            <a:miter lim="800000"/>
            <a:headEnd/>
            <a:tailEnd/>
          </a:ln>
        </p:spPr>
      </p:pic>
      <p:pic>
        <p:nvPicPr>
          <p:cNvPr id="12" name="Picture 11">
            <a:extLst>
              <a:ext uri="{FF2B5EF4-FFF2-40B4-BE49-F238E27FC236}">
                <a16:creationId xmlns:a16="http://schemas.microsoft.com/office/drawing/2014/main" id="{A5BBFCCC-A76F-4E3C-AEB3-27CCA2DB1ADA}"/>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075039" y="86520"/>
            <a:ext cx="442911" cy="51673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4"/>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7"/>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48484"/>
                                        </p:tgtEl>
                                        <p:attrNameLst>
                                          <p:attrName>style.visibility</p:attrName>
                                        </p:attrNameLst>
                                      </p:cBhvr>
                                      <p:to>
                                        <p:strVal val="visible"/>
                                      </p:to>
                                    </p:set>
                                  </p:childTnLst>
                                </p:cTn>
                              </p:par>
                            </p:childTnLst>
                          </p:cTn>
                        </p:par>
                        <p:par>
                          <p:cTn id="19" fill="hold">
                            <p:stCondLst>
                              <p:cond delay="0"/>
                            </p:stCondLst>
                            <p:childTnLst>
                              <p:par>
                                <p:cTn id="20" presetID="1" presetClass="entr" presetSubtype="0" fill="hold" nodeType="afterEffect">
                                  <p:stCondLst>
                                    <p:cond delay="0"/>
                                  </p:stCondLst>
                                  <p:childTnLst>
                                    <p:set>
                                      <p:cBhvr>
                                        <p:cTn id="21"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4" grpId="0" animBg="1"/>
      <p:bldP spid="148484" grpId="0" animBg="1"/>
      <p:bldP spid="17"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0" name="Picture 12" descr="Cells_7.1.png">
            <a:extLst>
              <a:ext uri="{FF2B5EF4-FFF2-40B4-BE49-F238E27FC236}">
                <a16:creationId xmlns:a16="http://schemas.microsoft.com/office/drawing/2014/main" id="{1825E694-ADE7-4B67-A62A-873AAC6174FD}"/>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637088" y="2549525"/>
            <a:ext cx="3895725" cy="3603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531" name="Rectangle 2">
            <a:extLst>
              <a:ext uri="{FF2B5EF4-FFF2-40B4-BE49-F238E27FC236}">
                <a16:creationId xmlns:a16="http://schemas.microsoft.com/office/drawing/2014/main" id="{06F85A5F-04D8-46B3-9827-0A9E7279E14D}"/>
              </a:ext>
            </a:extLst>
          </p:cNvPr>
          <p:cNvSpPr>
            <a:spLocks noGrp="1" noChangeArrowheads="1"/>
          </p:cNvSpPr>
          <p:nvPr>
            <p:ph type="title"/>
          </p:nvPr>
        </p:nvSpPr>
        <p:spPr/>
        <p:txBody>
          <a:bodyPr/>
          <a:lstStyle/>
          <a:p>
            <a:r>
              <a:rPr lang="en-GB" altLang="en-US"/>
              <a:t>Cell structure</a:t>
            </a:r>
          </a:p>
        </p:txBody>
      </p:sp>
      <p:sp>
        <p:nvSpPr>
          <p:cNvPr id="22532" name="Text Box 34">
            <a:extLst>
              <a:ext uri="{FF2B5EF4-FFF2-40B4-BE49-F238E27FC236}">
                <a16:creationId xmlns:a16="http://schemas.microsoft.com/office/drawing/2014/main" id="{5265A421-FFCC-46A4-AFC8-820267B456DC}"/>
              </a:ext>
            </a:extLst>
          </p:cNvPr>
          <p:cNvSpPr txBox="1">
            <a:spLocks noChangeArrowheads="1"/>
          </p:cNvSpPr>
          <p:nvPr/>
        </p:nvSpPr>
        <p:spPr bwMode="auto">
          <a:xfrm>
            <a:off x="358775" y="784225"/>
            <a:ext cx="878522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2400">
                <a:solidFill>
                  <a:srgbClr val="000066"/>
                </a:solidFill>
                <a:latin typeface="Arial" panose="020B0604020202020204" pitchFamily="34" charset="0"/>
                <a:cs typeface="Arial" panose="020B0604020202020204" pitchFamily="34" charset="0"/>
              </a:defRPr>
            </a:lvl1pPr>
            <a:lvl2pPr marL="742950" indent="-285750" eaLnBrk="0" hangingPunct="0">
              <a:defRPr sz="2400">
                <a:solidFill>
                  <a:srgbClr val="000066"/>
                </a:solidFill>
                <a:latin typeface="Arial" panose="020B0604020202020204" pitchFamily="34" charset="0"/>
                <a:cs typeface="Arial" panose="020B0604020202020204" pitchFamily="34" charset="0"/>
              </a:defRPr>
            </a:lvl2pPr>
            <a:lvl3pPr marL="1143000" indent="-228600" eaLnBrk="0" hangingPunct="0">
              <a:defRPr sz="2400">
                <a:solidFill>
                  <a:srgbClr val="000066"/>
                </a:solidFill>
                <a:latin typeface="Arial" panose="020B0604020202020204" pitchFamily="34" charset="0"/>
                <a:cs typeface="Arial" panose="020B0604020202020204" pitchFamily="34" charset="0"/>
              </a:defRPr>
            </a:lvl3pPr>
            <a:lvl4pPr marL="1600200" indent="-228600" eaLnBrk="0" hangingPunct="0">
              <a:defRPr sz="2400">
                <a:solidFill>
                  <a:srgbClr val="000066"/>
                </a:solidFill>
                <a:latin typeface="Arial" panose="020B0604020202020204" pitchFamily="34" charset="0"/>
                <a:cs typeface="Arial" panose="020B0604020202020204" pitchFamily="34" charset="0"/>
              </a:defRPr>
            </a:lvl4pPr>
            <a:lvl5pPr marL="2057400" indent="-228600" eaLnBrk="0" hangingPunct="0">
              <a:defRPr sz="2400">
                <a:solidFill>
                  <a:srgbClr val="000066"/>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9pPr>
          </a:lstStyle>
          <a:p>
            <a:pPr eaLnBrk="1" hangingPunct="1">
              <a:spcBef>
                <a:spcPct val="50000"/>
              </a:spcBef>
            </a:pPr>
            <a:r>
              <a:rPr lang="en-GB" altLang="en-US"/>
              <a:t>Inside cells are many parts called </a:t>
            </a:r>
            <a:r>
              <a:rPr lang="en-GB" altLang="en-US" b="1">
                <a:solidFill>
                  <a:srgbClr val="10BC45"/>
                </a:solidFill>
              </a:rPr>
              <a:t>sub-cellular structures</a:t>
            </a:r>
            <a:r>
              <a:rPr lang="en-GB" altLang="en-US"/>
              <a:t>. </a:t>
            </a:r>
          </a:p>
        </p:txBody>
      </p:sp>
      <p:sp>
        <p:nvSpPr>
          <p:cNvPr id="9" name="Text Box 33">
            <a:extLst>
              <a:ext uri="{FF2B5EF4-FFF2-40B4-BE49-F238E27FC236}">
                <a16:creationId xmlns:a16="http://schemas.microsoft.com/office/drawing/2014/main" id="{8D69BCCD-177F-4EE7-AE27-271CDE71100F}"/>
              </a:ext>
            </a:extLst>
          </p:cNvPr>
          <p:cNvSpPr txBox="1">
            <a:spLocks noChangeArrowheads="1"/>
          </p:cNvSpPr>
          <p:nvPr/>
        </p:nvSpPr>
        <p:spPr bwMode="auto">
          <a:xfrm>
            <a:off x="342900" y="1558178"/>
            <a:ext cx="7945438"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2400">
                <a:solidFill>
                  <a:srgbClr val="000066"/>
                </a:solidFill>
                <a:latin typeface="Arial" panose="020B0604020202020204" pitchFamily="34" charset="0"/>
                <a:cs typeface="Arial" panose="020B0604020202020204" pitchFamily="34" charset="0"/>
              </a:defRPr>
            </a:lvl1pPr>
            <a:lvl2pPr marL="742950" indent="-285750" eaLnBrk="0" hangingPunct="0">
              <a:defRPr sz="2400">
                <a:solidFill>
                  <a:srgbClr val="000066"/>
                </a:solidFill>
                <a:latin typeface="Arial" panose="020B0604020202020204" pitchFamily="34" charset="0"/>
                <a:cs typeface="Arial" panose="020B0604020202020204" pitchFamily="34" charset="0"/>
              </a:defRPr>
            </a:lvl2pPr>
            <a:lvl3pPr marL="1143000" indent="-228600" eaLnBrk="0" hangingPunct="0">
              <a:defRPr sz="2400">
                <a:solidFill>
                  <a:srgbClr val="000066"/>
                </a:solidFill>
                <a:latin typeface="Arial" panose="020B0604020202020204" pitchFamily="34" charset="0"/>
                <a:cs typeface="Arial" panose="020B0604020202020204" pitchFamily="34" charset="0"/>
              </a:defRPr>
            </a:lvl3pPr>
            <a:lvl4pPr marL="1600200" indent="-228600" eaLnBrk="0" hangingPunct="0">
              <a:defRPr sz="2400">
                <a:solidFill>
                  <a:srgbClr val="000066"/>
                </a:solidFill>
                <a:latin typeface="Arial" panose="020B0604020202020204" pitchFamily="34" charset="0"/>
                <a:cs typeface="Arial" panose="020B0604020202020204" pitchFamily="34" charset="0"/>
              </a:defRPr>
            </a:lvl4pPr>
            <a:lvl5pPr marL="2057400" indent="-228600" eaLnBrk="0" hangingPunct="0">
              <a:defRPr sz="2400">
                <a:solidFill>
                  <a:srgbClr val="000066"/>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9pPr>
          </a:lstStyle>
          <a:p>
            <a:pPr eaLnBrk="1" hangingPunct="1">
              <a:spcBef>
                <a:spcPct val="50000"/>
              </a:spcBef>
            </a:pPr>
            <a:r>
              <a:rPr lang="en-GB" altLang="en-US"/>
              <a:t>Each type of sub-cellular structure has a specific role that contributes to the overall function of the cell.</a:t>
            </a:r>
          </a:p>
        </p:txBody>
      </p:sp>
      <p:sp>
        <p:nvSpPr>
          <p:cNvPr id="10" name="Text Box 32">
            <a:extLst>
              <a:ext uri="{FF2B5EF4-FFF2-40B4-BE49-F238E27FC236}">
                <a16:creationId xmlns:a16="http://schemas.microsoft.com/office/drawing/2014/main" id="{A328A1D6-4E0C-43EE-A720-3998B18C3A6A}"/>
              </a:ext>
            </a:extLst>
          </p:cNvPr>
          <p:cNvSpPr txBox="1">
            <a:spLocks noChangeArrowheads="1"/>
          </p:cNvSpPr>
          <p:nvPr/>
        </p:nvSpPr>
        <p:spPr bwMode="auto">
          <a:xfrm>
            <a:off x="342899" y="2702018"/>
            <a:ext cx="4164013" cy="1938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2400">
                <a:solidFill>
                  <a:srgbClr val="000066"/>
                </a:solidFill>
                <a:latin typeface="Arial" panose="020B0604020202020204" pitchFamily="34" charset="0"/>
                <a:cs typeface="Arial" panose="020B0604020202020204" pitchFamily="34" charset="0"/>
              </a:defRPr>
            </a:lvl1pPr>
            <a:lvl2pPr marL="742950" indent="-285750" eaLnBrk="0" hangingPunct="0">
              <a:defRPr sz="2400">
                <a:solidFill>
                  <a:srgbClr val="000066"/>
                </a:solidFill>
                <a:latin typeface="Arial" panose="020B0604020202020204" pitchFamily="34" charset="0"/>
                <a:cs typeface="Arial" panose="020B0604020202020204" pitchFamily="34" charset="0"/>
              </a:defRPr>
            </a:lvl2pPr>
            <a:lvl3pPr marL="1143000" indent="-228600" eaLnBrk="0" hangingPunct="0">
              <a:defRPr sz="2400">
                <a:solidFill>
                  <a:srgbClr val="000066"/>
                </a:solidFill>
                <a:latin typeface="Arial" panose="020B0604020202020204" pitchFamily="34" charset="0"/>
                <a:cs typeface="Arial" panose="020B0604020202020204" pitchFamily="34" charset="0"/>
              </a:defRPr>
            </a:lvl3pPr>
            <a:lvl4pPr marL="1600200" indent="-228600" eaLnBrk="0" hangingPunct="0">
              <a:defRPr sz="2400">
                <a:solidFill>
                  <a:srgbClr val="000066"/>
                </a:solidFill>
                <a:latin typeface="Arial" panose="020B0604020202020204" pitchFamily="34" charset="0"/>
                <a:cs typeface="Arial" panose="020B0604020202020204" pitchFamily="34" charset="0"/>
              </a:defRPr>
            </a:lvl4pPr>
            <a:lvl5pPr marL="2057400" indent="-228600" eaLnBrk="0" hangingPunct="0">
              <a:defRPr sz="2400">
                <a:solidFill>
                  <a:srgbClr val="000066"/>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9pPr>
          </a:lstStyle>
          <a:p>
            <a:pPr eaLnBrk="1" hangingPunct="1">
              <a:spcBef>
                <a:spcPct val="50000"/>
              </a:spcBef>
            </a:pPr>
            <a:r>
              <a:rPr lang="en-GB" altLang="en-US" dirty="0"/>
              <a:t>One of the most important sub-cellular structures found in all eukaryotic cells is the </a:t>
            </a:r>
            <a:r>
              <a:rPr lang="en-GB" altLang="en-US" b="1" dirty="0">
                <a:solidFill>
                  <a:srgbClr val="10BC45"/>
                </a:solidFill>
              </a:rPr>
              <a:t>nucleus</a:t>
            </a:r>
            <a:r>
              <a:rPr lang="en-GB" altLang="en-US" dirty="0">
                <a:solidFill>
                  <a:srgbClr val="010066"/>
                </a:solidFill>
              </a:rPr>
              <a:t>. It</a:t>
            </a:r>
            <a:r>
              <a:rPr lang="en-GB" altLang="en-US" b="1" dirty="0">
                <a:solidFill>
                  <a:srgbClr val="10BC45"/>
                </a:solidFill>
              </a:rPr>
              <a:t> </a:t>
            </a:r>
            <a:r>
              <a:rPr lang="en-GB" altLang="en-US" dirty="0"/>
              <a:t>contains a cell’s </a:t>
            </a:r>
            <a:br>
              <a:rPr lang="en-GB" altLang="en-US" dirty="0"/>
            </a:br>
            <a:r>
              <a:rPr lang="en-GB" altLang="en-US" dirty="0"/>
              <a:t>genetic information.</a:t>
            </a:r>
          </a:p>
        </p:txBody>
      </p:sp>
      <p:sp>
        <p:nvSpPr>
          <p:cNvPr id="11" name="Text Box 31">
            <a:extLst>
              <a:ext uri="{FF2B5EF4-FFF2-40B4-BE49-F238E27FC236}">
                <a16:creationId xmlns:a16="http://schemas.microsoft.com/office/drawing/2014/main" id="{CB115796-B083-45B2-8D96-61B70CB46660}"/>
              </a:ext>
            </a:extLst>
          </p:cNvPr>
          <p:cNvSpPr txBox="1">
            <a:spLocks noChangeArrowheads="1"/>
          </p:cNvSpPr>
          <p:nvPr/>
        </p:nvSpPr>
        <p:spPr bwMode="auto">
          <a:xfrm>
            <a:off x="342900" y="4953000"/>
            <a:ext cx="412750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2400">
                <a:solidFill>
                  <a:srgbClr val="000066"/>
                </a:solidFill>
                <a:latin typeface="Arial" panose="020B0604020202020204" pitchFamily="34" charset="0"/>
                <a:cs typeface="Arial" panose="020B0604020202020204" pitchFamily="34" charset="0"/>
              </a:defRPr>
            </a:lvl1pPr>
            <a:lvl2pPr marL="742950" indent="-285750" eaLnBrk="0" hangingPunct="0">
              <a:defRPr sz="2400">
                <a:solidFill>
                  <a:srgbClr val="000066"/>
                </a:solidFill>
                <a:latin typeface="Arial" panose="020B0604020202020204" pitchFamily="34" charset="0"/>
                <a:cs typeface="Arial" panose="020B0604020202020204" pitchFamily="34" charset="0"/>
              </a:defRPr>
            </a:lvl2pPr>
            <a:lvl3pPr marL="1143000" indent="-228600" eaLnBrk="0" hangingPunct="0">
              <a:defRPr sz="2400">
                <a:solidFill>
                  <a:srgbClr val="000066"/>
                </a:solidFill>
                <a:latin typeface="Arial" panose="020B0604020202020204" pitchFamily="34" charset="0"/>
                <a:cs typeface="Arial" panose="020B0604020202020204" pitchFamily="34" charset="0"/>
              </a:defRPr>
            </a:lvl3pPr>
            <a:lvl4pPr marL="1600200" indent="-228600" eaLnBrk="0" hangingPunct="0">
              <a:defRPr sz="2400">
                <a:solidFill>
                  <a:srgbClr val="000066"/>
                </a:solidFill>
                <a:latin typeface="Arial" panose="020B0604020202020204" pitchFamily="34" charset="0"/>
                <a:cs typeface="Arial" panose="020B0604020202020204" pitchFamily="34" charset="0"/>
              </a:defRPr>
            </a:lvl4pPr>
            <a:lvl5pPr marL="2057400" indent="-228600" eaLnBrk="0" hangingPunct="0">
              <a:defRPr sz="2400">
                <a:solidFill>
                  <a:srgbClr val="000066"/>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9pPr>
          </a:lstStyle>
          <a:p>
            <a:pPr eaLnBrk="1" hangingPunct="1">
              <a:spcBef>
                <a:spcPct val="50000"/>
              </a:spcBef>
            </a:pPr>
            <a:r>
              <a:rPr lang="en-GB" altLang="en-US"/>
              <a:t>Unlike eukaryotic cells,  prokaryotic cells do not </a:t>
            </a:r>
            <a:br>
              <a:rPr lang="en-GB" altLang="en-US"/>
            </a:br>
            <a:r>
              <a:rPr lang="en-GB" altLang="en-US"/>
              <a:t>have a nucleus. </a:t>
            </a:r>
          </a:p>
        </p:txBody>
      </p:sp>
      <p:pic>
        <p:nvPicPr>
          <p:cNvPr id="12" name="Picture 11">
            <a:extLst>
              <a:ext uri="{FF2B5EF4-FFF2-40B4-BE49-F238E27FC236}">
                <a16:creationId xmlns:a16="http://schemas.microsoft.com/office/drawing/2014/main" id="{2F3A2C60-7677-4C25-9502-96F23EDFD85C}"/>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par>
                          <p:cTn id="15" fill="hold">
                            <p:stCondLst>
                              <p:cond delay="0"/>
                            </p:stCondLst>
                            <p:childTnLst>
                              <p:par>
                                <p:cTn id="16" presetID="1" presetClass="entr" presetSubtype="0" fill="hold" nodeType="afterEffect">
                                  <p:stCondLst>
                                    <p:cond delay="0"/>
                                  </p:stCondLst>
                                  <p:childTnLst>
                                    <p:set>
                                      <p:cBhvr>
                                        <p:cTn id="17"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P spid="11"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7" name="Rectangle 2">
            <a:extLst>
              <a:ext uri="{FF2B5EF4-FFF2-40B4-BE49-F238E27FC236}">
                <a16:creationId xmlns:a16="http://schemas.microsoft.com/office/drawing/2014/main" id="{2FEDE4BA-A545-45FB-8D1B-5B8A5F815948}"/>
              </a:ext>
            </a:extLst>
          </p:cNvPr>
          <p:cNvSpPr>
            <a:spLocks noGrp="1" noChangeArrowheads="1"/>
          </p:cNvSpPr>
          <p:nvPr>
            <p:ph type="title"/>
          </p:nvPr>
        </p:nvSpPr>
        <p:spPr/>
        <p:txBody>
          <a:bodyPr/>
          <a:lstStyle/>
          <a:p>
            <a:r>
              <a:rPr lang="en-GB" altLang="en-US" dirty="0"/>
              <a:t>Exploring animal cells</a:t>
            </a:r>
          </a:p>
        </p:txBody>
      </p:sp>
      <p:pic>
        <p:nvPicPr>
          <p:cNvPr id="7" name="Picture 6">
            <a:extLst>
              <a:ext uri="{FF2B5EF4-FFF2-40B4-BE49-F238E27FC236}">
                <a16:creationId xmlns:a16="http://schemas.microsoft.com/office/drawing/2014/main" id="{8F4E64ED-B010-4D47-B329-9A951988022F}"/>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8" name="Picture 6" descr="flash_icon">
            <a:extLst>
              <a:ext uri="{FF2B5EF4-FFF2-40B4-BE49-F238E27FC236}">
                <a16:creationId xmlns:a16="http://schemas.microsoft.com/office/drawing/2014/main" id="{FE61C8B0-7C62-4201-A06A-47CD0B1F4070}"/>
              </a:ext>
            </a:extLst>
          </p:cNvPr>
          <p:cNvPicPr>
            <a:picLocks noChangeAspect="1" noChangeArrowheads="1"/>
          </p:cNvPicPr>
          <p:nvPr/>
        </p:nvPicPr>
        <p:blipFill>
          <a:blip r:embed="rId7" cstate="print"/>
          <a:srcRect/>
          <a:stretch>
            <a:fillRect/>
          </a:stretch>
        </p:blipFill>
        <p:spPr bwMode="auto">
          <a:xfrm>
            <a:off x="8634413" y="115888"/>
            <a:ext cx="385762" cy="431800"/>
          </a:xfrm>
          <a:prstGeom prst="rect">
            <a:avLst/>
          </a:prstGeom>
          <a:noFill/>
          <a:ln w="9525">
            <a:noFill/>
            <a:miter lim="800000"/>
            <a:headEnd/>
            <a:tailEnd/>
          </a:ln>
        </p:spPr>
      </p:pic>
      <p:pic>
        <p:nvPicPr>
          <p:cNvPr id="9" name="Picture 7" descr="notes_icon">
            <a:extLst>
              <a:ext uri="{FF2B5EF4-FFF2-40B4-BE49-F238E27FC236}">
                <a16:creationId xmlns:a16="http://schemas.microsoft.com/office/drawing/2014/main" id="{33220598-A2C7-4CAF-9AC6-C4317F1E35B6}"/>
              </a:ext>
            </a:extLst>
          </p:cNvPr>
          <p:cNvPicPr>
            <a:picLocks noChangeAspect="1" noChangeArrowheads="1"/>
          </p:cNvPicPr>
          <p:nvPr/>
        </p:nvPicPr>
        <p:blipFill>
          <a:blip r:embed="rId8" cstate="print"/>
          <a:srcRect/>
          <a:stretch>
            <a:fillRect/>
          </a:stretch>
        </p:blipFill>
        <p:spPr bwMode="auto">
          <a:xfrm>
            <a:off x="8123238" y="150813"/>
            <a:ext cx="442912" cy="387350"/>
          </a:xfrm>
          <a:prstGeom prst="rect">
            <a:avLst/>
          </a:prstGeom>
          <a:noFill/>
          <a:ln w="9525">
            <a:noFill/>
            <a:miter lim="800000"/>
            <a:headEnd/>
            <a:tailEnd/>
          </a:ln>
        </p:spPr>
      </p:pic>
      <p:pic>
        <p:nvPicPr>
          <p:cNvPr id="2" name="Picture 1"/>
          <p:cNvPicPr>
            <a:picLocks/>
          </p:cNvPicPr>
          <p:nvPr/>
        </p:nvPicPr>
        <p:blipFill>
          <a:blip r:embed="rId9">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ustDataLst>
      <p:tags r:id="rId2"/>
    </p:custDataLst>
    <p:controls>
      <mc:AlternateContent xmlns:mc="http://schemas.openxmlformats.org/markup-compatibility/2006">
        <mc:Choice xmlns:v="urn:schemas-microsoft-com:vml" Requires="v">
          <p:control spid="1047" name="ShockwaveFlash1" r:id="rId3" imgW="8699400" imgH="5308560"/>
        </mc:Choice>
        <mc:Fallback>
          <p:control name="ShockwaveFlash1" r:id="rId3" imgW="8699400" imgH="5308560">
            <p:pic>
              <p:nvPicPr>
                <p:cNvPr id="4" name="ShockwaveFlash1">
                  <a:extLst>
                    <a:ext uri="{FF2B5EF4-FFF2-40B4-BE49-F238E27FC236}">
                      <a16:creationId xmlns:a16="http://schemas.microsoft.com/office/drawing/2014/main" id="{4D22802B-8415-4605-88BD-9D8EF284BCA1}"/>
                    </a:ext>
                  </a:extLst>
                </p:cNvPr>
                <p:cNvPicPr>
                  <a:picLocks/>
                </p:cNvPicPr>
                <p:nvPr/>
              </p:nvPicPr>
              <p:blipFill>
                <a:blip r:embed="rId10"/>
                <a:stretch>
                  <a:fillRect/>
                </a:stretch>
              </p:blipFill>
              <p:spPr>
                <a:xfrm>
                  <a:off x="212725" y="800100"/>
                  <a:ext cx="8699500" cy="5308600"/>
                </a:xfrm>
                <a:prstGeom prst="rect">
                  <a:avLst/>
                </a:prstGeom>
              </p:spPr>
            </p:pic>
          </p:control>
        </mc:Fallback>
      </mc:AlternateContent>
    </p:controls>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a:extLst>
              <a:ext uri="{FF2B5EF4-FFF2-40B4-BE49-F238E27FC236}">
                <a16:creationId xmlns:a16="http://schemas.microsoft.com/office/drawing/2014/main" id="{9591BBF2-CAF6-4B63-BFD0-71E3158D126B}"/>
              </a:ext>
            </a:extLst>
          </p:cNvPr>
          <p:cNvSpPr>
            <a:spLocks noGrp="1" noChangeArrowheads="1"/>
          </p:cNvSpPr>
          <p:nvPr>
            <p:ph type="title"/>
          </p:nvPr>
        </p:nvSpPr>
        <p:spPr/>
        <p:txBody>
          <a:bodyPr/>
          <a:lstStyle/>
          <a:p>
            <a:r>
              <a:rPr lang="en-GB" altLang="en-US"/>
              <a:t>What is the nucleus?</a:t>
            </a:r>
          </a:p>
        </p:txBody>
      </p:sp>
      <p:sp>
        <p:nvSpPr>
          <p:cNvPr id="25605" name="TextBox 7">
            <a:extLst>
              <a:ext uri="{FF2B5EF4-FFF2-40B4-BE49-F238E27FC236}">
                <a16:creationId xmlns:a16="http://schemas.microsoft.com/office/drawing/2014/main" id="{A6DF77B0-63B6-486A-917A-10D9356379D8}"/>
              </a:ext>
            </a:extLst>
          </p:cNvPr>
          <p:cNvSpPr txBox="1">
            <a:spLocks noChangeArrowheads="1"/>
          </p:cNvSpPr>
          <p:nvPr/>
        </p:nvSpPr>
        <p:spPr bwMode="auto">
          <a:xfrm>
            <a:off x="342900" y="784225"/>
            <a:ext cx="8529638"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rgbClr val="000066"/>
                </a:solidFill>
                <a:latin typeface="Arial" panose="020B0604020202020204" pitchFamily="34" charset="0"/>
                <a:cs typeface="Arial" panose="020B0604020202020204" pitchFamily="34" charset="0"/>
              </a:defRPr>
            </a:lvl1pPr>
            <a:lvl2pPr marL="742950" indent="-285750" eaLnBrk="0" hangingPunct="0">
              <a:defRPr sz="2400">
                <a:solidFill>
                  <a:srgbClr val="000066"/>
                </a:solidFill>
                <a:latin typeface="Arial" panose="020B0604020202020204" pitchFamily="34" charset="0"/>
                <a:cs typeface="Arial" panose="020B0604020202020204" pitchFamily="34" charset="0"/>
              </a:defRPr>
            </a:lvl2pPr>
            <a:lvl3pPr marL="1143000" indent="-228600" eaLnBrk="0" hangingPunct="0">
              <a:defRPr sz="2400">
                <a:solidFill>
                  <a:srgbClr val="000066"/>
                </a:solidFill>
                <a:latin typeface="Arial" panose="020B0604020202020204" pitchFamily="34" charset="0"/>
                <a:cs typeface="Arial" panose="020B0604020202020204" pitchFamily="34" charset="0"/>
              </a:defRPr>
            </a:lvl3pPr>
            <a:lvl4pPr marL="1600200" indent="-228600" eaLnBrk="0" hangingPunct="0">
              <a:defRPr sz="2400">
                <a:solidFill>
                  <a:srgbClr val="000066"/>
                </a:solidFill>
                <a:latin typeface="Arial" panose="020B0604020202020204" pitchFamily="34" charset="0"/>
                <a:cs typeface="Arial" panose="020B0604020202020204" pitchFamily="34" charset="0"/>
              </a:defRPr>
            </a:lvl4pPr>
            <a:lvl5pPr marL="2057400" indent="-228600" eaLnBrk="0" hangingPunct="0">
              <a:defRPr sz="2400">
                <a:solidFill>
                  <a:srgbClr val="000066"/>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9pPr>
          </a:lstStyle>
          <a:p>
            <a:r>
              <a:rPr lang="en-GB" altLang="en-US"/>
              <a:t>The </a:t>
            </a:r>
            <a:r>
              <a:rPr lang="en-GB" altLang="en-US">
                <a:solidFill>
                  <a:srgbClr val="010066"/>
                </a:solidFill>
              </a:rPr>
              <a:t>nucleus</a:t>
            </a:r>
            <a:r>
              <a:rPr lang="en-GB" altLang="en-US"/>
              <a:t> stores and protects the cell’s genetic material from chemicals in the cytoplasm. </a:t>
            </a:r>
          </a:p>
        </p:txBody>
      </p:sp>
      <p:sp>
        <p:nvSpPr>
          <p:cNvPr id="9" name="TextBox 8">
            <a:extLst>
              <a:ext uri="{FF2B5EF4-FFF2-40B4-BE49-F238E27FC236}">
                <a16:creationId xmlns:a16="http://schemas.microsoft.com/office/drawing/2014/main" id="{D3F23DF0-A23D-4920-929C-99E1EC4B180A}"/>
              </a:ext>
            </a:extLst>
          </p:cNvPr>
          <p:cNvSpPr txBox="1">
            <a:spLocks noChangeArrowheads="1"/>
          </p:cNvSpPr>
          <p:nvPr/>
        </p:nvSpPr>
        <p:spPr bwMode="auto">
          <a:xfrm>
            <a:off x="342900" y="1698625"/>
            <a:ext cx="562927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rgbClr val="000066"/>
                </a:solidFill>
                <a:latin typeface="Arial" panose="020B0604020202020204" pitchFamily="34" charset="0"/>
                <a:cs typeface="Arial" panose="020B0604020202020204" pitchFamily="34" charset="0"/>
              </a:defRPr>
            </a:lvl1pPr>
            <a:lvl2pPr marL="742950" indent="-285750" eaLnBrk="0" hangingPunct="0">
              <a:defRPr sz="2400">
                <a:solidFill>
                  <a:srgbClr val="000066"/>
                </a:solidFill>
                <a:latin typeface="Arial" panose="020B0604020202020204" pitchFamily="34" charset="0"/>
                <a:cs typeface="Arial" panose="020B0604020202020204" pitchFamily="34" charset="0"/>
              </a:defRPr>
            </a:lvl2pPr>
            <a:lvl3pPr marL="1143000" indent="-228600" eaLnBrk="0" hangingPunct="0">
              <a:defRPr sz="2400">
                <a:solidFill>
                  <a:srgbClr val="000066"/>
                </a:solidFill>
                <a:latin typeface="Arial" panose="020B0604020202020204" pitchFamily="34" charset="0"/>
                <a:cs typeface="Arial" panose="020B0604020202020204" pitchFamily="34" charset="0"/>
              </a:defRPr>
            </a:lvl3pPr>
            <a:lvl4pPr marL="1600200" indent="-228600" eaLnBrk="0" hangingPunct="0">
              <a:defRPr sz="2400">
                <a:solidFill>
                  <a:srgbClr val="000066"/>
                </a:solidFill>
                <a:latin typeface="Arial" panose="020B0604020202020204" pitchFamily="34" charset="0"/>
                <a:cs typeface="Arial" panose="020B0604020202020204" pitchFamily="34" charset="0"/>
              </a:defRPr>
            </a:lvl4pPr>
            <a:lvl5pPr marL="2057400" indent="-228600" eaLnBrk="0" hangingPunct="0">
              <a:defRPr sz="2400">
                <a:solidFill>
                  <a:srgbClr val="000066"/>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9pPr>
          </a:lstStyle>
          <a:p>
            <a:r>
              <a:rPr lang="en-GB" altLang="en-US"/>
              <a:t>Inside the nucleus are </a:t>
            </a:r>
            <a:r>
              <a:rPr lang="en-GB" altLang="en-US" b="1">
                <a:solidFill>
                  <a:srgbClr val="10BC45"/>
                </a:solidFill>
              </a:rPr>
              <a:t>chromosomes</a:t>
            </a:r>
            <a:r>
              <a:rPr lang="en-GB" altLang="en-US"/>
              <a:t>.</a:t>
            </a:r>
          </a:p>
        </p:txBody>
      </p:sp>
      <p:sp>
        <p:nvSpPr>
          <p:cNvPr id="10" name="TextBox 9">
            <a:extLst>
              <a:ext uri="{FF2B5EF4-FFF2-40B4-BE49-F238E27FC236}">
                <a16:creationId xmlns:a16="http://schemas.microsoft.com/office/drawing/2014/main" id="{3DD63643-2E51-43CE-8323-BA1E4024643B}"/>
              </a:ext>
            </a:extLst>
          </p:cNvPr>
          <p:cNvSpPr txBox="1">
            <a:spLocks noChangeArrowheads="1"/>
          </p:cNvSpPr>
          <p:nvPr/>
        </p:nvSpPr>
        <p:spPr bwMode="auto">
          <a:xfrm>
            <a:off x="342900" y="2243138"/>
            <a:ext cx="8801100"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rgbClr val="000066"/>
                </a:solidFill>
                <a:latin typeface="Arial" panose="020B0604020202020204" pitchFamily="34" charset="0"/>
                <a:cs typeface="Arial" panose="020B0604020202020204" pitchFamily="34" charset="0"/>
              </a:defRPr>
            </a:lvl1pPr>
            <a:lvl2pPr marL="742950" indent="-285750" eaLnBrk="0" hangingPunct="0">
              <a:defRPr sz="2400">
                <a:solidFill>
                  <a:srgbClr val="000066"/>
                </a:solidFill>
                <a:latin typeface="Arial" panose="020B0604020202020204" pitchFamily="34" charset="0"/>
                <a:cs typeface="Arial" panose="020B0604020202020204" pitchFamily="34" charset="0"/>
              </a:defRPr>
            </a:lvl2pPr>
            <a:lvl3pPr marL="1143000" indent="-228600" eaLnBrk="0" hangingPunct="0">
              <a:defRPr sz="2400">
                <a:solidFill>
                  <a:srgbClr val="000066"/>
                </a:solidFill>
                <a:latin typeface="Arial" panose="020B0604020202020204" pitchFamily="34" charset="0"/>
                <a:cs typeface="Arial" panose="020B0604020202020204" pitchFamily="34" charset="0"/>
              </a:defRPr>
            </a:lvl3pPr>
            <a:lvl4pPr marL="1600200" indent="-228600" eaLnBrk="0" hangingPunct="0">
              <a:defRPr sz="2400">
                <a:solidFill>
                  <a:srgbClr val="000066"/>
                </a:solidFill>
                <a:latin typeface="Arial" panose="020B0604020202020204" pitchFamily="34" charset="0"/>
                <a:cs typeface="Arial" panose="020B0604020202020204" pitchFamily="34" charset="0"/>
              </a:defRPr>
            </a:lvl4pPr>
            <a:lvl5pPr marL="2057400" indent="-228600" eaLnBrk="0" hangingPunct="0">
              <a:defRPr sz="2400">
                <a:solidFill>
                  <a:srgbClr val="000066"/>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9pPr>
          </a:lstStyle>
          <a:p>
            <a:r>
              <a:rPr lang="en-GB" altLang="en-US"/>
              <a:t>Each chromosome contains many genes and is made of </a:t>
            </a:r>
            <a:r>
              <a:rPr lang="en-GB" altLang="en-US" b="1">
                <a:solidFill>
                  <a:srgbClr val="10BC45"/>
                </a:solidFill>
              </a:rPr>
              <a:t>DNA</a:t>
            </a:r>
            <a:r>
              <a:rPr lang="en-GB" altLang="en-US"/>
              <a:t>. The </a:t>
            </a:r>
            <a:r>
              <a:rPr lang="en-GB" altLang="en-US" b="1">
                <a:solidFill>
                  <a:srgbClr val="10BC45"/>
                </a:solidFill>
              </a:rPr>
              <a:t>genes</a:t>
            </a:r>
            <a:r>
              <a:rPr lang="en-GB" altLang="en-US"/>
              <a:t> are the instructions that tell the cell how to function.  </a:t>
            </a:r>
          </a:p>
        </p:txBody>
      </p:sp>
      <p:pic>
        <p:nvPicPr>
          <p:cNvPr id="25608" name="Picture 11" descr="cell_nucelus_chromsome_DNA_nolabels.png">
            <a:extLst>
              <a:ext uri="{FF2B5EF4-FFF2-40B4-BE49-F238E27FC236}">
                <a16:creationId xmlns:a16="http://schemas.microsoft.com/office/drawing/2014/main" id="{F222F97E-BB2E-4CFE-95F1-A7FEC2C0750D}"/>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800225" y="3314700"/>
            <a:ext cx="6045200" cy="3092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25609" name="Straight Arrow Connector 12">
            <a:extLst>
              <a:ext uri="{FF2B5EF4-FFF2-40B4-BE49-F238E27FC236}">
                <a16:creationId xmlns:a16="http://schemas.microsoft.com/office/drawing/2014/main" id="{5A448DC5-06A7-4D1C-BAB2-2DA8708B8F8C}"/>
              </a:ext>
            </a:extLst>
          </p:cNvPr>
          <p:cNvCxnSpPr>
            <a:cxnSpLocks noChangeShapeType="1"/>
          </p:cNvCxnSpPr>
          <p:nvPr/>
        </p:nvCxnSpPr>
        <p:spPr bwMode="auto">
          <a:xfrm>
            <a:off x="1854200" y="3721100"/>
            <a:ext cx="639763" cy="617538"/>
          </a:xfrm>
          <a:prstGeom prst="straightConnector1">
            <a:avLst/>
          </a:prstGeom>
          <a:noFill/>
          <a:ln w="38100" algn="ctr">
            <a:solidFill>
              <a:schemeClr val="tx1"/>
            </a:solidFill>
            <a:round/>
            <a:headEnd type="oval" w="med" len="med"/>
            <a:tailEnd type="arrow" w="med" len="med"/>
          </a:ln>
          <a:extLst>
            <a:ext uri="{909E8E84-426E-40DD-AFC4-6F175D3DCCD1}">
              <a14:hiddenFill xmlns:a14="http://schemas.microsoft.com/office/drawing/2010/main">
                <a:noFill/>
              </a14:hiddenFill>
            </a:ext>
          </a:extLst>
        </p:spPr>
      </p:cxnSp>
      <p:cxnSp>
        <p:nvCxnSpPr>
          <p:cNvPr id="15" name="Straight Arrow Connector 14">
            <a:extLst>
              <a:ext uri="{FF2B5EF4-FFF2-40B4-BE49-F238E27FC236}">
                <a16:creationId xmlns:a16="http://schemas.microsoft.com/office/drawing/2014/main" id="{337C80A8-8E6E-498E-AAA6-3F758E42E1EA}"/>
              </a:ext>
            </a:extLst>
          </p:cNvPr>
          <p:cNvCxnSpPr>
            <a:cxnSpLocks noChangeShapeType="1"/>
          </p:cNvCxnSpPr>
          <p:nvPr/>
        </p:nvCxnSpPr>
        <p:spPr bwMode="auto">
          <a:xfrm flipH="1">
            <a:off x="5275263" y="3581400"/>
            <a:ext cx="960437" cy="198438"/>
          </a:xfrm>
          <a:prstGeom prst="straightConnector1">
            <a:avLst/>
          </a:prstGeom>
          <a:noFill/>
          <a:ln w="38100" algn="ctr">
            <a:solidFill>
              <a:schemeClr val="tx1"/>
            </a:solidFill>
            <a:round/>
            <a:headEnd type="oval" w="med" len="med"/>
            <a:tailEnd type="arrow" w="med" len="med"/>
          </a:ln>
          <a:extLst>
            <a:ext uri="{909E8E84-426E-40DD-AFC4-6F175D3DCCD1}">
              <a14:hiddenFill xmlns:a14="http://schemas.microsoft.com/office/drawing/2010/main">
                <a:noFill/>
              </a14:hiddenFill>
            </a:ext>
          </a:extLst>
        </p:spPr>
      </p:cxnSp>
      <p:cxnSp>
        <p:nvCxnSpPr>
          <p:cNvPr id="25611" name="Straight Arrow Connector 18">
            <a:extLst>
              <a:ext uri="{FF2B5EF4-FFF2-40B4-BE49-F238E27FC236}">
                <a16:creationId xmlns:a16="http://schemas.microsoft.com/office/drawing/2014/main" id="{D4DAA322-9501-4F3F-9BE4-DD7278F0A498}"/>
              </a:ext>
            </a:extLst>
          </p:cNvPr>
          <p:cNvCxnSpPr>
            <a:cxnSpLocks noChangeShapeType="1"/>
          </p:cNvCxnSpPr>
          <p:nvPr/>
        </p:nvCxnSpPr>
        <p:spPr bwMode="auto">
          <a:xfrm flipV="1">
            <a:off x="1943100" y="4364038"/>
            <a:ext cx="1274763" cy="1046162"/>
          </a:xfrm>
          <a:prstGeom prst="straightConnector1">
            <a:avLst/>
          </a:prstGeom>
          <a:noFill/>
          <a:ln w="38100" algn="ctr">
            <a:solidFill>
              <a:schemeClr val="tx1"/>
            </a:solidFill>
            <a:round/>
            <a:headEnd type="oval" w="med" len="med"/>
            <a:tailEnd type="arrow" w="med" len="med"/>
          </a:ln>
          <a:extLst>
            <a:ext uri="{909E8E84-426E-40DD-AFC4-6F175D3DCCD1}">
              <a14:hiddenFill xmlns:a14="http://schemas.microsoft.com/office/drawing/2010/main">
                <a:noFill/>
              </a14:hiddenFill>
            </a:ext>
          </a:extLst>
        </p:spPr>
      </p:cxnSp>
      <p:cxnSp>
        <p:nvCxnSpPr>
          <p:cNvPr id="21" name="Straight Arrow Connector 20">
            <a:extLst>
              <a:ext uri="{FF2B5EF4-FFF2-40B4-BE49-F238E27FC236}">
                <a16:creationId xmlns:a16="http://schemas.microsoft.com/office/drawing/2014/main" id="{5BDBEE3A-B09F-4066-A56B-03D03F1DF1CF}"/>
              </a:ext>
            </a:extLst>
          </p:cNvPr>
          <p:cNvCxnSpPr>
            <a:cxnSpLocks noChangeShapeType="1"/>
          </p:cNvCxnSpPr>
          <p:nvPr/>
        </p:nvCxnSpPr>
        <p:spPr bwMode="auto">
          <a:xfrm flipV="1">
            <a:off x="5105400" y="4986338"/>
            <a:ext cx="373063" cy="588962"/>
          </a:xfrm>
          <a:prstGeom prst="straightConnector1">
            <a:avLst/>
          </a:prstGeom>
          <a:noFill/>
          <a:ln w="38100" algn="ctr">
            <a:solidFill>
              <a:schemeClr val="tx1"/>
            </a:solidFill>
            <a:round/>
            <a:headEnd type="oval" w="med" len="med"/>
            <a:tailEnd type="arrow" w="med" len="med"/>
          </a:ln>
          <a:extLst>
            <a:ext uri="{909E8E84-426E-40DD-AFC4-6F175D3DCCD1}">
              <a14:hiddenFill xmlns:a14="http://schemas.microsoft.com/office/drawing/2010/main">
                <a:noFill/>
              </a14:hiddenFill>
            </a:ext>
          </a:extLst>
        </p:spPr>
      </p:cxnSp>
      <p:sp>
        <p:nvSpPr>
          <p:cNvPr id="26" name="Rectangle 25">
            <a:extLst>
              <a:ext uri="{FF2B5EF4-FFF2-40B4-BE49-F238E27FC236}">
                <a16:creationId xmlns:a16="http://schemas.microsoft.com/office/drawing/2014/main" id="{3E5D30C9-EA08-43E7-B6F1-C98671898154}"/>
              </a:ext>
            </a:extLst>
          </p:cNvPr>
          <p:cNvSpPr>
            <a:spLocks noChangeArrowheads="1"/>
          </p:cNvSpPr>
          <p:nvPr/>
        </p:nvSpPr>
        <p:spPr bwMode="auto">
          <a:xfrm>
            <a:off x="6291263" y="3303588"/>
            <a:ext cx="2117725"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rgbClr val="000066"/>
                </a:solidFill>
                <a:latin typeface="Arial" panose="020B0604020202020204" pitchFamily="34" charset="0"/>
                <a:cs typeface="Arial" panose="020B0604020202020204" pitchFamily="34" charset="0"/>
              </a:defRPr>
            </a:lvl1pPr>
            <a:lvl2pPr marL="742950" indent="-285750" eaLnBrk="0" hangingPunct="0">
              <a:defRPr sz="2400">
                <a:solidFill>
                  <a:srgbClr val="000066"/>
                </a:solidFill>
                <a:latin typeface="Arial" panose="020B0604020202020204" pitchFamily="34" charset="0"/>
                <a:cs typeface="Arial" panose="020B0604020202020204" pitchFamily="34" charset="0"/>
              </a:defRPr>
            </a:lvl2pPr>
            <a:lvl3pPr marL="1143000" indent="-228600" eaLnBrk="0" hangingPunct="0">
              <a:defRPr sz="2400">
                <a:solidFill>
                  <a:srgbClr val="000066"/>
                </a:solidFill>
                <a:latin typeface="Arial" panose="020B0604020202020204" pitchFamily="34" charset="0"/>
                <a:cs typeface="Arial" panose="020B0604020202020204" pitchFamily="34" charset="0"/>
              </a:defRPr>
            </a:lvl3pPr>
            <a:lvl4pPr marL="1600200" indent="-228600" eaLnBrk="0" hangingPunct="0">
              <a:defRPr sz="2400">
                <a:solidFill>
                  <a:srgbClr val="000066"/>
                </a:solidFill>
                <a:latin typeface="Arial" panose="020B0604020202020204" pitchFamily="34" charset="0"/>
                <a:cs typeface="Arial" panose="020B0604020202020204" pitchFamily="34" charset="0"/>
              </a:defRPr>
            </a:lvl4pPr>
            <a:lvl5pPr marL="2057400" indent="-228600" eaLnBrk="0" hangingPunct="0">
              <a:defRPr sz="2400">
                <a:solidFill>
                  <a:srgbClr val="000066"/>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9pPr>
          </a:lstStyle>
          <a:p>
            <a:pPr eaLnBrk="1" hangingPunct="1"/>
            <a:r>
              <a:rPr lang="en-GB" altLang="en-US" b="1">
                <a:solidFill>
                  <a:srgbClr val="010066"/>
                </a:solidFill>
              </a:rPr>
              <a:t>chromosome</a:t>
            </a:r>
            <a:endParaRPr lang="en-GB" altLang="en-US">
              <a:solidFill>
                <a:srgbClr val="010066"/>
              </a:solidFill>
            </a:endParaRPr>
          </a:p>
        </p:txBody>
      </p:sp>
      <p:sp>
        <p:nvSpPr>
          <p:cNvPr id="25614" name="Rectangle 26">
            <a:extLst>
              <a:ext uri="{FF2B5EF4-FFF2-40B4-BE49-F238E27FC236}">
                <a16:creationId xmlns:a16="http://schemas.microsoft.com/office/drawing/2014/main" id="{81A81B68-1135-40C0-A6C2-C3F63ACB65A2}"/>
              </a:ext>
            </a:extLst>
          </p:cNvPr>
          <p:cNvSpPr>
            <a:spLocks noChangeArrowheads="1"/>
          </p:cNvSpPr>
          <p:nvPr/>
        </p:nvSpPr>
        <p:spPr bwMode="auto">
          <a:xfrm>
            <a:off x="1217613" y="5414963"/>
            <a:ext cx="18415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rgbClr val="000066"/>
                </a:solidFill>
                <a:latin typeface="Arial" panose="020B0604020202020204" pitchFamily="34" charset="0"/>
                <a:cs typeface="Arial" panose="020B0604020202020204" pitchFamily="34" charset="0"/>
              </a:defRPr>
            </a:lvl1pPr>
            <a:lvl2pPr marL="742950" indent="-285750" eaLnBrk="0" hangingPunct="0">
              <a:defRPr sz="2400">
                <a:solidFill>
                  <a:srgbClr val="000066"/>
                </a:solidFill>
                <a:latin typeface="Arial" panose="020B0604020202020204" pitchFamily="34" charset="0"/>
                <a:cs typeface="Arial" panose="020B0604020202020204" pitchFamily="34" charset="0"/>
              </a:defRPr>
            </a:lvl2pPr>
            <a:lvl3pPr marL="1143000" indent="-228600" eaLnBrk="0" hangingPunct="0">
              <a:defRPr sz="2400">
                <a:solidFill>
                  <a:srgbClr val="000066"/>
                </a:solidFill>
                <a:latin typeface="Arial" panose="020B0604020202020204" pitchFamily="34" charset="0"/>
                <a:cs typeface="Arial" panose="020B0604020202020204" pitchFamily="34" charset="0"/>
              </a:defRPr>
            </a:lvl3pPr>
            <a:lvl4pPr marL="1600200" indent="-228600" eaLnBrk="0" hangingPunct="0">
              <a:defRPr sz="2400">
                <a:solidFill>
                  <a:srgbClr val="000066"/>
                </a:solidFill>
                <a:latin typeface="Arial" panose="020B0604020202020204" pitchFamily="34" charset="0"/>
                <a:cs typeface="Arial" panose="020B0604020202020204" pitchFamily="34" charset="0"/>
              </a:defRPr>
            </a:lvl4pPr>
            <a:lvl5pPr marL="2057400" indent="-228600" eaLnBrk="0" hangingPunct="0">
              <a:defRPr sz="2400">
                <a:solidFill>
                  <a:srgbClr val="000066"/>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9pPr>
          </a:lstStyle>
          <a:p>
            <a:pPr eaLnBrk="1" hangingPunct="1"/>
            <a:endParaRPr lang="en-GB" altLang="en-US">
              <a:solidFill>
                <a:srgbClr val="010066"/>
              </a:solidFill>
            </a:endParaRPr>
          </a:p>
        </p:txBody>
      </p:sp>
      <p:sp>
        <p:nvSpPr>
          <p:cNvPr id="25615" name="Rectangle 27">
            <a:extLst>
              <a:ext uri="{FF2B5EF4-FFF2-40B4-BE49-F238E27FC236}">
                <a16:creationId xmlns:a16="http://schemas.microsoft.com/office/drawing/2014/main" id="{F68EE472-BBC2-40D1-9C47-E6435CC3C343}"/>
              </a:ext>
            </a:extLst>
          </p:cNvPr>
          <p:cNvSpPr>
            <a:spLocks noChangeArrowheads="1"/>
          </p:cNvSpPr>
          <p:nvPr/>
        </p:nvSpPr>
        <p:spPr bwMode="auto">
          <a:xfrm>
            <a:off x="1135063" y="3417888"/>
            <a:ext cx="69850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rgbClr val="000066"/>
                </a:solidFill>
                <a:latin typeface="Arial" panose="020B0604020202020204" pitchFamily="34" charset="0"/>
                <a:cs typeface="Arial" panose="020B0604020202020204" pitchFamily="34" charset="0"/>
              </a:defRPr>
            </a:lvl1pPr>
            <a:lvl2pPr marL="742950" indent="-285750" eaLnBrk="0" hangingPunct="0">
              <a:defRPr sz="2400">
                <a:solidFill>
                  <a:srgbClr val="000066"/>
                </a:solidFill>
                <a:latin typeface="Arial" panose="020B0604020202020204" pitchFamily="34" charset="0"/>
                <a:cs typeface="Arial" panose="020B0604020202020204" pitchFamily="34" charset="0"/>
              </a:defRPr>
            </a:lvl2pPr>
            <a:lvl3pPr marL="1143000" indent="-228600" eaLnBrk="0" hangingPunct="0">
              <a:defRPr sz="2400">
                <a:solidFill>
                  <a:srgbClr val="000066"/>
                </a:solidFill>
                <a:latin typeface="Arial" panose="020B0604020202020204" pitchFamily="34" charset="0"/>
                <a:cs typeface="Arial" panose="020B0604020202020204" pitchFamily="34" charset="0"/>
              </a:defRPr>
            </a:lvl3pPr>
            <a:lvl4pPr marL="1600200" indent="-228600" eaLnBrk="0" hangingPunct="0">
              <a:defRPr sz="2400">
                <a:solidFill>
                  <a:srgbClr val="000066"/>
                </a:solidFill>
                <a:latin typeface="Arial" panose="020B0604020202020204" pitchFamily="34" charset="0"/>
                <a:cs typeface="Arial" panose="020B0604020202020204" pitchFamily="34" charset="0"/>
              </a:defRPr>
            </a:lvl4pPr>
            <a:lvl5pPr marL="2057400" indent="-228600" eaLnBrk="0" hangingPunct="0">
              <a:defRPr sz="2400">
                <a:solidFill>
                  <a:srgbClr val="000066"/>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9pPr>
          </a:lstStyle>
          <a:p>
            <a:pPr eaLnBrk="1" hangingPunct="1"/>
            <a:r>
              <a:rPr lang="en-GB" altLang="en-US" b="1">
                <a:solidFill>
                  <a:srgbClr val="010066"/>
                </a:solidFill>
              </a:rPr>
              <a:t>cell</a:t>
            </a:r>
            <a:endParaRPr lang="en-GB" altLang="en-US">
              <a:solidFill>
                <a:srgbClr val="010066"/>
              </a:solidFill>
            </a:endParaRPr>
          </a:p>
        </p:txBody>
      </p:sp>
      <p:sp>
        <p:nvSpPr>
          <p:cNvPr id="25616" name="TextBox 16">
            <a:extLst>
              <a:ext uri="{FF2B5EF4-FFF2-40B4-BE49-F238E27FC236}">
                <a16:creationId xmlns:a16="http://schemas.microsoft.com/office/drawing/2014/main" id="{3377956F-1ADE-46CD-AEAC-D522982F390D}"/>
              </a:ext>
            </a:extLst>
          </p:cNvPr>
          <p:cNvSpPr txBox="1">
            <a:spLocks noChangeArrowheads="1"/>
          </p:cNvSpPr>
          <p:nvPr/>
        </p:nvSpPr>
        <p:spPr bwMode="auto">
          <a:xfrm>
            <a:off x="936625" y="5594350"/>
            <a:ext cx="18161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rgbClr val="000066"/>
                </a:solidFill>
                <a:latin typeface="Arial" panose="020B0604020202020204" pitchFamily="34" charset="0"/>
                <a:cs typeface="Arial" panose="020B0604020202020204" pitchFamily="34" charset="0"/>
              </a:defRPr>
            </a:lvl1pPr>
            <a:lvl2pPr marL="742950" indent="-285750" eaLnBrk="0" hangingPunct="0">
              <a:defRPr sz="2400">
                <a:solidFill>
                  <a:srgbClr val="000066"/>
                </a:solidFill>
                <a:latin typeface="Arial" panose="020B0604020202020204" pitchFamily="34" charset="0"/>
                <a:cs typeface="Arial" panose="020B0604020202020204" pitchFamily="34" charset="0"/>
              </a:defRPr>
            </a:lvl2pPr>
            <a:lvl3pPr marL="1143000" indent="-228600" eaLnBrk="0" hangingPunct="0">
              <a:defRPr sz="2400">
                <a:solidFill>
                  <a:srgbClr val="000066"/>
                </a:solidFill>
                <a:latin typeface="Arial" panose="020B0604020202020204" pitchFamily="34" charset="0"/>
                <a:cs typeface="Arial" panose="020B0604020202020204" pitchFamily="34" charset="0"/>
              </a:defRPr>
            </a:lvl3pPr>
            <a:lvl4pPr marL="1600200" indent="-228600" eaLnBrk="0" hangingPunct="0">
              <a:defRPr sz="2400">
                <a:solidFill>
                  <a:srgbClr val="000066"/>
                </a:solidFill>
                <a:latin typeface="Arial" panose="020B0604020202020204" pitchFamily="34" charset="0"/>
                <a:cs typeface="Arial" panose="020B0604020202020204" pitchFamily="34" charset="0"/>
              </a:defRPr>
            </a:lvl4pPr>
            <a:lvl5pPr marL="2057400" indent="-228600" eaLnBrk="0" hangingPunct="0">
              <a:defRPr sz="2400">
                <a:solidFill>
                  <a:srgbClr val="000066"/>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9pPr>
          </a:lstStyle>
          <a:p>
            <a:pPr eaLnBrk="1" hangingPunct="1"/>
            <a:r>
              <a:rPr lang="en-GB" altLang="en-US" b="1">
                <a:solidFill>
                  <a:srgbClr val="010066"/>
                </a:solidFill>
              </a:rPr>
              <a:t>nucleus</a:t>
            </a:r>
            <a:endParaRPr lang="en-GB" altLang="en-US">
              <a:solidFill>
                <a:srgbClr val="010066"/>
              </a:solidFill>
            </a:endParaRPr>
          </a:p>
        </p:txBody>
      </p:sp>
      <p:sp>
        <p:nvSpPr>
          <p:cNvPr id="18" name="TextBox 17">
            <a:extLst>
              <a:ext uri="{FF2B5EF4-FFF2-40B4-BE49-F238E27FC236}">
                <a16:creationId xmlns:a16="http://schemas.microsoft.com/office/drawing/2014/main" id="{9D6649A8-26E8-468B-949E-0614273F0C3C}"/>
              </a:ext>
            </a:extLst>
          </p:cNvPr>
          <p:cNvSpPr txBox="1">
            <a:spLocks noChangeArrowheads="1"/>
          </p:cNvSpPr>
          <p:nvPr/>
        </p:nvSpPr>
        <p:spPr bwMode="auto">
          <a:xfrm>
            <a:off x="4410075" y="5776913"/>
            <a:ext cx="1211263"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rgbClr val="000066"/>
                </a:solidFill>
                <a:latin typeface="Arial" panose="020B0604020202020204" pitchFamily="34" charset="0"/>
                <a:cs typeface="Arial" panose="020B0604020202020204" pitchFamily="34" charset="0"/>
              </a:defRPr>
            </a:lvl1pPr>
            <a:lvl2pPr marL="742950" indent="-285750" eaLnBrk="0" hangingPunct="0">
              <a:defRPr sz="2400">
                <a:solidFill>
                  <a:srgbClr val="000066"/>
                </a:solidFill>
                <a:latin typeface="Arial" panose="020B0604020202020204" pitchFamily="34" charset="0"/>
                <a:cs typeface="Arial" panose="020B0604020202020204" pitchFamily="34" charset="0"/>
              </a:defRPr>
            </a:lvl2pPr>
            <a:lvl3pPr marL="1143000" indent="-228600" eaLnBrk="0" hangingPunct="0">
              <a:defRPr sz="2400">
                <a:solidFill>
                  <a:srgbClr val="000066"/>
                </a:solidFill>
                <a:latin typeface="Arial" panose="020B0604020202020204" pitchFamily="34" charset="0"/>
                <a:cs typeface="Arial" panose="020B0604020202020204" pitchFamily="34" charset="0"/>
              </a:defRPr>
            </a:lvl3pPr>
            <a:lvl4pPr marL="1600200" indent="-228600" eaLnBrk="0" hangingPunct="0">
              <a:defRPr sz="2400">
                <a:solidFill>
                  <a:srgbClr val="000066"/>
                </a:solidFill>
                <a:latin typeface="Arial" panose="020B0604020202020204" pitchFamily="34" charset="0"/>
                <a:cs typeface="Arial" panose="020B0604020202020204" pitchFamily="34" charset="0"/>
              </a:defRPr>
            </a:lvl4pPr>
            <a:lvl5pPr marL="2057400" indent="-228600" eaLnBrk="0" hangingPunct="0">
              <a:defRPr sz="2400">
                <a:solidFill>
                  <a:srgbClr val="000066"/>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9pPr>
          </a:lstStyle>
          <a:p>
            <a:pPr eaLnBrk="1" hangingPunct="1"/>
            <a:r>
              <a:rPr lang="en-GB" altLang="en-US" b="1">
                <a:solidFill>
                  <a:srgbClr val="010066"/>
                </a:solidFill>
              </a:rPr>
              <a:t>DNA</a:t>
            </a:r>
            <a:endParaRPr lang="en-GB" altLang="en-US">
              <a:solidFill>
                <a:srgbClr val="010066"/>
              </a:solidFill>
            </a:endParaRPr>
          </a:p>
        </p:txBody>
      </p:sp>
      <p:pic>
        <p:nvPicPr>
          <p:cNvPr id="19" name="Picture 18">
            <a:extLst>
              <a:ext uri="{FF2B5EF4-FFF2-40B4-BE49-F238E27FC236}">
                <a16:creationId xmlns:a16="http://schemas.microsoft.com/office/drawing/2014/main" id="{481645B5-AF76-485B-92F9-7507D16632B5}"/>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20" name="Picture 9" descr="notes_icon">
            <a:extLst>
              <a:ext uri="{FF2B5EF4-FFF2-40B4-BE49-F238E27FC236}">
                <a16:creationId xmlns:a16="http://schemas.microsoft.com/office/drawing/2014/main" id="{B6046819-ED3F-40BF-9633-26BBC3DEE1C9}"/>
              </a:ext>
            </a:extLst>
          </p:cNvPr>
          <p:cNvPicPr>
            <a:picLocks noChangeAspect="1" noChangeArrowheads="1"/>
          </p:cNvPicPr>
          <p:nvPr/>
        </p:nvPicPr>
        <p:blipFill>
          <a:blip r:embed="rId6" cstate="print"/>
          <a:srcRect/>
          <a:stretch>
            <a:fillRect/>
          </a:stretch>
        </p:blipFill>
        <p:spPr bwMode="auto">
          <a:xfrm>
            <a:off x="8532813" y="153987"/>
            <a:ext cx="442912" cy="38735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15"/>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6"/>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childTnLst>
                                </p:cTn>
                              </p:par>
                            </p:childTnLst>
                          </p:cTn>
                        </p:par>
                      </p:childTnLst>
                    </p:cTn>
                  </p:par>
                  <p:par>
                    <p:cTn id="17" fill="hold" nodeType="clickPar">
                      <p:stCondLst>
                        <p:cond delay="indefinite"/>
                      </p:stCondLst>
                      <p:childTnLst>
                        <p:par>
                          <p:cTn id="18" fill="hold" nodeType="withGroup">
                            <p:stCondLst>
                              <p:cond delay="0"/>
                            </p:stCondLst>
                            <p:childTnLst>
                              <p:par>
                                <p:cTn id="19" presetID="1" presetClass="entr" presetSubtype="0" fill="hold" nodeType="clickEffect">
                                  <p:stCondLst>
                                    <p:cond delay="0"/>
                                  </p:stCondLst>
                                  <p:childTnLst>
                                    <p:set>
                                      <p:cBhvr>
                                        <p:cTn id="20" dur="1" fill="hold">
                                          <p:stCondLst>
                                            <p:cond delay="0"/>
                                          </p:stCondLst>
                                        </p:cTn>
                                        <p:tgtEl>
                                          <p:spTgt spid="21"/>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8"/>
                                        </p:tgtEl>
                                        <p:attrNameLst>
                                          <p:attrName>style.visibility</p:attrName>
                                        </p:attrNameLst>
                                      </p:cBhvr>
                                      <p:to>
                                        <p:strVal val="visible"/>
                                      </p:to>
                                    </p:set>
                                  </p:childTnLst>
                                </p:cTn>
                              </p:par>
                            </p:childTnLst>
                          </p:cTn>
                        </p:par>
                        <p:par>
                          <p:cTn id="23" fill="hold">
                            <p:stCondLst>
                              <p:cond delay="0"/>
                            </p:stCondLst>
                            <p:childTnLst>
                              <p:par>
                                <p:cTn id="24" presetID="1" presetClass="entr" presetSubtype="0" fill="hold" nodeType="afterEffect">
                                  <p:stCondLst>
                                    <p:cond delay="0"/>
                                  </p:stCondLst>
                                  <p:childTnLst>
                                    <p:set>
                                      <p:cBhvr>
                                        <p:cTn id="25"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P spid="26" grpId="0"/>
      <p:bldP spid="18" grpId="0"/>
    </p:bldLst>
  </p:timing>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 name="ARTICULATE_DESIGN_ID_DEFAULT DESIGN" val="mJI0Yt5D"/>
  <p:tag name="ARTICULATE_DESIGN_ID_7_DEFAULT DESIGN" val="7SrvbqNR"/>
  <p:tag name="ARTICULATE_DESIGN_ID_1_DEFAULT DESIGN" val="HUjpnxUO"/>
  <p:tag name="ARTICULATE_DESIGN_ID_5_DEFAULT DESIGN" val="Swyo7gnT"/>
  <p:tag name="ARTICULATE_DESIGN_ID_3_DEFAULT DESIGN" val="bSVtuJv1"/>
  <p:tag name="ARTICULATE_DESIGN_ID_2_DEFAULT DESIGN" val="Z8FthwSf"/>
  <p:tag name="ARTICULATE_DESIGN_ID_4_DEFAULT DESIGN" val="wUJnBOtT"/>
  <p:tag name="ARTICULATE_DESIGN_ID_6_DEFAULT DESIGN" val="TicTo4kk"/>
  <p:tag name="ARTICULATE_SLIDE_COUNT" val="21"/>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1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rgbClr val="000066"/>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rgbClr val="000066"/>
            </a:solidFill>
            <a:effectLst/>
            <a:latin typeface="Arial"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5_Default Design">
  <a:themeElements>
    <a:clrScheme name="3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3_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3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3_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3_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3_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3_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3_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3_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3_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3_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3_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3_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3_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Macintosh HD:Users:victoriablackburn:Desktop:master.ppt</Template>
  <TotalTime>14883</TotalTime>
  <Words>1427</Words>
  <Application>Microsoft Office PowerPoint</Application>
  <PresentationFormat>On-screen Show (4:3)</PresentationFormat>
  <Paragraphs>180</Paragraphs>
  <Slides>21</Slides>
  <Notes>21</Notes>
  <HiddenSlides>0</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21</vt:i4>
      </vt:variant>
    </vt:vector>
  </HeadingPairs>
  <TitlesOfParts>
    <vt:vector size="26" baseType="lpstr">
      <vt:lpstr>Wingdings</vt:lpstr>
      <vt:lpstr>Arial</vt:lpstr>
      <vt:lpstr>Wingdings 2</vt:lpstr>
      <vt:lpstr>1_Default Design</vt:lpstr>
      <vt:lpstr>5_Default Design</vt:lpstr>
      <vt:lpstr>Cells</vt:lpstr>
      <vt:lpstr>Information</vt:lpstr>
      <vt:lpstr>What is a cell?</vt:lpstr>
      <vt:lpstr>Types of cell</vt:lpstr>
      <vt:lpstr>How big is a cell?</vt:lpstr>
      <vt:lpstr>How do the sizes of cells compare?</vt:lpstr>
      <vt:lpstr>Cell structure</vt:lpstr>
      <vt:lpstr>Exploring animal cells</vt:lpstr>
      <vt:lpstr>What is the nucleus?</vt:lpstr>
      <vt:lpstr>Mitochondria and ribosomes</vt:lpstr>
      <vt:lpstr>The role of the cell membrane</vt:lpstr>
      <vt:lpstr>Exploring plant cells</vt:lpstr>
      <vt:lpstr>What are chloroplasts?</vt:lpstr>
      <vt:lpstr>What is a cell wall?</vt:lpstr>
      <vt:lpstr>What is a vacuole?</vt:lpstr>
      <vt:lpstr>Locating sub-cellular structures</vt:lpstr>
      <vt:lpstr>Which sub-cellular structure?</vt:lpstr>
      <vt:lpstr>Structure of bacterial cells</vt:lpstr>
      <vt:lpstr>Sub-cellular structures in a bacterial cell</vt:lpstr>
      <vt:lpstr>Bacterial DNA</vt:lpstr>
      <vt:lpstr>Other bacterial structures</vt:lpstr>
    </vt:vector>
  </TitlesOfParts>
  <Company>Boardworks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Cells</dc:title>
  <dc:subject>Boardworks High School Life Science</dc:subject>
  <dc:creator>Boardworks</dc:creator>
  <cp:lastModifiedBy>Tim Crilly</cp:lastModifiedBy>
  <cp:revision>627</cp:revision>
  <dcterms:created xsi:type="dcterms:W3CDTF">2003-10-06T13:07:42Z</dcterms:created>
  <dcterms:modified xsi:type="dcterms:W3CDTF">2019-01-31T15:24:33Z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GUID">
    <vt:lpwstr>CD760F5B-5C54-4C4D-B513-16606C28B896</vt:lpwstr>
  </property>
  <property fmtid="{D5CDD505-2E9C-101B-9397-08002B2CF9AE}" pid="3" name="ArticulatePath">
    <vt:lpwstr>Cells</vt:lpwstr>
  </property>
</Properties>
</file>