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13" r:id="rId1"/>
    <p:sldMasterId id="2147485227" r:id="rId2"/>
  </p:sldMasterIdLst>
  <p:notesMasterIdLst>
    <p:notesMasterId r:id="rId18"/>
  </p:notesMasterIdLst>
  <p:handoutMasterIdLst>
    <p:handoutMasterId r:id="rId19"/>
  </p:handoutMasterIdLst>
  <p:sldIdLst>
    <p:sldId id="430" r:id="rId3"/>
    <p:sldId id="527" r:id="rId4"/>
    <p:sldId id="484" r:id="rId5"/>
    <p:sldId id="500" r:id="rId6"/>
    <p:sldId id="496" r:id="rId7"/>
    <p:sldId id="512" r:id="rId8"/>
    <p:sldId id="518" r:id="rId9"/>
    <p:sldId id="519" r:id="rId10"/>
    <p:sldId id="520" r:id="rId11"/>
    <p:sldId id="486" r:id="rId12"/>
    <p:sldId id="485" r:id="rId13"/>
    <p:sldId id="487" r:id="rId14"/>
    <p:sldId id="489" r:id="rId15"/>
    <p:sldId id="517" r:id="rId16"/>
    <p:sldId id="521"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31"/>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2E86002-F731-4640-842E-B8CA39E362B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20D0683-F22F-40B0-97B3-74C2A788C2C4}" type="slidenum">
              <a:rPr lang="en-GB" altLang="en-US"/>
              <a:pPr/>
              <a:t>‹#›</a:t>
            </a:fld>
            <a:endParaRPr lang="en-GB" altLang="en-US"/>
          </a:p>
        </p:txBody>
      </p:sp>
      <p:sp>
        <p:nvSpPr>
          <p:cNvPr id="6" name="Rectangle 7">
            <a:extLst>
              <a:ext uri="{FF2B5EF4-FFF2-40B4-BE49-F238E27FC236}">
                <a16:creationId xmlns:a16="http://schemas.microsoft.com/office/drawing/2014/main" id="{2958A1A4-1CB5-4CD4-A01E-210B3D544E9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417D3F59-7AA1-432C-B02B-68FB06D64FC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6913867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Rectangle 4">
            <a:extLst>
              <a:ext uri="{FF2B5EF4-FFF2-40B4-BE49-F238E27FC236}">
                <a16:creationId xmlns:a16="http://schemas.microsoft.com/office/drawing/2014/main" id="{208130D0-EC91-4F72-AB39-0B56ADB5F91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024F972-E0F9-4DF6-844C-6BC355F916C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F1F288A-7887-442A-AB7C-C6D02652D7A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3D4CC0D-2294-4BB2-9C0A-35058B71DFFA}" type="slidenum">
              <a:rPr lang="en-US" altLang="en-US"/>
              <a:pPr/>
              <a:t>‹#›</a:t>
            </a:fld>
            <a:endParaRPr lang="en-US" altLang="en-US"/>
          </a:p>
        </p:txBody>
      </p:sp>
      <p:sp>
        <p:nvSpPr>
          <p:cNvPr id="8" name="Rectangle 7">
            <a:extLst>
              <a:ext uri="{FF2B5EF4-FFF2-40B4-BE49-F238E27FC236}">
                <a16:creationId xmlns:a16="http://schemas.microsoft.com/office/drawing/2014/main" id="{9AF0451B-61D4-44FB-B4AB-6BC6DF2AE98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6D625C0A-B49C-4DF2-9CD4-2F73DF1511A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50992138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8E283886-7C5B-49BB-989F-BE3BD8DE5739}"/>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880A9B32-A70A-42B2-8DAF-612FD6573C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538F8E0-1AEE-4C75-BE13-966AE42A0195}"/>
              </a:ext>
            </a:extLst>
          </p:cNvPr>
          <p:cNvSpPr>
            <a:spLocks noGrp="1"/>
          </p:cNvSpPr>
          <p:nvPr>
            <p:ph type="sldNum" sz="quarter" idx="10"/>
          </p:nvPr>
        </p:nvSpPr>
        <p:spPr/>
        <p:txBody>
          <a:bodyPr/>
          <a:lstStyle/>
          <a:p>
            <a:fld id="{73D4CC0D-2294-4BB2-9C0A-35058B71DFF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41D78BE4-D52C-4683-AC8D-496CBF0EDF2C}"/>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EF693AAB-EEE3-4EE7-9FE0-37C18571AC1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understand that anaerobic respiration does not replace aerobic respiration through out the body during exercise. Only the muscle cells that require more energy will carry out anaerobic respiration if there is not enough oxygen present.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Cardiac muscle cells do not carry out anaerobic respiration.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Suzanne Tucker, Shutterstock 2018</a:t>
            </a:r>
          </a:p>
        </p:txBody>
      </p:sp>
      <p:sp>
        <p:nvSpPr>
          <p:cNvPr id="2" name="Slide Number Placeholder 1">
            <a:extLst>
              <a:ext uri="{FF2B5EF4-FFF2-40B4-BE49-F238E27FC236}">
                <a16:creationId xmlns:a16="http://schemas.microsoft.com/office/drawing/2014/main" id="{AA27DBC3-11B6-4014-9E64-CDFED71516CF}"/>
              </a:ext>
            </a:extLst>
          </p:cNvPr>
          <p:cNvSpPr>
            <a:spLocks noGrp="1"/>
          </p:cNvSpPr>
          <p:nvPr>
            <p:ph type="sldNum" sz="quarter" idx="10"/>
          </p:nvPr>
        </p:nvSpPr>
        <p:spPr/>
        <p:txBody>
          <a:bodyPr/>
          <a:lstStyle/>
          <a:p>
            <a:fld id="{73D4CC0D-2294-4BB2-9C0A-35058B71DFF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E8C387E5-4EE3-4F15-968A-F6C03B4AF73E}"/>
              </a:ext>
            </a:extLst>
          </p:cNvPr>
          <p:cNvSpPr>
            <a:spLocks noGrp="1" noRot="1" noChangeAspect="1" noChangeArrowheads="1" noTextEdit="1"/>
          </p:cNvSpPr>
          <p:nvPr>
            <p:ph type="sldImg"/>
          </p:nvPr>
        </p:nvSpPr>
        <p:spPr>
          <a:ln/>
        </p:spPr>
      </p:sp>
      <p:sp>
        <p:nvSpPr>
          <p:cNvPr id="39941" name="Rectangle 5">
            <a:extLst>
              <a:ext uri="{FF2B5EF4-FFF2-40B4-BE49-F238E27FC236}">
                <a16:creationId xmlns:a16="http://schemas.microsoft.com/office/drawing/2014/main" id="{5D472E41-98A7-4DD5-9480-DF5B15424BD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 aerobic respiration, 38 ATP molecules are formed from each glucose molecule. In anaerobic respiration, only two ATP molecules are formed from a molecule of glucose, although more can be produced later when lactic acid breaks down.</a:t>
            </a:r>
          </a:p>
        </p:txBody>
      </p:sp>
      <p:sp>
        <p:nvSpPr>
          <p:cNvPr id="2" name="Slide Number Placeholder 1">
            <a:extLst>
              <a:ext uri="{FF2B5EF4-FFF2-40B4-BE49-F238E27FC236}">
                <a16:creationId xmlns:a16="http://schemas.microsoft.com/office/drawing/2014/main" id="{4A5048C4-E0DE-4CD1-AAE8-DAB87C60D61A}"/>
              </a:ext>
            </a:extLst>
          </p:cNvPr>
          <p:cNvSpPr>
            <a:spLocks noGrp="1"/>
          </p:cNvSpPr>
          <p:nvPr>
            <p:ph type="sldNum" sz="quarter" idx="10"/>
          </p:nvPr>
        </p:nvSpPr>
        <p:spPr/>
        <p:txBody>
          <a:bodyPr/>
          <a:lstStyle/>
          <a:p>
            <a:fld id="{73D4CC0D-2294-4BB2-9C0A-35058B71DFF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85A05E2F-CCF6-4CC8-9313-69CDED69738B}"/>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0F580D94-DBD9-4C24-9D26-EA1A9F4C937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Although some bacteria make lactic acid during anaerobic respiration, most microorganisms produce ethanol.</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budding yeast cell structure © </a:t>
            </a:r>
            <a:r>
              <a:rPr lang="en-GB" altLang="en-US" dirty="0" err="1">
                <a:latin typeface="Arial" panose="020B0604020202020204" pitchFamily="34" charset="0"/>
              </a:rPr>
              <a:t>toeytoey</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9FCFFAA-BFB8-4BB2-9356-07FE0CBBDACA}"/>
              </a:ext>
            </a:extLst>
          </p:cNvPr>
          <p:cNvSpPr>
            <a:spLocks noGrp="1"/>
          </p:cNvSpPr>
          <p:nvPr>
            <p:ph type="sldNum" sz="quarter" idx="10"/>
          </p:nvPr>
        </p:nvSpPr>
        <p:spPr/>
        <p:txBody>
          <a:bodyPr/>
          <a:lstStyle/>
          <a:p>
            <a:fld id="{73D4CC0D-2294-4BB2-9C0A-35058B71DFF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1D4DAD2E-8385-4C11-990B-53CFF83115DD}"/>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D649A94B-6DB5-4446-A960-301244B94BE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Ask students to suggest why they think yeast can respire using carbohydrates. Carbohydrates are made from many individual sugar molecules joined together.</a:t>
            </a:r>
          </a:p>
        </p:txBody>
      </p:sp>
      <p:sp>
        <p:nvSpPr>
          <p:cNvPr id="2" name="Slide Number Placeholder 1">
            <a:extLst>
              <a:ext uri="{FF2B5EF4-FFF2-40B4-BE49-F238E27FC236}">
                <a16:creationId xmlns:a16="http://schemas.microsoft.com/office/drawing/2014/main" id="{AC241F3D-CA32-4EA9-8D0A-81CC70C074E2}"/>
              </a:ext>
            </a:extLst>
          </p:cNvPr>
          <p:cNvSpPr>
            <a:spLocks noGrp="1"/>
          </p:cNvSpPr>
          <p:nvPr>
            <p:ph type="sldNum" sz="quarter" idx="10"/>
          </p:nvPr>
        </p:nvSpPr>
        <p:spPr/>
        <p:txBody>
          <a:bodyPr/>
          <a:lstStyle/>
          <a:p>
            <a:fld id="{73D4CC0D-2294-4BB2-9C0A-35058B71DFF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A0C9D448-1889-4A8D-A366-C3D05269448B}"/>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2275F7E8-3E0D-474C-B208-36E591FB0A1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altLang="en-US" b="1" dirty="0">
                <a:latin typeface="Arial" panose="020B0604020202020204" pitchFamily="34" charset="0"/>
              </a:rPr>
              <a:t>Photo credit: </a:t>
            </a:r>
            <a:r>
              <a:rPr lang="en-GB" altLang="en-US" b="0" dirty="0">
                <a:latin typeface="Arial" panose="020B0604020202020204" pitchFamily="34" charset="0"/>
              </a:rPr>
              <a:t>y</a:t>
            </a:r>
            <a:r>
              <a:rPr lang="en-GB" altLang="en-US" dirty="0">
                <a:latin typeface="Arial" panose="020B0604020202020204" pitchFamily="34" charset="0"/>
              </a:rPr>
              <a:t>east flakes © </a:t>
            </a:r>
            <a:r>
              <a:rPr lang="en-GB" altLang="en-US" dirty="0" err="1">
                <a:latin typeface="Arial" panose="020B0604020202020204" pitchFamily="34" charset="0"/>
              </a:rPr>
              <a:t>QuinVa</a:t>
            </a:r>
            <a:r>
              <a:rPr lang="en-GB" altLang="en-US" dirty="0">
                <a:latin typeface="Arial" panose="020B0604020202020204" pitchFamily="34" charset="0"/>
              </a:rPr>
              <a:t> Stock, Shutterstock.com 2018</a:t>
            </a:r>
          </a:p>
        </p:txBody>
      </p:sp>
      <p:sp>
        <p:nvSpPr>
          <p:cNvPr id="2" name="Slide Number Placeholder 1">
            <a:extLst>
              <a:ext uri="{FF2B5EF4-FFF2-40B4-BE49-F238E27FC236}">
                <a16:creationId xmlns:a16="http://schemas.microsoft.com/office/drawing/2014/main" id="{36976B11-BFF4-4D32-96FE-7BCC331DDE14}"/>
              </a:ext>
            </a:extLst>
          </p:cNvPr>
          <p:cNvSpPr>
            <a:spLocks noGrp="1"/>
          </p:cNvSpPr>
          <p:nvPr>
            <p:ph type="sldNum" sz="quarter" idx="10"/>
          </p:nvPr>
        </p:nvSpPr>
        <p:spPr/>
        <p:txBody>
          <a:bodyPr/>
          <a:lstStyle/>
          <a:p>
            <a:fld id="{73D4CC0D-2294-4BB2-9C0A-35058B71DFF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A131185E-7B30-43B2-AC3F-1A20944C6587}"/>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F00A07AB-C5FD-47E4-ABD6-A1A007D32A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48E6D56-7383-44F4-B889-CBB85730DC5B}"/>
              </a:ext>
            </a:extLst>
          </p:cNvPr>
          <p:cNvSpPr>
            <a:spLocks noGrp="1"/>
          </p:cNvSpPr>
          <p:nvPr>
            <p:ph type="sldNum" sz="quarter" idx="10"/>
          </p:nvPr>
        </p:nvSpPr>
        <p:spPr/>
        <p:txBody>
          <a:bodyPr/>
          <a:lstStyle/>
          <a:p>
            <a:fld id="{73D4CC0D-2294-4BB2-9C0A-35058B71DFFA}" type="slidenum">
              <a:rPr lang="en-US" altLang="en-US" smtClean="0"/>
              <a:pPr/>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63FD2C8E-C7B6-445C-BCE8-BAB478208AB4}"/>
              </a:ext>
            </a:extLst>
          </p:cNvPr>
          <p:cNvSpPr>
            <a:spLocks noGrp="1"/>
          </p:cNvSpPr>
          <p:nvPr>
            <p:ph type="sldNum" sz="quarter" idx="10"/>
          </p:nvPr>
        </p:nvSpPr>
        <p:spPr/>
        <p:txBody>
          <a:bodyPr/>
          <a:lstStyle/>
          <a:p>
            <a:fld id="{73D4CC0D-2294-4BB2-9C0A-35058B71DFFA}" type="slidenum">
              <a:rPr lang="en-US" altLang="en-US" smtClean="0"/>
              <a:pPr/>
              <a:t>2</a:t>
            </a:fld>
            <a:endParaRPr lang="en-US" altLang="en-US"/>
          </a:p>
        </p:txBody>
      </p:sp>
    </p:spTree>
    <p:extLst>
      <p:ext uri="{BB962C8B-B14F-4D97-AF65-F5344CB8AC3E}">
        <p14:creationId xmlns:p14="http://schemas.microsoft.com/office/powerpoint/2010/main" val="1850089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D95B0A8C-B75E-4C2D-B75E-C067C4722D03}"/>
              </a:ext>
            </a:extLst>
          </p:cNvPr>
          <p:cNvSpPr>
            <a:spLocks noGrp="1" noRot="1" noChangeAspect="1" noChangeArrowheads="1" noTextEdit="1"/>
          </p:cNvSpPr>
          <p:nvPr>
            <p:ph type="sldImg"/>
          </p:nvPr>
        </p:nvSpPr>
        <p:spPr>
          <a:ln/>
        </p:spPr>
      </p:sp>
      <p:sp>
        <p:nvSpPr>
          <p:cNvPr id="30725" name="Rectangle 4">
            <a:extLst>
              <a:ext uri="{FF2B5EF4-FFF2-40B4-BE49-F238E27FC236}">
                <a16:creationId xmlns:a16="http://schemas.microsoft.com/office/drawing/2014/main" id="{5CD7CF09-ACD8-4A38-B95E-651364213D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2075" indent="-92075" eaLnBrk="1" hangingPunct="1"/>
            <a:r>
              <a:rPr lang="en-US"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It might be necessary to remind students that cellular respiration is not the same as breathing.</a:t>
            </a:r>
          </a:p>
        </p:txBody>
      </p:sp>
      <p:sp>
        <p:nvSpPr>
          <p:cNvPr id="2" name="Slide Number Placeholder 1">
            <a:extLst>
              <a:ext uri="{FF2B5EF4-FFF2-40B4-BE49-F238E27FC236}">
                <a16:creationId xmlns:a16="http://schemas.microsoft.com/office/drawing/2014/main" id="{E46343E7-83E4-4AF0-8FF0-0BDED74116ED}"/>
              </a:ext>
            </a:extLst>
          </p:cNvPr>
          <p:cNvSpPr>
            <a:spLocks noGrp="1"/>
          </p:cNvSpPr>
          <p:nvPr>
            <p:ph type="sldNum" sz="quarter" idx="10"/>
          </p:nvPr>
        </p:nvSpPr>
        <p:spPr/>
        <p:txBody>
          <a:bodyPr/>
          <a:lstStyle/>
          <a:p>
            <a:fld id="{73D4CC0D-2294-4BB2-9C0A-35058B71DFF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21A431BE-D020-419E-8D9D-27C23749F353}"/>
              </a:ext>
            </a:extLst>
          </p:cNvPr>
          <p:cNvSpPr>
            <a:spLocks noGrp="1" noRot="1" noChangeAspect="1" noChangeArrowheads="1" noTextEdit="1"/>
          </p:cNvSpPr>
          <p:nvPr>
            <p:ph type="sldImg"/>
          </p:nvPr>
        </p:nvSpPr>
        <p:spPr>
          <a:ln/>
        </p:spPr>
      </p:sp>
      <p:sp>
        <p:nvSpPr>
          <p:cNvPr id="31749" name="Rectangle 4">
            <a:extLst>
              <a:ext uri="{FF2B5EF4-FFF2-40B4-BE49-F238E27FC236}">
                <a16:creationId xmlns:a16="http://schemas.microsoft.com/office/drawing/2014/main" id="{6EAEA099-7FA0-4A0D-B158-C3462F1D994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4F9AFF9-0D4B-4C11-A9DB-74E239E5031F}"/>
              </a:ext>
            </a:extLst>
          </p:cNvPr>
          <p:cNvSpPr>
            <a:spLocks noGrp="1"/>
          </p:cNvSpPr>
          <p:nvPr>
            <p:ph type="sldNum" sz="quarter" idx="10"/>
          </p:nvPr>
        </p:nvSpPr>
        <p:spPr/>
        <p:txBody>
          <a:bodyPr/>
          <a:lstStyle/>
          <a:p>
            <a:fld id="{73D4CC0D-2294-4BB2-9C0A-35058B71DFF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E22B03EC-F2DC-4FF0-8362-9EEA887D0F34}"/>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C1B6446-BCF5-444B-AB60-034459F2332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The chemical formula for glucose is C</a:t>
            </a:r>
            <a:r>
              <a:rPr lang="en-US" altLang="en-US" baseline="-25000" dirty="0">
                <a:latin typeface="Arial" panose="020B0604020202020204" pitchFamily="34" charset="0"/>
              </a:rPr>
              <a:t>6</a:t>
            </a:r>
            <a:r>
              <a:rPr lang="en-US" altLang="en-US" dirty="0">
                <a:latin typeface="Arial" panose="020B0604020202020204" pitchFamily="34" charset="0"/>
              </a:rPr>
              <a:t>H</a:t>
            </a:r>
            <a:r>
              <a:rPr lang="en-US" altLang="en-US" baseline="-25000" dirty="0">
                <a:latin typeface="Arial" panose="020B0604020202020204" pitchFamily="34" charset="0"/>
              </a:rPr>
              <a:t>12</a:t>
            </a:r>
            <a:r>
              <a:rPr lang="en-US" altLang="en-US" dirty="0">
                <a:latin typeface="Arial" panose="020B0604020202020204" pitchFamily="34" charset="0"/>
              </a:rPr>
              <a:t>O</a:t>
            </a:r>
            <a:r>
              <a:rPr lang="en-US" altLang="en-US" baseline="-25000" dirty="0">
                <a:latin typeface="Arial" panose="020B0604020202020204" pitchFamily="34" charset="0"/>
              </a:rPr>
              <a:t>6</a:t>
            </a:r>
            <a:r>
              <a:rPr lang="en-US"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D9A74297-4BAE-43ED-8AEF-38A500536CE5}"/>
              </a:ext>
            </a:extLst>
          </p:cNvPr>
          <p:cNvSpPr>
            <a:spLocks noGrp="1"/>
          </p:cNvSpPr>
          <p:nvPr>
            <p:ph type="sldNum" sz="quarter" idx="10"/>
          </p:nvPr>
        </p:nvSpPr>
        <p:spPr/>
        <p:txBody>
          <a:bodyPr/>
          <a:lstStyle/>
          <a:p>
            <a:fld id="{73D4CC0D-2294-4BB2-9C0A-35058B71DFF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0A8A9549-2C05-483A-B71E-11E004DC1537}"/>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973A049F-BFE8-4A4C-BA81-5C13309E13C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endParaRPr lang="en-US" altLang="en-US" dirty="0">
              <a:latin typeface="Arial" panose="020B0604020202020204" pitchFamily="34" charset="0"/>
            </a:endParaRPr>
          </a:p>
          <a:p>
            <a:pPr eaLnBrk="1" hangingPunct="1"/>
            <a:r>
              <a:rPr lang="en-US" altLang="en-US" dirty="0">
                <a:latin typeface="Arial" panose="020B0604020202020204" pitchFamily="34" charset="0"/>
              </a:rPr>
              <a:t>The chemical formulae provided </a:t>
            </a:r>
            <a:r>
              <a:rPr lang="en-US" altLang="en-US" i="1" dirty="0">
                <a:latin typeface="Arial" panose="020B0604020202020204" pitchFamily="34" charset="0"/>
              </a:rPr>
              <a:t>do not </a:t>
            </a:r>
            <a:r>
              <a:rPr lang="en-US" altLang="en-US" dirty="0">
                <a:latin typeface="Arial" panose="020B0604020202020204" pitchFamily="34" charset="0"/>
              </a:rPr>
              <a:t>provide a balanced equation. They are intended to enable students to recognize the individual components of the aerobic respiration reaction.</a:t>
            </a:r>
          </a:p>
          <a:p>
            <a:pPr eaLnBrk="1" hangingPunct="1"/>
            <a:endParaRPr lang="en-US" altLang="en-US" dirty="0">
              <a:latin typeface="Arial" panose="020B0604020202020204" pitchFamily="34" charset="0"/>
            </a:endParaRPr>
          </a:p>
          <a:p>
            <a:pPr eaLnBrk="1" hangingPunct="1"/>
            <a:r>
              <a:rPr lang="en-GB" altLang="en-US" dirty="0">
                <a:latin typeface="Arial" panose="020B0604020202020204" pitchFamily="34" charset="0"/>
              </a:rPr>
              <a:t>ATP is adenosine triphosphate.</a:t>
            </a:r>
          </a:p>
        </p:txBody>
      </p:sp>
      <p:sp>
        <p:nvSpPr>
          <p:cNvPr id="2" name="Slide Number Placeholder 1">
            <a:extLst>
              <a:ext uri="{FF2B5EF4-FFF2-40B4-BE49-F238E27FC236}">
                <a16:creationId xmlns:a16="http://schemas.microsoft.com/office/drawing/2014/main" id="{B49A6DD9-0A7E-4505-A726-EADC73403967}"/>
              </a:ext>
            </a:extLst>
          </p:cNvPr>
          <p:cNvSpPr>
            <a:spLocks noGrp="1"/>
          </p:cNvSpPr>
          <p:nvPr>
            <p:ph type="sldNum" sz="quarter" idx="10"/>
          </p:nvPr>
        </p:nvSpPr>
        <p:spPr/>
        <p:txBody>
          <a:bodyPr/>
          <a:lstStyle/>
          <a:p>
            <a:fld id="{73D4CC0D-2294-4BB2-9C0A-35058B71DFF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CCC0079-A009-4AF5-BF3A-A7935113CB06}"/>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E78E41A6-A237-485E-854A-A34243B301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exercise could be used to assess students’ understanding of aerobic respiration. </a:t>
            </a:r>
          </a:p>
        </p:txBody>
      </p:sp>
      <p:sp>
        <p:nvSpPr>
          <p:cNvPr id="2" name="Slide Number Placeholder 1">
            <a:extLst>
              <a:ext uri="{FF2B5EF4-FFF2-40B4-BE49-F238E27FC236}">
                <a16:creationId xmlns:a16="http://schemas.microsoft.com/office/drawing/2014/main" id="{1665E26D-DD0B-4902-8D70-979339B44313}"/>
              </a:ext>
            </a:extLst>
          </p:cNvPr>
          <p:cNvSpPr>
            <a:spLocks noGrp="1"/>
          </p:cNvSpPr>
          <p:nvPr>
            <p:ph type="sldNum" sz="quarter" idx="10"/>
          </p:nvPr>
        </p:nvSpPr>
        <p:spPr/>
        <p:txBody>
          <a:bodyPr/>
          <a:lstStyle/>
          <a:p>
            <a:fld id="{73D4CC0D-2294-4BB2-9C0A-35058B71DFF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0A04E3AE-02A7-45CF-92E5-252500B988FC}"/>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63582228-56E1-4A65-9BB4-0612269BD7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5BE970A-750F-4FB0-BA92-4D3DC7961950}"/>
              </a:ext>
            </a:extLst>
          </p:cNvPr>
          <p:cNvSpPr>
            <a:spLocks noGrp="1"/>
          </p:cNvSpPr>
          <p:nvPr>
            <p:ph type="sldNum" sz="quarter" idx="10"/>
          </p:nvPr>
        </p:nvSpPr>
        <p:spPr/>
        <p:txBody>
          <a:bodyPr/>
          <a:lstStyle/>
          <a:p>
            <a:fld id="{73D4CC0D-2294-4BB2-9C0A-35058B71DFF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9D7E04C-41C4-4588-83E4-16FAE68FB2C7}"/>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3C47D7DF-55EC-4B19-B90D-DC1321098C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6B7D3E-1218-4E1B-BF00-53DB2FD5D738}"/>
              </a:ext>
            </a:extLst>
          </p:cNvPr>
          <p:cNvSpPr>
            <a:spLocks noGrp="1"/>
          </p:cNvSpPr>
          <p:nvPr>
            <p:ph type="sldNum" sz="quarter" idx="10"/>
          </p:nvPr>
        </p:nvSpPr>
        <p:spPr/>
        <p:txBody>
          <a:bodyPr/>
          <a:lstStyle/>
          <a:p>
            <a:fld id="{73D4CC0D-2294-4BB2-9C0A-35058B71DFF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E01E4004-B7F2-456A-BAD1-24A141DACE5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860821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89899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21054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2844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730702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372221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535872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18063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73869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2388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26200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37269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38018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18733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60234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81795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11084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313110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93002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46894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76909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37300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3910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390856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3642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28169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3FA80546-3037-4C68-A242-DDF641FF1FF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2503180304"/>
      </p:ext>
    </p:extLst>
  </p:cSld>
  <p:clrMap bg1="lt1" tx1="dk1" bg2="lt2" tx2="dk2" accent1="accent1" accent2="accent2" accent3="accent3" accent4="accent4" accent5="accent5" accent6="accent6" hlink="hlink" folHlink="folHlink"/>
  <p:sldLayoutIdLst>
    <p:sldLayoutId id="2147485214" r:id="rId1"/>
    <p:sldLayoutId id="2147485215" r:id="rId2"/>
    <p:sldLayoutId id="2147485216" r:id="rId3"/>
    <p:sldLayoutId id="2147485217" r:id="rId4"/>
    <p:sldLayoutId id="2147485218" r:id="rId5"/>
    <p:sldLayoutId id="2147485219" r:id="rId6"/>
    <p:sldLayoutId id="2147485220" r:id="rId7"/>
    <p:sldLayoutId id="2147485221" r:id="rId8"/>
    <p:sldLayoutId id="2147485222" r:id="rId9"/>
    <p:sldLayoutId id="2147485223" r:id="rId10"/>
    <p:sldLayoutId id="2147485224" r:id="rId11"/>
    <p:sldLayoutId id="2147485225" r:id="rId12"/>
    <p:sldLayoutId id="2147485226" r:id="rId13"/>
    <p:sldLayoutId id="214748524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4EF3414A-6DAA-4B09-BB7F-2F86ABA0BE9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3326232573"/>
      </p:ext>
    </p:extLst>
  </p:cSld>
  <p:clrMap bg1="lt1" tx1="dk1" bg2="lt2" tx2="dk2" accent1="accent1" accent2="accent2" accent3="accent3" accent4="accent4" accent5="accent5" accent6="accent6" hlink="hlink" folHlink="folHlink"/>
  <p:sldLayoutIdLst>
    <p:sldLayoutId id="2147485228" r:id="rId1"/>
    <p:sldLayoutId id="2147485229" r:id="rId2"/>
    <p:sldLayoutId id="2147485230" r:id="rId3"/>
    <p:sldLayoutId id="2147485231" r:id="rId4"/>
    <p:sldLayoutId id="2147485232" r:id="rId5"/>
    <p:sldLayoutId id="2147485233" r:id="rId6"/>
    <p:sldLayoutId id="2147485234" r:id="rId7"/>
    <p:sldLayoutId id="2147485235" r:id="rId8"/>
    <p:sldLayoutId id="2147485236" r:id="rId9"/>
    <p:sldLayoutId id="2147485237" r:id="rId10"/>
    <p:sldLayoutId id="2147485238" r:id="rId11"/>
    <p:sldLayoutId id="214748523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0.xml"/><Relationship Id="rId1" Type="http://schemas.openxmlformats.org/officeDocument/2006/relationships/tags" Target="../tags/tag4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hyperlink" Target="http://companyweb/production/Image%20library/Biology/polypeptide1.png"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9.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8.wmf"/><Relationship Id="rId4" Type="http://schemas.openxmlformats.org/officeDocument/2006/relationships/slideLayout" Target="../slideLayouts/slideLayout6.xml"/><Relationship Id="rId9" Type="http://schemas.openxmlformats.org/officeDocument/2006/relationships/image" Target="../media/image20.jpg"/></Relationships>
</file>

<file path=ppt/slides/_rels/slide8.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2.xml"/><Relationship Id="rId7" Type="http://schemas.openxmlformats.org/officeDocument/2006/relationships/image" Target="../media/image19.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18.wmf"/></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control" Target="../activeX/activeX3.xml"/><Relationship Id="rId7" Type="http://schemas.openxmlformats.org/officeDocument/2006/relationships/image" Target="../media/image19.png"/><Relationship Id="rId2" Type="http://schemas.openxmlformats.org/officeDocument/2006/relationships/tags" Target="../tags/tag39.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9.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C1198524-66D2-4AD3-8B80-4BF10C65C576}"/>
              </a:ext>
            </a:extLst>
          </p:cNvPr>
          <p:cNvSpPr>
            <a:spLocks noGrp="1"/>
          </p:cNvSpPr>
          <p:nvPr>
            <p:ph type="title"/>
          </p:nvPr>
        </p:nvSpPr>
        <p:spPr/>
        <p:txBody>
          <a:bodyPr/>
          <a:lstStyle/>
          <a:p>
            <a:r>
              <a:rPr lang="en-GB" altLang="en-US" dirty="0"/>
              <a:t>Cellular Respiration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001CAB9-96A5-4754-9816-7EF88072AAD9}"/>
              </a:ext>
            </a:extLst>
          </p:cNvPr>
          <p:cNvSpPr>
            <a:spLocks noGrp="1" noChangeArrowheads="1"/>
          </p:cNvSpPr>
          <p:nvPr>
            <p:ph type="title"/>
          </p:nvPr>
        </p:nvSpPr>
        <p:spPr/>
        <p:txBody>
          <a:bodyPr/>
          <a:lstStyle/>
          <a:p>
            <a:pPr eaLnBrk="1" hangingPunct="1"/>
            <a:r>
              <a:rPr lang="en-GB" altLang="en-US"/>
              <a:t>Anaerobic respiration in muscle</a:t>
            </a:r>
          </a:p>
        </p:txBody>
      </p:sp>
      <p:sp>
        <p:nvSpPr>
          <p:cNvPr id="20483" name="Text Box 4">
            <a:extLst>
              <a:ext uri="{FF2B5EF4-FFF2-40B4-BE49-F238E27FC236}">
                <a16:creationId xmlns:a16="http://schemas.microsoft.com/office/drawing/2014/main" id="{2BB9CF5F-E800-4699-B882-895AEDE6B5AE}"/>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When a muscle cell does not have the necessary oxygen to break down glucose, it must carry out anaerobic respiration. </a:t>
            </a:r>
          </a:p>
        </p:txBody>
      </p:sp>
      <p:sp>
        <p:nvSpPr>
          <p:cNvPr id="21511" name="Rectangle 26">
            <a:extLst>
              <a:ext uri="{FF2B5EF4-FFF2-40B4-BE49-F238E27FC236}">
                <a16:creationId xmlns:a16="http://schemas.microsoft.com/office/drawing/2014/main" id="{71EE32CE-C799-43B4-8B48-3FC48F076C19}"/>
              </a:ext>
            </a:extLst>
          </p:cNvPr>
          <p:cNvSpPr>
            <a:spLocks noChangeArrowheads="1"/>
          </p:cNvSpPr>
          <p:nvPr/>
        </p:nvSpPr>
        <p:spPr bwMode="auto">
          <a:xfrm>
            <a:off x="342900" y="1934339"/>
            <a:ext cx="364207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can occur during</a:t>
            </a:r>
            <a:br>
              <a:rPr lang="en-GB" altLang="en-US" dirty="0">
                <a:solidFill>
                  <a:srgbClr val="010066"/>
                </a:solidFill>
              </a:rPr>
            </a:br>
            <a:r>
              <a:rPr lang="en-GB" altLang="en-US" dirty="0">
                <a:solidFill>
                  <a:srgbClr val="010066"/>
                </a:solidFill>
              </a:rPr>
              <a:t>vigorous exercise, if the </a:t>
            </a:r>
            <a:br>
              <a:rPr lang="en-GB" altLang="en-US" dirty="0">
                <a:solidFill>
                  <a:srgbClr val="010066"/>
                </a:solidFill>
              </a:rPr>
            </a:br>
            <a:r>
              <a:rPr lang="en-GB" altLang="en-US" dirty="0">
                <a:solidFill>
                  <a:srgbClr val="010066"/>
                </a:solidFill>
              </a:rPr>
              <a:t>demand for oxygen by </a:t>
            </a:r>
            <a:br>
              <a:rPr lang="en-GB" altLang="en-US" dirty="0">
                <a:solidFill>
                  <a:srgbClr val="010066"/>
                </a:solidFill>
              </a:rPr>
            </a:br>
            <a:r>
              <a:rPr lang="en-GB" altLang="en-US" dirty="0">
                <a:solidFill>
                  <a:srgbClr val="010066"/>
                </a:solidFill>
              </a:rPr>
              <a:t>the muscles exceeds the </a:t>
            </a:r>
            <a:br>
              <a:rPr lang="en-GB" altLang="en-US" dirty="0">
                <a:solidFill>
                  <a:srgbClr val="010066"/>
                </a:solidFill>
              </a:rPr>
            </a:br>
            <a:r>
              <a:rPr lang="en-GB" altLang="en-US" dirty="0">
                <a:solidFill>
                  <a:srgbClr val="010066"/>
                </a:solidFill>
              </a:rPr>
              <a:t>amount that can be </a:t>
            </a:r>
            <a:br>
              <a:rPr lang="en-GB" altLang="en-US" dirty="0">
                <a:solidFill>
                  <a:srgbClr val="010066"/>
                </a:solidFill>
              </a:rPr>
            </a:br>
            <a:r>
              <a:rPr lang="en-GB" altLang="en-US" dirty="0">
                <a:solidFill>
                  <a:srgbClr val="010066"/>
                </a:solidFill>
              </a:rPr>
              <a:t>delivered by the blood. </a:t>
            </a:r>
            <a:endParaRPr lang="en-GB" altLang="en-US" dirty="0"/>
          </a:p>
        </p:txBody>
      </p:sp>
      <p:pic>
        <p:nvPicPr>
          <p:cNvPr id="21512" name="Picture 16" descr="shutterstock_1378737_small">
            <a:extLst>
              <a:ext uri="{FF2B5EF4-FFF2-40B4-BE49-F238E27FC236}">
                <a16:creationId xmlns:a16="http://schemas.microsoft.com/office/drawing/2014/main" id="{0E3441A2-10DC-4E4E-AC6F-FC5A11973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261" t="4881" r="10825"/>
          <a:stretch>
            <a:fillRect/>
          </a:stretch>
        </p:blipFill>
        <p:spPr bwMode="auto">
          <a:xfrm>
            <a:off x="4503738" y="1793523"/>
            <a:ext cx="3433762"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Rectangle 29">
            <a:extLst>
              <a:ext uri="{FF2B5EF4-FFF2-40B4-BE49-F238E27FC236}">
                <a16:creationId xmlns:a16="http://schemas.microsoft.com/office/drawing/2014/main" id="{D5F8F701-3F92-45B9-91EF-C3B53106C14A}"/>
              </a:ext>
            </a:extLst>
          </p:cNvPr>
          <p:cNvSpPr>
            <a:spLocks noChangeArrowheads="1"/>
          </p:cNvSpPr>
          <p:nvPr/>
        </p:nvSpPr>
        <p:spPr bwMode="auto">
          <a:xfrm>
            <a:off x="342900" y="456241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equation for anaerobic respiration in muscle is:</a:t>
            </a:r>
            <a:endParaRPr lang="en-GB" altLang="en-US" dirty="0"/>
          </a:p>
        </p:txBody>
      </p:sp>
      <p:pic>
        <p:nvPicPr>
          <p:cNvPr id="16" name="Picture 15" descr="Picture1.jpg">
            <a:extLst>
              <a:ext uri="{FF2B5EF4-FFF2-40B4-BE49-F238E27FC236}">
                <a16:creationId xmlns:a16="http://schemas.microsoft.com/office/drawing/2014/main" id="{A065215A-4804-4C35-8F68-BA7B1B8D61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77975" y="5344229"/>
            <a:ext cx="5919788"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4941EA7-7D4F-4DBD-BB3A-1F68E1BB5A3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8E840E1-72F5-4591-A1C7-7A71BEF55FA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5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215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9" descr="Cellular_respiration_12.1.png">
            <a:extLst>
              <a:ext uri="{FF2B5EF4-FFF2-40B4-BE49-F238E27FC236}">
                <a16:creationId xmlns:a16="http://schemas.microsoft.com/office/drawing/2014/main" id="{ED6E06C0-DC83-455D-A74B-070FFB4B86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81688" y="2749550"/>
            <a:ext cx="2651125"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A12FCA38-441C-4833-B078-369CED563FBF}"/>
              </a:ext>
            </a:extLst>
          </p:cNvPr>
          <p:cNvSpPr>
            <a:spLocks noGrp="1" noChangeArrowheads="1"/>
          </p:cNvSpPr>
          <p:nvPr>
            <p:ph type="title"/>
          </p:nvPr>
        </p:nvSpPr>
        <p:spPr/>
        <p:txBody>
          <a:bodyPr/>
          <a:lstStyle/>
          <a:p>
            <a:pPr eaLnBrk="1" hangingPunct="1"/>
            <a:r>
              <a:rPr lang="en-GB" altLang="en-US"/>
              <a:t>What is anaerobic respiration?</a:t>
            </a:r>
          </a:p>
        </p:txBody>
      </p:sp>
      <p:sp>
        <p:nvSpPr>
          <p:cNvPr id="618499" name="Text Box 42">
            <a:extLst>
              <a:ext uri="{FF2B5EF4-FFF2-40B4-BE49-F238E27FC236}">
                <a16:creationId xmlns:a16="http://schemas.microsoft.com/office/drawing/2014/main" id="{81C10735-CC16-47C1-B4A2-8F3154DF9403}"/>
              </a:ext>
            </a:extLst>
          </p:cNvPr>
          <p:cNvSpPr txBox="1">
            <a:spLocks noChangeArrowheads="1"/>
          </p:cNvSpPr>
          <p:nvPr/>
        </p:nvSpPr>
        <p:spPr bwMode="auto">
          <a:xfrm>
            <a:off x="342900" y="229711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Anaerobic respiration </a:t>
            </a:r>
            <a:r>
              <a:rPr lang="en-GB" altLang="en-US">
                <a:solidFill>
                  <a:srgbClr val="010066"/>
                </a:solidFill>
              </a:rPr>
              <a:t>takes place without oxygen. </a:t>
            </a:r>
          </a:p>
        </p:txBody>
      </p:sp>
      <p:sp>
        <p:nvSpPr>
          <p:cNvPr id="21511" name="TextBox 7">
            <a:extLst>
              <a:ext uri="{FF2B5EF4-FFF2-40B4-BE49-F238E27FC236}">
                <a16:creationId xmlns:a16="http://schemas.microsoft.com/office/drawing/2014/main" id="{CA7840EC-69BB-443F-82D4-F5B9A82DBB9E}"/>
              </a:ext>
            </a:extLst>
          </p:cNvPr>
          <p:cNvSpPr txBox="1">
            <a:spLocks noChangeArrowheads="1"/>
          </p:cNvSpPr>
          <p:nvPr/>
        </p:nvSpPr>
        <p:spPr bwMode="auto">
          <a:xfrm>
            <a:off x="342900" y="784225"/>
            <a:ext cx="8496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Aerobic respiration uses oxygen to break down glucose.    </a:t>
            </a:r>
            <a:br>
              <a:rPr lang="en-GB" altLang="en-US" dirty="0">
                <a:solidFill>
                  <a:srgbClr val="010066"/>
                </a:solidFill>
              </a:rPr>
            </a:br>
            <a:r>
              <a:rPr lang="en-GB" altLang="en-US" dirty="0">
                <a:solidFill>
                  <a:srgbClr val="010066"/>
                </a:solidFill>
              </a:rPr>
              <a:t>It releases a lot of energy from each glucose molecule by breaking it down completely through the process of oxidation.</a:t>
            </a:r>
          </a:p>
        </p:txBody>
      </p:sp>
      <p:sp>
        <p:nvSpPr>
          <p:cNvPr id="20487" name="Rectangle 7">
            <a:extLst>
              <a:ext uri="{FF2B5EF4-FFF2-40B4-BE49-F238E27FC236}">
                <a16:creationId xmlns:a16="http://schemas.microsoft.com/office/drawing/2014/main" id="{0F039C0D-225C-4329-B0A4-2E1C2396C696}"/>
              </a:ext>
            </a:extLst>
          </p:cNvPr>
          <p:cNvSpPr>
            <a:spLocks noChangeArrowheads="1"/>
          </p:cNvSpPr>
          <p:nvPr/>
        </p:nvSpPr>
        <p:spPr bwMode="auto">
          <a:xfrm>
            <a:off x="342900" y="3070225"/>
            <a:ext cx="5143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Less energy is released per glucose molecule in anaerobic respiration. This is because the oxidation of glucose is </a:t>
            </a:r>
            <a:r>
              <a:rPr lang="en-GB" altLang="en-US" b="1">
                <a:solidFill>
                  <a:srgbClr val="010066"/>
                </a:solidFill>
              </a:rPr>
              <a:t>incomplete</a:t>
            </a:r>
            <a:r>
              <a:rPr lang="en-GB" altLang="en-US">
                <a:solidFill>
                  <a:srgbClr val="010066"/>
                </a:solidFill>
              </a:rPr>
              <a:t>.</a:t>
            </a:r>
          </a:p>
        </p:txBody>
      </p:sp>
      <p:sp>
        <p:nvSpPr>
          <p:cNvPr id="9" name="Text Box 41">
            <a:extLst>
              <a:ext uri="{FF2B5EF4-FFF2-40B4-BE49-F238E27FC236}">
                <a16:creationId xmlns:a16="http://schemas.microsoft.com/office/drawing/2014/main" id="{64ED4D7F-EBF5-4D72-939C-63629FE3F80B}"/>
              </a:ext>
            </a:extLst>
          </p:cNvPr>
          <p:cNvSpPr txBox="1">
            <a:spLocks noChangeArrowheads="1"/>
          </p:cNvSpPr>
          <p:nvPr/>
        </p:nvSpPr>
        <p:spPr bwMode="auto">
          <a:xfrm>
            <a:off x="342900" y="4953000"/>
            <a:ext cx="53241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As a result, fewer ATP molecules </a:t>
            </a:r>
            <a:br>
              <a:rPr lang="en-GB" altLang="en-US" dirty="0">
                <a:solidFill>
                  <a:srgbClr val="010066"/>
                </a:solidFill>
              </a:rPr>
            </a:br>
            <a:r>
              <a:rPr lang="en-GB" altLang="en-US" dirty="0">
                <a:solidFill>
                  <a:srgbClr val="010066"/>
                </a:solidFill>
              </a:rPr>
              <a:t>are produced in anaerobic respiration than aerobic respiration.</a:t>
            </a:r>
          </a:p>
        </p:txBody>
      </p:sp>
      <p:pic>
        <p:nvPicPr>
          <p:cNvPr id="11" name="Picture 10">
            <a:extLst>
              <a:ext uri="{FF2B5EF4-FFF2-40B4-BE49-F238E27FC236}">
                <a16:creationId xmlns:a16="http://schemas.microsoft.com/office/drawing/2014/main" id="{173F5B6B-1381-4037-94D9-AFBC6CD3A1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9BCB82D-7CDB-4FF0-B4E2-359F8A6F8A1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84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499" grpId="0"/>
      <p:bldP spid="2048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3" descr="Cellular_respiration_13.1.png">
            <a:extLst>
              <a:ext uri="{FF2B5EF4-FFF2-40B4-BE49-F238E27FC236}">
                <a16:creationId xmlns:a16="http://schemas.microsoft.com/office/drawing/2014/main" id="{7AC4F57B-438B-467E-9DCA-E655ED5990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6125" y="1829753"/>
            <a:ext cx="35369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a:extLst>
              <a:ext uri="{FF2B5EF4-FFF2-40B4-BE49-F238E27FC236}">
                <a16:creationId xmlns:a16="http://schemas.microsoft.com/office/drawing/2014/main" id="{71C98FB4-0DFB-4FDB-B162-3EBAD6355794}"/>
              </a:ext>
            </a:extLst>
          </p:cNvPr>
          <p:cNvSpPr txBox="1">
            <a:spLocks noChangeArrowheads="1"/>
          </p:cNvSpPr>
          <p:nvPr/>
        </p:nvSpPr>
        <p:spPr bwMode="auto">
          <a:xfrm>
            <a:off x="342900" y="784225"/>
            <a:ext cx="8507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Plants</a:t>
            </a:r>
            <a:r>
              <a:rPr lang="en-GB" altLang="en-US">
                <a:solidFill>
                  <a:srgbClr val="010066"/>
                </a:solidFill>
              </a:rPr>
              <a:t> and some microorganisms, such as </a:t>
            </a:r>
            <a:r>
              <a:rPr lang="en-GB" altLang="en-US" b="1">
                <a:solidFill>
                  <a:srgbClr val="10BC45"/>
                </a:solidFill>
              </a:rPr>
              <a:t>yeast </a:t>
            </a:r>
            <a:r>
              <a:rPr lang="en-GB" altLang="en-US">
                <a:solidFill>
                  <a:srgbClr val="010066"/>
                </a:solidFill>
              </a:rPr>
              <a:t>(a type </a:t>
            </a:r>
            <a:br>
              <a:rPr lang="en-GB" altLang="en-US">
                <a:solidFill>
                  <a:srgbClr val="010066"/>
                </a:solidFill>
              </a:rPr>
            </a:br>
            <a:r>
              <a:rPr lang="en-GB" altLang="en-US">
                <a:solidFill>
                  <a:srgbClr val="010066"/>
                </a:solidFill>
              </a:rPr>
              <a:t>of fungus), can also carry out anaerobic respiration </a:t>
            </a:r>
            <a:r>
              <a:rPr lang="en-GB" altLang="en-US"/>
              <a:t>if the supply of oxygen is limited</a:t>
            </a:r>
            <a:r>
              <a:rPr lang="en-GB" altLang="en-US">
                <a:solidFill>
                  <a:srgbClr val="010066"/>
                </a:solidFill>
              </a:rPr>
              <a:t>.</a:t>
            </a:r>
          </a:p>
        </p:txBody>
      </p:sp>
      <p:sp>
        <p:nvSpPr>
          <p:cNvPr id="22538" name="AutoShape 25">
            <a:extLst>
              <a:ext uri="{FF2B5EF4-FFF2-40B4-BE49-F238E27FC236}">
                <a16:creationId xmlns:a16="http://schemas.microsoft.com/office/drawing/2014/main" id="{A631FE40-1FA6-4BF2-90D5-1685F1E5254C}"/>
              </a:ext>
            </a:extLst>
          </p:cNvPr>
          <p:cNvSpPr>
            <a:spLocks noChangeArrowheads="1"/>
          </p:cNvSpPr>
          <p:nvPr/>
        </p:nvSpPr>
        <p:spPr bwMode="auto">
          <a:xfrm>
            <a:off x="541338" y="5218113"/>
            <a:ext cx="7924800" cy="935037"/>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GB" altLang="en-US">
              <a:solidFill>
                <a:srgbClr val="010066"/>
              </a:solidFill>
            </a:endParaRPr>
          </a:p>
        </p:txBody>
      </p:sp>
      <p:pic>
        <p:nvPicPr>
          <p:cNvPr id="22539" name="Picture 45" descr="energy boom">
            <a:extLst>
              <a:ext uri="{FF2B5EF4-FFF2-40B4-BE49-F238E27FC236}">
                <a16:creationId xmlns:a16="http://schemas.microsoft.com/office/drawing/2014/main" id="{1D8ADC3C-0F23-480F-B848-2325D38B43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61175" y="5253038"/>
            <a:ext cx="12874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7">
            <a:extLst>
              <a:ext uri="{FF2B5EF4-FFF2-40B4-BE49-F238E27FC236}">
                <a16:creationId xmlns:a16="http://schemas.microsoft.com/office/drawing/2014/main" id="{CF7DA0EC-0B31-45DA-85E6-46C698EFECBF}"/>
              </a:ext>
            </a:extLst>
          </p:cNvPr>
          <p:cNvSpPr txBox="1">
            <a:spLocks noChangeArrowheads="1"/>
          </p:cNvSpPr>
          <p:nvPr/>
        </p:nvSpPr>
        <p:spPr bwMode="auto">
          <a:xfrm>
            <a:off x="787400" y="5422900"/>
            <a:ext cx="1554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glucose</a:t>
            </a:r>
          </a:p>
        </p:txBody>
      </p:sp>
      <p:sp>
        <p:nvSpPr>
          <p:cNvPr id="22541" name="Rectangle 24">
            <a:extLst>
              <a:ext uri="{FF2B5EF4-FFF2-40B4-BE49-F238E27FC236}">
                <a16:creationId xmlns:a16="http://schemas.microsoft.com/office/drawing/2014/main" id="{469578EC-3126-4058-9874-5AE3D9F0AD20}"/>
              </a:ext>
            </a:extLst>
          </p:cNvPr>
          <p:cNvSpPr>
            <a:spLocks noChangeArrowheads="1"/>
          </p:cNvSpPr>
          <p:nvPr/>
        </p:nvSpPr>
        <p:spPr bwMode="auto">
          <a:xfrm>
            <a:off x="2058988" y="5402263"/>
            <a:ext cx="64738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rgbClr val="010066"/>
                </a:solidFill>
                <a:sym typeface="Monotype Sorts" pitchFamily="2" charset="2"/>
              </a:rPr>
              <a:t>   carbon dioxide + ethanol (+ energy)</a:t>
            </a:r>
          </a:p>
        </p:txBody>
      </p:sp>
      <p:sp>
        <p:nvSpPr>
          <p:cNvPr id="624651" name="TextBox 25">
            <a:extLst>
              <a:ext uri="{FF2B5EF4-FFF2-40B4-BE49-F238E27FC236}">
                <a16:creationId xmlns:a16="http://schemas.microsoft.com/office/drawing/2014/main" id="{8BB3CD9A-0DBB-4C0C-84FE-553F9A032A66}"/>
              </a:ext>
            </a:extLst>
          </p:cNvPr>
          <p:cNvSpPr txBox="1">
            <a:spLocks noChangeArrowheads="1"/>
          </p:cNvSpPr>
          <p:nvPr/>
        </p:nvSpPr>
        <p:spPr bwMode="auto">
          <a:xfrm>
            <a:off x="342901" y="3616325"/>
            <a:ext cx="40802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products of anaerobic</a:t>
            </a:r>
            <a:br>
              <a:rPr lang="en-GB" altLang="en-US" dirty="0">
                <a:solidFill>
                  <a:srgbClr val="010066"/>
                </a:solidFill>
              </a:rPr>
            </a:br>
            <a:r>
              <a:rPr lang="en-GB" altLang="en-US" dirty="0">
                <a:solidFill>
                  <a:srgbClr val="010066"/>
                </a:solidFill>
              </a:rPr>
              <a:t>respiration in plants and some microorganisms are </a:t>
            </a:r>
            <a:br>
              <a:rPr lang="en-GB" altLang="en-US" dirty="0">
                <a:solidFill>
                  <a:srgbClr val="010066"/>
                </a:solidFill>
              </a:rPr>
            </a:br>
            <a:r>
              <a:rPr lang="en-GB" altLang="en-US" dirty="0">
                <a:solidFill>
                  <a:srgbClr val="010066"/>
                </a:solidFill>
              </a:rPr>
              <a:t>different to muscle cells: </a:t>
            </a:r>
          </a:p>
        </p:txBody>
      </p:sp>
      <p:sp>
        <p:nvSpPr>
          <p:cNvPr id="3" name="Rectangle 12">
            <a:extLst>
              <a:ext uri="{FF2B5EF4-FFF2-40B4-BE49-F238E27FC236}">
                <a16:creationId xmlns:a16="http://schemas.microsoft.com/office/drawing/2014/main" id="{17A40378-804F-4F25-A18D-6C92011708B0}"/>
              </a:ext>
            </a:extLst>
          </p:cNvPr>
          <p:cNvSpPr>
            <a:spLocks noGrp="1" noChangeArrowheads="1"/>
          </p:cNvSpPr>
          <p:nvPr>
            <p:ph type="title"/>
          </p:nvPr>
        </p:nvSpPr>
        <p:spPr/>
        <p:txBody>
          <a:bodyPr/>
          <a:lstStyle/>
          <a:p>
            <a:r>
              <a:rPr lang="en-GB" altLang="en-US" sz="2700"/>
              <a:t>Anaerobic respiration in plants and yeast</a:t>
            </a:r>
          </a:p>
        </p:txBody>
      </p:sp>
      <p:sp>
        <p:nvSpPr>
          <p:cNvPr id="624654" name="Text Box 14">
            <a:extLst>
              <a:ext uri="{FF2B5EF4-FFF2-40B4-BE49-F238E27FC236}">
                <a16:creationId xmlns:a16="http://schemas.microsoft.com/office/drawing/2014/main" id="{F08F02BC-9AC6-44C9-A5D0-AF67D3909566}"/>
              </a:ext>
            </a:extLst>
          </p:cNvPr>
          <p:cNvSpPr txBox="1">
            <a:spLocks noChangeArrowheads="1"/>
          </p:cNvSpPr>
          <p:nvPr/>
        </p:nvSpPr>
        <p:spPr bwMode="auto">
          <a:xfrm>
            <a:off x="342900" y="2014538"/>
            <a:ext cx="56102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can happen in the root </a:t>
            </a:r>
            <a:br>
              <a:rPr lang="en-GB" altLang="en-US"/>
            </a:br>
            <a:r>
              <a:rPr lang="en-GB" altLang="en-US"/>
              <a:t>cells of plants growing in </a:t>
            </a:r>
            <a:br>
              <a:rPr lang="en-GB" altLang="en-US"/>
            </a:br>
            <a:r>
              <a:rPr lang="en-GB" altLang="en-US"/>
              <a:t>waterlogged soil, or bacteria </a:t>
            </a:r>
            <a:br>
              <a:rPr lang="en-GB" altLang="en-US"/>
            </a:br>
            <a:r>
              <a:rPr lang="en-GB" altLang="en-US"/>
              <a:t>infecting deep wounds.</a:t>
            </a:r>
          </a:p>
        </p:txBody>
      </p:sp>
      <p:pic>
        <p:nvPicPr>
          <p:cNvPr id="15" name="Picture 14" descr="Cellular_respiration_6.1.png">
            <a:extLst>
              <a:ext uri="{FF2B5EF4-FFF2-40B4-BE49-F238E27FC236}">
                <a16:creationId xmlns:a16="http://schemas.microsoft.com/office/drawing/2014/main" id="{B3388283-6A97-4CC4-B4F1-D139C958387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52625" y="5397500"/>
            <a:ext cx="7080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17D841E3-E747-4056-8A38-4BAB3D31CA6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8B0FA663-9497-4352-A3C6-0ABBF2A590E4}"/>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5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4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8" grpId="0" animBg="1"/>
      <p:bldP spid="22540" grpId="0"/>
      <p:bldP spid="22541" grpId="0"/>
      <p:bldP spid="624651" grpId="0"/>
      <p:bldP spid="6246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2B058CF-2066-459C-9C86-BEA355D35F36}"/>
              </a:ext>
            </a:extLst>
          </p:cNvPr>
          <p:cNvSpPr>
            <a:spLocks noGrp="1" noChangeArrowheads="1"/>
          </p:cNvSpPr>
          <p:nvPr>
            <p:ph type="title"/>
          </p:nvPr>
        </p:nvSpPr>
        <p:spPr/>
        <p:txBody>
          <a:bodyPr/>
          <a:lstStyle/>
          <a:p>
            <a:pPr eaLnBrk="1" hangingPunct="1"/>
            <a:r>
              <a:rPr lang="en-GB" altLang="en-US"/>
              <a:t>Uses of yeast (1)</a:t>
            </a:r>
            <a:endParaRPr lang="en-US" altLang="en-US"/>
          </a:p>
        </p:txBody>
      </p:sp>
      <p:sp>
        <p:nvSpPr>
          <p:cNvPr id="23555" name="Text Box 10">
            <a:extLst>
              <a:ext uri="{FF2B5EF4-FFF2-40B4-BE49-F238E27FC236}">
                <a16:creationId xmlns:a16="http://schemas.microsoft.com/office/drawing/2014/main" id="{8E801CD0-6B2F-4D1E-B5AE-F85D84E3CBBD}"/>
              </a:ext>
            </a:extLst>
          </p:cNvPr>
          <p:cNvSpPr txBox="1">
            <a:spLocks noChangeArrowheads="1"/>
          </p:cNvSpPr>
          <p:nvPr/>
        </p:nvSpPr>
        <p:spPr bwMode="auto">
          <a:xfrm>
            <a:off x="342900" y="784225"/>
            <a:ext cx="8416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Anaerobic respiration in yeast is called </a:t>
            </a:r>
            <a:r>
              <a:rPr lang="en-GB" altLang="en-US" b="1">
                <a:solidFill>
                  <a:srgbClr val="10BC45"/>
                </a:solidFill>
              </a:rPr>
              <a:t>fermentation</a:t>
            </a:r>
            <a:r>
              <a:rPr lang="en-GB" altLang="en-US">
                <a:solidFill>
                  <a:srgbClr val="010066"/>
                </a:solidFill>
              </a:rPr>
              <a:t>. </a:t>
            </a:r>
            <a:endParaRPr lang="en-US" altLang="en-US">
              <a:solidFill>
                <a:srgbClr val="010066"/>
              </a:solidFill>
            </a:endParaRPr>
          </a:p>
        </p:txBody>
      </p:sp>
      <p:sp>
        <p:nvSpPr>
          <p:cNvPr id="993294" name="Text Box 14">
            <a:extLst>
              <a:ext uri="{FF2B5EF4-FFF2-40B4-BE49-F238E27FC236}">
                <a16:creationId xmlns:a16="http://schemas.microsoft.com/office/drawing/2014/main" id="{6BDA44EA-100E-48C7-B042-2265A1546D42}"/>
              </a:ext>
            </a:extLst>
          </p:cNvPr>
          <p:cNvSpPr txBox="1">
            <a:spLocks noChangeArrowheads="1"/>
          </p:cNvSpPr>
          <p:nvPr/>
        </p:nvSpPr>
        <p:spPr bwMode="auto">
          <a:xfrm>
            <a:off x="342900" y="27019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Yeast added to bread dough </a:t>
            </a:r>
            <a:br>
              <a:rPr lang="en-GB" altLang="en-US" dirty="0">
                <a:solidFill>
                  <a:srgbClr val="010066"/>
                </a:solidFill>
              </a:rPr>
            </a:br>
            <a:r>
              <a:rPr lang="en-GB" altLang="en-US" dirty="0">
                <a:solidFill>
                  <a:srgbClr val="010066"/>
                </a:solidFill>
              </a:rPr>
              <a:t>uses carbohydrates in the flour </a:t>
            </a:r>
            <a:br>
              <a:rPr lang="en-GB" altLang="en-US" dirty="0">
                <a:solidFill>
                  <a:srgbClr val="010066"/>
                </a:solidFill>
              </a:rPr>
            </a:br>
            <a:r>
              <a:rPr lang="en-GB" altLang="en-US" dirty="0">
                <a:solidFill>
                  <a:srgbClr val="010066"/>
                </a:solidFill>
              </a:rPr>
              <a:t>to carry out cellular respiration. </a:t>
            </a:r>
          </a:p>
        </p:txBody>
      </p:sp>
      <p:sp>
        <p:nvSpPr>
          <p:cNvPr id="11" name="Rectangle 10">
            <a:extLst>
              <a:ext uri="{FF2B5EF4-FFF2-40B4-BE49-F238E27FC236}">
                <a16:creationId xmlns:a16="http://schemas.microsoft.com/office/drawing/2014/main" id="{38DBDB44-A6DD-4BE8-A0CB-10801B176A6C}"/>
              </a:ext>
            </a:extLst>
          </p:cNvPr>
          <p:cNvSpPr>
            <a:spLocks noChangeArrowheads="1"/>
          </p:cNvSpPr>
          <p:nvPr/>
        </p:nvSpPr>
        <p:spPr bwMode="auto">
          <a:xfrm>
            <a:off x="342900" y="15589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Fermentation is an important process in the manufacture </a:t>
            </a:r>
            <a:br>
              <a:rPr lang="en-GB" altLang="en-US">
                <a:solidFill>
                  <a:srgbClr val="010066"/>
                </a:solidFill>
              </a:rPr>
            </a:br>
            <a:r>
              <a:rPr lang="en-GB" altLang="en-US">
                <a:solidFill>
                  <a:srgbClr val="010066"/>
                </a:solidFill>
              </a:rPr>
              <a:t>of products, including </a:t>
            </a:r>
            <a:r>
              <a:rPr lang="en-GB" altLang="en-US" b="1">
                <a:solidFill>
                  <a:srgbClr val="010066"/>
                </a:solidFill>
              </a:rPr>
              <a:t>bread </a:t>
            </a:r>
            <a:r>
              <a:rPr lang="en-GB" altLang="en-US">
                <a:solidFill>
                  <a:srgbClr val="010066"/>
                </a:solidFill>
              </a:rPr>
              <a:t>and </a:t>
            </a:r>
            <a:r>
              <a:rPr lang="en-GB" altLang="en-US" b="1">
                <a:solidFill>
                  <a:srgbClr val="010066"/>
                </a:solidFill>
              </a:rPr>
              <a:t>alcoholic drinks</a:t>
            </a:r>
            <a:r>
              <a:rPr lang="en-GB" altLang="en-US">
                <a:solidFill>
                  <a:srgbClr val="010066"/>
                </a:solidFill>
              </a:rPr>
              <a:t>.</a:t>
            </a:r>
            <a:endParaRPr lang="en-GB" altLang="en-US"/>
          </a:p>
        </p:txBody>
      </p:sp>
      <p:pic>
        <p:nvPicPr>
          <p:cNvPr id="13" name="Picture 22" descr="bread">
            <a:extLst>
              <a:ext uri="{FF2B5EF4-FFF2-40B4-BE49-F238E27FC236}">
                <a16:creationId xmlns:a16="http://schemas.microsoft.com/office/drawing/2014/main" id="{0F76FE67-FA7F-434A-A501-1D51D666D4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2663" y="2732088"/>
            <a:ext cx="39751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CE131B1E-F958-4093-98F3-C2F258A36DE4}"/>
              </a:ext>
            </a:extLst>
          </p:cNvPr>
          <p:cNvSpPr>
            <a:spLocks noChangeArrowheads="1"/>
          </p:cNvSpPr>
          <p:nvPr/>
        </p:nvSpPr>
        <p:spPr bwMode="auto">
          <a:xfrm>
            <a:off x="342900" y="4214813"/>
            <a:ext cx="42624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carbon dioxide produced </a:t>
            </a:r>
            <a:br>
              <a:rPr lang="en-GB" altLang="en-US" dirty="0">
                <a:solidFill>
                  <a:srgbClr val="010066"/>
                </a:solidFill>
              </a:rPr>
            </a:br>
            <a:r>
              <a:rPr lang="en-GB" altLang="en-US" dirty="0">
                <a:solidFill>
                  <a:srgbClr val="010066"/>
                </a:solidFill>
              </a:rPr>
              <a:t>causes bread to rise. It also </a:t>
            </a:r>
            <a:br>
              <a:rPr lang="en-GB" altLang="en-US" dirty="0">
                <a:solidFill>
                  <a:srgbClr val="010066"/>
                </a:solidFill>
              </a:rPr>
            </a:br>
            <a:r>
              <a:rPr lang="en-GB" altLang="en-US" dirty="0">
                <a:solidFill>
                  <a:srgbClr val="010066"/>
                </a:solidFill>
              </a:rPr>
              <a:t>creates gas pockets in the </a:t>
            </a:r>
            <a:br>
              <a:rPr lang="en-GB" altLang="en-US" dirty="0">
                <a:solidFill>
                  <a:srgbClr val="010066"/>
                </a:solidFill>
              </a:rPr>
            </a:br>
            <a:r>
              <a:rPr lang="en-GB" altLang="en-US" dirty="0">
                <a:solidFill>
                  <a:srgbClr val="010066"/>
                </a:solidFill>
              </a:rPr>
              <a:t>dough, giving baked bread </a:t>
            </a:r>
            <a:br>
              <a:rPr lang="en-GB" altLang="en-US" dirty="0">
                <a:solidFill>
                  <a:srgbClr val="010066"/>
                </a:solidFill>
              </a:rPr>
            </a:br>
            <a:r>
              <a:rPr lang="en-GB" altLang="en-US" dirty="0">
                <a:solidFill>
                  <a:srgbClr val="010066"/>
                </a:solidFill>
              </a:rPr>
              <a:t>a spongy texture.</a:t>
            </a:r>
            <a:endParaRPr lang="en-GB" altLang="en-US" dirty="0"/>
          </a:p>
        </p:txBody>
      </p:sp>
      <p:pic>
        <p:nvPicPr>
          <p:cNvPr id="12" name="Picture 11">
            <a:extLst>
              <a:ext uri="{FF2B5EF4-FFF2-40B4-BE49-F238E27FC236}">
                <a16:creationId xmlns:a16="http://schemas.microsoft.com/office/drawing/2014/main" id="{2EA73DCA-DF32-4C94-AD00-8A77AA09C31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05200359-F38F-44C2-9860-8F090FBB536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932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294" grpId="0"/>
      <p:bldP spid="11"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F0C477C-C191-4F91-8E3D-CE22637CC16B}"/>
              </a:ext>
            </a:extLst>
          </p:cNvPr>
          <p:cNvSpPr>
            <a:spLocks noGrp="1" noChangeArrowheads="1"/>
          </p:cNvSpPr>
          <p:nvPr>
            <p:ph type="title"/>
          </p:nvPr>
        </p:nvSpPr>
        <p:spPr/>
        <p:txBody>
          <a:bodyPr/>
          <a:lstStyle/>
          <a:p>
            <a:pPr eaLnBrk="1" hangingPunct="1"/>
            <a:r>
              <a:rPr lang="en-GB" altLang="en-US"/>
              <a:t>Uses of yeast (2)</a:t>
            </a:r>
            <a:endParaRPr lang="en-US" altLang="en-US"/>
          </a:p>
        </p:txBody>
      </p:sp>
      <p:sp>
        <p:nvSpPr>
          <p:cNvPr id="12" name="Text Box 9">
            <a:extLst>
              <a:ext uri="{FF2B5EF4-FFF2-40B4-BE49-F238E27FC236}">
                <a16:creationId xmlns:a16="http://schemas.microsoft.com/office/drawing/2014/main" id="{F707EA1D-A017-4005-BC79-48B1B3BB2D1B}"/>
              </a:ext>
            </a:extLst>
          </p:cNvPr>
          <p:cNvSpPr txBox="1">
            <a:spLocks noChangeArrowheads="1"/>
          </p:cNvSpPr>
          <p:nvPr/>
        </p:nvSpPr>
        <p:spPr bwMode="auto">
          <a:xfrm>
            <a:off x="342901" y="2286116"/>
            <a:ext cx="42290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solidFill>
                  <a:srgbClr val="010066"/>
                </a:solidFill>
              </a:rPr>
              <a:t>The amount of ethanol that can be produced is limited. Once a certain concentration of ethanol is reached, it becomes toxic to the yeast.</a:t>
            </a:r>
          </a:p>
        </p:txBody>
      </p:sp>
      <p:sp>
        <p:nvSpPr>
          <p:cNvPr id="16" name="Text Box 11">
            <a:extLst>
              <a:ext uri="{FF2B5EF4-FFF2-40B4-BE49-F238E27FC236}">
                <a16:creationId xmlns:a16="http://schemas.microsoft.com/office/drawing/2014/main" id="{C3811732-881D-455C-9BB6-FDCF90C51FA1}"/>
              </a:ext>
            </a:extLst>
          </p:cNvPr>
          <p:cNvSpPr txBox="1">
            <a:spLocks noChangeArrowheads="1"/>
          </p:cNvSpPr>
          <p:nvPr/>
        </p:nvSpPr>
        <p:spPr bwMode="auto">
          <a:xfrm>
            <a:off x="342900" y="4896735"/>
            <a:ext cx="8473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glucose comes from different sources depending on </a:t>
            </a:r>
            <a:br>
              <a:rPr lang="en-GB" altLang="en-US" dirty="0">
                <a:solidFill>
                  <a:srgbClr val="010066"/>
                </a:solidFill>
              </a:rPr>
            </a:br>
            <a:r>
              <a:rPr lang="en-GB" altLang="en-US" dirty="0">
                <a:solidFill>
                  <a:srgbClr val="010066"/>
                </a:solidFill>
              </a:rPr>
              <a:t>the type of alcoholic drink being produced. In winemaking, natural sugars in the grapes are used by the yeast to respire.</a:t>
            </a:r>
            <a:endParaRPr lang="en-US" altLang="en-US" dirty="0">
              <a:solidFill>
                <a:srgbClr val="010066"/>
              </a:solidFill>
            </a:endParaRPr>
          </a:p>
        </p:txBody>
      </p:sp>
      <p:sp>
        <p:nvSpPr>
          <p:cNvPr id="24582" name="Text Box 16">
            <a:extLst>
              <a:ext uri="{FF2B5EF4-FFF2-40B4-BE49-F238E27FC236}">
                <a16:creationId xmlns:a16="http://schemas.microsoft.com/office/drawing/2014/main" id="{8E26FB6E-CBA6-49A8-B092-79A9250E9AF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fermentation, anaerobic respiration in yeast cells converts glucose into </a:t>
            </a:r>
            <a:r>
              <a:rPr lang="en-GB" altLang="en-US" b="1">
                <a:solidFill>
                  <a:srgbClr val="10BC45"/>
                </a:solidFill>
              </a:rPr>
              <a:t>ethanol</a:t>
            </a:r>
            <a:r>
              <a:rPr lang="en-GB" altLang="en-US"/>
              <a:t>. Ethanol is a type of alcohol.</a:t>
            </a:r>
          </a:p>
        </p:txBody>
      </p:sp>
      <p:pic>
        <p:nvPicPr>
          <p:cNvPr id="24583" name="Picture 8">
            <a:extLst>
              <a:ext uri="{FF2B5EF4-FFF2-40B4-BE49-F238E27FC236}">
                <a16:creationId xmlns:a16="http://schemas.microsoft.com/office/drawing/2014/main" id="{1C1D32B7-AC30-41F1-B48B-2E34106F95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75200" y="2006004"/>
            <a:ext cx="3757613" cy="250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B3CD89B-2624-4B01-AA64-2855312AD04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6AD76EBF-FAEC-4E29-9350-C073848BA6B3}"/>
              </a:ext>
            </a:extLst>
          </p:cNvPr>
          <p:cNvSpPr>
            <a:spLocks noGrp="1"/>
          </p:cNvSpPr>
          <p:nvPr>
            <p:ph type="title"/>
          </p:nvPr>
        </p:nvSpPr>
        <p:spPr/>
        <p:txBody>
          <a:bodyPr/>
          <a:lstStyle/>
          <a:p>
            <a:r>
              <a:rPr lang="en-GB" altLang="en-US" dirty="0"/>
              <a:t>Aerobic versus anaerobic respiration</a:t>
            </a:r>
          </a:p>
        </p:txBody>
      </p:sp>
      <p:sp>
        <p:nvSpPr>
          <p:cNvPr id="25603" name="Text Box 16">
            <a:extLst>
              <a:ext uri="{FF2B5EF4-FFF2-40B4-BE49-F238E27FC236}">
                <a16:creationId xmlns:a16="http://schemas.microsoft.com/office/drawing/2014/main" id="{7156B38A-E34E-4273-8B01-CFCE8C6DED1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Let’s take a look at some of the similarities and differences between aerobic and anaerobic respiration. </a:t>
            </a:r>
          </a:p>
        </p:txBody>
      </p:sp>
      <p:graphicFrame>
        <p:nvGraphicFramePr>
          <p:cNvPr id="4" name="Table 3">
            <a:extLst>
              <a:ext uri="{FF2B5EF4-FFF2-40B4-BE49-F238E27FC236}">
                <a16:creationId xmlns:a16="http://schemas.microsoft.com/office/drawing/2014/main" id="{CE740D67-AF27-4F1D-9627-CD847A96D155}"/>
              </a:ext>
            </a:extLst>
          </p:cNvPr>
          <p:cNvGraphicFramePr>
            <a:graphicFrameLocks noGrp="1"/>
          </p:cNvGraphicFramePr>
          <p:nvPr>
            <p:extLst>
              <p:ext uri="{D42A27DB-BD31-4B8C-83A1-F6EECF244321}">
                <p14:modId xmlns:p14="http://schemas.microsoft.com/office/powerpoint/2010/main" val="2948041328"/>
              </p:ext>
            </p:extLst>
          </p:nvPr>
        </p:nvGraphicFramePr>
        <p:xfrm>
          <a:off x="342900" y="1739900"/>
          <a:ext cx="8532000" cy="4319027"/>
        </p:xfrm>
        <a:graphic>
          <a:graphicData uri="http://schemas.openxmlformats.org/drawingml/2006/table">
            <a:tbl>
              <a:tblPr firstRow="1" bandRow="1">
                <a:tableStyleId>{5C22544A-7EE6-4342-B048-85BDC9FD1C3A}</a:tableStyleId>
              </a:tblPr>
              <a:tblGrid>
                <a:gridCol w="2880000">
                  <a:extLst>
                    <a:ext uri="{9D8B030D-6E8A-4147-A177-3AD203B41FA5}">
                      <a16:colId xmlns:a16="http://schemas.microsoft.com/office/drawing/2014/main" val="20000"/>
                    </a:ext>
                  </a:extLst>
                </a:gridCol>
                <a:gridCol w="2952000">
                  <a:extLst>
                    <a:ext uri="{9D8B030D-6E8A-4147-A177-3AD203B41FA5}">
                      <a16:colId xmlns:a16="http://schemas.microsoft.com/office/drawing/2014/main" val="20001"/>
                    </a:ext>
                  </a:extLst>
                </a:gridCol>
                <a:gridCol w="2700000">
                  <a:extLst>
                    <a:ext uri="{9D8B030D-6E8A-4147-A177-3AD203B41FA5}">
                      <a16:colId xmlns:a16="http://schemas.microsoft.com/office/drawing/2014/main" val="20002"/>
                    </a:ext>
                  </a:extLst>
                </a:gridCol>
              </a:tblGrid>
              <a:tr h="743656">
                <a:tc>
                  <a:txBody>
                    <a:bodyPr/>
                    <a:lstStyle/>
                    <a:p>
                      <a:pPr algn="ctr"/>
                      <a:r>
                        <a:rPr lang="en-GB" sz="2200" dirty="0"/>
                        <a:t>aerobic </a:t>
                      </a:r>
                      <a:br>
                        <a:rPr lang="en-GB" sz="2200" dirty="0"/>
                      </a:br>
                      <a:r>
                        <a:rPr lang="en-GB" sz="2200" dirty="0"/>
                        <a:t>respiration</a:t>
                      </a:r>
                    </a:p>
                  </a:txBody>
                  <a:tcP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sz="2200" dirty="0"/>
                        <a:t>anaerobic respiration</a:t>
                      </a:r>
                    </a:p>
                  </a:txBody>
                  <a:tcP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sz="2200" dirty="0"/>
                        <a:t>both</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extLst>
                  <a:ext uri="{0D108BD9-81ED-4DB2-BD59-A6C34878D82A}">
                    <a16:rowId xmlns:a16="http://schemas.microsoft.com/office/drawing/2014/main" val="10000"/>
                  </a:ext>
                </a:extLst>
              </a:tr>
              <a:tr h="3557027">
                <a:tc>
                  <a:txBody>
                    <a:bodyPr/>
                    <a:lstStyle/>
                    <a:p>
                      <a:endParaRPr lang="en-GB" dirty="0"/>
                    </a:p>
                  </a:txBody>
                  <a:tcP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BEAF4181-BFA2-4413-AB12-D065FED2DC63}"/>
              </a:ext>
            </a:extLst>
          </p:cNvPr>
          <p:cNvSpPr txBox="1">
            <a:spLocks noChangeArrowheads="1"/>
          </p:cNvSpPr>
          <p:nvPr/>
        </p:nvSpPr>
        <p:spPr bwMode="auto">
          <a:xfrm>
            <a:off x="351365" y="2569632"/>
            <a:ext cx="26797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requires oxygen to occur</a:t>
            </a:r>
          </a:p>
        </p:txBody>
      </p:sp>
      <p:sp>
        <p:nvSpPr>
          <p:cNvPr id="6" name="TextBox 5">
            <a:extLst>
              <a:ext uri="{FF2B5EF4-FFF2-40B4-BE49-F238E27FC236}">
                <a16:creationId xmlns:a16="http://schemas.microsoft.com/office/drawing/2014/main" id="{932F729E-9C60-4CED-96F5-18CAC5176D8F}"/>
              </a:ext>
            </a:extLst>
          </p:cNvPr>
          <p:cNvSpPr txBox="1">
            <a:spLocks noChangeArrowheads="1"/>
          </p:cNvSpPr>
          <p:nvPr/>
        </p:nvSpPr>
        <p:spPr bwMode="auto">
          <a:xfrm>
            <a:off x="3221565" y="2569632"/>
            <a:ext cx="3124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occurs in the absence of oxygen</a:t>
            </a:r>
          </a:p>
        </p:txBody>
      </p:sp>
      <p:sp>
        <p:nvSpPr>
          <p:cNvPr id="7" name="TextBox 6">
            <a:extLst>
              <a:ext uri="{FF2B5EF4-FFF2-40B4-BE49-F238E27FC236}">
                <a16:creationId xmlns:a16="http://schemas.microsoft.com/office/drawing/2014/main" id="{89465D3A-8396-4EFC-975A-EB39322F958B}"/>
              </a:ext>
            </a:extLst>
          </p:cNvPr>
          <p:cNvSpPr txBox="1">
            <a:spLocks noChangeArrowheads="1"/>
          </p:cNvSpPr>
          <p:nvPr/>
        </p:nvSpPr>
        <p:spPr bwMode="auto">
          <a:xfrm>
            <a:off x="6187724" y="3491970"/>
            <a:ext cx="277565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involve oxidation of glucose</a:t>
            </a:r>
          </a:p>
        </p:txBody>
      </p:sp>
      <p:sp>
        <p:nvSpPr>
          <p:cNvPr id="8" name="TextBox 7">
            <a:extLst>
              <a:ext uri="{FF2B5EF4-FFF2-40B4-BE49-F238E27FC236}">
                <a16:creationId xmlns:a16="http://schemas.microsoft.com/office/drawing/2014/main" id="{87AB60B1-2E29-4555-9C4B-29225A6DEDD9}"/>
              </a:ext>
            </a:extLst>
          </p:cNvPr>
          <p:cNvSpPr txBox="1">
            <a:spLocks noChangeArrowheads="1"/>
          </p:cNvSpPr>
          <p:nvPr/>
        </p:nvSpPr>
        <p:spPr bwMode="auto">
          <a:xfrm>
            <a:off x="351365" y="3491970"/>
            <a:ext cx="298449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glucose is oxidized completely</a:t>
            </a:r>
          </a:p>
        </p:txBody>
      </p:sp>
      <p:sp>
        <p:nvSpPr>
          <p:cNvPr id="9" name="TextBox 8">
            <a:extLst>
              <a:ext uri="{FF2B5EF4-FFF2-40B4-BE49-F238E27FC236}">
                <a16:creationId xmlns:a16="http://schemas.microsoft.com/office/drawing/2014/main" id="{9EE45C5C-53C4-49D7-8B66-460EF00FE0DD}"/>
              </a:ext>
            </a:extLst>
          </p:cNvPr>
          <p:cNvSpPr txBox="1">
            <a:spLocks noChangeArrowheads="1"/>
          </p:cNvSpPr>
          <p:nvPr/>
        </p:nvSpPr>
        <p:spPr bwMode="auto">
          <a:xfrm>
            <a:off x="3221565" y="3491970"/>
            <a:ext cx="30353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glucose is not oxidized completely</a:t>
            </a:r>
          </a:p>
        </p:txBody>
      </p:sp>
      <p:sp>
        <p:nvSpPr>
          <p:cNvPr id="10" name="TextBox 9">
            <a:extLst>
              <a:ext uri="{FF2B5EF4-FFF2-40B4-BE49-F238E27FC236}">
                <a16:creationId xmlns:a16="http://schemas.microsoft.com/office/drawing/2014/main" id="{9EF3B9D9-0079-49F7-9005-BAD83F5D6004}"/>
              </a:ext>
            </a:extLst>
          </p:cNvPr>
          <p:cNvSpPr txBox="1">
            <a:spLocks noChangeArrowheads="1"/>
          </p:cNvSpPr>
          <p:nvPr/>
        </p:nvSpPr>
        <p:spPr bwMode="auto">
          <a:xfrm>
            <a:off x="6187723" y="4369857"/>
            <a:ext cx="2692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release energy from glucose</a:t>
            </a:r>
          </a:p>
        </p:txBody>
      </p:sp>
      <p:sp>
        <p:nvSpPr>
          <p:cNvPr id="11" name="TextBox 10">
            <a:extLst>
              <a:ext uri="{FF2B5EF4-FFF2-40B4-BE49-F238E27FC236}">
                <a16:creationId xmlns:a16="http://schemas.microsoft.com/office/drawing/2014/main" id="{E8B5D70B-C2FF-421F-9CD2-0E2A76CFBB1B}"/>
              </a:ext>
            </a:extLst>
          </p:cNvPr>
          <p:cNvSpPr txBox="1">
            <a:spLocks noChangeArrowheads="1"/>
          </p:cNvSpPr>
          <p:nvPr/>
        </p:nvSpPr>
        <p:spPr bwMode="auto">
          <a:xfrm>
            <a:off x="6187723" y="5187420"/>
            <a:ext cx="2768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produce ATP</a:t>
            </a:r>
          </a:p>
        </p:txBody>
      </p:sp>
      <p:sp>
        <p:nvSpPr>
          <p:cNvPr id="12" name="TextBox 11">
            <a:extLst>
              <a:ext uri="{FF2B5EF4-FFF2-40B4-BE49-F238E27FC236}">
                <a16:creationId xmlns:a16="http://schemas.microsoft.com/office/drawing/2014/main" id="{0A7DA0D2-6F97-4083-ACCF-F1F6EDB45202}"/>
              </a:ext>
            </a:extLst>
          </p:cNvPr>
          <p:cNvSpPr txBox="1">
            <a:spLocks noChangeArrowheads="1"/>
          </p:cNvSpPr>
          <p:nvPr/>
        </p:nvSpPr>
        <p:spPr bwMode="auto">
          <a:xfrm>
            <a:off x="325965" y="4369857"/>
            <a:ext cx="298449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produces the greatest number of ATP molecules per glucose molecule</a:t>
            </a:r>
          </a:p>
        </p:txBody>
      </p:sp>
      <p:sp>
        <p:nvSpPr>
          <p:cNvPr id="13" name="TextBox 12">
            <a:extLst>
              <a:ext uri="{FF2B5EF4-FFF2-40B4-BE49-F238E27FC236}">
                <a16:creationId xmlns:a16="http://schemas.microsoft.com/office/drawing/2014/main" id="{1D1D794C-E69B-4087-AC74-82AC9F151C70}"/>
              </a:ext>
            </a:extLst>
          </p:cNvPr>
          <p:cNvSpPr txBox="1">
            <a:spLocks noChangeArrowheads="1"/>
          </p:cNvSpPr>
          <p:nvPr/>
        </p:nvSpPr>
        <p:spPr bwMode="auto">
          <a:xfrm>
            <a:off x="6187723" y="2569632"/>
            <a:ext cx="277565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occur in animals </a:t>
            </a:r>
            <a:br>
              <a:rPr lang="en-GB" altLang="en-US" sz="2200" dirty="0"/>
            </a:br>
            <a:r>
              <a:rPr lang="en-GB" altLang="en-US" sz="2200" dirty="0"/>
              <a:t>and plants</a:t>
            </a:r>
          </a:p>
        </p:txBody>
      </p:sp>
      <p:sp>
        <p:nvSpPr>
          <p:cNvPr id="14" name="TextBox 13">
            <a:extLst>
              <a:ext uri="{FF2B5EF4-FFF2-40B4-BE49-F238E27FC236}">
                <a16:creationId xmlns:a16="http://schemas.microsoft.com/office/drawing/2014/main" id="{E8C37B71-221F-4BAF-A54B-A68D657F2476}"/>
              </a:ext>
            </a:extLst>
          </p:cNvPr>
          <p:cNvSpPr txBox="1">
            <a:spLocks noChangeArrowheads="1"/>
          </p:cNvSpPr>
          <p:nvPr/>
        </p:nvSpPr>
        <p:spPr bwMode="auto">
          <a:xfrm>
            <a:off x="3221565" y="4369857"/>
            <a:ext cx="30353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produces lactic </a:t>
            </a:r>
            <a:br>
              <a:rPr lang="en-GB" altLang="en-US" sz="2200" dirty="0"/>
            </a:br>
            <a:r>
              <a:rPr lang="en-GB" altLang="en-US" sz="2200" dirty="0"/>
              <a:t>acid</a:t>
            </a:r>
          </a:p>
        </p:txBody>
      </p:sp>
      <p:sp>
        <p:nvSpPr>
          <p:cNvPr id="15" name="TextBox 14">
            <a:extLst>
              <a:ext uri="{FF2B5EF4-FFF2-40B4-BE49-F238E27FC236}">
                <a16:creationId xmlns:a16="http://schemas.microsoft.com/office/drawing/2014/main" id="{8C779B2C-D07B-4BCC-BA59-EB082DE318C0}"/>
              </a:ext>
            </a:extLst>
          </p:cNvPr>
          <p:cNvSpPr txBox="1">
            <a:spLocks noChangeArrowheads="1"/>
          </p:cNvSpPr>
          <p:nvPr/>
        </p:nvSpPr>
        <p:spPr bwMode="auto">
          <a:xfrm>
            <a:off x="3221565" y="5187420"/>
            <a:ext cx="2768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sz="2200" dirty="0"/>
              <a:t>enables fermentation</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30683FD-3B4B-4470-BBF3-8488B784BFC5}"/>
              </a:ext>
            </a:extLst>
          </p:cNvPr>
          <p:cNvSpPr>
            <a:spLocks noGrp="1" noChangeArrowheads="1"/>
          </p:cNvSpPr>
          <p:nvPr>
            <p:ph type="title"/>
          </p:nvPr>
        </p:nvSpPr>
        <p:spPr/>
        <p:txBody>
          <a:bodyPr/>
          <a:lstStyle/>
          <a:p>
            <a:pPr eaLnBrk="1" hangingPunct="1"/>
            <a:r>
              <a:rPr lang="en-GB" altLang="en-US"/>
              <a:t>What is cellular respiration?</a:t>
            </a:r>
          </a:p>
        </p:txBody>
      </p:sp>
      <p:sp>
        <p:nvSpPr>
          <p:cNvPr id="15363" name="Text Box 3">
            <a:extLst>
              <a:ext uri="{FF2B5EF4-FFF2-40B4-BE49-F238E27FC236}">
                <a16:creationId xmlns:a16="http://schemas.microsoft.com/office/drawing/2014/main" id="{EDF8BD59-E1D6-4643-9689-EB83EDD97DE6}"/>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All organisms need a supply of</a:t>
            </a:r>
            <a:r>
              <a:rPr lang="en-GB" altLang="en-US" b="1" dirty="0">
                <a:solidFill>
                  <a:srgbClr val="10BC45"/>
                </a:solidFill>
              </a:rPr>
              <a:t> </a:t>
            </a:r>
            <a:r>
              <a:rPr lang="en-GB" altLang="en-US" dirty="0">
                <a:solidFill>
                  <a:srgbClr val="010066"/>
                </a:solidFill>
              </a:rPr>
              <a:t>energy to survive. This is because all living processes use energy. Together, these processes are known as the </a:t>
            </a:r>
            <a:r>
              <a:rPr lang="en-GB" altLang="en-US" b="1" dirty="0">
                <a:solidFill>
                  <a:srgbClr val="10BC45"/>
                </a:solidFill>
              </a:rPr>
              <a:t>metabolism</a:t>
            </a:r>
            <a:r>
              <a:rPr lang="en-GB" altLang="en-US" dirty="0">
                <a:solidFill>
                  <a:srgbClr val="010066"/>
                </a:solidFill>
              </a:rPr>
              <a:t> of an organism. </a:t>
            </a:r>
            <a:endParaRPr lang="en-GB" altLang="en-US" dirty="0"/>
          </a:p>
        </p:txBody>
      </p:sp>
      <p:sp>
        <p:nvSpPr>
          <p:cNvPr id="983051" name="Text Box 11">
            <a:extLst>
              <a:ext uri="{FF2B5EF4-FFF2-40B4-BE49-F238E27FC236}">
                <a16:creationId xmlns:a16="http://schemas.microsoft.com/office/drawing/2014/main" id="{7A482742-F2DB-4FBB-A2D7-CD51C0887C81}"/>
              </a:ext>
            </a:extLst>
          </p:cNvPr>
          <p:cNvSpPr txBox="1">
            <a:spLocks noChangeArrowheads="1"/>
          </p:cNvSpPr>
          <p:nvPr/>
        </p:nvSpPr>
        <p:spPr bwMode="auto">
          <a:xfrm>
            <a:off x="342900" y="2173413"/>
            <a:ext cx="53244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process providing this energy </a:t>
            </a:r>
            <a:br>
              <a:rPr lang="en-GB" altLang="en-US">
                <a:solidFill>
                  <a:srgbClr val="010066"/>
                </a:solidFill>
              </a:rPr>
            </a:br>
            <a:r>
              <a:rPr lang="en-GB" altLang="en-US">
                <a:solidFill>
                  <a:srgbClr val="010066"/>
                </a:solidFill>
              </a:rPr>
              <a:t>is called </a:t>
            </a:r>
            <a:r>
              <a:rPr lang="en-GB" altLang="en-US" b="1">
                <a:solidFill>
                  <a:srgbClr val="10BC45"/>
                </a:solidFill>
              </a:rPr>
              <a:t>cellular respiration</a:t>
            </a:r>
            <a:r>
              <a:rPr lang="en-GB" altLang="en-US">
                <a:solidFill>
                  <a:srgbClr val="010066"/>
                </a:solidFill>
              </a:rPr>
              <a:t>. </a:t>
            </a:r>
          </a:p>
        </p:txBody>
      </p:sp>
      <p:sp>
        <p:nvSpPr>
          <p:cNvPr id="983052" name="Text Box 12">
            <a:extLst>
              <a:ext uri="{FF2B5EF4-FFF2-40B4-BE49-F238E27FC236}">
                <a16:creationId xmlns:a16="http://schemas.microsoft.com/office/drawing/2014/main" id="{BBA05EA0-0E28-41BA-8CA3-261EF03A16E7}"/>
              </a:ext>
            </a:extLst>
          </p:cNvPr>
          <p:cNvSpPr txBox="1">
            <a:spLocks noChangeArrowheads="1"/>
          </p:cNvSpPr>
          <p:nvPr/>
        </p:nvSpPr>
        <p:spPr bwMode="auto">
          <a:xfrm>
            <a:off x="342900" y="4953000"/>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Cellular respiration can occur </a:t>
            </a:r>
            <a:r>
              <a:rPr lang="en-GB" altLang="en-US" b="1">
                <a:solidFill>
                  <a:srgbClr val="10BC45"/>
                </a:solidFill>
              </a:rPr>
              <a:t>aerobically</a:t>
            </a:r>
            <a:r>
              <a:rPr lang="en-GB" altLang="en-US">
                <a:solidFill>
                  <a:srgbClr val="010066"/>
                </a:solidFill>
              </a:rPr>
              <a:t> (with oxygen), </a:t>
            </a:r>
            <a:br>
              <a:rPr lang="en-GB" altLang="en-US">
                <a:solidFill>
                  <a:srgbClr val="010066"/>
                </a:solidFill>
              </a:rPr>
            </a:br>
            <a:r>
              <a:rPr lang="en-GB" altLang="en-US">
                <a:solidFill>
                  <a:srgbClr val="010066"/>
                </a:solidFill>
              </a:rPr>
              <a:t>or </a:t>
            </a:r>
            <a:r>
              <a:rPr lang="en-GB" altLang="en-US" b="1">
                <a:solidFill>
                  <a:srgbClr val="10BC45"/>
                </a:solidFill>
              </a:rPr>
              <a:t>anaerobically </a:t>
            </a:r>
            <a:r>
              <a:rPr lang="en-GB" altLang="en-US">
                <a:solidFill>
                  <a:srgbClr val="010066"/>
                </a:solidFill>
              </a:rPr>
              <a:t>(without oxygen). It is an </a:t>
            </a:r>
            <a:r>
              <a:rPr lang="en-GB" altLang="en-US" b="1">
                <a:solidFill>
                  <a:srgbClr val="10BC45"/>
                </a:solidFill>
              </a:rPr>
              <a:t>exothermic</a:t>
            </a:r>
            <a:r>
              <a:rPr lang="en-GB" altLang="en-US">
                <a:solidFill>
                  <a:srgbClr val="010066"/>
                </a:solidFill>
              </a:rPr>
              <a:t> reaction which means it releases energy into the environment. </a:t>
            </a:r>
            <a:endParaRPr lang="en-GB" altLang="en-US"/>
          </a:p>
        </p:txBody>
      </p:sp>
      <p:sp>
        <p:nvSpPr>
          <p:cNvPr id="15367" name="Rectangle 8">
            <a:extLst>
              <a:ext uri="{FF2B5EF4-FFF2-40B4-BE49-F238E27FC236}">
                <a16:creationId xmlns:a16="http://schemas.microsoft.com/office/drawing/2014/main" id="{7097F2C4-9B43-4BE5-A7CB-1BDC1A9569A1}"/>
              </a:ext>
            </a:extLst>
          </p:cNvPr>
          <p:cNvSpPr>
            <a:spLocks noChangeArrowheads="1"/>
          </p:cNvSpPr>
          <p:nvPr/>
        </p:nvSpPr>
        <p:spPr bwMode="auto">
          <a:xfrm>
            <a:off x="342899" y="3194301"/>
            <a:ext cx="507862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Cellular respiration is referred </a:t>
            </a:r>
            <a:br>
              <a:rPr lang="en-GB" altLang="en-US" dirty="0">
                <a:solidFill>
                  <a:srgbClr val="010066"/>
                </a:solidFill>
              </a:rPr>
            </a:br>
            <a:r>
              <a:rPr lang="en-GB" altLang="en-US" dirty="0">
                <a:solidFill>
                  <a:srgbClr val="010066"/>
                </a:solidFill>
              </a:rPr>
              <a:t>to as a universal chemical process because it is continuously occurring in all living cells. </a:t>
            </a:r>
            <a:endParaRPr lang="en-GB" altLang="en-US" dirty="0"/>
          </a:p>
        </p:txBody>
      </p:sp>
      <p:pic>
        <p:nvPicPr>
          <p:cNvPr id="15368" name="Picture 11" descr="AQADiffusionOsmosisAT_cell1.png">
            <a:extLst>
              <a:ext uri="{FF2B5EF4-FFF2-40B4-BE49-F238E27FC236}">
                <a16:creationId xmlns:a16="http://schemas.microsoft.com/office/drawing/2014/main" id="{A978A518-CADE-4A2A-8B55-70F1D1BFCA5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335596">
            <a:off x="5330121" y="2295525"/>
            <a:ext cx="149225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2" descr="AQADiffusionOsmosisAT_cell2.png">
            <a:extLst>
              <a:ext uri="{FF2B5EF4-FFF2-40B4-BE49-F238E27FC236}">
                <a16:creationId xmlns:a16="http://schemas.microsoft.com/office/drawing/2014/main" id="{07C21F7B-24A7-4752-9DE8-0D35E86F0D6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858652">
            <a:off x="7310527" y="2150269"/>
            <a:ext cx="1144588"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3" descr="AQADiffusionOsmosisAT_cell3.png">
            <a:extLst>
              <a:ext uri="{FF2B5EF4-FFF2-40B4-BE49-F238E27FC236}">
                <a16:creationId xmlns:a16="http://schemas.microsoft.com/office/drawing/2014/main" id="{11EB496E-BA47-410E-A4EE-5AD255987E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592345">
            <a:off x="6311196" y="3278188"/>
            <a:ext cx="16478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6214E307-FFFC-4687-8C66-DA17AD68415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8675560-7092-48A4-AEB8-5F9137766306}"/>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30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8305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51" grpId="0"/>
      <p:bldP spid="983052" grpId="0"/>
      <p:bldP spid="153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http://companyweb/production/Image%20library/Biology/_w/polypeptide1_png.jpg">
            <a:hlinkClick r:id="rId4"/>
            <a:extLst>
              <a:ext uri="{FF2B5EF4-FFF2-40B4-BE49-F238E27FC236}">
                <a16:creationId xmlns:a16="http://schemas.microsoft.com/office/drawing/2014/main" id="{AFBFCD12-369C-4963-8CF7-D87BFC660C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9700" y="4000500"/>
            <a:ext cx="20431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66B0BAA3-6A51-4EB1-900F-653E009D60FB}"/>
              </a:ext>
            </a:extLst>
          </p:cNvPr>
          <p:cNvSpPr>
            <a:spLocks noGrp="1" noChangeArrowheads="1"/>
          </p:cNvSpPr>
          <p:nvPr>
            <p:ph type="title"/>
          </p:nvPr>
        </p:nvSpPr>
        <p:spPr/>
        <p:txBody>
          <a:bodyPr/>
          <a:lstStyle/>
          <a:p>
            <a:pPr eaLnBrk="1" hangingPunct="1"/>
            <a:r>
              <a:rPr lang="en-GB" altLang="en-US"/>
              <a:t>What do organisms need energy for?</a:t>
            </a:r>
          </a:p>
        </p:txBody>
      </p:sp>
      <p:sp>
        <p:nvSpPr>
          <p:cNvPr id="16388" name="Text Box 3">
            <a:extLst>
              <a:ext uri="{FF2B5EF4-FFF2-40B4-BE49-F238E27FC236}">
                <a16:creationId xmlns:a16="http://schemas.microsoft.com/office/drawing/2014/main" id="{C61931A3-000D-47F2-A35D-9D62834FEBBE}"/>
              </a:ext>
            </a:extLst>
          </p:cNvPr>
          <p:cNvSpPr txBox="1">
            <a:spLocks noChangeArrowheads="1"/>
          </p:cNvSpPr>
          <p:nvPr/>
        </p:nvSpPr>
        <p:spPr bwMode="auto">
          <a:xfrm>
            <a:off x="342900" y="784225"/>
            <a:ext cx="8156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Cells need the energy released by cellular respiration to carry out all living processes. </a:t>
            </a:r>
          </a:p>
        </p:txBody>
      </p:sp>
      <p:sp>
        <p:nvSpPr>
          <p:cNvPr id="1038340" name="Text Box 4">
            <a:extLst>
              <a:ext uri="{FF2B5EF4-FFF2-40B4-BE49-F238E27FC236}">
                <a16:creationId xmlns:a16="http://schemas.microsoft.com/office/drawing/2014/main" id="{73D45741-154F-469D-AAAB-9AB4C3D70506}"/>
              </a:ext>
            </a:extLst>
          </p:cNvPr>
          <p:cNvSpPr txBox="1">
            <a:spLocks noChangeArrowheads="1"/>
          </p:cNvSpPr>
          <p:nvPr/>
        </p:nvSpPr>
        <p:spPr bwMode="auto">
          <a:xfrm>
            <a:off x="342900" y="2309813"/>
            <a:ext cx="49863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b="1">
                <a:solidFill>
                  <a:srgbClr val="10BC45"/>
                </a:solidFill>
              </a:rPr>
              <a:t>Movement</a:t>
            </a:r>
            <a:r>
              <a:rPr lang="en-GB" altLang="en-US"/>
              <a:t> – energy is needed for muscle cells to contract.</a:t>
            </a:r>
          </a:p>
        </p:txBody>
      </p:sp>
      <p:sp>
        <p:nvSpPr>
          <p:cNvPr id="1038344" name="Text Box 8">
            <a:extLst>
              <a:ext uri="{FF2B5EF4-FFF2-40B4-BE49-F238E27FC236}">
                <a16:creationId xmlns:a16="http://schemas.microsoft.com/office/drawing/2014/main" id="{43BF9D9E-5830-437C-9C88-F92DC4CF304C}"/>
              </a:ext>
            </a:extLst>
          </p:cNvPr>
          <p:cNvSpPr txBox="1">
            <a:spLocks noChangeArrowheads="1"/>
          </p:cNvSpPr>
          <p:nvPr/>
        </p:nvSpPr>
        <p:spPr bwMode="auto">
          <a:xfrm>
            <a:off x="342900" y="4953000"/>
            <a:ext cx="6192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b="1" dirty="0">
                <a:solidFill>
                  <a:srgbClr val="10BC45"/>
                </a:solidFill>
              </a:rPr>
              <a:t>Thermoregulation </a:t>
            </a:r>
            <a:r>
              <a:rPr lang="en-GB" altLang="en-US" dirty="0">
                <a:cs typeface="Arial" panose="020B0604020202020204" pitchFamily="34" charset="0"/>
              </a:rPr>
              <a:t>–</a:t>
            </a:r>
            <a:r>
              <a:rPr lang="en-GB" altLang="en-US" dirty="0"/>
              <a:t> cellular respiration is used by many organisms to keep</a:t>
            </a:r>
            <a:br>
              <a:rPr lang="en-GB" altLang="en-US" dirty="0"/>
            </a:br>
            <a:r>
              <a:rPr lang="en-GB" altLang="en-US" dirty="0"/>
              <a:t>themselves warm.</a:t>
            </a:r>
          </a:p>
        </p:txBody>
      </p:sp>
      <p:sp>
        <p:nvSpPr>
          <p:cNvPr id="1038345" name="Text Box 9">
            <a:extLst>
              <a:ext uri="{FF2B5EF4-FFF2-40B4-BE49-F238E27FC236}">
                <a16:creationId xmlns:a16="http://schemas.microsoft.com/office/drawing/2014/main" id="{BA12E688-222D-45A4-AD8E-D2414058E1BD}"/>
              </a:ext>
            </a:extLst>
          </p:cNvPr>
          <p:cNvSpPr txBox="1">
            <a:spLocks noChangeArrowheads="1"/>
          </p:cNvSpPr>
          <p:nvPr/>
        </p:nvSpPr>
        <p:spPr bwMode="auto">
          <a:xfrm>
            <a:off x="342900" y="3262313"/>
            <a:ext cx="56721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b="1" dirty="0">
                <a:solidFill>
                  <a:srgbClr val="10BC45"/>
                </a:solidFill>
              </a:rPr>
              <a:t>Biosynthesis</a:t>
            </a:r>
            <a:r>
              <a:rPr lang="en-GB" altLang="en-US" dirty="0"/>
              <a:t> – chemical reactions </a:t>
            </a:r>
            <a:br>
              <a:rPr lang="en-GB" altLang="en-US" dirty="0"/>
            </a:br>
            <a:r>
              <a:rPr lang="en-GB" altLang="en-US" dirty="0"/>
              <a:t>that build large molecules from smaller ones. For example, proteins are built from amino acids.</a:t>
            </a:r>
          </a:p>
        </p:txBody>
      </p:sp>
      <p:pic>
        <p:nvPicPr>
          <p:cNvPr id="1038349" name="Picture 13" descr="muscle">
            <a:extLst>
              <a:ext uri="{FF2B5EF4-FFF2-40B4-BE49-F238E27FC236}">
                <a16:creationId xmlns:a16="http://schemas.microsoft.com/office/drawing/2014/main" id="{985D99E1-B38C-4E5B-AAA0-56D785DE63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41094">
            <a:off x="5803900" y="2451100"/>
            <a:ext cx="304323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4" name="Rectangle 2">
            <a:extLst>
              <a:ext uri="{FF2B5EF4-FFF2-40B4-BE49-F238E27FC236}">
                <a16:creationId xmlns:a16="http://schemas.microsoft.com/office/drawing/2014/main" id="{6DB533D6-8697-46A5-9EB2-0C24F0EE3E8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395" name="Rectangle 1">
            <a:extLst>
              <a:ext uri="{FF2B5EF4-FFF2-40B4-BE49-F238E27FC236}">
                <a16:creationId xmlns:a16="http://schemas.microsoft.com/office/drawing/2014/main" id="{7710F241-C7F6-4F66-8EDF-4567D7D4EB92}"/>
              </a:ext>
            </a:extLst>
          </p:cNvPr>
          <p:cNvSpPr>
            <a:spLocks noChangeArrowheads="1"/>
          </p:cNvSpPr>
          <p:nvPr/>
        </p:nvSpPr>
        <p:spPr bwMode="auto">
          <a:xfrm>
            <a:off x="342900" y="1735138"/>
            <a:ext cx="5911850" cy="45243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t>What are some of these living processes?</a:t>
            </a:r>
            <a:endParaRPr lang="en-GB" altLang="en-US">
              <a:solidFill>
                <a:schemeClr val="tx1"/>
              </a:solidFill>
            </a:endParaRPr>
          </a:p>
        </p:txBody>
      </p:sp>
      <p:pic>
        <p:nvPicPr>
          <p:cNvPr id="13" name="Picture 12">
            <a:extLst>
              <a:ext uri="{FF2B5EF4-FFF2-40B4-BE49-F238E27FC236}">
                <a16:creationId xmlns:a16="http://schemas.microsoft.com/office/drawing/2014/main" id="{4F86BCE5-6607-4F76-B7C9-0DBE88A85CF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83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834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383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3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834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8340" grpId="0"/>
      <p:bldP spid="1038344" grpId="0"/>
      <p:bldP spid="1038345" grpId="0"/>
      <p:bldP spid="1639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BFC9572-F109-4F5B-AC15-2882C1D9C704}"/>
              </a:ext>
            </a:extLst>
          </p:cNvPr>
          <p:cNvSpPr>
            <a:spLocks noGrp="1" noChangeArrowheads="1"/>
          </p:cNvSpPr>
          <p:nvPr>
            <p:ph type="title"/>
          </p:nvPr>
        </p:nvSpPr>
        <p:spPr/>
        <p:txBody>
          <a:bodyPr/>
          <a:lstStyle/>
          <a:p>
            <a:pPr eaLnBrk="1" hangingPunct="1"/>
            <a:r>
              <a:rPr lang="en-GB" altLang="en-US"/>
              <a:t>Aerobic respiration</a:t>
            </a:r>
          </a:p>
        </p:txBody>
      </p:sp>
      <p:sp>
        <p:nvSpPr>
          <p:cNvPr id="364549" name="Text Box 5">
            <a:extLst>
              <a:ext uri="{FF2B5EF4-FFF2-40B4-BE49-F238E27FC236}">
                <a16:creationId xmlns:a16="http://schemas.microsoft.com/office/drawing/2014/main" id="{3752FABB-1093-4D69-A64B-52DC0F23D0EC}"/>
              </a:ext>
            </a:extLst>
          </p:cNvPr>
          <p:cNvSpPr txBox="1">
            <a:spLocks noChangeArrowheads="1"/>
          </p:cNvSpPr>
          <p:nvPr/>
        </p:nvSpPr>
        <p:spPr bwMode="auto">
          <a:xfrm>
            <a:off x="342900" y="2173288"/>
            <a:ext cx="827052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During aerobic respiration, </a:t>
            </a:r>
            <a:r>
              <a:rPr lang="en-GB" altLang="en-US" b="1" dirty="0">
                <a:solidFill>
                  <a:srgbClr val="10BC45"/>
                </a:solidFill>
              </a:rPr>
              <a:t>glucose</a:t>
            </a:r>
            <a:r>
              <a:rPr lang="en-GB" altLang="en-US" dirty="0">
                <a:solidFill>
                  <a:srgbClr val="010066"/>
                </a:solidFill>
              </a:rPr>
              <a:t> reacts with oxygen in a reaction called </a:t>
            </a:r>
            <a:r>
              <a:rPr lang="en-GB" altLang="en-US" b="1" dirty="0">
                <a:solidFill>
                  <a:srgbClr val="10BC45"/>
                </a:solidFill>
              </a:rPr>
              <a:t>oxidation</a:t>
            </a:r>
            <a:r>
              <a:rPr lang="en-GB" altLang="en-US" dirty="0">
                <a:solidFill>
                  <a:srgbClr val="010066"/>
                </a:solidFill>
              </a:rPr>
              <a:t>. </a:t>
            </a:r>
          </a:p>
        </p:txBody>
      </p:sp>
      <p:sp>
        <p:nvSpPr>
          <p:cNvPr id="17413" name="Text Box 7">
            <a:extLst>
              <a:ext uri="{FF2B5EF4-FFF2-40B4-BE49-F238E27FC236}">
                <a16:creationId xmlns:a16="http://schemas.microsoft.com/office/drawing/2014/main" id="{7EB0F143-A32F-4D0E-AFD1-74AE6C0283F4}"/>
              </a:ext>
            </a:extLst>
          </p:cNvPr>
          <p:cNvSpPr txBox="1">
            <a:spLocks noChangeArrowheads="1"/>
          </p:cNvSpPr>
          <p:nvPr/>
        </p:nvSpPr>
        <p:spPr bwMode="auto">
          <a:xfrm>
            <a:off x="342900" y="784225"/>
            <a:ext cx="84285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Aerobic respiration </a:t>
            </a:r>
            <a:r>
              <a:rPr lang="en-GB" altLang="en-US" dirty="0">
                <a:solidFill>
                  <a:srgbClr val="010066"/>
                </a:solidFill>
              </a:rPr>
              <a:t>takes place continuously in plants and animals, as well as in some microorganisms. However, it can only occur if there is a supply of oxygen available.</a:t>
            </a:r>
          </a:p>
        </p:txBody>
      </p:sp>
      <p:sp>
        <p:nvSpPr>
          <p:cNvPr id="21" name="Text Box 51">
            <a:extLst>
              <a:ext uri="{FF2B5EF4-FFF2-40B4-BE49-F238E27FC236}">
                <a16:creationId xmlns:a16="http://schemas.microsoft.com/office/drawing/2014/main" id="{0257DF05-3901-49C8-A541-FAF287AB3CBD}"/>
              </a:ext>
            </a:extLst>
          </p:cNvPr>
          <p:cNvSpPr txBox="1">
            <a:spLocks noChangeArrowheads="1"/>
          </p:cNvSpPr>
          <p:nvPr/>
        </p:nvSpPr>
        <p:spPr bwMode="auto">
          <a:xfrm>
            <a:off x="342900" y="5322888"/>
            <a:ext cx="8553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Carbon dioxide and water are </a:t>
            </a:r>
            <a:br>
              <a:rPr lang="en-GB" altLang="en-US" dirty="0">
                <a:solidFill>
                  <a:srgbClr val="010066"/>
                </a:solidFill>
              </a:rPr>
            </a:br>
            <a:r>
              <a:rPr lang="en-GB" altLang="en-US" dirty="0">
                <a:solidFill>
                  <a:srgbClr val="010066"/>
                </a:solidFill>
              </a:rPr>
              <a:t>produced as waste products. </a:t>
            </a:r>
          </a:p>
        </p:txBody>
      </p:sp>
      <p:sp>
        <p:nvSpPr>
          <p:cNvPr id="9" name="Rectangle 8">
            <a:extLst>
              <a:ext uri="{FF2B5EF4-FFF2-40B4-BE49-F238E27FC236}">
                <a16:creationId xmlns:a16="http://schemas.microsoft.com/office/drawing/2014/main" id="{14A7DDF6-292E-486A-9E31-E4885D2E2C45}"/>
              </a:ext>
            </a:extLst>
          </p:cNvPr>
          <p:cNvSpPr>
            <a:spLocks noChangeArrowheads="1"/>
          </p:cNvSpPr>
          <p:nvPr/>
        </p:nvSpPr>
        <p:spPr bwMode="auto">
          <a:xfrm>
            <a:off x="342900" y="3194050"/>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Glucose contains a source </a:t>
            </a:r>
            <a:br>
              <a:rPr lang="en-GB" altLang="en-US" dirty="0">
                <a:solidFill>
                  <a:srgbClr val="010066"/>
                </a:solidFill>
              </a:rPr>
            </a:br>
            <a:r>
              <a:rPr lang="en-GB" altLang="en-US" dirty="0">
                <a:solidFill>
                  <a:srgbClr val="010066"/>
                </a:solidFill>
              </a:rPr>
              <a:t>of energy. When it reacts with oxygen, this energy is released. The energy is used to support living processes.</a:t>
            </a:r>
            <a:endParaRPr lang="en-GB" altLang="en-US" dirty="0"/>
          </a:p>
        </p:txBody>
      </p:sp>
      <p:pic>
        <p:nvPicPr>
          <p:cNvPr id="10" name="Picture 12" descr="glucose">
            <a:extLst>
              <a:ext uri="{FF2B5EF4-FFF2-40B4-BE49-F238E27FC236}">
                <a16:creationId xmlns:a16="http://schemas.microsoft.com/office/drawing/2014/main" id="{A250D0CA-C24F-4FC8-ACEC-A84D1E2AD6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2075" y="2959100"/>
            <a:ext cx="3360738"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26DBD7DC-ECB2-4173-9404-6A56839AEFC1}"/>
              </a:ext>
            </a:extLst>
          </p:cNvPr>
          <p:cNvSpPr>
            <a:spLocks noChangeArrowheads="1"/>
          </p:cNvSpPr>
          <p:nvPr/>
        </p:nvSpPr>
        <p:spPr bwMode="auto">
          <a:xfrm>
            <a:off x="6188075" y="5691188"/>
            <a:ext cx="1346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glucose</a:t>
            </a:r>
            <a:endParaRPr lang="en-GB" altLang="en-US" b="1"/>
          </a:p>
        </p:txBody>
      </p:sp>
      <p:pic>
        <p:nvPicPr>
          <p:cNvPr id="12" name="Picture 11">
            <a:extLst>
              <a:ext uri="{FF2B5EF4-FFF2-40B4-BE49-F238E27FC236}">
                <a16:creationId xmlns:a16="http://schemas.microsoft.com/office/drawing/2014/main" id="{C4689537-37DF-495F-A8D2-EEA8325D0F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B951AF6-2DF9-4755-AE34-9F226427805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45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9" grpId="0"/>
      <p:bldP spid="21"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EF1778E-EFAE-4E89-99CF-942A9F344B4C}"/>
              </a:ext>
            </a:extLst>
          </p:cNvPr>
          <p:cNvSpPr>
            <a:spLocks noGrp="1" noChangeArrowheads="1"/>
          </p:cNvSpPr>
          <p:nvPr>
            <p:ph type="title"/>
          </p:nvPr>
        </p:nvSpPr>
        <p:spPr/>
        <p:txBody>
          <a:bodyPr/>
          <a:lstStyle/>
          <a:p>
            <a:pPr eaLnBrk="1" hangingPunct="1"/>
            <a:r>
              <a:rPr lang="en-GB" altLang="en-US" dirty="0"/>
              <a:t>The aerobic reaction</a:t>
            </a:r>
          </a:p>
        </p:txBody>
      </p:sp>
      <p:sp>
        <p:nvSpPr>
          <p:cNvPr id="9" name="AutoShape 12">
            <a:extLst>
              <a:ext uri="{FF2B5EF4-FFF2-40B4-BE49-F238E27FC236}">
                <a16:creationId xmlns:a16="http://schemas.microsoft.com/office/drawing/2014/main" id="{D6FAA12A-1AF5-4CF5-9359-7AECBEFEE6B6}"/>
              </a:ext>
            </a:extLst>
          </p:cNvPr>
          <p:cNvSpPr>
            <a:spLocks noChangeArrowheads="1"/>
          </p:cNvSpPr>
          <p:nvPr/>
        </p:nvSpPr>
        <p:spPr bwMode="auto">
          <a:xfrm>
            <a:off x="342900" y="1379538"/>
            <a:ext cx="8326438" cy="1655762"/>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pic>
        <p:nvPicPr>
          <p:cNvPr id="10" name="Picture 48" descr="energy boom">
            <a:extLst>
              <a:ext uri="{FF2B5EF4-FFF2-40B4-BE49-F238E27FC236}">
                <a16:creationId xmlns:a16="http://schemas.microsoft.com/office/drawing/2014/main" id="{B6AD5E36-8ACB-45E6-B208-22A1572EAA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2438" y="1498600"/>
            <a:ext cx="173037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4">
            <a:extLst>
              <a:ext uri="{FF2B5EF4-FFF2-40B4-BE49-F238E27FC236}">
                <a16:creationId xmlns:a16="http://schemas.microsoft.com/office/drawing/2014/main" id="{E7F93CFF-ED29-4EB9-8606-CCBE867EFB17}"/>
              </a:ext>
            </a:extLst>
          </p:cNvPr>
          <p:cNvSpPr txBox="1">
            <a:spLocks noChangeArrowheads="1"/>
          </p:cNvSpPr>
          <p:nvPr/>
        </p:nvSpPr>
        <p:spPr bwMode="auto">
          <a:xfrm>
            <a:off x="2074863" y="1808163"/>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oxygen</a:t>
            </a:r>
          </a:p>
        </p:txBody>
      </p:sp>
      <p:sp>
        <p:nvSpPr>
          <p:cNvPr id="12" name="Text Box 15">
            <a:extLst>
              <a:ext uri="{FF2B5EF4-FFF2-40B4-BE49-F238E27FC236}">
                <a16:creationId xmlns:a16="http://schemas.microsoft.com/office/drawing/2014/main" id="{F7358A55-48C4-40A3-B581-21D9C1C1371F}"/>
              </a:ext>
            </a:extLst>
          </p:cNvPr>
          <p:cNvSpPr txBox="1">
            <a:spLocks noChangeArrowheads="1"/>
          </p:cNvSpPr>
          <p:nvPr/>
        </p:nvSpPr>
        <p:spPr bwMode="auto">
          <a:xfrm>
            <a:off x="3900488" y="1628775"/>
            <a:ext cx="1403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carbon</a:t>
            </a:r>
          </a:p>
          <a:p>
            <a:pPr algn="ctr"/>
            <a:r>
              <a:rPr lang="en-GB" altLang="en-US" b="1"/>
              <a:t>dioxide</a:t>
            </a:r>
          </a:p>
        </p:txBody>
      </p:sp>
      <p:sp>
        <p:nvSpPr>
          <p:cNvPr id="13" name="Text Box 16">
            <a:extLst>
              <a:ext uri="{FF2B5EF4-FFF2-40B4-BE49-F238E27FC236}">
                <a16:creationId xmlns:a16="http://schemas.microsoft.com/office/drawing/2014/main" id="{4E3DFEA2-0110-4410-8B38-0C2FED74EFE9}"/>
              </a:ext>
            </a:extLst>
          </p:cNvPr>
          <p:cNvSpPr txBox="1">
            <a:spLocks noChangeArrowheads="1"/>
          </p:cNvSpPr>
          <p:nvPr/>
        </p:nvSpPr>
        <p:spPr bwMode="auto">
          <a:xfrm>
            <a:off x="342900" y="1819275"/>
            <a:ext cx="153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glucose</a:t>
            </a:r>
          </a:p>
        </p:txBody>
      </p:sp>
      <p:sp>
        <p:nvSpPr>
          <p:cNvPr id="14" name="Text Box 17">
            <a:extLst>
              <a:ext uri="{FF2B5EF4-FFF2-40B4-BE49-F238E27FC236}">
                <a16:creationId xmlns:a16="http://schemas.microsoft.com/office/drawing/2014/main" id="{4975204B-8C7D-424D-99BB-206EC304B1D2}"/>
              </a:ext>
            </a:extLst>
          </p:cNvPr>
          <p:cNvSpPr txBox="1">
            <a:spLocks noChangeArrowheads="1"/>
          </p:cNvSpPr>
          <p:nvPr/>
        </p:nvSpPr>
        <p:spPr bwMode="auto">
          <a:xfrm>
            <a:off x="1735138" y="1739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15" name="Text Box 18">
            <a:extLst>
              <a:ext uri="{FF2B5EF4-FFF2-40B4-BE49-F238E27FC236}">
                <a16:creationId xmlns:a16="http://schemas.microsoft.com/office/drawing/2014/main" id="{978F8E96-15F2-4286-932F-A77030BE7971}"/>
              </a:ext>
            </a:extLst>
          </p:cNvPr>
          <p:cNvSpPr txBox="1">
            <a:spLocks noChangeArrowheads="1"/>
          </p:cNvSpPr>
          <p:nvPr/>
        </p:nvSpPr>
        <p:spPr bwMode="auto">
          <a:xfrm>
            <a:off x="5326063" y="1762125"/>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17" name="Text Box 20">
            <a:extLst>
              <a:ext uri="{FF2B5EF4-FFF2-40B4-BE49-F238E27FC236}">
                <a16:creationId xmlns:a16="http://schemas.microsoft.com/office/drawing/2014/main" id="{E6229724-FBA9-4CFC-80AE-612926DAE497}"/>
              </a:ext>
            </a:extLst>
          </p:cNvPr>
          <p:cNvSpPr txBox="1">
            <a:spLocks noChangeArrowheads="1"/>
          </p:cNvSpPr>
          <p:nvPr/>
        </p:nvSpPr>
        <p:spPr bwMode="auto">
          <a:xfrm>
            <a:off x="5759450" y="1808163"/>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water</a:t>
            </a:r>
          </a:p>
        </p:txBody>
      </p:sp>
      <p:sp>
        <p:nvSpPr>
          <p:cNvPr id="18458" name="Text Box 22">
            <a:extLst>
              <a:ext uri="{FF2B5EF4-FFF2-40B4-BE49-F238E27FC236}">
                <a16:creationId xmlns:a16="http://schemas.microsoft.com/office/drawing/2014/main" id="{2305C260-2427-49F4-9BB5-B2501419BF3C}"/>
              </a:ext>
            </a:extLst>
          </p:cNvPr>
          <p:cNvSpPr txBox="1">
            <a:spLocks noChangeArrowheads="1"/>
          </p:cNvSpPr>
          <p:nvPr/>
        </p:nvSpPr>
        <p:spPr bwMode="auto">
          <a:xfrm>
            <a:off x="6673850" y="1819275"/>
            <a:ext cx="185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energy)</a:t>
            </a:r>
          </a:p>
        </p:txBody>
      </p:sp>
      <p:sp>
        <p:nvSpPr>
          <p:cNvPr id="18459" name="Text Box 23">
            <a:extLst>
              <a:ext uri="{FF2B5EF4-FFF2-40B4-BE49-F238E27FC236}">
                <a16:creationId xmlns:a16="http://schemas.microsoft.com/office/drawing/2014/main" id="{9964D047-AAD9-4925-9025-BA4BBA7BCD55}"/>
              </a:ext>
            </a:extLst>
          </p:cNvPr>
          <p:cNvSpPr txBox="1">
            <a:spLocks noChangeArrowheads="1"/>
          </p:cNvSpPr>
          <p:nvPr/>
        </p:nvSpPr>
        <p:spPr bwMode="auto">
          <a:xfrm>
            <a:off x="6826250" y="1773238"/>
            <a:ext cx="3476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21" name="Text Box 512">
            <a:extLst>
              <a:ext uri="{FF2B5EF4-FFF2-40B4-BE49-F238E27FC236}">
                <a16:creationId xmlns:a16="http://schemas.microsoft.com/office/drawing/2014/main" id="{585FA8AE-AAA3-4D8A-B65E-468F07FEFBB8}"/>
              </a:ext>
            </a:extLst>
          </p:cNvPr>
          <p:cNvSpPr txBox="1">
            <a:spLocks noChangeArrowheads="1"/>
          </p:cNvSpPr>
          <p:nvPr/>
        </p:nvSpPr>
        <p:spPr bwMode="auto">
          <a:xfrm>
            <a:off x="342900" y="3249613"/>
            <a:ext cx="8553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energy released is transferred to a molecule called </a:t>
            </a:r>
            <a:r>
              <a:rPr lang="en-GB" altLang="en-US" b="1">
                <a:solidFill>
                  <a:srgbClr val="10BC45"/>
                </a:solidFill>
              </a:rPr>
              <a:t>ATP</a:t>
            </a:r>
            <a:r>
              <a:rPr lang="en-GB" altLang="en-US">
                <a:solidFill>
                  <a:srgbClr val="010066"/>
                </a:solidFill>
              </a:rPr>
              <a:t>. ATP transports the energy to wherever it is needed in the cell. </a:t>
            </a:r>
          </a:p>
        </p:txBody>
      </p:sp>
      <p:sp>
        <p:nvSpPr>
          <p:cNvPr id="18447" name="Text Box 5">
            <a:extLst>
              <a:ext uri="{FF2B5EF4-FFF2-40B4-BE49-F238E27FC236}">
                <a16:creationId xmlns:a16="http://schemas.microsoft.com/office/drawing/2014/main" id="{035ABA81-A18D-4B11-A873-3A88AF14D542}"/>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is the reaction for aerobic respiration:</a:t>
            </a:r>
          </a:p>
        </p:txBody>
      </p:sp>
      <p:sp>
        <p:nvSpPr>
          <p:cNvPr id="24" name="Text Box 161">
            <a:extLst>
              <a:ext uri="{FF2B5EF4-FFF2-40B4-BE49-F238E27FC236}">
                <a16:creationId xmlns:a16="http://schemas.microsoft.com/office/drawing/2014/main" id="{E934C6E2-9CE6-40D4-AD6E-0299F775969B}"/>
              </a:ext>
            </a:extLst>
          </p:cNvPr>
          <p:cNvSpPr txBox="1">
            <a:spLocks noChangeArrowheads="1"/>
          </p:cNvSpPr>
          <p:nvPr/>
        </p:nvSpPr>
        <p:spPr bwMode="auto">
          <a:xfrm>
            <a:off x="365125" y="2378075"/>
            <a:ext cx="1485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 C</a:t>
            </a:r>
            <a:r>
              <a:rPr lang="en-GB" altLang="en-US" baseline="-25000"/>
              <a:t>6</a:t>
            </a:r>
            <a:r>
              <a:rPr lang="en-GB" altLang="en-US"/>
              <a:t>H</a:t>
            </a:r>
            <a:r>
              <a:rPr lang="en-GB" altLang="en-US" baseline="-25000"/>
              <a:t>12</a:t>
            </a:r>
            <a:r>
              <a:rPr lang="en-GB" altLang="en-US"/>
              <a:t>O</a:t>
            </a:r>
            <a:r>
              <a:rPr lang="en-GB" altLang="en-US" baseline="-25000"/>
              <a:t>6</a:t>
            </a:r>
          </a:p>
        </p:txBody>
      </p:sp>
      <p:sp>
        <p:nvSpPr>
          <p:cNvPr id="18449" name="Rectangle 24">
            <a:extLst>
              <a:ext uri="{FF2B5EF4-FFF2-40B4-BE49-F238E27FC236}">
                <a16:creationId xmlns:a16="http://schemas.microsoft.com/office/drawing/2014/main" id="{AEF2B10B-D17F-4574-AE33-495C88E8B529}"/>
              </a:ext>
            </a:extLst>
          </p:cNvPr>
          <p:cNvSpPr>
            <a:spLocks noChangeArrowheads="1"/>
          </p:cNvSpPr>
          <p:nvPr/>
        </p:nvSpPr>
        <p:spPr bwMode="auto">
          <a:xfrm>
            <a:off x="2436813" y="2378075"/>
            <a:ext cx="536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a:t>
            </a:r>
            <a:r>
              <a:rPr lang="en-GB" altLang="en-US" baseline="-25000"/>
              <a:t>2</a:t>
            </a:r>
            <a:endParaRPr lang="en-GB" altLang="en-US"/>
          </a:p>
        </p:txBody>
      </p:sp>
      <p:sp>
        <p:nvSpPr>
          <p:cNvPr id="18450" name="Rectangle 25">
            <a:extLst>
              <a:ext uri="{FF2B5EF4-FFF2-40B4-BE49-F238E27FC236}">
                <a16:creationId xmlns:a16="http://schemas.microsoft.com/office/drawing/2014/main" id="{0E3E2C56-C5E3-47BB-8DB6-144C0B6503E0}"/>
              </a:ext>
            </a:extLst>
          </p:cNvPr>
          <p:cNvSpPr>
            <a:spLocks noChangeArrowheads="1"/>
          </p:cNvSpPr>
          <p:nvPr/>
        </p:nvSpPr>
        <p:spPr bwMode="auto">
          <a:xfrm>
            <a:off x="4222750" y="2378075"/>
            <a:ext cx="758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a:t>
            </a:r>
            <a:r>
              <a:rPr lang="en-GB" altLang="en-US" baseline="-25000"/>
              <a:t>2</a:t>
            </a:r>
            <a:endParaRPr lang="en-GB" altLang="en-US"/>
          </a:p>
        </p:txBody>
      </p:sp>
      <p:sp>
        <p:nvSpPr>
          <p:cNvPr id="18451" name="Rectangle 26">
            <a:extLst>
              <a:ext uri="{FF2B5EF4-FFF2-40B4-BE49-F238E27FC236}">
                <a16:creationId xmlns:a16="http://schemas.microsoft.com/office/drawing/2014/main" id="{CC429687-C75B-4458-BF2A-AD72A1501380}"/>
              </a:ext>
            </a:extLst>
          </p:cNvPr>
          <p:cNvSpPr>
            <a:spLocks noChangeArrowheads="1"/>
          </p:cNvSpPr>
          <p:nvPr/>
        </p:nvSpPr>
        <p:spPr bwMode="auto">
          <a:xfrm>
            <a:off x="5876925" y="2378075"/>
            <a:ext cx="758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a:t>
            </a:r>
            <a:r>
              <a:rPr lang="en-GB" altLang="en-US" baseline="-25000"/>
              <a:t>2</a:t>
            </a:r>
            <a:r>
              <a:rPr lang="en-GB" altLang="en-US"/>
              <a:t>O</a:t>
            </a:r>
          </a:p>
        </p:txBody>
      </p:sp>
      <p:sp>
        <p:nvSpPr>
          <p:cNvPr id="28" name="Text Box 511">
            <a:extLst>
              <a:ext uri="{FF2B5EF4-FFF2-40B4-BE49-F238E27FC236}">
                <a16:creationId xmlns:a16="http://schemas.microsoft.com/office/drawing/2014/main" id="{08CC8913-5081-4281-990E-57168F198ECA}"/>
              </a:ext>
            </a:extLst>
          </p:cNvPr>
          <p:cNvSpPr txBox="1">
            <a:spLocks noChangeArrowheads="1"/>
          </p:cNvSpPr>
          <p:nvPr/>
        </p:nvSpPr>
        <p:spPr bwMode="auto">
          <a:xfrm>
            <a:off x="342900" y="4214813"/>
            <a:ext cx="43751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 </a:t>
            </a:r>
            <a:r>
              <a:rPr lang="en-GB" altLang="en-US" b="1">
                <a:solidFill>
                  <a:srgbClr val="10BC45"/>
                </a:solidFill>
              </a:rPr>
              <a:t>eukaryotic</a:t>
            </a:r>
            <a:r>
              <a:rPr lang="en-GB" altLang="en-US">
                <a:solidFill>
                  <a:srgbClr val="010066"/>
                </a:solidFill>
              </a:rPr>
              <a:t> cells, </a:t>
            </a:r>
            <a:br>
              <a:rPr lang="en-GB" altLang="en-US">
                <a:solidFill>
                  <a:srgbClr val="010066"/>
                </a:solidFill>
              </a:rPr>
            </a:br>
            <a:r>
              <a:rPr lang="en-GB" altLang="en-US">
                <a:solidFill>
                  <a:srgbClr val="010066"/>
                </a:solidFill>
              </a:rPr>
              <a:t>including animal and </a:t>
            </a:r>
            <a:br>
              <a:rPr lang="en-GB" altLang="en-US">
                <a:solidFill>
                  <a:srgbClr val="010066"/>
                </a:solidFill>
              </a:rPr>
            </a:br>
            <a:r>
              <a:rPr lang="en-GB" altLang="en-US">
                <a:solidFill>
                  <a:srgbClr val="010066"/>
                </a:solidFill>
              </a:rPr>
              <a:t>plant cells, aerobic </a:t>
            </a:r>
            <a:br>
              <a:rPr lang="en-GB" altLang="en-US">
                <a:solidFill>
                  <a:srgbClr val="010066"/>
                </a:solidFill>
              </a:rPr>
            </a:br>
            <a:r>
              <a:rPr lang="en-GB" altLang="en-US">
                <a:solidFill>
                  <a:srgbClr val="010066"/>
                </a:solidFill>
              </a:rPr>
              <a:t>respiration occurs </a:t>
            </a:r>
            <a:br>
              <a:rPr lang="en-GB" altLang="en-US">
                <a:solidFill>
                  <a:srgbClr val="010066"/>
                </a:solidFill>
              </a:rPr>
            </a:br>
            <a:r>
              <a:rPr lang="en-GB" altLang="en-US">
                <a:solidFill>
                  <a:srgbClr val="010066"/>
                </a:solidFill>
              </a:rPr>
              <a:t>in the </a:t>
            </a:r>
            <a:r>
              <a:rPr lang="en-GB" altLang="en-US" b="1">
                <a:solidFill>
                  <a:srgbClr val="10BC45"/>
                </a:solidFill>
              </a:rPr>
              <a:t>mitochondria</a:t>
            </a:r>
            <a:r>
              <a:rPr lang="en-GB" altLang="en-US">
                <a:solidFill>
                  <a:srgbClr val="010066"/>
                </a:solidFill>
              </a:rPr>
              <a:t>.</a:t>
            </a:r>
          </a:p>
        </p:txBody>
      </p:sp>
      <p:pic>
        <p:nvPicPr>
          <p:cNvPr id="26" name="Picture 25" descr="animal cell.png">
            <a:extLst>
              <a:ext uri="{FF2B5EF4-FFF2-40B4-BE49-F238E27FC236}">
                <a16:creationId xmlns:a16="http://schemas.microsoft.com/office/drawing/2014/main" id="{35E5374C-9E55-495D-9014-287064308D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13188" y="4138613"/>
            <a:ext cx="2957512"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Straight Arrow Connector 28">
            <a:extLst>
              <a:ext uri="{FF2B5EF4-FFF2-40B4-BE49-F238E27FC236}">
                <a16:creationId xmlns:a16="http://schemas.microsoft.com/office/drawing/2014/main" id="{EE910474-A848-4EE3-96DC-F9AF73E884C9}"/>
              </a:ext>
            </a:extLst>
          </p:cNvPr>
          <p:cNvCxnSpPr>
            <a:cxnSpLocks noChangeShapeType="1"/>
          </p:cNvCxnSpPr>
          <p:nvPr/>
        </p:nvCxnSpPr>
        <p:spPr bwMode="auto">
          <a:xfrm flipH="1" flipV="1">
            <a:off x="6426200" y="4724400"/>
            <a:ext cx="495300" cy="673100"/>
          </a:xfrm>
          <a:prstGeom prst="straightConnector1">
            <a:avLst/>
          </a:prstGeom>
          <a:noFill/>
          <a:ln w="4445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32" name="Straight Arrow Connector 31">
            <a:extLst>
              <a:ext uri="{FF2B5EF4-FFF2-40B4-BE49-F238E27FC236}">
                <a16:creationId xmlns:a16="http://schemas.microsoft.com/office/drawing/2014/main" id="{F82A57F6-F9E3-4473-B55F-1FF635E16531}"/>
              </a:ext>
            </a:extLst>
          </p:cNvPr>
          <p:cNvCxnSpPr>
            <a:cxnSpLocks noChangeShapeType="1"/>
          </p:cNvCxnSpPr>
          <p:nvPr/>
        </p:nvCxnSpPr>
        <p:spPr bwMode="auto">
          <a:xfrm flipH="1" flipV="1">
            <a:off x="4635500" y="5080000"/>
            <a:ext cx="2286000" cy="304800"/>
          </a:xfrm>
          <a:prstGeom prst="straightConnector1">
            <a:avLst/>
          </a:prstGeom>
          <a:noFill/>
          <a:ln w="4445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35" name="Rectangle 34">
            <a:extLst>
              <a:ext uri="{FF2B5EF4-FFF2-40B4-BE49-F238E27FC236}">
                <a16:creationId xmlns:a16="http://schemas.microsoft.com/office/drawing/2014/main" id="{02436532-1AFE-40D8-8231-B114B590BB2A}"/>
              </a:ext>
            </a:extLst>
          </p:cNvPr>
          <p:cNvSpPr>
            <a:spLocks noChangeArrowheads="1"/>
          </p:cNvSpPr>
          <p:nvPr/>
        </p:nvSpPr>
        <p:spPr bwMode="auto">
          <a:xfrm>
            <a:off x="6770688" y="5449888"/>
            <a:ext cx="2132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mitochondria</a:t>
            </a:r>
            <a:endParaRPr lang="en-GB" altLang="en-US">
              <a:solidFill>
                <a:srgbClr val="010066"/>
              </a:solidFill>
            </a:endParaRPr>
          </a:p>
        </p:txBody>
      </p:sp>
      <p:pic>
        <p:nvPicPr>
          <p:cNvPr id="30" name="Picture 29" descr="Cellular_respiration_6.1.png">
            <a:extLst>
              <a:ext uri="{FF2B5EF4-FFF2-40B4-BE49-F238E27FC236}">
                <a16:creationId xmlns:a16="http://schemas.microsoft.com/office/drawing/2014/main" id="{1C55DECC-24E3-4AFD-A4BF-323B85AE7C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27388" y="1776413"/>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043E8BAD-0028-4CEB-90FD-E0166057281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3" name="Picture 9" descr="notes_icon">
            <a:extLst>
              <a:ext uri="{FF2B5EF4-FFF2-40B4-BE49-F238E27FC236}">
                <a16:creationId xmlns:a16="http://schemas.microsoft.com/office/drawing/2014/main" id="{B0AC8009-97CF-4276-8D20-7AA28411465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4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4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45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45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45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3" grpId="0"/>
      <p:bldP spid="14" grpId="0"/>
      <p:bldP spid="15" grpId="0"/>
      <p:bldP spid="17" grpId="0"/>
      <p:bldP spid="18458" grpId="0"/>
      <p:bldP spid="18459" grpId="0"/>
      <p:bldP spid="21" grpId="0"/>
      <p:bldP spid="24" grpId="0"/>
      <p:bldP spid="18449" grpId="0"/>
      <p:bldP spid="18450" grpId="0"/>
      <p:bldP spid="18451" grpId="0"/>
      <p:bldP spid="28"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9CBBB3-8C38-4B98-86DF-6ADB5A9728C1}"/>
              </a:ext>
            </a:extLst>
          </p:cNvPr>
          <p:cNvSpPr>
            <a:spLocks noGrp="1"/>
          </p:cNvSpPr>
          <p:nvPr>
            <p:ph type="title"/>
          </p:nvPr>
        </p:nvSpPr>
        <p:spPr/>
        <p:txBody>
          <a:bodyPr/>
          <a:lstStyle/>
          <a:p>
            <a:pPr eaLnBrk="1" hangingPunct="1">
              <a:defRPr/>
            </a:pPr>
            <a:r>
              <a:rPr lang="en-GB" dirty="0">
                <a:ea typeface="+mn-ea"/>
                <a:cs typeface="+mn-cs"/>
              </a:rPr>
              <a:t>Aerobic respiration: true or false?</a:t>
            </a:r>
            <a:endParaRPr lang="en-GB" dirty="0"/>
          </a:p>
        </p:txBody>
      </p:sp>
      <p:pic>
        <p:nvPicPr>
          <p:cNvPr id="8" name="Picture 7">
            <a:extLst>
              <a:ext uri="{FF2B5EF4-FFF2-40B4-BE49-F238E27FC236}">
                <a16:creationId xmlns:a16="http://schemas.microsoft.com/office/drawing/2014/main" id="{3A2B820B-72C4-413F-A699-67C68E6A493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73571F1C-264E-4238-A1B6-5EAFFAC3123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04A4AB49-5825-49AD-9BFF-59B6C8104CE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2302ED54-5A66-41EB-B74E-E2CF6911D210}"/>
              </a:ext>
            </a:extLst>
          </p:cNvPr>
          <p:cNvSpPr>
            <a:spLocks noGrp="1"/>
          </p:cNvSpPr>
          <p:nvPr>
            <p:ph type="title"/>
          </p:nvPr>
        </p:nvSpPr>
        <p:spPr/>
        <p:txBody>
          <a:bodyPr/>
          <a:lstStyle/>
          <a:p>
            <a:r>
              <a:rPr lang="en-GB" altLang="en-US" dirty="0"/>
              <a:t>Using a respirometer</a:t>
            </a:r>
          </a:p>
        </p:txBody>
      </p:sp>
      <p:pic>
        <p:nvPicPr>
          <p:cNvPr id="9" name="Picture 8">
            <a:extLst>
              <a:ext uri="{FF2B5EF4-FFF2-40B4-BE49-F238E27FC236}">
                <a16:creationId xmlns:a16="http://schemas.microsoft.com/office/drawing/2014/main" id="{1EAEB412-81B1-40F4-BC5C-F68E7732F6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E6E76E83-1749-4B9B-B541-E9D0AC132D3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Title 4">
            <a:extLst>
              <a:ext uri="{FF2B5EF4-FFF2-40B4-BE49-F238E27FC236}">
                <a16:creationId xmlns:a16="http://schemas.microsoft.com/office/drawing/2014/main" id="{144B1BDC-9FC4-4738-AA46-2F7E696BBAF6}"/>
              </a:ext>
            </a:extLst>
          </p:cNvPr>
          <p:cNvSpPr>
            <a:spLocks noGrp="1"/>
          </p:cNvSpPr>
          <p:nvPr>
            <p:ph type="title"/>
          </p:nvPr>
        </p:nvSpPr>
        <p:spPr/>
        <p:txBody>
          <a:bodyPr/>
          <a:lstStyle/>
          <a:p>
            <a:r>
              <a:rPr lang="en-GB" altLang="en-US" dirty="0"/>
              <a:t>Investigating respiration</a:t>
            </a:r>
          </a:p>
        </p:txBody>
      </p:sp>
      <p:pic>
        <p:nvPicPr>
          <p:cNvPr id="10" name="Picture 9">
            <a:extLst>
              <a:ext uri="{FF2B5EF4-FFF2-40B4-BE49-F238E27FC236}">
                <a16:creationId xmlns:a16="http://schemas.microsoft.com/office/drawing/2014/main" id="{E88CEF2C-DEFE-4519-AC53-E8B6A15F6AB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6" descr="flash_icon">
            <a:extLst>
              <a:ext uri="{FF2B5EF4-FFF2-40B4-BE49-F238E27FC236}">
                <a16:creationId xmlns:a16="http://schemas.microsoft.com/office/drawing/2014/main" id="{9FFBE8C9-D19B-4D18-B092-6B6CC6C041C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12">
            <a:extLst>
              <a:ext uri="{FF2B5EF4-FFF2-40B4-BE49-F238E27FC236}">
                <a16:creationId xmlns:a16="http://schemas.microsoft.com/office/drawing/2014/main" id="{CCF8E00C-4E23-4C8B-AAC9-41EC5B15CF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7404" y="136153"/>
            <a:ext cx="609685" cy="390580"/>
          </a:xfrm>
          <a:prstGeom prst="rect">
            <a:avLst/>
          </a:prstGeom>
        </p:spPr>
      </p:pic>
      <p:pic>
        <p:nvPicPr>
          <p:cNvPr id="8" name="Picture 7">
            <a:extLst>
              <a:ext uri="{FF2B5EF4-FFF2-40B4-BE49-F238E27FC236}">
                <a16:creationId xmlns:a16="http://schemas.microsoft.com/office/drawing/2014/main" id="{CA866DB5-7B46-45F2-8031-516DE67E883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5580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VgwFj4xz"/>
  <p:tag name="ARTICULATE_DESIGN_ID_5_DEFAULT DESIGN" val="kYDQu22C"/>
  <p:tag name="ARTICULATE_DESIGN_ID_1_DEFAULT DESIGN" val="UX09nWYI"/>
  <p:tag name="ARTICULATE_DESIGN_ID_6_DEFAULT DESIGN" val="ijIBXNHl"/>
  <p:tag name="ARTICULATE_DESIGN_ID_3_DEFAULT DESIGN" val="cFZVeEgD"/>
  <p:tag name="ARTICULATE_DESIGN_ID_2_DEFAULT DESIGN" val="OAZcS0H4"/>
  <p:tag name="ARTICULATE_DESIGN_ID_4_DEFAULT DESIGN" val="MrHh0Mf7"/>
  <p:tag name="ARTICULATE_PROJECT_OPEN" val="0"/>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14472</TotalTime>
  <Words>984</Words>
  <Application>Microsoft Office PowerPoint</Application>
  <PresentationFormat>On-screen Show (4:3)</PresentationFormat>
  <Paragraphs>130</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1_Default Design</vt:lpstr>
      <vt:lpstr>6_Default Design</vt:lpstr>
      <vt:lpstr>Cellular Respiration</vt:lpstr>
      <vt:lpstr>Information</vt:lpstr>
      <vt:lpstr>What is cellular respiration?</vt:lpstr>
      <vt:lpstr>What do organisms need energy for?</vt:lpstr>
      <vt:lpstr>Aerobic respiration</vt:lpstr>
      <vt:lpstr>The aerobic reaction</vt:lpstr>
      <vt:lpstr>Aerobic respiration: true or false?</vt:lpstr>
      <vt:lpstr>Using a respirometer</vt:lpstr>
      <vt:lpstr>Investigating respiration</vt:lpstr>
      <vt:lpstr>Anaerobic respiration in muscle</vt:lpstr>
      <vt:lpstr>What is anaerobic respiration?</vt:lpstr>
      <vt:lpstr>Anaerobic respiration in plants and yeast</vt:lpstr>
      <vt:lpstr>Uses of yeast (1)</vt:lpstr>
      <vt:lpstr>Uses of yeast (2)</vt:lpstr>
      <vt:lpstr>Aerobic versus anaerobic respiration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Cellular Respiration</dc:title>
  <dc:subject>Boardworks High School Life Science</dc:subject>
  <dc:creator>Boardworks</dc:creator>
  <cp:lastModifiedBy>Tim Crilly</cp:lastModifiedBy>
  <cp:revision>576</cp:revision>
  <dcterms:created xsi:type="dcterms:W3CDTF">2003-10-06T13:07:42Z</dcterms:created>
  <dcterms:modified xsi:type="dcterms:W3CDTF">2019-01-31T15:24:35Z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310EDE6C-922F-46C4-9E28-FCC8C8853952</vt:lpwstr>
  </property>
  <property fmtid="{D5CDD505-2E9C-101B-9397-08002B2CF9AE}" pid="3" name="ArticulatePath">
    <vt:lpwstr>Cellular Respiration</vt:lpwstr>
  </property>
</Properties>
</file>