
<file path=[Content_Types].xml><?xml version="1.0" encoding="utf-8"?>
<Types xmlns="http://schemas.openxmlformats.org/package/2006/content-types">
  <Default Extension="bin" ContentType="application/vnd.ms-office.activeX"/>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heme/theme3.xml" ContentType="application/vnd.openxmlformats-officedocument.theme+xml"/>
  <Override PartName="/ppt/theme/theme4.xml" ContentType="application/vnd.openxmlformats-officedocument.theme+xml"/>
  <Override PartName="/ppt/tags/tag30.xml" ContentType="application/vnd.openxmlformats-officedocument.presentationml.tags+xml"/>
  <Override PartName="/ppt/tags/tag31.xml" ContentType="application/vnd.openxmlformats-officedocument.presentationml.tags+xml"/>
  <Override PartName="/ppt/notesSlides/notesSlide1.xml" ContentType="application/vnd.openxmlformats-officedocument.presentationml.notesSlide+xml"/>
  <Override PartName="/ppt/tags/tag32.xml" ContentType="application/vnd.openxmlformats-officedocument.presentationml.tags+xml"/>
  <Override PartName="/ppt/notesSlides/notesSlide2.xml" ContentType="application/vnd.openxmlformats-officedocument.presentationml.notesSlide+xml"/>
  <Override PartName="/ppt/tags/tag33.xml" ContentType="application/vnd.openxmlformats-officedocument.presentationml.tags+xml"/>
  <Override PartName="/ppt/notesSlides/notesSlide3.xml" ContentType="application/vnd.openxmlformats-officedocument.presentationml.notesSlide+xml"/>
  <Override PartName="/ppt/tags/tag34.xml" ContentType="application/vnd.openxmlformats-officedocument.presentationml.tags+xml"/>
  <Override PartName="/ppt/notesSlides/notesSlide4.xml" ContentType="application/vnd.openxmlformats-officedocument.presentationml.notesSlide+xml"/>
  <Override PartName="/ppt/activeX/activeX1.xml" ContentType="application/vnd.ms-office.activeX+xml"/>
  <Override PartName="/ppt/notesSlides/notesSlide5.xml" ContentType="application/vnd.openxmlformats-officedocument.presentationml.notesSlide+xml"/>
  <Override PartName="/ppt/tags/tag35.xml" ContentType="application/vnd.openxmlformats-officedocument.presentationml.tags+xml"/>
  <Override PartName="/ppt/notesSlides/notesSlide6.xml" ContentType="application/vnd.openxmlformats-officedocument.presentationml.notesSlide+xml"/>
  <Override PartName="/ppt/tags/tag36.xml" ContentType="application/vnd.openxmlformats-officedocument.presentationml.tags+xml"/>
  <Override PartName="/ppt/notesSlides/notesSlide7.xml" ContentType="application/vnd.openxmlformats-officedocument.presentationml.notesSlide+xml"/>
  <Override PartName="/ppt/tags/tag37.xml" ContentType="application/vnd.openxmlformats-officedocument.presentationml.tags+xml"/>
  <Override PartName="/ppt/notesSlides/notesSlide8.xml" ContentType="application/vnd.openxmlformats-officedocument.presentationml.notesSlide+xml"/>
  <Override PartName="/ppt/tags/tag38.xml" ContentType="application/vnd.openxmlformats-officedocument.presentationml.tags+xml"/>
  <Override PartName="/ppt/notesSlides/notesSlide9.xml" ContentType="application/vnd.openxmlformats-officedocument.presentationml.notesSlide+xml"/>
  <Override PartName="/ppt/tags/tag39.xml" ContentType="application/vnd.openxmlformats-officedocument.presentationml.tags+xml"/>
  <Override PartName="/ppt/notesSlides/notesSlide10.xml" ContentType="application/vnd.openxmlformats-officedocument.presentationml.notesSlide+xml"/>
  <Override PartName="/ppt/tags/tag40.xml" ContentType="application/vnd.openxmlformats-officedocument.presentationml.tags+xml"/>
  <Override PartName="/ppt/activeX/activeX2.xml" ContentType="application/vnd.ms-office.activeX+xml"/>
  <Override PartName="/ppt/notesSlides/notesSlide11.xml" ContentType="application/vnd.openxmlformats-officedocument.presentationml.notesSlide+xml"/>
  <Override PartName="/ppt/tags/tag41.xml" ContentType="application/vnd.openxmlformats-officedocument.presentationml.tags+xml"/>
  <Override PartName="/ppt/activeX/activeX3.xml" ContentType="application/vnd.ms-office.activeX+xml"/>
  <Override PartName="/ppt/notesSlides/notesSlide12.xml" ContentType="application/vnd.openxmlformats-officedocument.presentationml.notesSlide+xml"/>
  <Override PartName="/ppt/tags/tag42.xml" ContentType="application/vnd.openxmlformats-officedocument.presentationml.tags+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activeX/activeX4.xml" ContentType="application/vnd.ms-office.activeX+xml"/>
  <Override PartName="/ppt/notesSlides/notesSlide15.xml" ContentType="application/vnd.openxmlformats-officedocument.presentationml.notesSlide+xml"/>
  <Override PartName="/ppt/tags/tag43.xml" ContentType="application/vnd.openxmlformats-officedocument.presentationml.tags+xml"/>
  <Override PartName="/ppt/notesSlides/notesSlide16.xml" ContentType="application/vnd.openxmlformats-officedocument.presentationml.notesSlide+xml"/>
  <Override PartName="/ppt/tags/tag44.xml" ContentType="application/vnd.openxmlformats-officedocument.presentationml.tags+xml"/>
  <Override PartName="/ppt/notesSlides/notesSlide17.xml" ContentType="application/vnd.openxmlformats-officedocument.presentationml.notesSlide+xml"/>
  <Override PartName="/ppt/tags/tag45.xml" ContentType="application/vnd.openxmlformats-officedocument.presentationml.tags+xml"/>
  <Override PartName="/ppt/notesSlides/notesSlide18.xml" ContentType="application/vnd.openxmlformats-officedocument.presentationml.notesSlide+xml"/>
  <Override PartName="/ppt/tags/tag46.xml" ContentType="application/vnd.openxmlformats-officedocument.presentationml.tags+xml"/>
  <Override PartName="/ppt/notesSlides/notesSlide19.xml" ContentType="application/vnd.openxmlformats-officedocument.presentationml.notesSlide+xml"/>
  <Override PartName="/ppt/tags/tag47.xml" ContentType="application/vnd.openxmlformats-officedocument.presentationml.tags+xml"/>
  <Override PartName="/ppt/notesSlides/notesSlide20.xml" ContentType="application/vnd.openxmlformats-officedocument.presentationml.notesSlide+xml"/>
  <Override PartName="/ppt/tags/tag48.xml" ContentType="application/vnd.openxmlformats-officedocument.presentationml.tags+xml"/>
  <Override PartName="/ppt/activeX/activeX5.xml" ContentType="application/vnd.ms-office.activeX+xml"/>
  <Override PartName="/ppt/notesSlides/notesSlide21.xml" ContentType="application/vnd.openxmlformats-officedocument.presentationml.notesSlide+xml"/>
  <Override PartName="/ppt/tags/tag49.xml" ContentType="application/vnd.openxmlformats-officedocument.presentationml.tags+xml"/>
  <Override PartName="/ppt/activeX/activeX6.xml" ContentType="application/vnd.ms-office.activeX+xml"/>
  <Override PartName="/ppt/notesSlides/notesSlide22.xml" ContentType="application/vnd.openxmlformats-officedocument.presentationml.notesSlide+xml"/>
  <Override PartName="/ppt/tags/tag50.xml" ContentType="application/vnd.openxmlformats-officedocument.presentationml.tags+xml"/>
  <Override PartName="/ppt/notesSlides/notesSlide23.xml" ContentType="application/vnd.openxmlformats-officedocument.presentationml.notesSlide+xml"/>
  <Override PartName="/ppt/tags/tag51.xml" ContentType="application/vnd.openxmlformats-officedocument.presentationml.tags+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p:sldMasterIdLst>
    <p:sldMasterId id="2147485184" r:id="rId1"/>
    <p:sldMasterId id="2147485198" r:id="rId2"/>
  </p:sldMasterIdLst>
  <p:notesMasterIdLst>
    <p:notesMasterId r:id="rId28"/>
  </p:notesMasterIdLst>
  <p:handoutMasterIdLst>
    <p:handoutMasterId r:id="rId29"/>
  </p:handoutMasterIdLst>
  <p:sldIdLst>
    <p:sldId id="430" r:id="rId3"/>
    <p:sldId id="527" r:id="rId4"/>
    <p:sldId id="578" r:id="rId5"/>
    <p:sldId id="583" r:id="rId6"/>
    <p:sldId id="497" r:id="rId7"/>
    <p:sldId id="581" r:id="rId8"/>
    <p:sldId id="584" r:id="rId9"/>
    <p:sldId id="582" r:id="rId10"/>
    <p:sldId id="585" r:id="rId11"/>
    <p:sldId id="548" r:id="rId12"/>
    <p:sldId id="549" r:id="rId13"/>
    <p:sldId id="552" r:id="rId14"/>
    <p:sldId id="550" r:id="rId15"/>
    <p:sldId id="535" r:id="rId16"/>
    <p:sldId id="487" r:id="rId17"/>
    <p:sldId id="586" r:id="rId18"/>
    <p:sldId id="588" r:id="rId19"/>
    <p:sldId id="589" r:id="rId20"/>
    <p:sldId id="587" r:id="rId21"/>
    <p:sldId id="590" r:id="rId22"/>
    <p:sldId id="511" r:id="rId23"/>
    <p:sldId id="512" r:id="rId24"/>
    <p:sldId id="591" r:id="rId25"/>
    <p:sldId id="592" r:id="rId26"/>
    <p:sldId id="319" r:id="rId27"/>
  </p:sldIdLst>
  <p:sldSz cx="9144000" cy="6858000" type="screen4x3"/>
  <p:notesSz cx="6858000" cy="9296400"/>
  <p:embeddedFontLst>
    <p:embeddedFont>
      <p:font typeface="Wingdings 2" panose="05020102010507070707" pitchFamily="18" charset="2"/>
      <p:regular r:id="rId30"/>
    </p:embeddedFont>
  </p:embeddedFontLst>
  <p:custDataLst>
    <p:tags r:id="rId31"/>
  </p:custDataLst>
  <p:defaultTextStyle>
    <a:defPPr>
      <a:defRPr lang="en-US"/>
    </a:defPPr>
    <a:lvl1pPr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1pPr>
    <a:lvl2pPr marL="4572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2pPr>
    <a:lvl3pPr marL="9144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3pPr>
    <a:lvl4pPr marL="13716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4pPr>
    <a:lvl5pPr marL="18288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5pPr>
    <a:lvl6pPr marL="2286000" algn="l" defTabSz="914400" rtl="0" eaLnBrk="1" latinLnBrk="0" hangingPunct="1">
      <a:defRPr sz="2400" kern="1200">
        <a:solidFill>
          <a:srgbClr val="000066"/>
        </a:solidFill>
        <a:latin typeface="Arial" panose="020B0604020202020204" pitchFamily="34" charset="0"/>
        <a:ea typeface="+mn-ea"/>
        <a:cs typeface="+mn-cs"/>
      </a:defRPr>
    </a:lvl6pPr>
    <a:lvl7pPr marL="2743200" algn="l" defTabSz="914400" rtl="0" eaLnBrk="1" latinLnBrk="0" hangingPunct="1">
      <a:defRPr sz="2400" kern="1200">
        <a:solidFill>
          <a:srgbClr val="000066"/>
        </a:solidFill>
        <a:latin typeface="Arial" panose="020B0604020202020204" pitchFamily="34" charset="0"/>
        <a:ea typeface="+mn-ea"/>
        <a:cs typeface="+mn-cs"/>
      </a:defRPr>
    </a:lvl7pPr>
    <a:lvl8pPr marL="3200400" algn="l" defTabSz="914400" rtl="0" eaLnBrk="1" latinLnBrk="0" hangingPunct="1">
      <a:defRPr sz="2400" kern="1200">
        <a:solidFill>
          <a:srgbClr val="000066"/>
        </a:solidFill>
        <a:latin typeface="Arial" panose="020B0604020202020204" pitchFamily="34" charset="0"/>
        <a:ea typeface="+mn-ea"/>
        <a:cs typeface="+mn-cs"/>
      </a:defRPr>
    </a:lvl8pPr>
    <a:lvl9pPr marL="3657600" algn="l" defTabSz="914400" rtl="0" eaLnBrk="1" latinLnBrk="0" hangingPunct="1">
      <a:defRPr sz="2400" kern="1200">
        <a:solidFill>
          <a:srgbClr val="000066"/>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494">
          <p15:clr>
            <a:srgbClr val="A4A3A4"/>
          </p15:clr>
        </p15:guide>
        <p15:guide id="2" orient="horz" pos="3876">
          <p15:clr>
            <a:srgbClr val="A4A3A4"/>
          </p15:clr>
        </p15:guide>
        <p15:guide id="3" pos="5375">
          <p15:clr>
            <a:srgbClr val="A4A3A4"/>
          </p15:clr>
        </p15:guide>
        <p15:guide id="4" pos="216">
          <p15:clr>
            <a:srgbClr val="A4A3A4"/>
          </p15:clr>
        </p15:guide>
      </p15:sldGuideLst>
    </p:ext>
    <p:ext uri="{2D200454-40CA-4A62-9FC3-DE9A4176ACB9}">
      <p15:notesGuideLst xmlns:p15="http://schemas.microsoft.com/office/powerpoint/2012/main">
        <p15:guide id="1" orient="horz" pos="2928" userDrawn="1">
          <p15:clr>
            <a:srgbClr val="A4A3A4"/>
          </p15:clr>
        </p15:guide>
        <p15:guide id="2" pos="2161"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6E696"/>
    <a:srgbClr val="010066"/>
    <a:srgbClr val="10BC45"/>
    <a:srgbClr val="CC0099"/>
    <a:srgbClr val="33CC33"/>
    <a:srgbClr val="009900"/>
    <a:srgbClr val="FF6161"/>
    <a:srgbClr val="00339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8917" autoAdjust="0"/>
    <p:restoredTop sz="83229" autoAdjust="0"/>
  </p:normalViewPr>
  <p:slideViewPr>
    <p:cSldViewPr snapToGrid="0" showGuides="1">
      <p:cViewPr>
        <p:scale>
          <a:sx n="85" d="100"/>
          <a:sy n="85" d="100"/>
        </p:scale>
        <p:origin x="618" y="162"/>
      </p:cViewPr>
      <p:guideLst>
        <p:guide orient="horz" pos="494"/>
        <p:guide orient="horz" pos="3876"/>
        <p:guide pos="5375"/>
        <p:guide pos="216"/>
      </p:guideLst>
    </p:cSldViewPr>
  </p:slideViewPr>
  <p:outlineViewPr>
    <p:cViewPr>
      <p:scale>
        <a:sx n="33" d="100"/>
        <a:sy n="33" d="100"/>
      </p:scale>
      <p:origin x="0" y="-354"/>
    </p:cViewPr>
  </p:outlineViewPr>
  <p:notesTextViewPr>
    <p:cViewPr>
      <p:scale>
        <a:sx n="150" d="100"/>
        <a:sy n="150" d="100"/>
      </p:scale>
      <p:origin x="0" y="0"/>
    </p:cViewPr>
  </p:notesTextViewPr>
  <p:sorterViewPr>
    <p:cViewPr varScale="1">
      <p:scale>
        <a:sx n="100" d="100"/>
        <a:sy n="100" d="100"/>
      </p:scale>
      <p:origin x="0" y="0"/>
    </p:cViewPr>
  </p:sorterViewPr>
  <p:notesViewPr>
    <p:cSldViewPr snapToGrid="0" showGuides="1">
      <p:cViewPr varScale="1">
        <p:scale>
          <a:sx n="77" d="100"/>
          <a:sy n="77" d="100"/>
        </p:scale>
        <p:origin x="2064" y="108"/>
      </p:cViewPr>
      <p:guideLst>
        <p:guide orient="horz" pos="2928"/>
        <p:guide pos="2161"/>
      </p:guideLst>
    </p:cSldViewPr>
  </p:notesViewPr>
  <p:gridSpacing cx="36004" cy="36004"/>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tags" Target="tags/tag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font" Target="fonts/font1.fntdata"/><Relationship Id="rId35" Type="http://schemas.openxmlformats.org/officeDocument/2006/relationships/tableStyles" Target="tableStyles.xml"/></Relationships>
</file>

<file path=ppt/activeX/_rels/activeX1.xml.rels><?xml version="1.0" encoding="UTF-8" standalone="yes"?>
<Relationships xmlns="http://schemas.openxmlformats.org/package/2006/relationships"><Relationship Id="rId1" Type="http://schemas.microsoft.com/office/2006/relationships/activeXControlBinary" Target="activeX1.bin"/></Relationships>
</file>

<file path=ppt/activeX/_rels/activeX2.xml.rels><?xml version="1.0" encoding="UTF-8" standalone="yes"?>
<Relationships xmlns="http://schemas.openxmlformats.org/package/2006/relationships"><Relationship Id="rId1" Type="http://schemas.microsoft.com/office/2006/relationships/activeXControlBinary" Target="activeX2.bin"/></Relationships>
</file>

<file path=ppt/activeX/_rels/activeX3.xml.rels><?xml version="1.0" encoding="UTF-8" standalone="yes"?>
<Relationships xmlns="http://schemas.openxmlformats.org/package/2006/relationships"><Relationship Id="rId1" Type="http://schemas.microsoft.com/office/2006/relationships/activeXControlBinary" Target="activeX3.bin"/></Relationships>
</file>

<file path=ppt/activeX/_rels/activeX4.xml.rels><?xml version="1.0" encoding="UTF-8" standalone="yes"?>
<Relationships xmlns="http://schemas.openxmlformats.org/package/2006/relationships"><Relationship Id="rId1" Type="http://schemas.microsoft.com/office/2006/relationships/activeXControlBinary" Target="activeX4.bin"/></Relationships>
</file>

<file path=ppt/activeX/_rels/activeX5.xml.rels><?xml version="1.0" encoding="UTF-8" standalone="yes"?>
<Relationships xmlns="http://schemas.openxmlformats.org/package/2006/relationships"><Relationship Id="rId1" Type="http://schemas.microsoft.com/office/2006/relationships/activeXControlBinary" Target="activeX5.bin"/></Relationships>
</file>

<file path=ppt/activeX/_rels/activeX6.xml.rels><?xml version="1.0" encoding="UTF-8" standalone="yes"?>
<Relationships xmlns="http://schemas.openxmlformats.org/package/2006/relationships"><Relationship Id="rId1" Type="http://schemas.microsoft.com/office/2006/relationships/activeXControlBinary" Target="activeX6.bin"/></Relationships>
</file>

<file path=ppt/activeX/activeX1.xml><?xml version="1.0" encoding="utf-8"?>
<ax:ocx xmlns:ax="http://schemas.microsoft.com/office/2006/activeX" xmlns:r="http://schemas.openxmlformats.org/officeDocument/2006/relationships" ax:classid="{D27CDB6E-AE6D-11CF-96B8-444553540000}" ax:persistence="persistStorage" r:id="rId1"/>
</file>

<file path=ppt/activeX/activeX2.xml><?xml version="1.0" encoding="utf-8"?>
<ax:ocx xmlns:ax="http://schemas.microsoft.com/office/2006/activeX" xmlns:r="http://schemas.openxmlformats.org/officeDocument/2006/relationships" ax:classid="{D27CDB6E-AE6D-11CF-96B8-444553540000}" ax:persistence="persistStorage" r:id="rId1"/>
</file>

<file path=ppt/activeX/activeX3.xml><?xml version="1.0" encoding="utf-8"?>
<ax:ocx xmlns:ax="http://schemas.microsoft.com/office/2006/activeX" xmlns:r="http://schemas.openxmlformats.org/officeDocument/2006/relationships" ax:classid="{D27CDB6E-AE6D-11CF-96B8-444553540000}" ax:persistence="persistStorage" r:id="rId1"/>
</file>

<file path=ppt/activeX/activeX4.xml><?xml version="1.0" encoding="utf-8"?>
<ax:ocx xmlns:ax="http://schemas.microsoft.com/office/2006/activeX" xmlns:r="http://schemas.openxmlformats.org/officeDocument/2006/relationships" ax:classid="{D27CDB6E-AE6D-11CF-96B8-444553540000}" ax:persistence="persistStorage" r:id="rId1"/>
</file>

<file path=ppt/activeX/activeX5.xml><?xml version="1.0" encoding="utf-8"?>
<ax:ocx xmlns:ax="http://schemas.microsoft.com/office/2006/activeX" xmlns:r="http://schemas.openxmlformats.org/officeDocument/2006/relationships" ax:classid="{D27CDB6E-AE6D-11CF-96B8-444553540000}" ax:persistence="persistStorage" r:id="rId1"/>
</file>

<file path=ppt/activeX/activeX6.xml><?xml version="1.0" encoding="utf-8"?>
<ax:ocx xmlns:ax="http://schemas.microsoft.com/office/2006/activeX" xmlns:r="http://schemas.openxmlformats.org/officeDocument/2006/relationships" ax:classid="{D27CDB6E-AE6D-11CF-96B8-444553540000}" ax:persistence="persistStorage" r:id="rId1"/>
</file>

<file path=ppt/drawings/_rels/vmlDrawing1.vml.rels><?xml version="1.0" encoding="UTF-8" standalone="yes"?>
<Relationships xmlns="http://schemas.openxmlformats.org/package/2006/relationships"><Relationship Id="rId1" Type="http://schemas.openxmlformats.org/officeDocument/2006/relationships/image" Target="../media/image10.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9.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9.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9.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0.w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19.wmf"/></Relationships>
</file>

<file path=ppt/handoutMasters/_rels/handoutMaster1.xml.rels><?xml version="1.0" encoding="UTF-8" standalone="yes"?>
<Relationships xmlns="http://schemas.openxmlformats.org/package/2006/relationships"><Relationship Id="rId2" Type="http://schemas.openxmlformats.org/officeDocument/2006/relationships/tags" Target="../tags/tag30.xml"/><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5957" name="Rectangle 5">
            <a:extLst>
              <a:ext uri="{FF2B5EF4-FFF2-40B4-BE49-F238E27FC236}">
                <a16:creationId xmlns:a16="http://schemas.microsoft.com/office/drawing/2014/main" id="{D10CFC12-1119-4F18-BBAB-3149689BEBE3}"/>
              </a:ext>
            </a:extLst>
          </p:cNvPr>
          <p:cNvSpPr>
            <a:spLocks noGrp="1" noChangeArrowheads="1"/>
          </p:cNvSpPr>
          <p:nvPr>
            <p:ph type="sldNum" sz="quarter" idx="3"/>
          </p:nvPr>
        </p:nvSpPr>
        <p:spPr bwMode="auto">
          <a:xfrm>
            <a:off x="3884613" y="8829966"/>
            <a:ext cx="2971800" cy="4648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1">
                <a:solidFill>
                  <a:schemeClr val="tx1"/>
                </a:solidFill>
              </a:defRPr>
            </a:lvl1pPr>
          </a:lstStyle>
          <a:p>
            <a:fld id="{46F4E1FC-EFB6-482E-8B04-A11FC3383B04}" type="slidenum">
              <a:rPr lang="en-GB" altLang="en-US"/>
              <a:pPr/>
              <a:t>‹#›</a:t>
            </a:fld>
            <a:endParaRPr lang="en-GB" altLang="en-US"/>
          </a:p>
        </p:txBody>
      </p:sp>
      <p:sp>
        <p:nvSpPr>
          <p:cNvPr id="5" name="Rectangle 7">
            <a:extLst>
              <a:ext uri="{FF2B5EF4-FFF2-40B4-BE49-F238E27FC236}">
                <a16:creationId xmlns:a16="http://schemas.microsoft.com/office/drawing/2014/main" id="{F69EA6E6-2C21-4F64-8385-CA163B578D14}"/>
              </a:ext>
            </a:extLst>
          </p:cNvPr>
          <p:cNvSpPr>
            <a:spLocks noChangeArrowheads="1"/>
          </p:cNvSpPr>
          <p:nvPr/>
        </p:nvSpPr>
        <p:spPr bwMode="auto">
          <a:xfrm>
            <a:off x="1924050" y="8831580"/>
            <a:ext cx="2971800" cy="464820"/>
          </a:xfrm>
          <a:prstGeom prst="rect">
            <a:avLst/>
          </a:prstGeom>
          <a:noFill/>
          <a:ln w="9525">
            <a:noFill/>
            <a:miter lim="800000"/>
            <a:headEnd/>
            <a:tailEnd/>
          </a:ln>
        </p:spPr>
        <p:txBody>
          <a:bodyPr anchor="b"/>
          <a:lstStyle/>
          <a:p>
            <a:pPr algn="ctr"/>
            <a:r>
              <a:rPr lang="en-GB" sz="1200" b="1" dirty="0">
                <a:solidFill>
                  <a:schemeClr val="tx1"/>
                </a:solidFill>
              </a:rPr>
              <a:t>© Boardworks</a:t>
            </a:r>
          </a:p>
        </p:txBody>
      </p:sp>
      <p:sp>
        <p:nvSpPr>
          <p:cNvPr id="6" name="Rectangle 9">
            <a:extLst>
              <a:ext uri="{FF2B5EF4-FFF2-40B4-BE49-F238E27FC236}">
                <a16:creationId xmlns:a16="http://schemas.microsoft.com/office/drawing/2014/main" id="{6D151C19-AD0B-4ED0-B7BA-D978BD7DB122}"/>
              </a:ext>
            </a:extLst>
          </p:cNvPr>
          <p:cNvSpPr>
            <a:spLocks noChangeArrowheads="1"/>
          </p:cNvSpPr>
          <p:nvPr/>
        </p:nvSpPr>
        <p:spPr bwMode="auto">
          <a:xfrm>
            <a:off x="1548766" y="116205"/>
            <a:ext cx="3760470" cy="464820"/>
          </a:xfrm>
          <a:prstGeom prst="rect">
            <a:avLst/>
          </a:prstGeom>
          <a:noFill/>
          <a:ln w="9525">
            <a:noFill/>
            <a:miter lim="800000"/>
            <a:headEnd/>
            <a:tailEnd/>
          </a:ln>
        </p:spPr>
        <p:txBody>
          <a:bodyPr anchor="b"/>
          <a:lstStyle/>
          <a:p>
            <a:pPr algn="ctr"/>
            <a:r>
              <a:rPr lang="en-GB" sz="1200" b="1" dirty="0">
                <a:solidFill>
                  <a:schemeClr val="tx1"/>
                </a:solidFill>
              </a:rPr>
              <a:t>Boardworks High School Life Science</a:t>
            </a:r>
          </a:p>
        </p:txBody>
      </p:sp>
    </p:spTree>
    <p:custDataLst>
      <p:tags r:id="rId2"/>
    </p:custDataLst>
    <p:extLst>
      <p:ext uri="{BB962C8B-B14F-4D97-AF65-F5344CB8AC3E}">
        <p14:creationId xmlns:p14="http://schemas.microsoft.com/office/powerpoint/2010/main" val="3448247461"/>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7890" name="Rectangle 4">
            <a:extLst>
              <a:ext uri="{FF2B5EF4-FFF2-40B4-BE49-F238E27FC236}">
                <a16:creationId xmlns:a16="http://schemas.microsoft.com/office/drawing/2014/main" id="{09C6FF57-A71A-4F49-963D-3ABD94CA129F}"/>
              </a:ext>
            </a:extLst>
          </p:cNvPr>
          <p:cNvSpPr>
            <a:spLocks noGrp="1" noRot="1" noChangeAspect="1" noChangeArrowheads="1" noTextEdit="1"/>
          </p:cNvSpPr>
          <p:nvPr>
            <p:ph type="sldImg" idx="2"/>
          </p:nvPr>
        </p:nvSpPr>
        <p:spPr bwMode="auto">
          <a:xfrm>
            <a:off x="1104900" y="696913"/>
            <a:ext cx="4648200" cy="34861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01" name="Rectangle 5">
            <a:extLst>
              <a:ext uri="{FF2B5EF4-FFF2-40B4-BE49-F238E27FC236}">
                <a16:creationId xmlns:a16="http://schemas.microsoft.com/office/drawing/2014/main" id="{55A4D808-2CF2-4E13-BDAF-027ED08169CC}"/>
              </a:ext>
            </a:extLst>
          </p:cNvPr>
          <p:cNvSpPr>
            <a:spLocks noGrp="1" noChangeArrowheads="1"/>
          </p:cNvSpPr>
          <p:nvPr>
            <p:ph type="body" sz="quarter" idx="3"/>
          </p:nvPr>
        </p:nvSpPr>
        <p:spPr bwMode="auto">
          <a:xfrm>
            <a:off x="914401" y="4415790"/>
            <a:ext cx="5029200" cy="418338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4103" name="Rectangle 7">
            <a:extLst>
              <a:ext uri="{FF2B5EF4-FFF2-40B4-BE49-F238E27FC236}">
                <a16:creationId xmlns:a16="http://schemas.microsoft.com/office/drawing/2014/main" id="{4F3ED78F-4992-41E4-AE2F-835D6A466A24}"/>
              </a:ext>
            </a:extLst>
          </p:cNvPr>
          <p:cNvSpPr>
            <a:spLocks noGrp="1" noChangeArrowheads="1"/>
          </p:cNvSpPr>
          <p:nvPr>
            <p:ph type="sldNum" sz="quarter" idx="5"/>
          </p:nvPr>
        </p:nvSpPr>
        <p:spPr bwMode="auto">
          <a:xfrm>
            <a:off x="3886200" y="8831580"/>
            <a:ext cx="2971800" cy="4648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1">
                <a:solidFill>
                  <a:schemeClr val="tx1"/>
                </a:solidFill>
              </a:defRPr>
            </a:lvl1pPr>
          </a:lstStyle>
          <a:p>
            <a:fld id="{DB2BFD56-3AD1-4353-896F-7BE593D43DF1}" type="slidenum">
              <a:rPr lang="en-US" altLang="en-US"/>
              <a:pPr/>
              <a:t>‹#›</a:t>
            </a:fld>
            <a:endParaRPr lang="en-US" altLang="en-US"/>
          </a:p>
        </p:txBody>
      </p:sp>
      <p:sp>
        <p:nvSpPr>
          <p:cNvPr id="7" name="Rectangle 7">
            <a:extLst>
              <a:ext uri="{FF2B5EF4-FFF2-40B4-BE49-F238E27FC236}">
                <a16:creationId xmlns:a16="http://schemas.microsoft.com/office/drawing/2014/main" id="{8C5878D4-0E4C-4336-AC54-2959DC984B91}"/>
              </a:ext>
            </a:extLst>
          </p:cNvPr>
          <p:cNvSpPr>
            <a:spLocks noChangeArrowheads="1"/>
          </p:cNvSpPr>
          <p:nvPr/>
        </p:nvSpPr>
        <p:spPr bwMode="auto">
          <a:xfrm>
            <a:off x="1924050" y="8831580"/>
            <a:ext cx="2971800" cy="464820"/>
          </a:xfrm>
          <a:prstGeom prst="rect">
            <a:avLst/>
          </a:prstGeom>
          <a:noFill/>
          <a:ln w="9525">
            <a:noFill/>
            <a:miter lim="800000"/>
            <a:headEnd/>
            <a:tailEnd/>
          </a:ln>
        </p:spPr>
        <p:txBody>
          <a:bodyPr anchor="b"/>
          <a:lstStyle/>
          <a:p>
            <a:pPr algn="ctr"/>
            <a:r>
              <a:rPr lang="en-GB" sz="1200" b="1" dirty="0">
                <a:solidFill>
                  <a:schemeClr val="tx1"/>
                </a:solidFill>
              </a:rPr>
              <a:t>© Boardworks</a:t>
            </a:r>
          </a:p>
        </p:txBody>
      </p:sp>
      <p:sp>
        <p:nvSpPr>
          <p:cNvPr id="8" name="Rectangle 9">
            <a:extLst>
              <a:ext uri="{FF2B5EF4-FFF2-40B4-BE49-F238E27FC236}">
                <a16:creationId xmlns:a16="http://schemas.microsoft.com/office/drawing/2014/main" id="{F5ACE8F0-831A-4297-9BFB-3A5BB54FF58E}"/>
              </a:ext>
            </a:extLst>
          </p:cNvPr>
          <p:cNvSpPr>
            <a:spLocks noChangeArrowheads="1"/>
          </p:cNvSpPr>
          <p:nvPr/>
        </p:nvSpPr>
        <p:spPr bwMode="auto">
          <a:xfrm>
            <a:off x="1548766" y="116205"/>
            <a:ext cx="3760470" cy="464820"/>
          </a:xfrm>
          <a:prstGeom prst="rect">
            <a:avLst/>
          </a:prstGeom>
          <a:noFill/>
          <a:ln w="9525">
            <a:noFill/>
            <a:miter lim="800000"/>
            <a:headEnd/>
            <a:tailEnd/>
          </a:ln>
        </p:spPr>
        <p:txBody>
          <a:bodyPr anchor="b"/>
          <a:lstStyle/>
          <a:p>
            <a:pPr algn="ctr"/>
            <a:r>
              <a:rPr lang="en-GB" sz="1200" b="1" dirty="0">
                <a:solidFill>
                  <a:schemeClr val="tx1"/>
                </a:solidFill>
              </a:rPr>
              <a:t>Boardworks High School Life Science</a:t>
            </a:r>
          </a:p>
        </p:txBody>
      </p:sp>
    </p:spTree>
    <p:extLst>
      <p:ext uri="{BB962C8B-B14F-4D97-AF65-F5344CB8AC3E}">
        <p14:creationId xmlns:p14="http://schemas.microsoft.com/office/powerpoint/2010/main" val="2061327219"/>
      </p:ext>
    </p:extLst>
  </p:cSld>
  <p:clrMap bg1="lt1" tx1="dk1" bg2="lt2" tx2="dk2" accent1="accent1" accent2="accent2" accent3="accent3" accent4="accent4" accent5="accent5" accent6="accent6" hlink="hlink" folHlink="folHlink"/>
  <p:hf hdr="0" ftr="0" dt="0"/>
  <p:notesStyle>
    <a:lvl1pPr algn="l" rtl="0" eaLnBrk="0" fontAlgn="base" hangingPunct="0">
      <a:spcBef>
        <a:spcPts val="432"/>
      </a:spcBef>
      <a:spcAft>
        <a:spcPct val="0"/>
      </a:spcAft>
      <a:defRPr sz="1200" kern="1200">
        <a:solidFill>
          <a:schemeClr val="tx1"/>
        </a:solidFill>
        <a:latin typeface="Arial" charset="0"/>
        <a:ea typeface="+mn-ea"/>
        <a:cs typeface="+mn-cs"/>
      </a:defRPr>
    </a:lvl1pPr>
    <a:lvl2pPr marL="457200" algn="l" rtl="0" eaLnBrk="0" fontAlgn="base" hangingPunct="0">
      <a:spcBef>
        <a:spcPts val="432"/>
      </a:spcBef>
      <a:spcAft>
        <a:spcPct val="0"/>
      </a:spcAft>
      <a:defRPr sz="1200" kern="1200">
        <a:solidFill>
          <a:schemeClr val="tx1"/>
        </a:solidFill>
        <a:latin typeface="Arial" charset="0"/>
        <a:ea typeface="+mn-ea"/>
        <a:cs typeface="+mn-cs"/>
      </a:defRPr>
    </a:lvl2pPr>
    <a:lvl3pPr marL="914400" algn="l" rtl="0" eaLnBrk="0" fontAlgn="base" hangingPunct="0">
      <a:spcBef>
        <a:spcPts val="432"/>
      </a:spcBef>
      <a:spcAft>
        <a:spcPct val="0"/>
      </a:spcAft>
      <a:defRPr sz="1200" kern="1200">
        <a:solidFill>
          <a:schemeClr val="tx1"/>
        </a:solidFill>
        <a:latin typeface="Arial" charset="0"/>
        <a:ea typeface="+mn-ea"/>
        <a:cs typeface="+mn-cs"/>
      </a:defRPr>
    </a:lvl3pPr>
    <a:lvl4pPr marL="1371600" algn="l" rtl="0" eaLnBrk="0" fontAlgn="base" hangingPunct="0">
      <a:spcBef>
        <a:spcPts val="432"/>
      </a:spcBef>
      <a:spcAft>
        <a:spcPct val="0"/>
      </a:spcAft>
      <a:defRPr sz="1200" kern="1200">
        <a:solidFill>
          <a:schemeClr val="tx1"/>
        </a:solidFill>
        <a:latin typeface="Arial" charset="0"/>
        <a:ea typeface="+mn-ea"/>
        <a:cs typeface="+mn-cs"/>
      </a:defRPr>
    </a:lvl4pPr>
    <a:lvl5pPr marL="1828800" algn="l" rtl="0" eaLnBrk="0" fontAlgn="base" hangingPunct="0">
      <a:spcBef>
        <a:spcPts val="432"/>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5" name="Rectangle 2">
            <a:extLst>
              <a:ext uri="{FF2B5EF4-FFF2-40B4-BE49-F238E27FC236}">
                <a16:creationId xmlns:a16="http://schemas.microsoft.com/office/drawing/2014/main" id="{1F03DD81-34F4-4AFD-9C2C-85DC6A939DE0}"/>
              </a:ext>
            </a:extLst>
          </p:cNvPr>
          <p:cNvSpPr>
            <a:spLocks noGrp="1" noRot="1" noChangeAspect="1" noChangeArrowheads="1" noTextEdit="1"/>
          </p:cNvSpPr>
          <p:nvPr>
            <p:ph type="sldImg"/>
          </p:nvPr>
        </p:nvSpPr>
        <p:spPr>
          <a:ln/>
        </p:spPr>
      </p:sp>
      <p:sp>
        <p:nvSpPr>
          <p:cNvPr id="38916" name="Rectangle 3">
            <a:extLst>
              <a:ext uri="{FF2B5EF4-FFF2-40B4-BE49-F238E27FC236}">
                <a16:creationId xmlns:a16="http://schemas.microsoft.com/office/drawing/2014/main" id="{7F154566-6C9D-4744-B351-8D036B4BF5C7}"/>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BEBAA058-AFC3-4258-81EA-B6A88CE00D99}"/>
              </a:ext>
            </a:extLst>
          </p:cNvPr>
          <p:cNvSpPr>
            <a:spLocks noGrp="1"/>
          </p:cNvSpPr>
          <p:nvPr>
            <p:ph type="sldNum" sz="quarter" idx="10"/>
          </p:nvPr>
        </p:nvSpPr>
        <p:spPr/>
        <p:txBody>
          <a:bodyPr/>
          <a:lstStyle/>
          <a:p>
            <a:fld id="{DB2BFD56-3AD1-4353-896F-7BE593D43DF1}" type="slidenum">
              <a:rPr lang="en-US" altLang="en-US" smtClean="0"/>
              <a:pPr/>
              <a:t>1</a:t>
            </a:fld>
            <a:endParaRPr lang="en-US"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1" name="Rectangle 2">
            <a:extLst>
              <a:ext uri="{FF2B5EF4-FFF2-40B4-BE49-F238E27FC236}">
                <a16:creationId xmlns:a16="http://schemas.microsoft.com/office/drawing/2014/main" id="{093E9C81-3349-41DD-994D-8BC4C9802B05}"/>
              </a:ext>
            </a:extLst>
          </p:cNvPr>
          <p:cNvSpPr>
            <a:spLocks noGrp="1" noRot="1" noChangeAspect="1" noChangeArrowheads="1" noTextEdit="1"/>
          </p:cNvSpPr>
          <p:nvPr>
            <p:ph type="sldImg"/>
          </p:nvPr>
        </p:nvSpPr>
        <p:spPr>
          <a:ln/>
        </p:spPr>
      </p:sp>
      <p:sp>
        <p:nvSpPr>
          <p:cNvPr id="58372" name="Rectangle 3">
            <a:extLst>
              <a:ext uri="{FF2B5EF4-FFF2-40B4-BE49-F238E27FC236}">
                <a16:creationId xmlns:a16="http://schemas.microsoft.com/office/drawing/2014/main" id="{35D5EF9C-D205-4C0F-8355-8DB9A0F59F8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Teacher notes</a:t>
            </a:r>
          </a:p>
          <a:p>
            <a:pPr eaLnBrk="1" hangingPunct="1"/>
            <a:r>
              <a:rPr lang="en-US" altLang="en-US" dirty="0">
                <a:latin typeface="Arial" panose="020B0604020202020204" pitchFamily="34" charset="0"/>
              </a:rPr>
              <a:t>Students should be able to identify that the lynx is the predator species and the snowshoe hare is the prey species in the food chain shown.</a:t>
            </a:r>
          </a:p>
          <a:p>
            <a:pPr eaLnBrk="1" hangingPunct="1"/>
            <a:endParaRPr lang="en-US" altLang="en-US" dirty="0">
              <a:latin typeface="Arial" panose="020B0604020202020204" pitchFamily="34" charset="0"/>
            </a:endParaRPr>
          </a:p>
          <a:p>
            <a:pPr marL="0" marR="0" lvl="0" indent="0" algn="l" defTabSz="914400" rtl="0" eaLnBrk="0" fontAlgn="base" latinLnBrk="0" hangingPunct="0">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Practices:</a:t>
            </a: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Apply scientific ideas, principles, and/or evidence to provide an explanation of phenomena and solve design problems, taking into account possible unanticipated effects.</a:t>
            </a: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Obtaining, Evaluating, and Communicating Information:</a:t>
            </a:r>
            <a:r>
              <a:rPr lang="en-GB" sz="1200" kern="1200" dirty="0">
                <a:solidFill>
                  <a:schemeClr val="tx1"/>
                </a:solidFill>
                <a:effectLst/>
                <a:latin typeface="Arial" charset="0"/>
                <a:ea typeface="+mn-ea"/>
                <a:cs typeface="+mn-cs"/>
              </a:rPr>
              <a:t> Communicate scientific and/or technical information or ideas (e.g. about phenomena and/or the process of development and the design and performance of a proposed process or system) in multiple formats (including orally, graphically, textually, and mathematically).</a:t>
            </a:r>
          </a:p>
        </p:txBody>
      </p:sp>
      <p:sp>
        <p:nvSpPr>
          <p:cNvPr id="2" name="Slide Number Placeholder 1">
            <a:extLst>
              <a:ext uri="{FF2B5EF4-FFF2-40B4-BE49-F238E27FC236}">
                <a16:creationId xmlns:a16="http://schemas.microsoft.com/office/drawing/2014/main" id="{C99DB3DE-ABA8-4564-9ADA-266C0740037B}"/>
              </a:ext>
            </a:extLst>
          </p:cNvPr>
          <p:cNvSpPr>
            <a:spLocks noGrp="1"/>
          </p:cNvSpPr>
          <p:nvPr>
            <p:ph type="sldNum" sz="quarter" idx="10"/>
          </p:nvPr>
        </p:nvSpPr>
        <p:spPr/>
        <p:txBody>
          <a:bodyPr/>
          <a:lstStyle/>
          <a:p>
            <a:fld id="{DB2BFD56-3AD1-4353-896F-7BE593D43DF1}" type="slidenum">
              <a:rPr lang="en-US" altLang="en-US" smtClean="0"/>
              <a:pPr/>
              <a:t>10</a:t>
            </a:fld>
            <a:endParaRPr lang="en-US"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9" name="Rectangle 3">
            <a:extLst>
              <a:ext uri="{FF2B5EF4-FFF2-40B4-BE49-F238E27FC236}">
                <a16:creationId xmlns:a16="http://schemas.microsoft.com/office/drawing/2014/main" id="{307B58A6-B203-4D90-894C-79EF1DA88091}"/>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Teacher notes</a:t>
            </a:r>
          </a:p>
          <a:p>
            <a:pPr eaLnBrk="1" hangingPunct="1"/>
            <a:r>
              <a:rPr lang="en-GB" altLang="en-US" dirty="0">
                <a:latin typeface="Arial" panose="020B0604020202020204" pitchFamily="34" charset="0"/>
              </a:rPr>
              <a:t>The data on population sizes of the snowshoe hare and its chief predator, the lynx, were estimated from the number of furs for sale at trading posts in Hudson Bay, Canada. </a:t>
            </a:r>
          </a:p>
          <a:p>
            <a:pPr eaLnBrk="1" hangingPunct="1"/>
            <a:endParaRPr lang="en-GB" altLang="en-US" dirty="0">
              <a:latin typeface="Arial" panose="020B0604020202020204" pitchFamily="34" charset="0"/>
            </a:endParaRPr>
          </a:p>
          <a:p>
            <a:pPr eaLnBrk="1" hangingPunct="1"/>
            <a:r>
              <a:rPr lang="en-GB" altLang="en-US" dirty="0">
                <a:latin typeface="Arial" panose="020B0604020202020204" pitchFamily="34" charset="0"/>
              </a:rPr>
              <a:t>Students could be asked:</a:t>
            </a:r>
          </a:p>
          <a:p>
            <a:pPr marL="171450" indent="-171450" eaLnBrk="1" hangingPunct="1">
              <a:buFont typeface="Arial" panose="020B0604020202020204" pitchFamily="34" charset="0"/>
              <a:buChar char="•"/>
            </a:pPr>
            <a:r>
              <a:rPr lang="en-GB" altLang="en-US" dirty="0">
                <a:latin typeface="Arial" panose="020B0604020202020204" pitchFamily="34" charset="0"/>
              </a:rPr>
              <a:t>what happens to the hare population when the lynx population increases?</a:t>
            </a:r>
            <a:br>
              <a:rPr lang="en-GB" altLang="en-US" dirty="0">
                <a:latin typeface="Arial" panose="020B0604020202020204" pitchFamily="34" charset="0"/>
              </a:rPr>
            </a:br>
            <a:r>
              <a:rPr lang="en-GB" altLang="en-US" i="1" dirty="0">
                <a:latin typeface="Arial" panose="020B0604020202020204" pitchFamily="34" charset="0"/>
              </a:rPr>
              <a:t>Following an increase in lynx population, the hare population decreases.</a:t>
            </a:r>
          </a:p>
          <a:p>
            <a:pPr marL="171450" indent="-171450" eaLnBrk="1" hangingPunct="1">
              <a:buFont typeface="Arial" panose="020B0604020202020204" pitchFamily="34" charset="0"/>
              <a:buChar char="•"/>
            </a:pPr>
            <a:r>
              <a:rPr lang="en-GB" altLang="en-US" dirty="0">
                <a:latin typeface="Arial" panose="020B0604020202020204" pitchFamily="34" charset="0"/>
              </a:rPr>
              <a:t>what happens to the lynx population when the hare population decreases?</a:t>
            </a:r>
            <a:br>
              <a:rPr lang="en-GB" altLang="en-US" dirty="0">
                <a:latin typeface="Arial" panose="020B0604020202020204" pitchFamily="34" charset="0"/>
              </a:rPr>
            </a:br>
            <a:r>
              <a:rPr lang="en-GB" altLang="en-US" i="1" dirty="0">
                <a:latin typeface="Arial" panose="020B0604020202020204" pitchFamily="34" charset="0"/>
              </a:rPr>
              <a:t>Following a decrease in hare population, the lynx population decreases.</a:t>
            </a:r>
          </a:p>
          <a:p>
            <a:pPr eaLnBrk="1" hangingPunct="1"/>
            <a:endParaRPr lang="en-GB" altLang="en-US" i="1" dirty="0">
              <a:latin typeface="Arial" panose="020B0604020202020204" pitchFamily="34" charset="0"/>
            </a:endParaRPr>
          </a:p>
          <a:p>
            <a:pPr marL="0" marR="0" lvl="0" indent="0" algn="l" defTabSz="914400" rtl="0" eaLnBrk="0" fontAlgn="base" latinLnBrk="0" hangingPunct="0">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Make a quantitative and/or qualitative claim regarding the relationship between dependent and independent variables.</a:t>
            </a:r>
            <a:endParaRPr lang="en-GB" dirty="0">
              <a:effectLst/>
            </a:endParaRPr>
          </a:p>
        </p:txBody>
      </p:sp>
      <p:sp>
        <p:nvSpPr>
          <p:cNvPr id="60420" name="Rectangle 4">
            <a:extLst>
              <a:ext uri="{FF2B5EF4-FFF2-40B4-BE49-F238E27FC236}">
                <a16:creationId xmlns:a16="http://schemas.microsoft.com/office/drawing/2014/main" id="{C7615355-92D2-4632-AC2D-54B4247A9016}"/>
              </a:ext>
            </a:extLst>
          </p:cNvPr>
          <p:cNvSpPr>
            <a:spLocks noGrp="1" noRot="1" noChangeAspect="1" noChangeArrowheads="1" noTextEdit="1"/>
          </p:cNvSpPr>
          <p:nvPr>
            <p:ph type="sldImg"/>
          </p:nvPr>
        </p:nvSpPr>
        <p:spPr>
          <a:ln/>
        </p:spPr>
      </p:sp>
      <p:sp>
        <p:nvSpPr>
          <p:cNvPr id="2" name="Slide Number Placeholder 1">
            <a:extLst>
              <a:ext uri="{FF2B5EF4-FFF2-40B4-BE49-F238E27FC236}">
                <a16:creationId xmlns:a16="http://schemas.microsoft.com/office/drawing/2014/main" id="{BC094156-4FEB-4677-AC93-F61B77AE4A37}"/>
              </a:ext>
            </a:extLst>
          </p:cNvPr>
          <p:cNvSpPr>
            <a:spLocks noGrp="1"/>
          </p:cNvSpPr>
          <p:nvPr>
            <p:ph type="sldNum" sz="quarter" idx="10"/>
          </p:nvPr>
        </p:nvSpPr>
        <p:spPr/>
        <p:txBody>
          <a:bodyPr/>
          <a:lstStyle/>
          <a:p>
            <a:fld id="{DB2BFD56-3AD1-4353-896F-7BE593D43DF1}" type="slidenum">
              <a:rPr lang="en-US" altLang="en-US" smtClean="0"/>
              <a:pPr/>
              <a:t>11</a:t>
            </a:fld>
            <a:endParaRPr lang="en-US"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7" name="Rectangle 2">
            <a:extLst>
              <a:ext uri="{FF2B5EF4-FFF2-40B4-BE49-F238E27FC236}">
                <a16:creationId xmlns:a16="http://schemas.microsoft.com/office/drawing/2014/main" id="{78F4A417-52D8-46B7-A587-21BB3771AB7C}"/>
              </a:ext>
            </a:extLst>
          </p:cNvPr>
          <p:cNvSpPr>
            <a:spLocks noGrp="1" noRot="1" noChangeAspect="1" noChangeArrowheads="1" noTextEdit="1"/>
          </p:cNvSpPr>
          <p:nvPr>
            <p:ph type="sldImg"/>
          </p:nvPr>
        </p:nvSpPr>
        <p:spPr>
          <a:ln/>
        </p:spPr>
      </p:sp>
      <p:sp>
        <p:nvSpPr>
          <p:cNvPr id="62468" name="Rectangle 3">
            <a:extLst>
              <a:ext uri="{FF2B5EF4-FFF2-40B4-BE49-F238E27FC236}">
                <a16:creationId xmlns:a16="http://schemas.microsoft.com/office/drawing/2014/main" id="{AB75A55A-24F7-4D76-9B85-CBEE3B2C8E61}"/>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lnSpc>
                <a:spcPct val="10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Developing and Using Models: </a:t>
            </a:r>
            <a:r>
              <a:rPr lang="en-GB" sz="1200" kern="1200" dirty="0">
                <a:solidFill>
                  <a:schemeClr val="tx1"/>
                </a:solidFill>
                <a:effectLst/>
                <a:latin typeface="Arial" charset="0"/>
                <a:ea typeface="+mn-ea"/>
                <a:cs typeface="+mn-cs"/>
              </a:rPr>
              <a:t>Develop, revise, and/or use a model based on evidence to illustrate and/or predict the relationships between systems or between components of a system.</a:t>
            </a:r>
            <a:endParaRPr lang="en-GB" dirty="0">
              <a:effectLst/>
            </a:endParaRPr>
          </a:p>
        </p:txBody>
      </p:sp>
      <p:sp>
        <p:nvSpPr>
          <p:cNvPr id="2" name="Slide Number Placeholder 1">
            <a:extLst>
              <a:ext uri="{FF2B5EF4-FFF2-40B4-BE49-F238E27FC236}">
                <a16:creationId xmlns:a16="http://schemas.microsoft.com/office/drawing/2014/main" id="{A4A2E448-06FD-4614-B9AE-91AA20FAC334}"/>
              </a:ext>
            </a:extLst>
          </p:cNvPr>
          <p:cNvSpPr>
            <a:spLocks noGrp="1"/>
          </p:cNvSpPr>
          <p:nvPr>
            <p:ph type="sldNum" sz="quarter" idx="10"/>
          </p:nvPr>
        </p:nvSpPr>
        <p:spPr/>
        <p:txBody>
          <a:bodyPr/>
          <a:lstStyle/>
          <a:p>
            <a:fld id="{DB2BFD56-3AD1-4353-896F-7BE593D43DF1}" type="slidenum">
              <a:rPr lang="en-US" altLang="en-US" smtClean="0"/>
              <a:pPr/>
              <a:t>12</a:t>
            </a:fld>
            <a:endParaRPr lang="en-US"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3" name="Rectangle 2">
            <a:extLst>
              <a:ext uri="{FF2B5EF4-FFF2-40B4-BE49-F238E27FC236}">
                <a16:creationId xmlns:a16="http://schemas.microsoft.com/office/drawing/2014/main" id="{DE743168-F725-45D2-AE4C-A785EBB4D63B}"/>
              </a:ext>
            </a:extLst>
          </p:cNvPr>
          <p:cNvSpPr>
            <a:spLocks noGrp="1" noRot="1" noChangeAspect="1" noChangeArrowheads="1" noTextEdit="1"/>
          </p:cNvSpPr>
          <p:nvPr>
            <p:ph type="sldImg"/>
          </p:nvPr>
        </p:nvSpPr>
        <p:spPr>
          <a:ln/>
        </p:spPr>
      </p:sp>
      <p:sp>
        <p:nvSpPr>
          <p:cNvPr id="61444" name="Rectangle 3">
            <a:extLst>
              <a:ext uri="{FF2B5EF4-FFF2-40B4-BE49-F238E27FC236}">
                <a16:creationId xmlns:a16="http://schemas.microsoft.com/office/drawing/2014/main" id="{477971AB-1162-4A71-8375-A8C846E33D5C}"/>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Aft>
                <a:spcPct val="0"/>
              </a:spcAft>
              <a:buClrTx/>
              <a:buSzTx/>
              <a:buFontTx/>
              <a:buNone/>
              <a:tabLst/>
              <a:defRPr/>
            </a:pPr>
            <a:r>
              <a:rPr lang="en-GB" altLang="en-US" b="1" dirty="0">
                <a:latin typeface="Arial" panose="020B0604020202020204" pitchFamily="34" charset="0"/>
              </a:rPr>
              <a:t>Photo credit: </a:t>
            </a:r>
            <a:r>
              <a:rPr lang="en-GB" altLang="en-US" dirty="0">
                <a:latin typeface="Arial" panose="020B0604020202020204" pitchFamily="34" charset="0"/>
              </a:rPr>
              <a:t>lynx</a:t>
            </a:r>
            <a:r>
              <a:rPr lang="en-GB" altLang="en-US" b="1" dirty="0">
                <a:latin typeface="Arial" panose="020B0604020202020204" pitchFamily="34" charset="0"/>
              </a:rPr>
              <a:t> </a:t>
            </a:r>
            <a:r>
              <a:rPr lang="en-US" altLang="en-US" dirty="0">
                <a:latin typeface="Arial" panose="020B0604020202020204" pitchFamily="34" charset="0"/>
              </a:rPr>
              <a:t>© Eduard </a:t>
            </a:r>
            <a:r>
              <a:rPr lang="en-US" altLang="en-US" dirty="0" err="1">
                <a:latin typeface="Arial" panose="020B0604020202020204" pitchFamily="34" charset="0"/>
              </a:rPr>
              <a:t>Kyslynskyy</a:t>
            </a:r>
            <a:r>
              <a:rPr lang="en-US" altLang="en-US" dirty="0">
                <a:latin typeface="Arial" panose="020B0604020202020204" pitchFamily="34" charset="0"/>
              </a:rPr>
              <a:t>; hare © </a:t>
            </a:r>
            <a:r>
              <a:rPr lang="en-US" altLang="en-US" dirty="0" err="1">
                <a:latin typeface="Arial" panose="020B0604020202020204" pitchFamily="34" charset="0"/>
              </a:rPr>
              <a:t>nialet</a:t>
            </a:r>
            <a:r>
              <a:rPr lang="en-US" altLang="en-US" dirty="0">
                <a:latin typeface="Arial" panose="020B0604020202020204" pitchFamily="34" charset="0"/>
              </a:rPr>
              <a:t>, both at Shutterstock.com 2018</a:t>
            </a:r>
          </a:p>
        </p:txBody>
      </p:sp>
      <p:sp>
        <p:nvSpPr>
          <p:cNvPr id="2" name="Slide Number Placeholder 1">
            <a:extLst>
              <a:ext uri="{FF2B5EF4-FFF2-40B4-BE49-F238E27FC236}">
                <a16:creationId xmlns:a16="http://schemas.microsoft.com/office/drawing/2014/main" id="{07DB8C70-3AB6-4F7A-8957-7B0728983F47}"/>
              </a:ext>
            </a:extLst>
          </p:cNvPr>
          <p:cNvSpPr>
            <a:spLocks noGrp="1"/>
          </p:cNvSpPr>
          <p:nvPr>
            <p:ph type="sldNum" sz="quarter" idx="10"/>
          </p:nvPr>
        </p:nvSpPr>
        <p:spPr/>
        <p:txBody>
          <a:bodyPr/>
          <a:lstStyle/>
          <a:p>
            <a:fld id="{DB2BFD56-3AD1-4353-896F-7BE593D43DF1}" type="slidenum">
              <a:rPr lang="en-US" altLang="en-US" smtClean="0"/>
              <a:pPr/>
              <a:t>13</a:t>
            </a:fld>
            <a:endParaRPr lang="en-US"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Slide Image Placeholder 1">
            <a:extLst>
              <a:ext uri="{FF2B5EF4-FFF2-40B4-BE49-F238E27FC236}">
                <a16:creationId xmlns:a16="http://schemas.microsoft.com/office/drawing/2014/main" id="{CB9B5854-E223-4CC7-A590-A2A1EEEA2DE3}"/>
              </a:ext>
            </a:extLst>
          </p:cNvPr>
          <p:cNvSpPr>
            <a:spLocks noGrp="1" noRot="1" noChangeAspect="1" noChangeArrowheads="1" noTextEdit="1"/>
          </p:cNvSpPr>
          <p:nvPr>
            <p:ph type="sldImg"/>
          </p:nvPr>
        </p:nvSpPr>
        <p:spPr>
          <a:ln/>
        </p:spPr>
      </p:sp>
      <p:sp>
        <p:nvSpPr>
          <p:cNvPr id="50179" name="Notes Placeholder 2">
            <a:extLst>
              <a:ext uri="{FF2B5EF4-FFF2-40B4-BE49-F238E27FC236}">
                <a16:creationId xmlns:a16="http://schemas.microsoft.com/office/drawing/2014/main" id="{228449FD-F7EA-4672-8A27-838EE51F6202}"/>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Removing moths from this ecosystem will cause a decrease in blue tit population and an increase in plant numbers. The increase in plant numbers would increase the population of voles, which could lead to an increase in stoat population. Owls would become more dependent on voles for food due to the decrease in blue tit population.</a:t>
            </a:r>
          </a:p>
          <a:p>
            <a:endParaRPr lang="en-GB" altLang="en-US" dirty="0">
              <a:latin typeface="Arial" panose="020B0604020202020204" pitchFamily="34" charset="0"/>
            </a:endParaRPr>
          </a:p>
          <a:p>
            <a:r>
              <a:rPr lang="en-GB" altLang="en-US" dirty="0">
                <a:latin typeface="Arial" panose="020B0604020202020204" pitchFamily="34" charset="0"/>
              </a:rPr>
              <a:t>For more information about food chains, please refer to the </a:t>
            </a:r>
            <a:r>
              <a:rPr lang="en-GB" altLang="en-US" i="1" dirty="0">
                <a:latin typeface="Arial" panose="020B0604020202020204" pitchFamily="34" charset="0"/>
              </a:rPr>
              <a:t>Feeding Relationships </a:t>
            </a:r>
            <a:r>
              <a:rPr lang="en-GB" altLang="en-US" dirty="0">
                <a:latin typeface="Arial" panose="020B0604020202020204" pitchFamily="34" charset="0"/>
              </a:rPr>
              <a:t>presentation.</a:t>
            </a:r>
          </a:p>
          <a:p>
            <a:endParaRPr lang="en-GB" altLang="en-US" dirty="0">
              <a:latin typeface="Arial" panose="020B0604020202020204" pitchFamily="34" charset="0"/>
            </a:endParaRPr>
          </a:p>
          <a:p>
            <a:pPr marL="0" marR="0" lvl="0" indent="0" algn="l" defTabSz="914400" rtl="0" eaLnBrk="0" fontAlgn="base" latinLnBrk="0" hangingPunct="0">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Practices:</a:t>
            </a: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Apply scientific ideas, principles, and/or evidence to provide an explanation of phenomena and solve design problems, taking into account possible unanticipated effects.</a:t>
            </a: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Obtaining, Evaluating, and Communicating Information:</a:t>
            </a:r>
            <a:r>
              <a:rPr lang="en-GB" sz="1200" kern="1200" dirty="0">
                <a:solidFill>
                  <a:schemeClr val="tx1"/>
                </a:solidFill>
                <a:effectLst/>
                <a:latin typeface="Arial" charset="0"/>
                <a:ea typeface="+mn-ea"/>
                <a:cs typeface="+mn-cs"/>
              </a:rPr>
              <a:t> Communicate scientific and/or technical information or ideas (e.g. about phenomena and/or the process of development and the design and performance of a proposed process or system) in multiple formats (including orally, graphically, textually, and mathematically).</a:t>
            </a:r>
          </a:p>
        </p:txBody>
      </p:sp>
      <p:sp>
        <p:nvSpPr>
          <p:cNvPr id="2" name="Slide Number Placeholder 1">
            <a:extLst>
              <a:ext uri="{FF2B5EF4-FFF2-40B4-BE49-F238E27FC236}">
                <a16:creationId xmlns:a16="http://schemas.microsoft.com/office/drawing/2014/main" id="{D3E4DC51-BE45-4506-A95A-CD69FE600EA1}"/>
              </a:ext>
            </a:extLst>
          </p:cNvPr>
          <p:cNvSpPr>
            <a:spLocks noGrp="1"/>
          </p:cNvSpPr>
          <p:nvPr>
            <p:ph type="sldNum" sz="quarter" idx="10"/>
          </p:nvPr>
        </p:nvSpPr>
        <p:spPr/>
        <p:txBody>
          <a:bodyPr/>
          <a:lstStyle/>
          <a:p>
            <a:fld id="{DB2BFD56-3AD1-4353-896F-7BE593D43DF1}" type="slidenum">
              <a:rPr lang="en-US" altLang="en-US" smtClean="0"/>
              <a:pPr/>
              <a:t>14</a:t>
            </a:fld>
            <a:endParaRPr lang="en-US"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Slide Image Placeholder 1">
            <a:extLst>
              <a:ext uri="{FF2B5EF4-FFF2-40B4-BE49-F238E27FC236}">
                <a16:creationId xmlns:a16="http://schemas.microsoft.com/office/drawing/2014/main" id="{565AA1CD-F128-42B4-B9AE-EE9C8C4FA643}"/>
              </a:ext>
            </a:extLst>
          </p:cNvPr>
          <p:cNvSpPr>
            <a:spLocks noGrp="1" noRot="1" noChangeAspect="1" noTextEdit="1"/>
          </p:cNvSpPr>
          <p:nvPr>
            <p:ph type="sldImg"/>
          </p:nvPr>
        </p:nvSpPr>
        <p:spPr>
          <a:ln/>
        </p:spPr>
      </p:sp>
      <p:sp>
        <p:nvSpPr>
          <p:cNvPr id="57347" name="Notes Placeholder 2">
            <a:extLst>
              <a:ext uri="{FF2B5EF4-FFF2-40B4-BE49-F238E27FC236}">
                <a16:creationId xmlns:a16="http://schemas.microsoft.com/office/drawing/2014/main" id="{4A2DD298-B3F4-4C15-B50B-1B6B1FD86A18}"/>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lnSpc>
                <a:spcPct val="10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Apply scientific ideas, principles, and/or evidence to provide an explanation of phenomena and solve design problems, taking into account possible unanticipated effects.</a:t>
            </a:r>
          </a:p>
        </p:txBody>
      </p:sp>
      <p:sp>
        <p:nvSpPr>
          <p:cNvPr id="2" name="Slide Number Placeholder 1">
            <a:extLst>
              <a:ext uri="{FF2B5EF4-FFF2-40B4-BE49-F238E27FC236}">
                <a16:creationId xmlns:a16="http://schemas.microsoft.com/office/drawing/2014/main" id="{D8C8D136-EFC0-4D21-85B4-DB1BDB2134FB}"/>
              </a:ext>
            </a:extLst>
          </p:cNvPr>
          <p:cNvSpPr>
            <a:spLocks noGrp="1"/>
          </p:cNvSpPr>
          <p:nvPr>
            <p:ph type="sldNum" sz="quarter" idx="10"/>
          </p:nvPr>
        </p:nvSpPr>
        <p:spPr/>
        <p:txBody>
          <a:bodyPr/>
          <a:lstStyle/>
          <a:p>
            <a:fld id="{DB2BFD56-3AD1-4353-896F-7BE593D43DF1}" type="slidenum">
              <a:rPr lang="en-US" altLang="en-US" smtClean="0"/>
              <a:pPr/>
              <a:t>15</a:t>
            </a:fld>
            <a:endParaRPr lang="en-US"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a:extLst>
              <a:ext uri="{FF2B5EF4-FFF2-40B4-BE49-F238E27FC236}">
                <a16:creationId xmlns:a16="http://schemas.microsoft.com/office/drawing/2014/main" id="{78F9DAF1-13D2-47EB-8E3E-123056FCB9D8}"/>
              </a:ext>
            </a:extLst>
          </p:cNvPr>
          <p:cNvSpPr>
            <a:spLocks noGrp="1" noRot="1" noChangeAspect="1" noTextEdit="1"/>
          </p:cNvSpPr>
          <p:nvPr>
            <p:ph type="sldImg"/>
          </p:nvPr>
        </p:nvSpPr>
        <p:spPr>
          <a:ln/>
        </p:spPr>
      </p:sp>
      <p:sp>
        <p:nvSpPr>
          <p:cNvPr id="55299" name="Notes Placeholder 2">
            <a:extLst>
              <a:ext uri="{FF2B5EF4-FFF2-40B4-BE49-F238E27FC236}">
                <a16:creationId xmlns:a16="http://schemas.microsoft.com/office/drawing/2014/main" id="{E57EFBED-EA0D-4D95-8931-78E95FD75F92}"/>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A regime shift may also be known as a phase shift. The image shows coral bleaching in a stressed reef ecosystem. Some coral reefs can recover from bleaching, whereas others undergo a regime shift. Hard coral reefs have been documented shifting to soft coral or sponge based ecosystems, as well as sea urchin barrens.</a:t>
            </a:r>
          </a:p>
          <a:p>
            <a:endParaRPr lang="en-GB" altLang="en-US" dirty="0">
              <a:latin typeface="Arial" panose="020B0604020202020204" pitchFamily="34" charset="0"/>
            </a:endParaRPr>
          </a:p>
          <a:p>
            <a:pPr marL="0" marR="0" lvl="0" indent="0" algn="l" defTabSz="914400" rtl="0" eaLnBrk="0" fontAlgn="base" latinLnBrk="0" hangingPunct="0">
              <a:spcAft>
                <a:spcPct val="0"/>
              </a:spcAft>
              <a:buClrTx/>
              <a:buSzTx/>
              <a:buFontTx/>
              <a:buNone/>
              <a:tabLst/>
              <a:defRPr/>
            </a:pPr>
            <a:r>
              <a:rPr lang="en-GB" b="1" dirty="0"/>
              <a:t>Photo credit: © </a:t>
            </a:r>
            <a:r>
              <a:rPr lang="en-GB" dirty="0" err="1"/>
              <a:t>acro_phuket</a:t>
            </a:r>
            <a:r>
              <a:rPr lang="en-GB" dirty="0"/>
              <a:t>, Shutterstock.com 2018</a:t>
            </a:r>
          </a:p>
        </p:txBody>
      </p:sp>
      <p:sp>
        <p:nvSpPr>
          <p:cNvPr id="2" name="Slide Number Placeholder 1">
            <a:extLst>
              <a:ext uri="{FF2B5EF4-FFF2-40B4-BE49-F238E27FC236}">
                <a16:creationId xmlns:a16="http://schemas.microsoft.com/office/drawing/2014/main" id="{917E3853-295A-4D0D-A130-F79C1C6FB3FD}"/>
              </a:ext>
            </a:extLst>
          </p:cNvPr>
          <p:cNvSpPr>
            <a:spLocks noGrp="1"/>
          </p:cNvSpPr>
          <p:nvPr>
            <p:ph type="sldNum" sz="quarter" idx="10"/>
          </p:nvPr>
        </p:nvSpPr>
        <p:spPr/>
        <p:txBody>
          <a:bodyPr/>
          <a:lstStyle/>
          <a:p>
            <a:fld id="{DB2BFD56-3AD1-4353-896F-7BE593D43DF1}" type="slidenum">
              <a:rPr lang="en-US" altLang="en-US" smtClean="0"/>
              <a:pPr/>
              <a:t>16</a:t>
            </a:fld>
            <a:endParaRPr lang="en-US" altLang="en-US"/>
          </a:p>
        </p:txBody>
      </p:sp>
    </p:spTree>
    <p:extLst>
      <p:ext uri="{BB962C8B-B14F-4D97-AF65-F5344CB8AC3E}">
        <p14:creationId xmlns:p14="http://schemas.microsoft.com/office/powerpoint/2010/main" val="97426770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a:extLst>
              <a:ext uri="{FF2B5EF4-FFF2-40B4-BE49-F238E27FC236}">
                <a16:creationId xmlns:a16="http://schemas.microsoft.com/office/drawing/2014/main" id="{78F9DAF1-13D2-47EB-8E3E-123056FCB9D8}"/>
              </a:ext>
            </a:extLst>
          </p:cNvPr>
          <p:cNvSpPr>
            <a:spLocks noGrp="1" noRot="1" noChangeAspect="1" noTextEdit="1"/>
          </p:cNvSpPr>
          <p:nvPr>
            <p:ph type="sldImg"/>
          </p:nvPr>
        </p:nvSpPr>
        <p:spPr>
          <a:ln/>
        </p:spPr>
      </p:sp>
      <p:sp>
        <p:nvSpPr>
          <p:cNvPr id="55299" name="Notes Placeholder 2">
            <a:extLst>
              <a:ext uri="{FF2B5EF4-FFF2-40B4-BE49-F238E27FC236}">
                <a16:creationId xmlns:a16="http://schemas.microsoft.com/office/drawing/2014/main" id="{E57EFBED-EA0D-4D95-8931-78E95FD75F92}"/>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5AC77F6A-38B5-4C47-9DB1-961EC9A0464C}"/>
              </a:ext>
            </a:extLst>
          </p:cNvPr>
          <p:cNvSpPr>
            <a:spLocks noGrp="1"/>
          </p:cNvSpPr>
          <p:nvPr>
            <p:ph type="sldNum" sz="quarter" idx="10"/>
          </p:nvPr>
        </p:nvSpPr>
        <p:spPr/>
        <p:txBody>
          <a:bodyPr/>
          <a:lstStyle/>
          <a:p>
            <a:fld id="{DB2BFD56-3AD1-4353-896F-7BE593D43DF1}" type="slidenum">
              <a:rPr lang="en-US" altLang="en-US" smtClean="0"/>
              <a:pPr/>
              <a:t>17</a:t>
            </a:fld>
            <a:endParaRPr lang="en-US" altLang="en-US"/>
          </a:p>
        </p:txBody>
      </p:sp>
    </p:spTree>
    <p:extLst>
      <p:ext uri="{BB962C8B-B14F-4D97-AF65-F5344CB8AC3E}">
        <p14:creationId xmlns:p14="http://schemas.microsoft.com/office/powerpoint/2010/main" val="256238937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a:extLst>
              <a:ext uri="{FF2B5EF4-FFF2-40B4-BE49-F238E27FC236}">
                <a16:creationId xmlns:a16="http://schemas.microsoft.com/office/drawing/2014/main" id="{78F9DAF1-13D2-47EB-8E3E-123056FCB9D8}"/>
              </a:ext>
            </a:extLst>
          </p:cNvPr>
          <p:cNvSpPr>
            <a:spLocks noGrp="1" noRot="1" noChangeAspect="1" noTextEdit="1"/>
          </p:cNvSpPr>
          <p:nvPr>
            <p:ph type="sldImg"/>
          </p:nvPr>
        </p:nvSpPr>
        <p:spPr>
          <a:ln/>
        </p:spPr>
      </p:sp>
      <p:sp>
        <p:nvSpPr>
          <p:cNvPr id="55299" name="Notes Placeholder 2">
            <a:extLst>
              <a:ext uri="{FF2B5EF4-FFF2-40B4-BE49-F238E27FC236}">
                <a16:creationId xmlns:a16="http://schemas.microsoft.com/office/drawing/2014/main" id="{E57EFBED-EA0D-4D95-8931-78E95FD75F92}"/>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15CFF9AF-8414-4F9D-B3D0-D3154B310A13}"/>
              </a:ext>
            </a:extLst>
          </p:cNvPr>
          <p:cNvSpPr>
            <a:spLocks noGrp="1"/>
          </p:cNvSpPr>
          <p:nvPr>
            <p:ph type="sldNum" sz="quarter" idx="10"/>
          </p:nvPr>
        </p:nvSpPr>
        <p:spPr/>
        <p:txBody>
          <a:bodyPr/>
          <a:lstStyle/>
          <a:p>
            <a:fld id="{DB2BFD56-3AD1-4353-896F-7BE593D43DF1}" type="slidenum">
              <a:rPr lang="en-US" altLang="en-US" smtClean="0"/>
              <a:pPr/>
              <a:t>18</a:t>
            </a:fld>
            <a:endParaRPr lang="en-US" altLang="en-US"/>
          </a:p>
        </p:txBody>
      </p:sp>
    </p:spTree>
    <p:extLst>
      <p:ext uri="{BB962C8B-B14F-4D97-AF65-F5344CB8AC3E}">
        <p14:creationId xmlns:p14="http://schemas.microsoft.com/office/powerpoint/2010/main" val="392323347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a:extLst>
              <a:ext uri="{FF2B5EF4-FFF2-40B4-BE49-F238E27FC236}">
                <a16:creationId xmlns:a16="http://schemas.microsoft.com/office/drawing/2014/main" id="{78F9DAF1-13D2-47EB-8E3E-123056FCB9D8}"/>
              </a:ext>
            </a:extLst>
          </p:cNvPr>
          <p:cNvSpPr>
            <a:spLocks noGrp="1" noRot="1" noChangeAspect="1" noTextEdit="1"/>
          </p:cNvSpPr>
          <p:nvPr>
            <p:ph type="sldImg"/>
          </p:nvPr>
        </p:nvSpPr>
        <p:spPr>
          <a:ln/>
        </p:spPr>
      </p:sp>
      <p:sp>
        <p:nvSpPr>
          <p:cNvPr id="55299" name="Notes Placeholder 2">
            <a:extLst>
              <a:ext uri="{FF2B5EF4-FFF2-40B4-BE49-F238E27FC236}">
                <a16:creationId xmlns:a16="http://schemas.microsoft.com/office/drawing/2014/main" id="{E57EFBED-EA0D-4D95-8931-78E95FD75F92}"/>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It should be stressed to students that each ecosystem exists as a diverse, complex and stable ecosystem in its own right; savannah is not a degraded version of forest. </a:t>
            </a:r>
          </a:p>
          <a:p>
            <a:endParaRPr lang="en-GB" altLang="en-US" dirty="0">
              <a:latin typeface="Arial" panose="020B0604020202020204" pitchFamily="34" charset="0"/>
            </a:endParaRPr>
          </a:p>
          <a:p>
            <a:r>
              <a:rPr lang="en-GB" altLang="en-US" dirty="0">
                <a:latin typeface="Arial" panose="020B0604020202020204" pitchFamily="34" charset="0"/>
              </a:rPr>
              <a:t>The exact reasons causing regime shifts in these ecosystems are not fully understood and this is an area of active research.</a:t>
            </a:r>
          </a:p>
          <a:p>
            <a:endParaRPr lang="en-GB" altLang="en-US" dirty="0">
              <a:latin typeface="Arial" panose="020B0604020202020204" pitchFamily="34" charset="0"/>
            </a:endParaRPr>
          </a:p>
          <a:p>
            <a:pPr marL="0" marR="0" lvl="0" indent="0" algn="l" defTabSz="914400" rtl="0" eaLnBrk="0" fontAlgn="base" latinLnBrk="0" hangingPunct="0">
              <a:spcAft>
                <a:spcPct val="0"/>
              </a:spcAft>
              <a:buClrTx/>
              <a:buSzTx/>
              <a:buFontTx/>
              <a:buNone/>
              <a:tabLst/>
              <a:defRPr/>
            </a:pPr>
            <a:r>
              <a:rPr lang="en-GB" altLang="en-US" b="1" dirty="0">
                <a:latin typeface="Arial" panose="020B0604020202020204" pitchFamily="34" charset="0"/>
              </a:rPr>
              <a:t>Photo credit: </a:t>
            </a:r>
            <a:r>
              <a:rPr lang="en-GB" altLang="en-US" b="0" dirty="0">
                <a:latin typeface="Arial" panose="020B0604020202020204" pitchFamily="34" charset="0"/>
              </a:rPr>
              <a:t>forest </a:t>
            </a:r>
            <a:r>
              <a:rPr lang="en-GB" altLang="en-US" dirty="0">
                <a:latin typeface="Arial" panose="020B0604020202020204" pitchFamily="34" charset="0"/>
              </a:rPr>
              <a:t>© Fabian Plock, savannah © Oleg </a:t>
            </a:r>
            <a:r>
              <a:rPr lang="en-GB" altLang="en-US" dirty="0" err="1">
                <a:latin typeface="Arial" panose="020B0604020202020204" pitchFamily="34" charset="0"/>
              </a:rPr>
              <a:t>Znamenskiy</a:t>
            </a:r>
            <a:r>
              <a:rPr lang="en-GB" altLang="en-US" dirty="0">
                <a:latin typeface="Arial" panose="020B0604020202020204" pitchFamily="34" charset="0"/>
              </a:rPr>
              <a:t>, both at Shutterstock.com 2018</a:t>
            </a:r>
          </a:p>
        </p:txBody>
      </p:sp>
      <p:sp>
        <p:nvSpPr>
          <p:cNvPr id="2" name="Slide Number Placeholder 1">
            <a:extLst>
              <a:ext uri="{FF2B5EF4-FFF2-40B4-BE49-F238E27FC236}">
                <a16:creationId xmlns:a16="http://schemas.microsoft.com/office/drawing/2014/main" id="{D4F5EB87-4A02-483D-B50E-FC14AE26DBD6}"/>
              </a:ext>
            </a:extLst>
          </p:cNvPr>
          <p:cNvSpPr>
            <a:spLocks noGrp="1"/>
          </p:cNvSpPr>
          <p:nvPr>
            <p:ph type="sldNum" sz="quarter" idx="10"/>
          </p:nvPr>
        </p:nvSpPr>
        <p:spPr/>
        <p:txBody>
          <a:bodyPr/>
          <a:lstStyle/>
          <a:p>
            <a:fld id="{DB2BFD56-3AD1-4353-896F-7BE593D43DF1}" type="slidenum">
              <a:rPr lang="en-US" altLang="en-US" smtClean="0"/>
              <a:pPr/>
              <a:t>19</a:t>
            </a:fld>
            <a:endParaRPr lang="en-US" altLang="en-US"/>
          </a:p>
        </p:txBody>
      </p:sp>
    </p:spTree>
    <p:extLst>
      <p:ext uri="{BB962C8B-B14F-4D97-AF65-F5344CB8AC3E}">
        <p14:creationId xmlns:p14="http://schemas.microsoft.com/office/powerpoint/2010/main" val="235557088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5" name="Slide Number Placeholder 4">
            <a:extLst>
              <a:ext uri="{FF2B5EF4-FFF2-40B4-BE49-F238E27FC236}">
                <a16:creationId xmlns:a16="http://schemas.microsoft.com/office/drawing/2014/main" id="{0C3EAD05-1463-40C1-836A-03999E608197}"/>
              </a:ext>
            </a:extLst>
          </p:cNvPr>
          <p:cNvSpPr>
            <a:spLocks noGrp="1"/>
          </p:cNvSpPr>
          <p:nvPr>
            <p:ph type="sldNum" sz="quarter" idx="10"/>
          </p:nvPr>
        </p:nvSpPr>
        <p:spPr/>
        <p:txBody>
          <a:bodyPr/>
          <a:lstStyle/>
          <a:p>
            <a:fld id="{DB2BFD56-3AD1-4353-896F-7BE593D43DF1}" type="slidenum">
              <a:rPr lang="en-US" altLang="en-US" smtClean="0"/>
              <a:pPr/>
              <a:t>2</a:t>
            </a:fld>
            <a:endParaRPr lang="en-US" altLang="en-US"/>
          </a:p>
        </p:txBody>
      </p:sp>
    </p:spTree>
    <p:extLst>
      <p:ext uri="{BB962C8B-B14F-4D97-AF65-F5344CB8AC3E}">
        <p14:creationId xmlns:p14="http://schemas.microsoft.com/office/powerpoint/2010/main" val="227180180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a:extLst>
              <a:ext uri="{FF2B5EF4-FFF2-40B4-BE49-F238E27FC236}">
                <a16:creationId xmlns:a16="http://schemas.microsoft.com/office/drawing/2014/main" id="{78F9DAF1-13D2-47EB-8E3E-123056FCB9D8}"/>
              </a:ext>
            </a:extLst>
          </p:cNvPr>
          <p:cNvSpPr>
            <a:spLocks noGrp="1" noRot="1" noChangeAspect="1" noTextEdit="1"/>
          </p:cNvSpPr>
          <p:nvPr>
            <p:ph type="sldImg"/>
          </p:nvPr>
        </p:nvSpPr>
        <p:spPr>
          <a:ln/>
        </p:spPr>
      </p:sp>
      <p:sp>
        <p:nvSpPr>
          <p:cNvPr id="55299" name="Notes Placeholder 2">
            <a:extLst>
              <a:ext uri="{FF2B5EF4-FFF2-40B4-BE49-F238E27FC236}">
                <a16:creationId xmlns:a16="http://schemas.microsoft.com/office/drawing/2014/main" id="{E57EFBED-EA0D-4D95-8931-78E95FD75F92}"/>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Aft>
                <a:spcPct val="0"/>
              </a:spcAft>
              <a:buClrTx/>
              <a:buSzTx/>
              <a:buFontTx/>
              <a:buNone/>
              <a:tabLst/>
              <a:defRPr/>
            </a:pPr>
            <a:r>
              <a:rPr lang="en-GB" altLang="en-US" b="1" dirty="0">
                <a:latin typeface="Arial" panose="020B0604020202020204" pitchFamily="34" charset="0"/>
              </a:rPr>
              <a:t>Photo credit: </a:t>
            </a:r>
            <a:r>
              <a:rPr lang="en-GB" altLang="en-US" dirty="0">
                <a:latin typeface="Arial" panose="020B0604020202020204" pitchFamily="34" charset="0"/>
              </a:rPr>
              <a:t>© </a:t>
            </a:r>
            <a:r>
              <a:rPr lang="en-GB" altLang="en-US" dirty="0" err="1">
                <a:latin typeface="Arial" panose="020B0604020202020204" pitchFamily="34" charset="0"/>
              </a:rPr>
              <a:t>Lodimup</a:t>
            </a:r>
            <a:r>
              <a:rPr lang="en-GB" altLang="en-US" dirty="0">
                <a:latin typeface="Arial" panose="020B0604020202020204" pitchFamily="34" charset="0"/>
              </a:rPr>
              <a:t>, Shutterstock.com 2018</a:t>
            </a:r>
          </a:p>
        </p:txBody>
      </p:sp>
      <p:sp>
        <p:nvSpPr>
          <p:cNvPr id="2" name="Slide Number Placeholder 1">
            <a:extLst>
              <a:ext uri="{FF2B5EF4-FFF2-40B4-BE49-F238E27FC236}">
                <a16:creationId xmlns:a16="http://schemas.microsoft.com/office/drawing/2014/main" id="{8A9BB700-6D75-4879-AA8A-C189F55393E6}"/>
              </a:ext>
            </a:extLst>
          </p:cNvPr>
          <p:cNvSpPr>
            <a:spLocks noGrp="1"/>
          </p:cNvSpPr>
          <p:nvPr>
            <p:ph type="sldNum" sz="quarter" idx="10"/>
          </p:nvPr>
        </p:nvSpPr>
        <p:spPr/>
        <p:txBody>
          <a:bodyPr/>
          <a:lstStyle/>
          <a:p>
            <a:fld id="{DB2BFD56-3AD1-4353-896F-7BE593D43DF1}" type="slidenum">
              <a:rPr lang="en-US" altLang="en-US" smtClean="0"/>
              <a:pPr/>
              <a:t>20</a:t>
            </a:fld>
            <a:endParaRPr lang="en-US" altLang="en-US"/>
          </a:p>
        </p:txBody>
      </p:sp>
    </p:spTree>
    <p:extLst>
      <p:ext uri="{BB962C8B-B14F-4D97-AF65-F5344CB8AC3E}">
        <p14:creationId xmlns:p14="http://schemas.microsoft.com/office/powerpoint/2010/main" val="75941631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4" name="Rectangle 2">
            <a:extLst>
              <a:ext uri="{FF2B5EF4-FFF2-40B4-BE49-F238E27FC236}">
                <a16:creationId xmlns:a16="http://schemas.microsoft.com/office/drawing/2014/main" id="{ABCDB1CF-48CD-4887-A339-714112C853B3}"/>
              </a:ext>
            </a:extLst>
          </p:cNvPr>
          <p:cNvSpPr>
            <a:spLocks noGrp="1" noRot="1" noChangeAspect="1" noChangeArrowheads="1" noTextEdit="1"/>
          </p:cNvSpPr>
          <p:nvPr>
            <p:ph type="sldImg"/>
          </p:nvPr>
        </p:nvSpPr>
        <p:spPr>
          <a:ln/>
        </p:spPr>
      </p:sp>
      <p:sp>
        <p:nvSpPr>
          <p:cNvPr id="46085" name="Rectangle 3">
            <a:extLst>
              <a:ext uri="{FF2B5EF4-FFF2-40B4-BE49-F238E27FC236}">
                <a16:creationId xmlns:a16="http://schemas.microsoft.com/office/drawing/2014/main" id="{B4E0F744-CEB2-4DB4-BC10-3658B6FDF808}"/>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92500" lnSpcReduction="10000"/>
          </a:bodyPr>
          <a:lstStyle/>
          <a:p>
            <a:pPr eaLnBrk="1" hangingPunct="1">
              <a:lnSpc>
                <a:spcPct val="110000"/>
              </a:lnSpc>
            </a:pPr>
            <a:r>
              <a:rPr lang="en-GB" altLang="en-US" b="1" dirty="0">
                <a:latin typeface="Arial" panose="020B0604020202020204" pitchFamily="34" charset="0"/>
              </a:rPr>
              <a:t>Teacher notes</a:t>
            </a:r>
          </a:p>
          <a:p>
            <a:pPr eaLnBrk="1" hangingPunct="1">
              <a:lnSpc>
                <a:spcPct val="110000"/>
              </a:lnSpc>
            </a:pPr>
            <a:r>
              <a:rPr lang="en-GB" altLang="en-US" dirty="0">
                <a:latin typeface="Arial" panose="020B0604020202020204" pitchFamily="34" charset="0"/>
              </a:rPr>
              <a:t>This five-stage animation illustrates the process of eutrophication. Suitable prompts could include:</a:t>
            </a:r>
          </a:p>
          <a:p>
            <a:pPr eaLnBrk="1" hangingPunct="1">
              <a:lnSpc>
                <a:spcPct val="110000"/>
              </a:lnSpc>
            </a:pPr>
            <a:endParaRPr lang="en-GB" altLang="en-US" dirty="0">
              <a:latin typeface="Arial" panose="020B0604020202020204" pitchFamily="34" charset="0"/>
            </a:endParaRPr>
          </a:p>
          <a:p>
            <a:pPr marL="171450" indent="-171450" eaLnBrk="1" hangingPunct="1">
              <a:lnSpc>
                <a:spcPct val="110000"/>
              </a:lnSpc>
              <a:buFont typeface="Arial" panose="020B0604020202020204" pitchFamily="34" charset="0"/>
              <a:buChar char="•"/>
            </a:pPr>
            <a:r>
              <a:rPr lang="en-GB" altLang="en-US" dirty="0">
                <a:latin typeface="Arial" panose="020B0604020202020204" pitchFamily="34" charset="0"/>
              </a:rPr>
              <a:t>Why do fertilizers make algae grow?</a:t>
            </a:r>
          </a:p>
          <a:p>
            <a:pPr marL="171450" indent="-171450" eaLnBrk="1" hangingPunct="1">
              <a:lnSpc>
                <a:spcPct val="110000"/>
              </a:lnSpc>
              <a:buFont typeface="Arial" panose="020B0604020202020204" pitchFamily="34" charset="0"/>
              <a:buChar char="•"/>
            </a:pPr>
            <a:r>
              <a:rPr lang="en-GB" altLang="en-US" dirty="0">
                <a:latin typeface="Arial" panose="020B0604020202020204" pitchFamily="34" charset="0"/>
              </a:rPr>
              <a:t>Increased amount of algae will reduce the amount of sunlight reaching plants. What effect will this have?</a:t>
            </a:r>
          </a:p>
          <a:p>
            <a:pPr marL="171450" indent="-171450" eaLnBrk="1" hangingPunct="1">
              <a:lnSpc>
                <a:spcPct val="110000"/>
              </a:lnSpc>
              <a:buFont typeface="Arial" panose="020B0604020202020204" pitchFamily="34" charset="0"/>
              <a:buChar char="•"/>
            </a:pPr>
            <a:r>
              <a:rPr lang="en-GB" altLang="en-US" dirty="0">
                <a:latin typeface="Arial" panose="020B0604020202020204" pitchFamily="34" charset="0"/>
              </a:rPr>
              <a:t>What will happen to the dead plants?</a:t>
            </a:r>
          </a:p>
          <a:p>
            <a:pPr marL="171450" indent="-171450" eaLnBrk="1" hangingPunct="1">
              <a:lnSpc>
                <a:spcPct val="110000"/>
              </a:lnSpc>
              <a:buFont typeface="Arial" panose="020B0604020202020204" pitchFamily="34" charset="0"/>
              <a:buChar char="•"/>
            </a:pPr>
            <a:r>
              <a:rPr lang="en-GB" altLang="en-US" dirty="0">
                <a:latin typeface="Arial" panose="020B0604020202020204" pitchFamily="34" charset="0"/>
              </a:rPr>
              <a:t>Why will bacterial decomposition of plants affect fish and other animal life in the lake?</a:t>
            </a:r>
          </a:p>
          <a:p>
            <a:pPr eaLnBrk="1" hangingPunct="1">
              <a:lnSpc>
                <a:spcPct val="110000"/>
              </a:lnSpc>
            </a:pPr>
            <a:endParaRPr lang="en-GB" altLang="en-US" dirty="0">
              <a:latin typeface="Arial" panose="020B0604020202020204" pitchFamily="34" charset="0"/>
            </a:endParaRPr>
          </a:p>
          <a:p>
            <a:pPr eaLnBrk="1" hangingPunct="1">
              <a:lnSpc>
                <a:spcPct val="110000"/>
              </a:lnSpc>
            </a:pPr>
            <a:r>
              <a:rPr lang="en-GB" altLang="en-US" dirty="0">
                <a:latin typeface="Arial" panose="020B0604020202020204" pitchFamily="34" charset="0"/>
              </a:rPr>
              <a:t>Students can investigate eutrophication for themselves. Jars can be set up with a set amount of algae and different amount of phosphate in each. They can be left for a few days and then an oxygen probe can be used to measure the amount of dissolved oxygen in the water in each jar.</a:t>
            </a:r>
          </a:p>
          <a:p>
            <a:pPr eaLnBrk="1" hangingPunct="1">
              <a:lnSpc>
                <a:spcPct val="110000"/>
              </a:lnSpc>
            </a:pPr>
            <a:endParaRPr lang="en-GB" altLang="en-US" dirty="0">
              <a:latin typeface="Arial" panose="020B0604020202020204" pitchFamily="34" charset="0"/>
            </a:endParaRPr>
          </a:p>
          <a:p>
            <a:pPr marL="0" marR="0" lvl="0" indent="0" algn="l" defTabSz="914400" rtl="0" eaLnBrk="0" fontAlgn="base" latinLnBrk="0" hangingPunct="0">
              <a:lnSpc>
                <a:spcPct val="110000"/>
              </a:lnSpc>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endParaRPr lang="en-GB" sz="1200" kern="1200" dirty="0">
              <a:solidFill>
                <a:schemeClr val="tx1"/>
              </a:solidFill>
              <a:latin typeface="Arial" charset="0"/>
              <a:ea typeface="+mn-ea"/>
              <a:cs typeface="+mn-cs"/>
            </a:endParaRPr>
          </a:p>
          <a:p>
            <a:pPr marL="171450" marR="0" lvl="0" indent="-171450" algn="l" defTabSz="914400" rtl="0" eaLnBrk="0" fontAlgn="base" latinLnBrk="0" hangingPunct="0">
              <a:lnSpc>
                <a:spcPct val="11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Apply scientific ideas, principles, and/or evidence to provide an explanation of phenomena and solve design problems, taking into account possible unanticipated effects.</a:t>
            </a:r>
          </a:p>
        </p:txBody>
      </p:sp>
      <p:sp>
        <p:nvSpPr>
          <p:cNvPr id="2" name="Slide Number Placeholder 1">
            <a:extLst>
              <a:ext uri="{FF2B5EF4-FFF2-40B4-BE49-F238E27FC236}">
                <a16:creationId xmlns:a16="http://schemas.microsoft.com/office/drawing/2014/main" id="{365641A4-AD9E-438F-AB88-83EB123467F5}"/>
              </a:ext>
            </a:extLst>
          </p:cNvPr>
          <p:cNvSpPr>
            <a:spLocks noGrp="1"/>
          </p:cNvSpPr>
          <p:nvPr>
            <p:ph type="sldNum" sz="quarter" idx="10"/>
          </p:nvPr>
        </p:nvSpPr>
        <p:spPr/>
        <p:txBody>
          <a:bodyPr/>
          <a:lstStyle/>
          <a:p>
            <a:fld id="{DB2BFD56-3AD1-4353-896F-7BE593D43DF1}" type="slidenum">
              <a:rPr lang="en-US" altLang="en-US" smtClean="0"/>
              <a:pPr/>
              <a:t>21</a:t>
            </a:fld>
            <a:endParaRPr lang="en-US" altLang="en-US"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8" name="Rectangle 2">
            <a:extLst>
              <a:ext uri="{FF2B5EF4-FFF2-40B4-BE49-F238E27FC236}">
                <a16:creationId xmlns:a16="http://schemas.microsoft.com/office/drawing/2014/main" id="{BEFA80F2-2176-4EC1-84C6-749DD4B2D99E}"/>
              </a:ext>
            </a:extLst>
          </p:cNvPr>
          <p:cNvSpPr>
            <a:spLocks noGrp="1" noRot="1" noChangeAspect="1" noChangeArrowheads="1" noTextEdit="1"/>
          </p:cNvSpPr>
          <p:nvPr>
            <p:ph type="sldImg"/>
          </p:nvPr>
        </p:nvSpPr>
        <p:spPr>
          <a:ln/>
        </p:spPr>
      </p:sp>
      <p:sp>
        <p:nvSpPr>
          <p:cNvPr id="47109" name="Rectangle 3">
            <a:extLst>
              <a:ext uri="{FF2B5EF4-FFF2-40B4-BE49-F238E27FC236}">
                <a16:creationId xmlns:a16="http://schemas.microsoft.com/office/drawing/2014/main" id="{3551CD76-356C-414D-BD11-01E1968459F7}"/>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Teacher notes</a:t>
            </a:r>
          </a:p>
          <a:p>
            <a:pPr eaLnBrk="1" hangingPunct="1"/>
            <a:r>
              <a:rPr lang="en-GB" altLang="en-US" dirty="0">
                <a:latin typeface="Arial" panose="020B0604020202020204" pitchFamily="34" charset="0"/>
              </a:rPr>
              <a:t>This ordering activity could be used as an introductory or summary activity on eutrophication. Mini-whiteboards could be used to make this a whole-class exercise.</a:t>
            </a:r>
          </a:p>
          <a:p>
            <a:pPr eaLnBrk="1" hangingPunct="1"/>
            <a:endParaRPr lang="en-GB" altLang="en-US" dirty="0">
              <a:latin typeface="Arial" panose="020B0604020202020204" pitchFamily="34" charset="0"/>
            </a:endParaRPr>
          </a:p>
          <a:p>
            <a:pPr marL="0" marR="0" lvl="0" indent="0" algn="l" defTabSz="914400" rtl="0" eaLnBrk="0" fontAlgn="base" latinLnBrk="0" hangingPunct="0">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endParaRPr lang="en-GB" sz="1200" kern="1200" dirty="0">
              <a:solidFill>
                <a:schemeClr val="tx1"/>
              </a:solidFill>
              <a:latin typeface="Arial" charset="0"/>
              <a:ea typeface="+mn-ea"/>
              <a:cs typeface="+mn-cs"/>
            </a:endParaRP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Apply scientific ideas, principles, and/or evidence to provide an explanation of phenomena and solve design problems, taking into account possible unanticipated effects.</a:t>
            </a:r>
          </a:p>
        </p:txBody>
      </p:sp>
      <p:sp>
        <p:nvSpPr>
          <p:cNvPr id="2" name="Slide Number Placeholder 1">
            <a:extLst>
              <a:ext uri="{FF2B5EF4-FFF2-40B4-BE49-F238E27FC236}">
                <a16:creationId xmlns:a16="http://schemas.microsoft.com/office/drawing/2014/main" id="{F35532B6-0839-4AC1-B055-CD43F2FAE073}"/>
              </a:ext>
            </a:extLst>
          </p:cNvPr>
          <p:cNvSpPr>
            <a:spLocks noGrp="1"/>
          </p:cNvSpPr>
          <p:nvPr>
            <p:ph type="sldNum" sz="quarter" idx="10"/>
          </p:nvPr>
        </p:nvSpPr>
        <p:spPr/>
        <p:txBody>
          <a:bodyPr/>
          <a:lstStyle/>
          <a:p>
            <a:fld id="{DB2BFD56-3AD1-4353-896F-7BE593D43DF1}" type="slidenum">
              <a:rPr lang="en-US" altLang="en-US" smtClean="0"/>
              <a:pPr/>
              <a:t>22</a:t>
            </a:fld>
            <a:endParaRPr lang="en-US" alt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a:extLst>
              <a:ext uri="{FF2B5EF4-FFF2-40B4-BE49-F238E27FC236}">
                <a16:creationId xmlns:a16="http://schemas.microsoft.com/office/drawing/2014/main" id="{78F9DAF1-13D2-47EB-8E3E-123056FCB9D8}"/>
              </a:ext>
            </a:extLst>
          </p:cNvPr>
          <p:cNvSpPr>
            <a:spLocks noGrp="1" noRot="1" noChangeAspect="1" noTextEdit="1"/>
          </p:cNvSpPr>
          <p:nvPr>
            <p:ph type="sldImg"/>
          </p:nvPr>
        </p:nvSpPr>
        <p:spPr>
          <a:ln/>
        </p:spPr>
      </p:sp>
      <p:sp>
        <p:nvSpPr>
          <p:cNvPr id="55299" name="Notes Placeholder 2">
            <a:extLst>
              <a:ext uri="{FF2B5EF4-FFF2-40B4-BE49-F238E27FC236}">
                <a16:creationId xmlns:a16="http://schemas.microsoft.com/office/drawing/2014/main" id="{E57EFBED-EA0D-4D95-8931-78E95FD75F92}"/>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85000" lnSpcReduction="10000"/>
          </a:bodyPr>
          <a:lstStyle/>
          <a:p>
            <a:pPr>
              <a:lnSpc>
                <a:spcPct val="120000"/>
              </a:lnSpc>
            </a:pPr>
            <a:r>
              <a:rPr lang="en-GB" altLang="en-US" b="1" dirty="0">
                <a:latin typeface="Arial" panose="020B0604020202020204" pitchFamily="34" charset="0"/>
              </a:rPr>
              <a:t>Teacher notes</a:t>
            </a:r>
          </a:p>
          <a:p>
            <a:pPr>
              <a:lnSpc>
                <a:spcPct val="120000"/>
              </a:lnSpc>
            </a:pPr>
            <a:r>
              <a:rPr lang="en-GB" altLang="en-US" b="0" dirty="0">
                <a:latin typeface="Arial" panose="020B0604020202020204" pitchFamily="34" charset="0"/>
              </a:rPr>
              <a:t>Similar to trees in a terrestrial forest, kelp forests support a large abundance and diversity of organisms. They provide habitats for thousands of species of fish and invertebrates, as well as supporting food chains that include fishing birds, otters, seals and porpoise.</a:t>
            </a:r>
          </a:p>
          <a:p>
            <a:pPr>
              <a:lnSpc>
                <a:spcPct val="120000"/>
              </a:lnSpc>
            </a:pPr>
            <a:endParaRPr lang="en-GB" altLang="en-US" b="0" dirty="0">
              <a:latin typeface="Arial" panose="020B0604020202020204" pitchFamily="34" charset="0"/>
            </a:endParaRPr>
          </a:p>
          <a:p>
            <a:pPr>
              <a:lnSpc>
                <a:spcPct val="120000"/>
              </a:lnSpc>
            </a:pPr>
            <a:r>
              <a:rPr lang="en-GB" altLang="en-US" b="0" dirty="0">
                <a:latin typeface="Arial" panose="020B0604020202020204" pitchFamily="34" charset="0"/>
              </a:rPr>
              <a:t>Help students to apply their knowledge of food chains to answer the question. They should be able to deduce that a reduction in predators will cause an increase in the population size of prey species. This is discussed in more detail on the next slide.</a:t>
            </a:r>
          </a:p>
          <a:p>
            <a:pPr>
              <a:lnSpc>
                <a:spcPct val="120000"/>
              </a:lnSpc>
            </a:pPr>
            <a:endParaRPr lang="en-GB" altLang="en-US" b="0" dirty="0">
              <a:latin typeface="Arial" panose="020B0604020202020204" pitchFamily="34" charset="0"/>
            </a:endParaRPr>
          </a:p>
          <a:p>
            <a:pPr marL="0" marR="0" lvl="0" indent="0" algn="l" defTabSz="914400" rtl="0" eaLnBrk="0" fontAlgn="base" latinLnBrk="0" hangingPunct="0">
              <a:lnSpc>
                <a:spcPct val="120000"/>
              </a:lnSpc>
              <a:spcAft>
                <a:spcPct val="0"/>
              </a:spcAft>
              <a:buClrTx/>
              <a:buSzTx/>
              <a:buFontTx/>
              <a:buNone/>
              <a:tabLst/>
              <a:defRPr/>
            </a:pPr>
            <a:r>
              <a:rPr lang="en-GB" kern="1200" dirty="0">
                <a:solidFill>
                  <a:schemeClr val="tx1"/>
                </a:solidFill>
                <a:effectLst/>
                <a:latin typeface="Arial" charset="0"/>
                <a:ea typeface="+mn-ea"/>
                <a:cs typeface="+mn-cs"/>
              </a:rPr>
              <a:t>This slide covers the Science and Engineering Practices:</a:t>
            </a:r>
          </a:p>
          <a:p>
            <a:pPr marL="171450" marR="0" lvl="0" indent="-171450" algn="l" defTabSz="914400" rtl="0" eaLnBrk="0" fontAlgn="base" latinLnBrk="0" hangingPunct="0">
              <a:lnSpc>
                <a:spcPct val="120000"/>
              </a:lnSpc>
              <a:spcAft>
                <a:spcPct val="0"/>
              </a:spcAft>
              <a:buClrTx/>
              <a:buSzTx/>
              <a:buFont typeface="Arial" panose="020B0604020202020204" pitchFamily="34" charset="0"/>
              <a:buChar char="•"/>
              <a:tabLst/>
              <a:defRPr/>
            </a:pPr>
            <a:r>
              <a:rPr lang="en-GB" b="1" kern="1200" dirty="0">
                <a:solidFill>
                  <a:schemeClr val="tx1"/>
                </a:solidFill>
                <a:effectLst/>
                <a:latin typeface="Arial" charset="0"/>
                <a:ea typeface="+mn-ea"/>
                <a:cs typeface="+mn-cs"/>
              </a:rPr>
              <a:t>Constructing Explanations and Designing Solutions:</a:t>
            </a:r>
            <a:r>
              <a:rPr lang="en-GB" kern="1200" dirty="0">
                <a:solidFill>
                  <a:schemeClr val="tx1"/>
                </a:solidFill>
                <a:effectLst/>
                <a:latin typeface="Arial" charset="0"/>
                <a:ea typeface="+mn-ea"/>
                <a:cs typeface="+mn-cs"/>
              </a:rPr>
              <a:t> Apply scientific ideas, principles, and/or evidence to provide an explanation of phenomena and solve design problems, taking into account possible unanticipated effects.</a:t>
            </a:r>
          </a:p>
          <a:p>
            <a:pPr marL="171450" marR="0" lvl="0" indent="-171450" algn="l" defTabSz="914400" rtl="0" eaLnBrk="0" fontAlgn="base" latinLnBrk="0" hangingPunct="0">
              <a:lnSpc>
                <a:spcPct val="120000"/>
              </a:lnSpc>
              <a:spcAft>
                <a:spcPct val="0"/>
              </a:spcAft>
              <a:buClrTx/>
              <a:buSzTx/>
              <a:buFont typeface="Arial" panose="020B0604020202020204" pitchFamily="34" charset="0"/>
              <a:buChar char="•"/>
              <a:tabLst/>
              <a:defRPr/>
            </a:pPr>
            <a:r>
              <a:rPr lang="en-GB" b="1" kern="1200" dirty="0">
                <a:solidFill>
                  <a:schemeClr val="tx1"/>
                </a:solidFill>
                <a:effectLst/>
                <a:latin typeface="Arial" charset="0"/>
                <a:ea typeface="+mn-ea"/>
                <a:cs typeface="+mn-cs"/>
              </a:rPr>
              <a:t>Obtaining, Evaluating, and Communicating Information:</a:t>
            </a:r>
            <a:r>
              <a:rPr lang="en-GB" kern="1200" dirty="0">
                <a:solidFill>
                  <a:schemeClr val="tx1"/>
                </a:solidFill>
                <a:effectLst/>
                <a:latin typeface="Arial" charset="0"/>
                <a:ea typeface="+mn-ea"/>
                <a:cs typeface="+mn-cs"/>
              </a:rPr>
              <a:t> Communicate scientific and/or technical information or ideas (e.g. about phenomena and/or the process of development and the design and performance of a proposed process or system) in multiple formats (including orally, graphically, textually, and mathematically).</a:t>
            </a:r>
          </a:p>
          <a:p>
            <a:pPr marR="0" lvl="0" algn="l" defTabSz="914400" rtl="0" eaLnBrk="0" fontAlgn="base" latinLnBrk="0" hangingPunct="0">
              <a:lnSpc>
                <a:spcPct val="120000"/>
              </a:lnSpc>
              <a:spcAft>
                <a:spcPct val="0"/>
              </a:spcAft>
              <a:buClrTx/>
              <a:buSzTx/>
              <a:tabLst/>
              <a:defRPr/>
            </a:pPr>
            <a:endParaRPr lang="en-GB" kern="1200" dirty="0">
              <a:solidFill>
                <a:schemeClr val="tx1"/>
              </a:solidFill>
              <a:effectLst/>
              <a:latin typeface="Arial" charset="0"/>
              <a:ea typeface="+mn-ea"/>
              <a:cs typeface="+mn-cs"/>
            </a:endParaRPr>
          </a:p>
          <a:p>
            <a:pPr marL="0" marR="0" lvl="0" indent="0" algn="l" defTabSz="914400" rtl="0" eaLnBrk="0" fontAlgn="base" latinLnBrk="0" hangingPunct="0">
              <a:lnSpc>
                <a:spcPct val="120000"/>
              </a:lnSpc>
              <a:spcAft>
                <a:spcPct val="0"/>
              </a:spcAft>
              <a:buClrTx/>
              <a:buSzTx/>
              <a:buFont typeface="Arial" panose="020B0604020202020204" pitchFamily="34" charset="0"/>
              <a:buNone/>
              <a:tabLst/>
              <a:defRPr/>
            </a:pPr>
            <a:r>
              <a:rPr lang="en-GB" altLang="en-US" b="1" dirty="0">
                <a:latin typeface="Arial" panose="020B0604020202020204" pitchFamily="34" charset="0"/>
              </a:rPr>
              <a:t>Photo credit: </a:t>
            </a:r>
            <a:r>
              <a:rPr lang="en-GB" altLang="en-US" dirty="0">
                <a:latin typeface="Arial" panose="020B0604020202020204" pitchFamily="34" charset="0"/>
              </a:rPr>
              <a:t>© Kirk Wester, Shutterstock.com 2018</a:t>
            </a:r>
          </a:p>
        </p:txBody>
      </p:sp>
      <p:sp>
        <p:nvSpPr>
          <p:cNvPr id="2" name="Slide Number Placeholder 1">
            <a:extLst>
              <a:ext uri="{FF2B5EF4-FFF2-40B4-BE49-F238E27FC236}">
                <a16:creationId xmlns:a16="http://schemas.microsoft.com/office/drawing/2014/main" id="{EB6C4DDF-CDBD-4195-9E95-B87972E27F7F}"/>
              </a:ext>
            </a:extLst>
          </p:cNvPr>
          <p:cNvSpPr>
            <a:spLocks noGrp="1"/>
          </p:cNvSpPr>
          <p:nvPr>
            <p:ph type="sldNum" sz="quarter" idx="10"/>
          </p:nvPr>
        </p:nvSpPr>
        <p:spPr/>
        <p:txBody>
          <a:bodyPr/>
          <a:lstStyle/>
          <a:p>
            <a:fld id="{DB2BFD56-3AD1-4353-896F-7BE593D43DF1}" type="slidenum">
              <a:rPr lang="en-US" altLang="en-US" smtClean="0"/>
              <a:pPr/>
              <a:t>23</a:t>
            </a:fld>
            <a:endParaRPr lang="en-US" altLang="en-US"/>
          </a:p>
        </p:txBody>
      </p:sp>
    </p:spTree>
    <p:extLst>
      <p:ext uri="{BB962C8B-B14F-4D97-AF65-F5344CB8AC3E}">
        <p14:creationId xmlns:p14="http://schemas.microsoft.com/office/powerpoint/2010/main" val="29043138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a:extLst>
              <a:ext uri="{FF2B5EF4-FFF2-40B4-BE49-F238E27FC236}">
                <a16:creationId xmlns:a16="http://schemas.microsoft.com/office/drawing/2014/main" id="{78F9DAF1-13D2-47EB-8E3E-123056FCB9D8}"/>
              </a:ext>
            </a:extLst>
          </p:cNvPr>
          <p:cNvSpPr>
            <a:spLocks noGrp="1" noRot="1" noChangeAspect="1" noTextEdit="1"/>
          </p:cNvSpPr>
          <p:nvPr>
            <p:ph type="sldImg"/>
          </p:nvPr>
        </p:nvSpPr>
        <p:spPr>
          <a:ln/>
        </p:spPr>
      </p:sp>
      <p:sp>
        <p:nvSpPr>
          <p:cNvPr id="55299" name="Notes Placeholder 2">
            <a:extLst>
              <a:ext uri="{FF2B5EF4-FFF2-40B4-BE49-F238E27FC236}">
                <a16:creationId xmlns:a16="http://schemas.microsoft.com/office/drawing/2014/main" id="{E57EFBED-EA0D-4D95-8931-78E95FD75F92}"/>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85000" lnSpcReduction="20000"/>
          </a:bodyPr>
          <a:lstStyle/>
          <a:p>
            <a:pPr>
              <a:lnSpc>
                <a:spcPct val="120000"/>
              </a:lnSpc>
            </a:pPr>
            <a:r>
              <a:rPr lang="en-GB" altLang="en-US" b="1" dirty="0">
                <a:latin typeface="Arial" panose="020B0604020202020204" pitchFamily="34" charset="0"/>
              </a:rPr>
              <a:t>Teacher notes</a:t>
            </a:r>
          </a:p>
          <a:p>
            <a:pPr>
              <a:lnSpc>
                <a:spcPct val="120000"/>
              </a:lnSpc>
            </a:pPr>
            <a:r>
              <a:rPr lang="en-GB" altLang="en-US" b="0" dirty="0">
                <a:latin typeface="Arial" panose="020B0604020202020204" pitchFamily="34" charset="0"/>
              </a:rPr>
              <a:t>Regime shifts from kelp forests to urchin barrens have been well documented in areas including Maine, Nova Scotia, the Aleutian Islands, Norway and Tasmania. Regrowth of kelp forests has been documented in areas where control of sea urchin populations has returned.</a:t>
            </a:r>
          </a:p>
          <a:p>
            <a:pPr>
              <a:lnSpc>
                <a:spcPct val="120000"/>
              </a:lnSpc>
            </a:pPr>
            <a:endParaRPr lang="en-GB" altLang="en-US" b="0" dirty="0">
              <a:latin typeface="Arial" panose="020B0604020202020204" pitchFamily="34" charset="0"/>
            </a:endParaRPr>
          </a:p>
          <a:p>
            <a:pPr>
              <a:lnSpc>
                <a:spcPct val="120000"/>
              </a:lnSpc>
            </a:pPr>
            <a:r>
              <a:rPr lang="en-GB" altLang="en-US" b="0" dirty="0">
                <a:latin typeface="Arial" panose="020B0604020202020204" pitchFamily="34" charset="0"/>
              </a:rPr>
              <a:t>Help students to apply their understanding of biodiversity and the information provided to answer the question. They should be able to deduce that biodiversity in the urchin barren is much lower than in the kelp forest.</a:t>
            </a:r>
          </a:p>
          <a:p>
            <a:pPr>
              <a:lnSpc>
                <a:spcPct val="120000"/>
              </a:lnSpc>
            </a:pPr>
            <a:endParaRPr lang="en-GB" altLang="en-US" b="0" dirty="0">
              <a:latin typeface="Arial" panose="020B0604020202020204" pitchFamily="34" charset="0"/>
            </a:endParaRPr>
          </a:p>
          <a:p>
            <a:pPr marL="0" marR="0" lvl="0" indent="0" algn="l" defTabSz="914400" rtl="0" eaLnBrk="0" fontAlgn="base" latinLnBrk="0" hangingPunct="0">
              <a:lnSpc>
                <a:spcPct val="120000"/>
              </a:lnSpc>
              <a:spcAft>
                <a:spcPct val="0"/>
              </a:spcAft>
              <a:buClrTx/>
              <a:buSzTx/>
              <a:buFontTx/>
              <a:buNone/>
              <a:tabLst/>
              <a:defRPr/>
            </a:pPr>
            <a:r>
              <a:rPr lang="en-GB" kern="1200" dirty="0">
                <a:solidFill>
                  <a:schemeClr val="tx1"/>
                </a:solidFill>
                <a:effectLst/>
                <a:latin typeface="Arial" charset="0"/>
                <a:ea typeface="+mn-ea"/>
                <a:cs typeface="+mn-cs"/>
              </a:rPr>
              <a:t>This slide covers the Science and Engineering Practices:</a:t>
            </a:r>
          </a:p>
          <a:p>
            <a:pPr marL="171450" marR="0" lvl="0" indent="-171450" algn="l" defTabSz="914400" rtl="0" eaLnBrk="0" fontAlgn="base" latinLnBrk="0" hangingPunct="0">
              <a:lnSpc>
                <a:spcPct val="120000"/>
              </a:lnSpc>
              <a:spcAft>
                <a:spcPct val="0"/>
              </a:spcAft>
              <a:buClrTx/>
              <a:buSzTx/>
              <a:buFont typeface="Arial" panose="020B0604020202020204" pitchFamily="34" charset="0"/>
              <a:buChar char="•"/>
              <a:tabLst/>
              <a:defRPr/>
            </a:pPr>
            <a:r>
              <a:rPr lang="en-GB" b="1" kern="1200" dirty="0">
                <a:solidFill>
                  <a:schemeClr val="tx1"/>
                </a:solidFill>
                <a:effectLst/>
                <a:latin typeface="Arial" charset="0"/>
                <a:ea typeface="+mn-ea"/>
                <a:cs typeface="+mn-cs"/>
              </a:rPr>
              <a:t>Constructing Explanations and Designing Solutions:</a:t>
            </a:r>
            <a:r>
              <a:rPr lang="en-GB" kern="1200" dirty="0">
                <a:solidFill>
                  <a:schemeClr val="tx1"/>
                </a:solidFill>
                <a:effectLst/>
                <a:latin typeface="Arial" charset="0"/>
                <a:ea typeface="+mn-ea"/>
                <a:cs typeface="+mn-cs"/>
              </a:rPr>
              <a:t> Apply scientific ideas, principles, and/or evidence to provide an explanation of phenomena and solve design problems, taking into account possible unanticipated effects.</a:t>
            </a:r>
          </a:p>
          <a:p>
            <a:pPr marL="171450" marR="0" lvl="0" indent="-171450" algn="l" defTabSz="914400" rtl="0" eaLnBrk="0" fontAlgn="base" latinLnBrk="0" hangingPunct="0">
              <a:lnSpc>
                <a:spcPct val="120000"/>
              </a:lnSpc>
              <a:spcAft>
                <a:spcPct val="0"/>
              </a:spcAft>
              <a:buClrTx/>
              <a:buSzTx/>
              <a:buFont typeface="Arial" panose="020B0604020202020204" pitchFamily="34" charset="0"/>
              <a:buChar char="•"/>
              <a:tabLst/>
              <a:defRPr/>
            </a:pPr>
            <a:r>
              <a:rPr lang="en-GB" b="1" kern="1200" dirty="0">
                <a:solidFill>
                  <a:schemeClr val="tx1"/>
                </a:solidFill>
                <a:effectLst/>
                <a:latin typeface="Arial" charset="0"/>
                <a:ea typeface="+mn-ea"/>
                <a:cs typeface="+mn-cs"/>
              </a:rPr>
              <a:t>Engaging in Argument from Evidence: </a:t>
            </a:r>
            <a:r>
              <a:rPr lang="en-GB" kern="1200" dirty="0">
                <a:solidFill>
                  <a:schemeClr val="tx1"/>
                </a:solidFill>
                <a:effectLst/>
                <a:latin typeface="Arial" charset="0"/>
                <a:ea typeface="+mn-ea"/>
                <a:cs typeface="+mn-cs"/>
              </a:rPr>
              <a:t>Construct, use, and/or present an oral and written argument or counter-arguments based on data and evidence.</a:t>
            </a:r>
          </a:p>
          <a:p>
            <a:pPr marL="171450" marR="0" lvl="0" indent="-171450" algn="l" defTabSz="914400" rtl="0" eaLnBrk="0" fontAlgn="base" latinLnBrk="0" hangingPunct="0">
              <a:lnSpc>
                <a:spcPct val="120000"/>
              </a:lnSpc>
              <a:spcAft>
                <a:spcPct val="0"/>
              </a:spcAft>
              <a:buClrTx/>
              <a:buSzTx/>
              <a:buFont typeface="Arial" panose="020B0604020202020204" pitchFamily="34" charset="0"/>
              <a:buChar char="•"/>
              <a:tabLst/>
              <a:defRPr/>
            </a:pPr>
            <a:r>
              <a:rPr lang="en-GB" b="1" kern="1200" dirty="0">
                <a:solidFill>
                  <a:schemeClr val="tx1"/>
                </a:solidFill>
                <a:effectLst/>
                <a:latin typeface="Arial" charset="0"/>
                <a:ea typeface="+mn-ea"/>
                <a:cs typeface="+mn-cs"/>
              </a:rPr>
              <a:t>Obtaining, Evaluating, and Communicating Information:</a:t>
            </a:r>
            <a:r>
              <a:rPr lang="en-GB" kern="1200" dirty="0">
                <a:solidFill>
                  <a:schemeClr val="tx1"/>
                </a:solidFill>
                <a:effectLst/>
                <a:latin typeface="Arial" charset="0"/>
                <a:ea typeface="+mn-ea"/>
                <a:cs typeface="+mn-cs"/>
              </a:rPr>
              <a:t> Communicate scientific and/or technical information or ideas (e.g. about phenomena and/or the process of development and the design and performance of a proposed process or system) in multiple formats (including orally, graphically, textually, and mathematically).</a:t>
            </a:r>
          </a:p>
          <a:p>
            <a:pPr marL="171450" marR="0" lvl="0" indent="-171450" algn="l" defTabSz="914400" rtl="0" eaLnBrk="0" fontAlgn="base" latinLnBrk="0" hangingPunct="0">
              <a:lnSpc>
                <a:spcPct val="120000"/>
              </a:lnSpc>
              <a:spcAft>
                <a:spcPct val="0"/>
              </a:spcAft>
              <a:buClrTx/>
              <a:buSzTx/>
              <a:buFont typeface="Arial" panose="020B0604020202020204" pitchFamily="34" charset="0"/>
              <a:buChar char="•"/>
              <a:tabLst/>
              <a:defRPr/>
            </a:pPr>
            <a:endParaRPr lang="en-GB" kern="1200" dirty="0">
              <a:solidFill>
                <a:schemeClr val="tx1"/>
              </a:solidFill>
              <a:effectLst/>
              <a:latin typeface="Arial" charset="0"/>
              <a:ea typeface="+mn-ea"/>
              <a:cs typeface="+mn-cs"/>
            </a:endParaRPr>
          </a:p>
          <a:p>
            <a:pPr marL="0" marR="0" lvl="0" indent="0" algn="l" defTabSz="914400" rtl="0" eaLnBrk="0" fontAlgn="base" latinLnBrk="0" hangingPunct="0">
              <a:lnSpc>
                <a:spcPct val="120000"/>
              </a:lnSpc>
              <a:spcAft>
                <a:spcPct val="0"/>
              </a:spcAft>
              <a:buClrTx/>
              <a:buSzTx/>
              <a:buFont typeface="Arial" panose="020B0604020202020204" pitchFamily="34" charset="0"/>
              <a:buNone/>
              <a:tabLst/>
              <a:defRPr/>
            </a:pPr>
            <a:r>
              <a:rPr lang="en-GB" altLang="en-US" b="1" dirty="0">
                <a:latin typeface="Arial" panose="020B0604020202020204" pitchFamily="34" charset="0"/>
              </a:rPr>
              <a:t>Photo credit: </a:t>
            </a:r>
            <a:r>
              <a:rPr lang="en-GB" altLang="en-US" dirty="0">
                <a:latin typeface="Arial" panose="020B0604020202020204" pitchFamily="34" charset="0"/>
              </a:rPr>
              <a:t>© Jeanne Wassenaar, Shutterstock.com 2018</a:t>
            </a:r>
            <a:endParaRPr lang="en-GB" kern="1200" dirty="0">
              <a:solidFill>
                <a:schemeClr val="tx1"/>
              </a:solidFill>
              <a:effectLst/>
              <a:latin typeface="Arial" charset="0"/>
              <a:ea typeface="+mn-ea"/>
              <a:cs typeface="+mn-cs"/>
            </a:endParaRPr>
          </a:p>
        </p:txBody>
      </p:sp>
      <p:sp>
        <p:nvSpPr>
          <p:cNvPr id="2" name="Slide Number Placeholder 1">
            <a:extLst>
              <a:ext uri="{FF2B5EF4-FFF2-40B4-BE49-F238E27FC236}">
                <a16:creationId xmlns:a16="http://schemas.microsoft.com/office/drawing/2014/main" id="{FDCDDC1A-B6D2-4EAA-B144-CF2131F54F2A}"/>
              </a:ext>
            </a:extLst>
          </p:cNvPr>
          <p:cNvSpPr>
            <a:spLocks noGrp="1"/>
          </p:cNvSpPr>
          <p:nvPr>
            <p:ph type="sldNum" sz="quarter" idx="10"/>
          </p:nvPr>
        </p:nvSpPr>
        <p:spPr/>
        <p:txBody>
          <a:bodyPr/>
          <a:lstStyle/>
          <a:p>
            <a:fld id="{DB2BFD56-3AD1-4353-896F-7BE593D43DF1}" type="slidenum">
              <a:rPr lang="en-US" altLang="en-US" smtClean="0"/>
              <a:pPr/>
              <a:t>24</a:t>
            </a:fld>
            <a:endParaRPr lang="en-US" altLang="en-US"/>
          </a:p>
        </p:txBody>
      </p:sp>
    </p:spTree>
    <p:extLst>
      <p:ext uri="{BB962C8B-B14F-4D97-AF65-F5344CB8AC3E}">
        <p14:creationId xmlns:p14="http://schemas.microsoft.com/office/powerpoint/2010/main" val="406267744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Rectangle 2"/>
          <p:cNvSpPr>
            <a:spLocks noGrp="1" noRot="1" noChangeAspect="1" noChangeArrowheads="1" noTextEdit="1"/>
          </p:cNvSpPr>
          <p:nvPr>
            <p:ph type="sldImg"/>
          </p:nvPr>
        </p:nvSpPr>
        <p:spPr>
          <a:ln/>
        </p:spPr>
      </p:sp>
      <p:sp>
        <p:nvSpPr>
          <p:cNvPr id="12292" name="Rectangle 3"/>
          <p:cNvSpPr>
            <a:spLocks noGrp="1" noChangeArrowheads="1"/>
          </p:cNvSpPr>
          <p:nvPr>
            <p:ph type="body" idx="1"/>
          </p:nvPr>
        </p:nvSpPr>
        <p:spPr>
          <a:noFill/>
          <a:ln/>
        </p:spPr>
        <p:txBody>
          <a:bodyPr/>
          <a:lstStyle/>
          <a:p>
            <a:pPr marL="0" marR="0" lvl="0" indent="0" algn="l" defTabSz="914400" rtl="0" eaLnBrk="0" fontAlgn="base" latinLnBrk="0" hangingPunct="0">
              <a:lnSpc>
                <a:spcPct val="100000"/>
              </a:lnSpc>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Practices:</a:t>
            </a:r>
          </a:p>
          <a:p>
            <a:pPr marL="171450" marR="0" lvl="0" indent="-171450" algn="l" defTabSz="914400" rtl="0" eaLnBrk="0" fontAlgn="base" latinLnBrk="0" hangingPunct="0">
              <a:lnSpc>
                <a:spcPct val="10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Apply scientific ideas, principles, and/or evidence to provide an explanation of phenomena and solve design problems, taking into account possible unanticipated effects.</a:t>
            </a:r>
          </a:p>
          <a:p>
            <a:pPr marL="171450" marR="0" lvl="0" indent="-171450" algn="l" defTabSz="914400" rtl="0" eaLnBrk="0" fontAlgn="base" latinLnBrk="0" hangingPunct="0">
              <a:lnSpc>
                <a:spcPct val="10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Engaging in Argument from Evidence: </a:t>
            </a:r>
            <a:r>
              <a:rPr lang="en-GB" sz="1200" kern="1200" dirty="0">
                <a:solidFill>
                  <a:schemeClr val="tx1"/>
                </a:solidFill>
                <a:effectLst/>
                <a:latin typeface="Arial" charset="0"/>
                <a:ea typeface="+mn-ea"/>
                <a:cs typeface="+mn-cs"/>
              </a:rPr>
              <a:t>Construct, use, and/or present an oral and written argument or counter-arguments based on data and evidence.</a:t>
            </a:r>
            <a:endParaRPr lang="en-GB" sz="1200" b="1" kern="1200" dirty="0">
              <a:solidFill>
                <a:schemeClr val="tx1"/>
              </a:solidFill>
              <a:effectLst/>
              <a:latin typeface="Arial" charset="0"/>
              <a:ea typeface="+mn-ea"/>
              <a:cs typeface="+mn-cs"/>
            </a:endParaRPr>
          </a:p>
          <a:p>
            <a:pPr marL="171450" marR="0" lvl="0" indent="-171450" algn="l" defTabSz="914400" rtl="0" eaLnBrk="0" fontAlgn="base" latinLnBrk="0" hangingPunct="0">
              <a:lnSpc>
                <a:spcPct val="10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Obtaining, Evaluating, and Communicating Information:</a:t>
            </a:r>
            <a:r>
              <a:rPr lang="en-GB" sz="1200" kern="1200" dirty="0">
                <a:solidFill>
                  <a:schemeClr val="tx1"/>
                </a:solidFill>
                <a:effectLst/>
                <a:latin typeface="Arial" charset="0"/>
                <a:ea typeface="+mn-ea"/>
                <a:cs typeface="+mn-cs"/>
              </a:rPr>
              <a:t> Gather, read, and evaluate scientific and/or technical information from multiple authoritative sources, assessing the evidence and usefulness of each source.</a:t>
            </a:r>
          </a:p>
          <a:p>
            <a:pPr marL="171450" marR="0" lvl="0" indent="-171450" algn="l" defTabSz="914400" rtl="0" eaLnBrk="0" fontAlgn="base" latinLnBrk="0" hangingPunct="0">
              <a:lnSpc>
                <a:spcPct val="10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Obtaining, Evaluating, and Communicating Information:</a:t>
            </a:r>
            <a:r>
              <a:rPr lang="en-GB" sz="1200" kern="1200" dirty="0">
                <a:solidFill>
                  <a:schemeClr val="tx1"/>
                </a:solidFill>
                <a:effectLst/>
                <a:latin typeface="Arial" charset="0"/>
                <a:ea typeface="+mn-ea"/>
                <a:cs typeface="+mn-cs"/>
              </a:rPr>
              <a:t> Communicate scientific and/or technical information or ideas (e.g. about phenomena and/or the process of development and the design and performance of a proposed process or system) in multiple formats (including orally, graphically, textually, and mathematically).</a:t>
            </a:r>
            <a:endParaRPr lang="en-GB" dirty="0">
              <a:effectLst/>
            </a:endParaRPr>
          </a:p>
          <a:p>
            <a:pPr eaLnBrk="1" hangingPunct="1"/>
            <a:endParaRPr lang="en-GB" b="0" dirty="0"/>
          </a:p>
        </p:txBody>
      </p:sp>
      <p:sp>
        <p:nvSpPr>
          <p:cNvPr id="2" name="Slide Number Placeholder 1">
            <a:extLst>
              <a:ext uri="{FF2B5EF4-FFF2-40B4-BE49-F238E27FC236}">
                <a16:creationId xmlns:a16="http://schemas.microsoft.com/office/drawing/2014/main" id="{0F2A59EB-7933-4582-B4A4-F377F236072C}"/>
              </a:ext>
            </a:extLst>
          </p:cNvPr>
          <p:cNvSpPr>
            <a:spLocks noGrp="1"/>
          </p:cNvSpPr>
          <p:nvPr>
            <p:ph type="sldNum" sz="quarter" idx="10"/>
          </p:nvPr>
        </p:nvSpPr>
        <p:spPr/>
        <p:txBody>
          <a:bodyPr/>
          <a:lstStyle/>
          <a:p>
            <a:fld id="{DB2BFD56-3AD1-4353-896F-7BE593D43DF1}" type="slidenum">
              <a:rPr lang="en-US" altLang="en-US" smtClean="0"/>
              <a:pPr/>
              <a:t>25</a:t>
            </a:fld>
            <a:endParaRPr lang="en-US"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a:extLst>
              <a:ext uri="{FF2B5EF4-FFF2-40B4-BE49-F238E27FC236}">
                <a16:creationId xmlns:a16="http://schemas.microsoft.com/office/drawing/2014/main" id="{78F9DAF1-13D2-47EB-8E3E-123056FCB9D8}"/>
              </a:ext>
            </a:extLst>
          </p:cNvPr>
          <p:cNvSpPr>
            <a:spLocks noGrp="1" noRot="1" noChangeAspect="1" noTextEdit="1"/>
          </p:cNvSpPr>
          <p:nvPr>
            <p:ph type="sldImg"/>
          </p:nvPr>
        </p:nvSpPr>
        <p:spPr>
          <a:ln/>
        </p:spPr>
      </p:sp>
      <p:sp>
        <p:nvSpPr>
          <p:cNvPr id="55299" name="Notes Placeholder 2">
            <a:extLst>
              <a:ext uri="{FF2B5EF4-FFF2-40B4-BE49-F238E27FC236}">
                <a16:creationId xmlns:a16="http://schemas.microsoft.com/office/drawing/2014/main" id="{E57EFBED-EA0D-4D95-8931-78E95FD75F92}"/>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7EBC2B7F-7D27-4200-8B43-0E7C9897ED64}"/>
              </a:ext>
            </a:extLst>
          </p:cNvPr>
          <p:cNvSpPr>
            <a:spLocks noGrp="1"/>
          </p:cNvSpPr>
          <p:nvPr>
            <p:ph type="sldNum" sz="quarter" idx="10"/>
          </p:nvPr>
        </p:nvSpPr>
        <p:spPr/>
        <p:txBody>
          <a:bodyPr/>
          <a:lstStyle/>
          <a:p>
            <a:fld id="{DB2BFD56-3AD1-4353-896F-7BE593D43DF1}" type="slidenum">
              <a:rPr lang="en-US" altLang="en-US" smtClean="0"/>
              <a:pPr/>
              <a:t>3</a:t>
            </a:fld>
            <a:endParaRPr lang="en-US"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a:extLst>
              <a:ext uri="{FF2B5EF4-FFF2-40B4-BE49-F238E27FC236}">
                <a16:creationId xmlns:a16="http://schemas.microsoft.com/office/drawing/2014/main" id="{78F9DAF1-13D2-47EB-8E3E-123056FCB9D8}"/>
              </a:ext>
            </a:extLst>
          </p:cNvPr>
          <p:cNvSpPr>
            <a:spLocks noGrp="1" noRot="1" noChangeAspect="1" noTextEdit="1"/>
          </p:cNvSpPr>
          <p:nvPr>
            <p:ph type="sldImg"/>
          </p:nvPr>
        </p:nvSpPr>
        <p:spPr>
          <a:ln/>
        </p:spPr>
      </p:sp>
      <p:sp>
        <p:nvSpPr>
          <p:cNvPr id="55299" name="Notes Placeholder 2">
            <a:extLst>
              <a:ext uri="{FF2B5EF4-FFF2-40B4-BE49-F238E27FC236}">
                <a16:creationId xmlns:a16="http://schemas.microsoft.com/office/drawing/2014/main" id="{E57EFBED-EA0D-4D95-8931-78E95FD75F92}"/>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Photo credit: </a:t>
            </a:r>
            <a:r>
              <a:rPr lang="en-GB" altLang="en-US" dirty="0">
                <a:latin typeface="Arial" panose="020B0604020202020204" pitchFamily="34" charset="0"/>
              </a:rPr>
              <a:t>© GUDKOV ANDREY, Shutterstock.com 2018</a:t>
            </a:r>
            <a:endParaRPr lang="en-GB" altLang="en-US" b="1" dirty="0">
              <a:latin typeface="Arial" panose="020B0604020202020204" pitchFamily="34" charset="0"/>
            </a:endParaRPr>
          </a:p>
        </p:txBody>
      </p:sp>
      <p:sp>
        <p:nvSpPr>
          <p:cNvPr id="2" name="Slide Number Placeholder 1">
            <a:extLst>
              <a:ext uri="{FF2B5EF4-FFF2-40B4-BE49-F238E27FC236}">
                <a16:creationId xmlns:a16="http://schemas.microsoft.com/office/drawing/2014/main" id="{1AAED967-4BA9-4572-9DD3-498F56E0989E}"/>
              </a:ext>
            </a:extLst>
          </p:cNvPr>
          <p:cNvSpPr>
            <a:spLocks noGrp="1"/>
          </p:cNvSpPr>
          <p:nvPr>
            <p:ph type="sldNum" sz="quarter" idx="10"/>
          </p:nvPr>
        </p:nvSpPr>
        <p:spPr/>
        <p:txBody>
          <a:bodyPr/>
          <a:lstStyle/>
          <a:p>
            <a:fld id="{DB2BFD56-3AD1-4353-896F-7BE593D43DF1}" type="slidenum">
              <a:rPr lang="en-US" altLang="en-US" smtClean="0"/>
              <a:pPr/>
              <a:t>4</a:t>
            </a:fld>
            <a:endParaRPr lang="en-US" altLang="en-US"/>
          </a:p>
        </p:txBody>
      </p:sp>
    </p:spTree>
    <p:extLst>
      <p:ext uri="{BB962C8B-B14F-4D97-AF65-F5344CB8AC3E}">
        <p14:creationId xmlns:p14="http://schemas.microsoft.com/office/powerpoint/2010/main" val="354030667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1" name="Slide Image Placeholder 1">
            <a:extLst>
              <a:ext uri="{FF2B5EF4-FFF2-40B4-BE49-F238E27FC236}">
                <a16:creationId xmlns:a16="http://schemas.microsoft.com/office/drawing/2014/main" id="{8223A80D-4CFD-4EEA-A970-EAF4329B046A}"/>
              </a:ext>
            </a:extLst>
          </p:cNvPr>
          <p:cNvSpPr>
            <a:spLocks noGrp="1" noRot="1" noChangeAspect="1" noChangeArrowheads="1" noTextEdit="1"/>
          </p:cNvSpPr>
          <p:nvPr>
            <p:ph type="sldImg"/>
          </p:nvPr>
        </p:nvSpPr>
        <p:spPr>
          <a:xfrm>
            <a:off x="1104900" y="696913"/>
            <a:ext cx="4645025" cy="3482975"/>
          </a:xfrm>
          <a:ln/>
        </p:spPr>
      </p:sp>
      <p:sp>
        <p:nvSpPr>
          <p:cNvPr id="27652" name="Notes Placeholder 2">
            <a:extLst>
              <a:ext uri="{FF2B5EF4-FFF2-40B4-BE49-F238E27FC236}">
                <a16:creationId xmlns:a16="http://schemas.microsoft.com/office/drawing/2014/main" id="{069485CA-6354-45E9-8ED4-61CD8AA1D60E}"/>
              </a:ext>
            </a:extLst>
          </p:cNvPr>
          <p:cNvSpPr>
            <a:spLocks noGrp="1"/>
          </p:cNvSpPr>
          <p:nvPr>
            <p:ph type="body" idx="1"/>
          </p:nvPr>
        </p:nvSpPr>
        <p:spPr>
          <a:xfrm>
            <a:off x="914400" y="4417200"/>
            <a:ext cx="5029200" cy="41832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3C8F81FD-73C4-4634-A63A-5B280D3DAF7F}"/>
              </a:ext>
            </a:extLst>
          </p:cNvPr>
          <p:cNvSpPr>
            <a:spLocks noGrp="1"/>
          </p:cNvSpPr>
          <p:nvPr>
            <p:ph type="sldNum" sz="quarter" idx="10"/>
          </p:nvPr>
        </p:nvSpPr>
        <p:spPr/>
        <p:txBody>
          <a:bodyPr/>
          <a:lstStyle/>
          <a:p>
            <a:fld id="{DB2BFD56-3AD1-4353-896F-7BE593D43DF1}" type="slidenum">
              <a:rPr lang="en-US" altLang="en-US" smtClean="0"/>
              <a:pPr/>
              <a:t>5</a:t>
            </a:fld>
            <a:endParaRPr lang="en-US"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a:extLst>
              <a:ext uri="{FF2B5EF4-FFF2-40B4-BE49-F238E27FC236}">
                <a16:creationId xmlns:a16="http://schemas.microsoft.com/office/drawing/2014/main" id="{78F9DAF1-13D2-47EB-8E3E-123056FCB9D8}"/>
              </a:ext>
            </a:extLst>
          </p:cNvPr>
          <p:cNvSpPr>
            <a:spLocks noGrp="1" noRot="1" noChangeAspect="1" noTextEdit="1"/>
          </p:cNvSpPr>
          <p:nvPr>
            <p:ph type="sldImg"/>
          </p:nvPr>
        </p:nvSpPr>
        <p:spPr>
          <a:ln/>
        </p:spPr>
      </p:sp>
      <p:sp>
        <p:nvSpPr>
          <p:cNvPr id="55299" name="Notes Placeholder 2">
            <a:extLst>
              <a:ext uri="{FF2B5EF4-FFF2-40B4-BE49-F238E27FC236}">
                <a16:creationId xmlns:a16="http://schemas.microsoft.com/office/drawing/2014/main" id="{E57EFBED-EA0D-4D95-8931-78E95FD75F92}"/>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The fall of a tree in a forest causes many localized changes. Organisms that once lived in the tree lose their habitat. The gap alters the microclimate for the surrounding organisms. Changes in light intensity, temperature and humidity support the growth of other trees and plants, as well as the other organisms they can support. Over time, the gap created by the original tree is filled and the ecosystem returns to its equilibrium position. </a:t>
            </a:r>
          </a:p>
          <a:p>
            <a:endParaRPr lang="en-GB" altLang="en-US" dirty="0">
              <a:latin typeface="Arial" panose="020B0604020202020204" pitchFamily="34" charset="0"/>
            </a:endParaRPr>
          </a:p>
          <a:p>
            <a:pPr marL="0" marR="0" lvl="0" indent="0" algn="l" defTabSz="914400" rtl="0" eaLnBrk="0" fontAlgn="base" latinLnBrk="0" hangingPunct="0">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Practices:</a:t>
            </a: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Apply scientific ideas, principles, and/or evidence to provide an explanation of phenomena and solve design problems, taking into account possible unanticipated effects.</a:t>
            </a: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Obtaining, Evaluating, and Communicating Information:</a:t>
            </a:r>
            <a:r>
              <a:rPr lang="en-GB" sz="1200" kern="1200" dirty="0">
                <a:solidFill>
                  <a:schemeClr val="tx1"/>
                </a:solidFill>
                <a:effectLst/>
                <a:latin typeface="Arial" charset="0"/>
                <a:ea typeface="+mn-ea"/>
                <a:cs typeface="+mn-cs"/>
              </a:rPr>
              <a:t> Communicate scientific and/or technical information or ideas (e.g. about phenomena and/or the process of development and the design and performance of a proposed process or system) in multiple formats (including orally, graphically, textually, and mathematically).</a:t>
            </a:r>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C2334AD9-9C34-43DF-BC30-1CB93B6EF76A}"/>
              </a:ext>
            </a:extLst>
          </p:cNvPr>
          <p:cNvSpPr>
            <a:spLocks noGrp="1"/>
          </p:cNvSpPr>
          <p:nvPr>
            <p:ph type="sldNum" sz="quarter" idx="10"/>
          </p:nvPr>
        </p:nvSpPr>
        <p:spPr/>
        <p:txBody>
          <a:bodyPr/>
          <a:lstStyle/>
          <a:p>
            <a:fld id="{DB2BFD56-3AD1-4353-896F-7BE593D43DF1}" type="slidenum">
              <a:rPr lang="en-US" altLang="en-US" smtClean="0"/>
              <a:pPr/>
              <a:t>6</a:t>
            </a:fld>
            <a:endParaRPr lang="en-US" altLang="en-US"/>
          </a:p>
        </p:txBody>
      </p:sp>
    </p:spTree>
    <p:extLst>
      <p:ext uri="{BB962C8B-B14F-4D97-AF65-F5344CB8AC3E}">
        <p14:creationId xmlns:p14="http://schemas.microsoft.com/office/powerpoint/2010/main" val="187970258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a:extLst>
              <a:ext uri="{FF2B5EF4-FFF2-40B4-BE49-F238E27FC236}">
                <a16:creationId xmlns:a16="http://schemas.microsoft.com/office/drawing/2014/main" id="{78F9DAF1-13D2-47EB-8E3E-123056FCB9D8}"/>
              </a:ext>
            </a:extLst>
          </p:cNvPr>
          <p:cNvSpPr>
            <a:spLocks noGrp="1" noRot="1" noChangeAspect="1" noTextEdit="1"/>
          </p:cNvSpPr>
          <p:nvPr>
            <p:ph type="sldImg"/>
          </p:nvPr>
        </p:nvSpPr>
        <p:spPr>
          <a:ln/>
        </p:spPr>
      </p:sp>
      <p:sp>
        <p:nvSpPr>
          <p:cNvPr id="55299" name="Notes Placeholder 2">
            <a:extLst>
              <a:ext uri="{FF2B5EF4-FFF2-40B4-BE49-F238E27FC236}">
                <a16:creationId xmlns:a16="http://schemas.microsoft.com/office/drawing/2014/main" id="{E57EFBED-EA0D-4D95-8931-78E95FD75F92}"/>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Aft>
                <a:spcPct val="0"/>
              </a:spcAft>
              <a:buClrTx/>
              <a:buSzTx/>
              <a:buFontTx/>
              <a:buNone/>
              <a:tabLst/>
              <a:defRPr/>
            </a:pPr>
            <a:r>
              <a:rPr lang="en-GB" altLang="en-US" b="1" dirty="0">
                <a:latin typeface="Arial" panose="020B0604020202020204" pitchFamily="34" charset="0"/>
              </a:rPr>
              <a:t>Photo credit: </a:t>
            </a:r>
            <a:r>
              <a:rPr lang="en-GB" altLang="en-US" dirty="0">
                <a:latin typeface="Arial" panose="020B0604020202020204" pitchFamily="34" charset="0"/>
              </a:rPr>
              <a:t>© </a:t>
            </a:r>
            <a:r>
              <a:rPr lang="en-GB" altLang="en-US" dirty="0" err="1">
                <a:latin typeface="Arial" panose="020B0604020202020204" pitchFamily="34" charset="0"/>
              </a:rPr>
              <a:t>Viesinsh</a:t>
            </a:r>
            <a:r>
              <a:rPr lang="en-GB" altLang="en-US" dirty="0">
                <a:latin typeface="Arial" panose="020B0604020202020204" pitchFamily="34" charset="0"/>
              </a:rPr>
              <a:t>, Shutterstock.com 2018</a:t>
            </a:r>
          </a:p>
        </p:txBody>
      </p:sp>
      <p:sp>
        <p:nvSpPr>
          <p:cNvPr id="2" name="Slide Number Placeholder 1">
            <a:extLst>
              <a:ext uri="{FF2B5EF4-FFF2-40B4-BE49-F238E27FC236}">
                <a16:creationId xmlns:a16="http://schemas.microsoft.com/office/drawing/2014/main" id="{83E95055-F8B9-4171-9D66-B48F4F73611A}"/>
              </a:ext>
            </a:extLst>
          </p:cNvPr>
          <p:cNvSpPr>
            <a:spLocks noGrp="1"/>
          </p:cNvSpPr>
          <p:nvPr>
            <p:ph type="sldNum" sz="quarter" idx="10"/>
          </p:nvPr>
        </p:nvSpPr>
        <p:spPr/>
        <p:txBody>
          <a:bodyPr/>
          <a:lstStyle/>
          <a:p>
            <a:fld id="{DB2BFD56-3AD1-4353-896F-7BE593D43DF1}" type="slidenum">
              <a:rPr lang="en-US" altLang="en-US" smtClean="0"/>
              <a:pPr/>
              <a:t>7</a:t>
            </a:fld>
            <a:endParaRPr lang="en-US" altLang="en-US"/>
          </a:p>
        </p:txBody>
      </p:sp>
    </p:spTree>
    <p:extLst>
      <p:ext uri="{BB962C8B-B14F-4D97-AF65-F5344CB8AC3E}">
        <p14:creationId xmlns:p14="http://schemas.microsoft.com/office/powerpoint/2010/main" val="167714383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a:extLst>
              <a:ext uri="{FF2B5EF4-FFF2-40B4-BE49-F238E27FC236}">
                <a16:creationId xmlns:a16="http://schemas.microsoft.com/office/drawing/2014/main" id="{78F9DAF1-13D2-47EB-8E3E-123056FCB9D8}"/>
              </a:ext>
            </a:extLst>
          </p:cNvPr>
          <p:cNvSpPr>
            <a:spLocks noGrp="1" noRot="1" noChangeAspect="1" noTextEdit="1"/>
          </p:cNvSpPr>
          <p:nvPr>
            <p:ph type="sldImg"/>
          </p:nvPr>
        </p:nvSpPr>
        <p:spPr>
          <a:ln/>
        </p:spPr>
      </p:sp>
      <p:sp>
        <p:nvSpPr>
          <p:cNvPr id="55299" name="Notes Placeholder 2">
            <a:extLst>
              <a:ext uri="{FF2B5EF4-FFF2-40B4-BE49-F238E27FC236}">
                <a16:creationId xmlns:a16="http://schemas.microsoft.com/office/drawing/2014/main" id="{E57EFBED-EA0D-4D95-8931-78E95FD75F92}"/>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Aft>
                <a:spcPct val="0"/>
              </a:spcAft>
              <a:buClrTx/>
              <a:buSzTx/>
              <a:buFontTx/>
              <a:buNone/>
              <a:tabLst/>
              <a:defRPr/>
            </a:pPr>
            <a:r>
              <a:rPr lang="en-GB" altLang="en-US" b="1" dirty="0">
                <a:latin typeface="Arial" panose="020B0604020202020204" pitchFamily="34" charset="0"/>
              </a:rPr>
              <a:t>Photo credit: </a:t>
            </a:r>
            <a:r>
              <a:rPr lang="en-GB" altLang="en-US" dirty="0">
                <a:latin typeface="Arial" panose="020B0604020202020204" pitchFamily="34" charset="0"/>
              </a:rPr>
              <a:t>© Helen </a:t>
            </a:r>
            <a:r>
              <a:rPr lang="en-GB" altLang="en-US" dirty="0" err="1">
                <a:latin typeface="Arial" panose="020B0604020202020204" pitchFamily="34" charset="0"/>
              </a:rPr>
              <a:t>Hotson</a:t>
            </a:r>
            <a:r>
              <a:rPr lang="en-GB" altLang="en-US" dirty="0">
                <a:latin typeface="Arial" panose="020B0604020202020204" pitchFamily="34" charset="0"/>
              </a:rPr>
              <a:t>, Shutterstock.com 2018</a:t>
            </a:r>
          </a:p>
        </p:txBody>
      </p:sp>
      <p:sp>
        <p:nvSpPr>
          <p:cNvPr id="2" name="Slide Number Placeholder 1">
            <a:extLst>
              <a:ext uri="{FF2B5EF4-FFF2-40B4-BE49-F238E27FC236}">
                <a16:creationId xmlns:a16="http://schemas.microsoft.com/office/drawing/2014/main" id="{3C574BA5-9B8D-472B-BA39-B1826797A4EE}"/>
              </a:ext>
            </a:extLst>
          </p:cNvPr>
          <p:cNvSpPr>
            <a:spLocks noGrp="1"/>
          </p:cNvSpPr>
          <p:nvPr>
            <p:ph type="sldNum" sz="quarter" idx="10"/>
          </p:nvPr>
        </p:nvSpPr>
        <p:spPr/>
        <p:txBody>
          <a:bodyPr/>
          <a:lstStyle/>
          <a:p>
            <a:fld id="{DB2BFD56-3AD1-4353-896F-7BE593D43DF1}" type="slidenum">
              <a:rPr lang="en-US" altLang="en-US" smtClean="0"/>
              <a:pPr/>
              <a:t>8</a:t>
            </a:fld>
            <a:endParaRPr lang="en-US" altLang="en-US"/>
          </a:p>
        </p:txBody>
      </p:sp>
    </p:spTree>
    <p:extLst>
      <p:ext uri="{BB962C8B-B14F-4D97-AF65-F5344CB8AC3E}">
        <p14:creationId xmlns:p14="http://schemas.microsoft.com/office/powerpoint/2010/main" val="394876744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a:extLst>
              <a:ext uri="{FF2B5EF4-FFF2-40B4-BE49-F238E27FC236}">
                <a16:creationId xmlns:a16="http://schemas.microsoft.com/office/drawing/2014/main" id="{78F9DAF1-13D2-47EB-8E3E-123056FCB9D8}"/>
              </a:ext>
            </a:extLst>
          </p:cNvPr>
          <p:cNvSpPr>
            <a:spLocks noGrp="1" noRot="1" noChangeAspect="1" noTextEdit="1"/>
          </p:cNvSpPr>
          <p:nvPr>
            <p:ph type="sldImg"/>
          </p:nvPr>
        </p:nvSpPr>
        <p:spPr>
          <a:ln/>
        </p:spPr>
      </p:sp>
      <p:sp>
        <p:nvSpPr>
          <p:cNvPr id="55299" name="Notes Placeholder 2">
            <a:extLst>
              <a:ext uri="{FF2B5EF4-FFF2-40B4-BE49-F238E27FC236}">
                <a16:creationId xmlns:a16="http://schemas.microsoft.com/office/drawing/2014/main" id="{E57EFBED-EA0D-4D95-8931-78E95FD75F92}"/>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Aft>
                <a:spcPct val="0"/>
              </a:spcAft>
              <a:buClrTx/>
              <a:buSzTx/>
              <a:buFontTx/>
              <a:buNone/>
              <a:tabLst/>
              <a:defRPr/>
            </a:pPr>
            <a:r>
              <a:rPr lang="en-GB" b="1" dirty="0"/>
              <a:t>Photo credit:</a:t>
            </a:r>
            <a:r>
              <a:rPr lang="en-GB" b="0" dirty="0"/>
              <a:t> © </a:t>
            </a:r>
            <a:r>
              <a:rPr lang="en-GB" dirty="0" err="1"/>
              <a:t>Bachkova</a:t>
            </a:r>
            <a:r>
              <a:rPr lang="en-GB" dirty="0"/>
              <a:t> Natalia, Shutterstock.com 2018</a:t>
            </a:r>
          </a:p>
        </p:txBody>
      </p:sp>
      <p:sp>
        <p:nvSpPr>
          <p:cNvPr id="2" name="Slide Number Placeholder 1">
            <a:extLst>
              <a:ext uri="{FF2B5EF4-FFF2-40B4-BE49-F238E27FC236}">
                <a16:creationId xmlns:a16="http://schemas.microsoft.com/office/drawing/2014/main" id="{8C149121-05D1-4CB5-A6C1-D55174742E32}"/>
              </a:ext>
            </a:extLst>
          </p:cNvPr>
          <p:cNvSpPr>
            <a:spLocks noGrp="1"/>
          </p:cNvSpPr>
          <p:nvPr>
            <p:ph type="sldNum" sz="quarter" idx="10"/>
          </p:nvPr>
        </p:nvSpPr>
        <p:spPr/>
        <p:txBody>
          <a:bodyPr/>
          <a:lstStyle/>
          <a:p>
            <a:fld id="{DB2BFD56-3AD1-4353-896F-7BE593D43DF1}" type="slidenum">
              <a:rPr lang="en-US" altLang="en-US" smtClean="0"/>
              <a:pPr/>
              <a:t>9</a:t>
            </a:fld>
            <a:endParaRPr lang="en-US" altLang="en-US"/>
          </a:p>
        </p:txBody>
      </p:sp>
    </p:spTree>
    <p:extLst>
      <p:ext uri="{BB962C8B-B14F-4D97-AF65-F5344CB8AC3E}">
        <p14:creationId xmlns:p14="http://schemas.microsoft.com/office/powerpoint/2010/main" val="406472785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Master" Target="../slideMasters/slideMaster1.xml"/><Relationship Id="rId1" Type="http://schemas.openxmlformats.org/officeDocument/2006/relationships/tags" Target="../tags/tag3.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10.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2.xml"/></Relationships>
</file>

<file path=ppt/slideLayouts/_rels/slideLayout1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3.xml"/></Relationships>
</file>

<file path=ppt/slideLayouts/_rels/slideLayout1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4.xml"/></Relationships>
</file>

<file path=ppt/slideLayouts/_rels/slideLayout1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5.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Master" Target="../slideMasters/slideMaster1.xml"/><Relationship Id="rId1" Type="http://schemas.openxmlformats.org/officeDocument/2006/relationships/tags" Target="../tags/tag16.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15.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8.xml"/></Relationships>
</file>

<file path=ppt/slideLayouts/_rels/slideLayout16.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9.xml"/></Relationships>
</file>

<file path=ppt/slideLayouts/_rels/slideLayout17.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0.xml"/></Relationships>
</file>

<file path=ppt/slideLayouts/_rels/slideLayout18.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1.xml"/></Relationships>
</file>

<file path=ppt/slideLayouts/_rels/slideLayout19.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2.xml"/></Relationships>
</file>

<file path=ppt/slideLayouts/_rels/slideLayout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4.xml"/></Relationships>
</file>

<file path=ppt/slideLayouts/_rels/slideLayout20.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3.xml"/></Relationships>
</file>

<file path=ppt/slideLayouts/_rels/slideLayout21.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4.xml"/></Relationships>
</file>

<file path=ppt/slideLayouts/_rels/slideLayout22.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5.xml"/></Relationships>
</file>

<file path=ppt/slideLayouts/_rels/slideLayout23.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6.xml"/></Relationships>
</file>

<file path=ppt/slideLayouts/_rels/slideLayout24.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7.xml"/></Relationships>
</file>

<file path=ppt/slideLayouts/_rels/slideLayout25.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8.xml"/></Relationships>
</file>

<file path=ppt/slideLayouts/_rels/slideLayout26.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9.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6.xml"/></Relationships>
</file>

<file path=ppt/slideLayouts/_rels/slideLayout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7.xml"/></Relationships>
</file>

<file path=ppt/slideLayouts/_rels/slideLayout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8.xml"/></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9.xml"/></Relationships>
</file>

<file path=ppt/slideLayouts/_rels/slideLayout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0.xml"/></Relationships>
</file>

<file path=ppt/slideLayouts/_rels/slideLayout9.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
        <p:nvSpPr>
          <p:cNvPr id="8" name="Title 1"/>
          <p:cNvSpPr>
            <a:spLocks noGrp="1"/>
          </p:cNvSpPr>
          <p:nvPr>
            <p:ph type="title"/>
          </p:nvPr>
        </p:nvSpPr>
        <p:spPr>
          <a:xfrm>
            <a:off x="3221764" y="1187864"/>
            <a:ext cx="4990744" cy="3127761"/>
          </a:xfrm>
        </p:spPr>
        <p:txBody>
          <a:bodyPr/>
          <a:lstStyle>
            <a:lvl1pPr algn="ctr">
              <a:lnSpc>
                <a:spcPct val="100000"/>
              </a:lnSpc>
              <a:defRPr sz="4400">
                <a:solidFill>
                  <a:srgbClr val="33CC33"/>
                </a:solidFill>
              </a:defRPr>
            </a:lvl1pPr>
          </a:lstStyle>
          <a:p>
            <a:r>
              <a:rPr lang="en-US" dirty="0"/>
              <a:t>Click to edit Master title style</a:t>
            </a:r>
            <a:endParaRPr lang="en-GB" dirty="0"/>
          </a:p>
        </p:txBody>
      </p:sp>
      <p:pic>
        <p:nvPicPr>
          <p:cNvPr id="6" name="Picture 5">
            <a:extLst>
              <a:ext uri="{FF2B5EF4-FFF2-40B4-BE49-F238E27FC236}">
                <a16:creationId xmlns:a16="http://schemas.microsoft.com/office/drawing/2014/main" id="{898834DD-8F6E-42DC-9D16-ECD46904FE6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7" name="Text Box 14">
            <a:extLst>
              <a:ext uri="{FF2B5EF4-FFF2-40B4-BE49-F238E27FC236}">
                <a16:creationId xmlns:a16="http://schemas.microsoft.com/office/drawing/2014/main" id="{6076C1C1-CDCE-4EB0-8F22-598E94C29E1B}"/>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25</a:t>
            </a:r>
          </a:p>
        </p:txBody>
      </p:sp>
    </p:spTree>
    <p:custDataLst>
      <p:tags r:id="rId1"/>
    </p:custDataLst>
    <p:extLst>
      <p:ext uri="{BB962C8B-B14F-4D97-AF65-F5344CB8AC3E}">
        <p14:creationId xmlns:p14="http://schemas.microsoft.com/office/powerpoint/2010/main" val="41274018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2355766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53975"/>
            <a:ext cx="2057400"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53975"/>
            <a:ext cx="6019800"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141723020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53975"/>
            <a:ext cx="8229600"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358466442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dgm" preserve="1">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3" name="SmartArt Placeholder 2"/>
          <p:cNvSpPr>
            <a:spLocks noGrp="1"/>
          </p:cNvSpPr>
          <p:nvPr>
            <p:ph type="dgm" idx="1"/>
          </p:nvPr>
        </p:nvSpPr>
        <p:spPr>
          <a:xfrm>
            <a:off x="457200" y="1600200"/>
            <a:ext cx="8229600" cy="4525963"/>
          </a:xfrm>
          <a:prstGeom prst="rect">
            <a:avLst/>
          </a:prstGeom>
        </p:spPr>
        <p:txBody>
          <a:bodyPr/>
          <a:lstStyle/>
          <a:p>
            <a:pPr lvl="0"/>
            <a:endParaRPr lang="en-GB" noProof="0"/>
          </a:p>
        </p:txBody>
      </p:sp>
    </p:spTree>
    <p:custDataLst>
      <p:tags r:id="rId1"/>
    </p:custDataLst>
    <p:extLst>
      <p:ext uri="{BB962C8B-B14F-4D97-AF65-F5344CB8AC3E}">
        <p14:creationId xmlns:p14="http://schemas.microsoft.com/office/powerpoint/2010/main" val="195006205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userDrawn="1">
  <p:cSld name="1_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7" name="Picture 6">
            <a:extLst>
              <a:ext uri="{FF2B5EF4-FFF2-40B4-BE49-F238E27FC236}">
                <a16:creationId xmlns:a16="http://schemas.microsoft.com/office/drawing/2014/main" id="{757710E3-B803-4BC1-B28F-DAEAEF4CF708}"/>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Content Placeholder 2">
            <a:extLst>
              <a:ext uri="{FF2B5EF4-FFF2-40B4-BE49-F238E27FC236}">
                <a16:creationId xmlns:a16="http://schemas.microsoft.com/office/drawing/2014/main" id="{58BEDEB8-A9C3-4367-BF40-FB60AF6FA132}"/>
              </a:ext>
            </a:extLst>
          </p:cNvPr>
          <p:cNvSpPr>
            <a:spLocks noGrp="1"/>
          </p:cNvSpPr>
          <p:nvPr>
            <p:ph idx="1" hasCustomPrompt="1"/>
          </p:nvPr>
        </p:nvSpPr>
        <p:spPr>
          <a:xfrm>
            <a:off x="3148552" y="1300899"/>
            <a:ext cx="5712644" cy="237555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0" name="Content Placeholder 2">
            <a:extLst>
              <a:ext uri="{FF2B5EF4-FFF2-40B4-BE49-F238E27FC236}">
                <a16:creationId xmlns:a16="http://schemas.microsoft.com/office/drawing/2014/main" id="{B9474967-5D5D-47B0-9641-1895A87640BC}"/>
              </a:ext>
            </a:extLst>
          </p:cNvPr>
          <p:cNvSpPr>
            <a:spLocks noGrp="1"/>
          </p:cNvSpPr>
          <p:nvPr>
            <p:ph idx="10" hasCustomPrompt="1"/>
          </p:nvPr>
        </p:nvSpPr>
        <p:spPr>
          <a:xfrm>
            <a:off x="3148552" y="4271390"/>
            <a:ext cx="5712644" cy="235916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2" name="Title 1">
            <a:extLst>
              <a:ext uri="{FF2B5EF4-FFF2-40B4-BE49-F238E27FC236}">
                <a16:creationId xmlns:a16="http://schemas.microsoft.com/office/drawing/2014/main" id="{D44EB760-B304-407E-93E6-2BC1C04C1A40}"/>
              </a:ext>
            </a:extLst>
          </p:cNvPr>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13" name="Text Box 14">
            <a:extLst>
              <a:ext uri="{FF2B5EF4-FFF2-40B4-BE49-F238E27FC236}">
                <a16:creationId xmlns:a16="http://schemas.microsoft.com/office/drawing/2014/main" id="{F43ADC5B-499B-40DB-858C-27BBFD388620}"/>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25</a:t>
            </a:r>
          </a:p>
        </p:txBody>
      </p:sp>
    </p:spTree>
    <p:custDataLst>
      <p:tags r:id="rId1"/>
    </p:custDataLst>
    <p:extLst>
      <p:ext uri="{BB962C8B-B14F-4D97-AF65-F5344CB8AC3E}">
        <p14:creationId xmlns:p14="http://schemas.microsoft.com/office/powerpoint/2010/main" val="227934916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GB"/>
          </a:p>
        </p:txBody>
      </p:sp>
    </p:spTree>
    <p:custDataLst>
      <p:tags r:id="rId1"/>
    </p:custDataLst>
    <p:extLst>
      <p:ext uri="{BB962C8B-B14F-4D97-AF65-F5344CB8AC3E}">
        <p14:creationId xmlns:p14="http://schemas.microsoft.com/office/powerpoint/2010/main" val="347656894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168850772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ustDataLst>
      <p:tags r:id="rId1"/>
    </p:custDataLst>
    <p:extLst>
      <p:ext uri="{BB962C8B-B14F-4D97-AF65-F5344CB8AC3E}">
        <p14:creationId xmlns:p14="http://schemas.microsoft.com/office/powerpoint/2010/main" val="149397937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38161772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447331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142902718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custDataLst>
      <p:tags r:id="rId1"/>
    </p:custDataLst>
    <p:extLst>
      <p:ext uri="{BB962C8B-B14F-4D97-AF65-F5344CB8AC3E}">
        <p14:creationId xmlns:p14="http://schemas.microsoft.com/office/powerpoint/2010/main" val="193043571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330112041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279077661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271768613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124606499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73838" y="53975"/>
            <a:ext cx="2112962"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233363" y="53975"/>
            <a:ext cx="6188075"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406359148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233363" y="53975"/>
            <a:ext cx="8453437"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15663171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ustDataLst>
      <p:tags r:id="rId1"/>
    </p:custDataLst>
    <p:extLst>
      <p:ext uri="{BB962C8B-B14F-4D97-AF65-F5344CB8AC3E}">
        <p14:creationId xmlns:p14="http://schemas.microsoft.com/office/powerpoint/2010/main" val="16174588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0530721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35053010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custDataLst>
      <p:tags r:id="rId1"/>
    </p:custDataLst>
    <p:extLst>
      <p:ext uri="{BB962C8B-B14F-4D97-AF65-F5344CB8AC3E}">
        <p14:creationId xmlns:p14="http://schemas.microsoft.com/office/powerpoint/2010/main" val="18106288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12928481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11927115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12988888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ags" Target="../tags/tag2.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theme" Target="../theme/theme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17" Type="http://schemas.openxmlformats.org/officeDocument/2006/relationships/image" Target="../media/image4.png"/><Relationship Id="rId2" Type="http://schemas.openxmlformats.org/officeDocument/2006/relationships/slideLayout" Target="../slideLayouts/slideLayout16.xml"/><Relationship Id="rId16" Type="http://schemas.openxmlformats.org/officeDocument/2006/relationships/image" Target="../media/image2.png"/><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image" Target="../media/image1.png"/><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tags" Target="../tags/tag1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13"/>
          <p:cNvPicPr>
            <a:picLocks noChangeAspect="1" noChangeArrowheads="1"/>
          </p:cNvPicPr>
          <p:nvPr/>
        </p:nvPicPr>
        <p:blipFill>
          <a:blip r:embed="rId17">
            <a:extLst>
              <a:ext uri="{28A0092B-C50C-407E-A947-70E740481C1C}">
                <a14:useLocalDpi xmlns:a14="http://schemas.microsoft.com/office/drawing/2010/main" val="0"/>
              </a:ext>
            </a:extLst>
          </a:blip>
          <a:stretch>
            <a:fillRect/>
          </a:stretch>
        </p:blipFill>
        <p:spPr bwMode="auto">
          <a:xfrm>
            <a:off x="0" y="0"/>
            <a:ext cx="9139765" cy="6854824"/>
          </a:xfrm>
          <a:prstGeom prst="rect">
            <a:avLst/>
          </a:prstGeom>
          <a:noFill/>
          <a:ln w="9525">
            <a:noFill/>
            <a:miter lim="800000"/>
            <a:headEnd/>
            <a:tailEnd/>
          </a:ln>
        </p:spPr>
      </p:pic>
      <p:sp>
        <p:nvSpPr>
          <p:cNvPr id="1027" name="Text Box 6"/>
          <p:cNvSpPr txBox="1">
            <a:spLocks noChangeArrowheads="1"/>
          </p:cNvSpPr>
          <p:nvPr/>
        </p:nvSpPr>
        <p:spPr bwMode="auto">
          <a:xfrm>
            <a:off x="828675" y="44450"/>
            <a:ext cx="6048375" cy="519113"/>
          </a:xfrm>
          <a:prstGeom prst="rect">
            <a:avLst/>
          </a:prstGeom>
          <a:noFill/>
          <a:ln w="9525">
            <a:noFill/>
            <a:miter lim="800000"/>
            <a:headEnd/>
            <a:tailEnd/>
          </a:ln>
        </p:spPr>
        <p:txBody>
          <a:bodyPr>
            <a:spAutoFit/>
          </a:bodyPr>
          <a:lstStyle/>
          <a:p>
            <a:pPr>
              <a:spcBef>
                <a:spcPct val="50000"/>
              </a:spcBef>
            </a:pPr>
            <a:endParaRPr lang="en-GB" sz="2800" b="1">
              <a:solidFill>
                <a:srgbClr val="5B0091"/>
              </a:solidFill>
              <a:cs typeface="Arial" charset="0"/>
            </a:endParaRPr>
          </a:p>
        </p:txBody>
      </p:sp>
      <p:sp>
        <p:nvSpPr>
          <p:cNvPr id="1028"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ltLang="en-US"/>
              <a:t>Click to edit Master title style</a:t>
            </a:r>
          </a:p>
        </p:txBody>
      </p:sp>
      <p:pic>
        <p:nvPicPr>
          <p:cNvPr id="1030" name="Picture 16">
            <a:hlinkClick r:id="" action="ppaction://hlinkshowjump?jump=previousslide"/>
          </p:cNvPr>
          <p:cNvPicPr>
            <a:picLocks noChangeAspect="1" noChangeArrowheads="1"/>
          </p:cNvPicPr>
          <p:nvPr/>
        </p:nvPicPr>
        <p:blipFill>
          <a:blip r:embed="rId18">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1031" name="Picture 23">
            <a:hlinkClick r:id="" action="ppaction://hlinkshowjump?jump=nextslide"/>
          </p:cNvPr>
          <p:cNvPicPr>
            <a:picLocks noChangeAspect="1" noChangeArrowheads="1"/>
          </p:cNvPicPr>
          <p:nvPr/>
        </p:nvPicPr>
        <p:blipFill>
          <a:blip r:embed="rId19">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7">
            <a:extLst>
              <a:ext uri="{FF2B5EF4-FFF2-40B4-BE49-F238E27FC236}">
                <a16:creationId xmlns:a16="http://schemas.microsoft.com/office/drawing/2014/main" id="{233C472F-B895-46EA-B929-83095296765C}"/>
              </a:ext>
            </a:extLst>
          </p:cNvPr>
          <p:cNvPicPr>
            <a:picLocks noChangeAspect="1"/>
          </p:cNvPicPr>
          <p:nvPr userDrawn="1"/>
        </p:nvPicPr>
        <p:blipFill>
          <a:blip r:embed="rId20">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Text Box 14">
            <a:extLst>
              <a:ext uri="{FF2B5EF4-FFF2-40B4-BE49-F238E27FC236}">
                <a16:creationId xmlns:a16="http://schemas.microsoft.com/office/drawing/2014/main" id="{6FAF2F41-F2D5-41E6-A489-DAE656A554D2}"/>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25</a:t>
            </a:r>
          </a:p>
        </p:txBody>
      </p:sp>
    </p:spTree>
    <p:custDataLst>
      <p:tags r:id="rId16"/>
    </p:custDataLst>
    <p:extLst>
      <p:ext uri="{BB962C8B-B14F-4D97-AF65-F5344CB8AC3E}">
        <p14:creationId xmlns:p14="http://schemas.microsoft.com/office/powerpoint/2010/main" val="334064738"/>
      </p:ext>
    </p:extLst>
  </p:cSld>
  <p:clrMap bg1="lt1" tx1="dk1" bg2="lt2" tx2="dk2" accent1="accent1" accent2="accent2" accent3="accent3" accent4="accent4" accent5="accent5" accent6="accent6" hlink="hlink" folHlink="folHlink"/>
  <p:sldLayoutIdLst>
    <p:sldLayoutId id="2147485185" r:id="rId1"/>
    <p:sldLayoutId id="2147485186" r:id="rId2"/>
    <p:sldLayoutId id="2147485187" r:id="rId3"/>
    <p:sldLayoutId id="2147485188" r:id="rId4"/>
    <p:sldLayoutId id="2147485189" r:id="rId5"/>
    <p:sldLayoutId id="2147485190" r:id="rId6"/>
    <p:sldLayoutId id="2147485191" r:id="rId7"/>
    <p:sldLayoutId id="2147485192" r:id="rId8"/>
    <p:sldLayoutId id="2147485193" r:id="rId9"/>
    <p:sldLayoutId id="2147485194" r:id="rId10"/>
    <p:sldLayoutId id="2147485195" r:id="rId11"/>
    <p:sldLayoutId id="2147485196" r:id="rId12"/>
    <p:sldLayoutId id="2147485197" r:id="rId13"/>
    <p:sldLayoutId id="2147485211" r:id="rId14"/>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10BC45"/>
          </a:solidFill>
          <a:latin typeface="Arial" charset="0"/>
        </a:defRPr>
      </a:lvl6pPr>
      <a:lvl7pPr marL="914400" algn="l" rtl="0" fontAlgn="base">
        <a:spcBef>
          <a:spcPct val="0"/>
        </a:spcBef>
        <a:spcAft>
          <a:spcPct val="0"/>
        </a:spcAft>
        <a:defRPr sz="2800" b="1">
          <a:solidFill>
            <a:srgbClr val="10BC45"/>
          </a:solidFill>
          <a:latin typeface="Arial" charset="0"/>
        </a:defRPr>
      </a:lvl7pPr>
      <a:lvl8pPr marL="1371600" algn="l" rtl="0" fontAlgn="base">
        <a:spcBef>
          <a:spcPct val="0"/>
        </a:spcBef>
        <a:spcAft>
          <a:spcPct val="0"/>
        </a:spcAft>
        <a:defRPr sz="2800" b="1">
          <a:solidFill>
            <a:srgbClr val="10BC45"/>
          </a:solidFill>
          <a:latin typeface="Arial" charset="0"/>
        </a:defRPr>
      </a:lvl8pPr>
      <a:lvl9pPr marL="1828800" algn="l" rtl="0" fontAlgn="base">
        <a:spcBef>
          <a:spcPct val="0"/>
        </a:spcBef>
        <a:spcAft>
          <a:spcPct val="0"/>
        </a:spcAft>
        <a:defRPr sz="2800" b="1">
          <a:solidFill>
            <a:srgbClr val="10BC45"/>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2050" name="Picture 13"/>
          <p:cNvPicPr>
            <a:picLocks noChangeAspect="1" noChangeArrowheads="1"/>
          </p:cNvPicPr>
          <p:nvPr/>
        </p:nvPicPr>
        <p:blipFill>
          <a:blip r:embed="rId15">
            <a:extLst>
              <a:ext uri="{28A0092B-C50C-407E-A947-70E740481C1C}">
                <a14:useLocalDpi xmlns:a14="http://schemas.microsoft.com/office/drawing/2010/main" val="0"/>
              </a:ext>
            </a:extLst>
          </a:blip>
          <a:stretch>
            <a:fillRect/>
          </a:stretch>
        </p:blipFill>
        <p:spPr bwMode="auto">
          <a:xfrm>
            <a:off x="0" y="0"/>
            <a:ext cx="9139765" cy="6854824"/>
          </a:xfrm>
          <a:prstGeom prst="rect">
            <a:avLst/>
          </a:prstGeom>
          <a:noFill/>
          <a:ln w="9525">
            <a:noFill/>
            <a:miter lim="800000"/>
            <a:headEnd/>
            <a:tailEnd/>
          </a:ln>
        </p:spPr>
      </p:pic>
      <p:sp>
        <p:nvSpPr>
          <p:cNvPr id="2051" name="Text Box 6"/>
          <p:cNvSpPr txBox="1">
            <a:spLocks noChangeArrowheads="1"/>
          </p:cNvSpPr>
          <p:nvPr/>
        </p:nvSpPr>
        <p:spPr bwMode="auto">
          <a:xfrm>
            <a:off x="828675" y="44450"/>
            <a:ext cx="6048375" cy="519113"/>
          </a:xfrm>
          <a:prstGeom prst="rect">
            <a:avLst/>
          </a:prstGeom>
          <a:noFill/>
          <a:ln w="9525">
            <a:noFill/>
            <a:miter lim="800000"/>
            <a:headEnd/>
            <a:tailEnd/>
          </a:ln>
        </p:spPr>
        <p:txBody>
          <a:bodyPr>
            <a:spAutoFit/>
          </a:bodyPr>
          <a:lstStyle/>
          <a:p>
            <a:pPr>
              <a:spcBef>
                <a:spcPct val="50000"/>
              </a:spcBef>
            </a:pPr>
            <a:endParaRPr lang="en-GB" sz="2800" b="1">
              <a:solidFill>
                <a:srgbClr val="5B0091"/>
              </a:solidFill>
              <a:cs typeface="Arial" charset="0"/>
            </a:endParaRPr>
          </a:p>
        </p:txBody>
      </p:sp>
      <p:sp>
        <p:nvSpPr>
          <p:cNvPr id="2052"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ltLang="en-US"/>
              <a:t>Click to edit Master title style</a:t>
            </a:r>
          </a:p>
        </p:txBody>
      </p:sp>
      <p:pic>
        <p:nvPicPr>
          <p:cNvPr id="2054" name="Picture 16">
            <a:hlinkClick r:id="" action="ppaction://hlinkshowjump?jump=previousslide"/>
          </p:cNvPr>
          <p:cNvPicPr>
            <a:picLocks noChangeAspect="1" noChangeArrowheads="1"/>
          </p:cNvPicPr>
          <p:nvPr/>
        </p:nvPicPr>
        <p:blipFill>
          <a:blip r:embed="rId16">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7" name="Picture 6">
            <a:extLst>
              <a:ext uri="{FF2B5EF4-FFF2-40B4-BE49-F238E27FC236}">
                <a16:creationId xmlns:a16="http://schemas.microsoft.com/office/drawing/2014/main" id="{8D9274EB-7F4D-46DD-BE65-348FFA113121}"/>
              </a:ext>
            </a:extLst>
          </p:cNvPr>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8" name="Text Box 14">
            <a:extLst>
              <a:ext uri="{FF2B5EF4-FFF2-40B4-BE49-F238E27FC236}">
                <a16:creationId xmlns:a16="http://schemas.microsoft.com/office/drawing/2014/main" id="{E8646279-37D3-4A4E-AFF5-5092590F6C64}"/>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25</a:t>
            </a:r>
          </a:p>
        </p:txBody>
      </p:sp>
    </p:spTree>
    <p:custDataLst>
      <p:tags r:id="rId14"/>
    </p:custDataLst>
    <p:extLst>
      <p:ext uri="{BB962C8B-B14F-4D97-AF65-F5344CB8AC3E}">
        <p14:creationId xmlns:p14="http://schemas.microsoft.com/office/powerpoint/2010/main" val="3172780583"/>
      </p:ext>
    </p:extLst>
  </p:cSld>
  <p:clrMap bg1="lt1" tx1="dk1" bg2="lt2" tx2="dk2" accent1="accent1" accent2="accent2" accent3="accent3" accent4="accent4" accent5="accent5" accent6="accent6" hlink="hlink" folHlink="folHlink"/>
  <p:sldLayoutIdLst>
    <p:sldLayoutId id="2147485199" r:id="rId1"/>
    <p:sldLayoutId id="2147485200" r:id="rId2"/>
    <p:sldLayoutId id="2147485201" r:id="rId3"/>
    <p:sldLayoutId id="2147485202" r:id="rId4"/>
    <p:sldLayoutId id="2147485203" r:id="rId5"/>
    <p:sldLayoutId id="2147485204" r:id="rId6"/>
    <p:sldLayoutId id="2147485205" r:id="rId7"/>
    <p:sldLayoutId id="2147485206" r:id="rId8"/>
    <p:sldLayoutId id="2147485207" r:id="rId9"/>
    <p:sldLayoutId id="2147485208" r:id="rId10"/>
    <p:sldLayoutId id="2147485209" r:id="rId11"/>
    <p:sldLayoutId id="2147485210" r:id="rId12"/>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FF6600"/>
          </a:solidFill>
          <a:latin typeface="Arial" charset="0"/>
        </a:defRPr>
      </a:lvl6pPr>
      <a:lvl7pPr marL="914400" algn="l" rtl="0" fontAlgn="base">
        <a:spcBef>
          <a:spcPct val="0"/>
        </a:spcBef>
        <a:spcAft>
          <a:spcPct val="0"/>
        </a:spcAft>
        <a:defRPr sz="2800" b="1">
          <a:solidFill>
            <a:srgbClr val="FF6600"/>
          </a:solidFill>
          <a:latin typeface="Arial" charset="0"/>
        </a:defRPr>
      </a:lvl7pPr>
      <a:lvl8pPr marL="1371600" algn="l" rtl="0" fontAlgn="base">
        <a:spcBef>
          <a:spcPct val="0"/>
        </a:spcBef>
        <a:spcAft>
          <a:spcPct val="0"/>
        </a:spcAft>
        <a:defRPr sz="2800" b="1">
          <a:solidFill>
            <a:srgbClr val="FF6600"/>
          </a:solidFill>
          <a:latin typeface="Arial" charset="0"/>
        </a:defRPr>
      </a:lvl8pPr>
      <a:lvl9pPr marL="1828800" algn="l" rtl="0" fontAlgn="base">
        <a:spcBef>
          <a:spcPct val="0"/>
        </a:spcBef>
        <a:spcAft>
          <a:spcPct val="0"/>
        </a:spcAft>
        <a:defRPr sz="2800" b="1">
          <a:solidFill>
            <a:srgbClr val="FF6600"/>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31.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6.xml"/><Relationship Id="rId1" Type="http://schemas.openxmlformats.org/officeDocument/2006/relationships/tags" Target="../tags/tag39.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6.png"/></Relationships>
</file>

<file path=ppt/slides/_rels/slide11.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control" Target="../activeX/activeX2.xml"/><Relationship Id="rId7" Type="http://schemas.openxmlformats.org/officeDocument/2006/relationships/image" Target="../media/image11.png"/><Relationship Id="rId2" Type="http://schemas.openxmlformats.org/officeDocument/2006/relationships/tags" Target="../tags/tag40.xml"/><Relationship Id="rId1" Type="http://schemas.openxmlformats.org/officeDocument/2006/relationships/vmlDrawing" Target="../drawings/vmlDrawing2.vml"/><Relationship Id="rId6" Type="http://schemas.openxmlformats.org/officeDocument/2006/relationships/image" Target="../media/image6.png"/><Relationship Id="rId11" Type="http://schemas.openxmlformats.org/officeDocument/2006/relationships/image" Target="../media/image19.wmf"/><Relationship Id="rId5" Type="http://schemas.openxmlformats.org/officeDocument/2006/relationships/notesSlide" Target="../notesSlides/notesSlide11.xml"/><Relationship Id="rId10" Type="http://schemas.openxmlformats.org/officeDocument/2006/relationships/image" Target="../media/image12.jpg"/><Relationship Id="rId4" Type="http://schemas.openxmlformats.org/officeDocument/2006/relationships/slideLayout" Target="../slideLayouts/slideLayout6.xml"/><Relationship Id="rId9" Type="http://schemas.openxmlformats.org/officeDocument/2006/relationships/image" Target="../media/image15.png"/></Relationships>
</file>

<file path=ppt/slides/_rels/slide12.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control" Target="../activeX/activeX3.xml"/><Relationship Id="rId7" Type="http://schemas.openxmlformats.org/officeDocument/2006/relationships/image" Target="../media/image11.png"/><Relationship Id="rId2" Type="http://schemas.openxmlformats.org/officeDocument/2006/relationships/tags" Target="../tags/tag41.xml"/><Relationship Id="rId1" Type="http://schemas.openxmlformats.org/officeDocument/2006/relationships/vmlDrawing" Target="../drawings/vmlDrawing3.vml"/><Relationship Id="rId6" Type="http://schemas.openxmlformats.org/officeDocument/2006/relationships/image" Target="../media/image6.png"/><Relationship Id="rId5" Type="http://schemas.openxmlformats.org/officeDocument/2006/relationships/notesSlide" Target="../notesSlides/notesSlide12.xml"/><Relationship Id="rId10" Type="http://schemas.openxmlformats.org/officeDocument/2006/relationships/image" Target="../media/image19.wmf"/><Relationship Id="rId4" Type="http://schemas.openxmlformats.org/officeDocument/2006/relationships/slideLayout" Target="../slideLayouts/slideLayout6.xml"/><Relationship Id="rId9" Type="http://schemas.openxmlformats.org/officeDocument/2006/relationships/image" Target="../media/image12.jp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6.xml"/><Relationship Id="rId1" Type="http://schemas.openxmlformats.org/officeDocument/2006/relationships/tags" Target="../tags/tag42.xml"/><Relationship Id="rId6" Type="http://schemas.openxmlformats.org/officeDocument/2006/relationships/image" Target="../media/image21.jpeg"/><Relationship Id="rId5" Type="http://schemas.openxmlformats.org/officeDocument/2006/relationships/image" Target="../media/image20.jpeg"/><Relationship Id="rId4" Type="http://schemas.openxmlformats.org/officeDocument/2006/relationships/image" Target="../media/image6.png"/></Relationships>
</file>

<file path=ppt/slides/_rels/slide14.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4.xml"/><Relationship Id="rId1" Type="http://schemas.openxmlformats.org/officeDocument/2006/relationships/slideLayout" Target="../slideLayouts/slideLayout7.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6.png"/></Relationships>
</file>

<file path=ppt/slides/_rels/slide15.xml.rels><?xml version="1.0" encoding="UTF-8" standalone="yes"?>
<Relationships xmlns="http://schemas.openxmlformats.org/package/2006/relationships"><Relationship Id="rId8" Type="http://schemas.openxmlformats.org/officeDocument/2006/relationships/image" Target="../media/image12.jpg"/><Relationship Id="rId3" Type="http://schemas.openxmlformats.org/officeDocument/2006/relationships/slideLayout" Target="../slideLayouts/slideLayout7.xml"/><Relationship Id="rId7" Type="http://schemas.openxmlformats.org/officeDocument/2006/relationships/image" Target="../media/image15.png"/><Relationship Id="rId2" Type="http://schemas.openxmlformats.org/officeDocument/2006/relationships/control" Target="../activeX/activeX4.xml"/><Relationship Id="rId1" Type="http://schemas.openxmlformats.org/officeDocument/2006/relationships/vmlDrawing" Target="../drawings/vmlDrawing4.vml"/><Relationship Id="rId6" Type="http://schemas.openxmlformats.org/officeDocument/2006/relationships/image" Target="../media/image11.png"/><Relationship Id="rId5" Type="http://schemas.openxmlformats.org/officeDocument/2006/relationships/image" Target="../media/image6.png"/><Relationship Id="rId4" Type="http://schemas.openxmlformats.org/officeDocument/2006/relationships/notesSlide" Target="../notesSlides/notesSlide15.xml"/><Relationship Id="rId9" Type="http://schemas.openxmlformats.org/officeDocument/2006/relationships/image" Target="../media/image19.wmf"/></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6.xml"/><Relationship Id="rId1" Type="http://schemas.openxmlformats.org/officeDocument/2006/relationships/tags" Target="../tags/tag43.xml"/><Relationship Id="rId6" Type="http://schemas.openxmlformats.org/officeDocument/2006/relationships/image" Target="../media/image23.jpg"/><Relationship Id="rId5" Type="http://schemas.openxmlformats.org/officeDocument/2006/relationships/image" Target="../media/image14.png"/><Relationship Id="rId4" Type="http://schemas.openxmlformats.org/officeDocument/2006/relationships/image" Target="../media/image6.png"/></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6.xml"/><Relationship Id="rId1" Type="http://schemas.openxmlformats.org/officeDocument/2006/relationships/tags" Target="../tags/tag44.xml"/><Relationship Id="rId5" Type="http://schemas.openxmlformats.org/officeDocument/2006/relationships/image" Target="../media/image24.png"/><Relationship Id="rId4" Type="http://schemas.openxmlformats.org/officeDocument/2006/relationships/image" Target="../media/image6.png"/></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6.xml"/><Relationship Id="rId1" Type="http://schemas.openxmlformats.org/officeDocument/2006/relationships/tags" Target="../tags/tag45.xml"/><Relationship Id="rId5" Type="http://schemas.openxmlformats.org/officeDocument/2006/relationships/image" Target="../media/image25.png"/><Relationship Id="rId4" Type="http://schemas.openxmlformats.org/officeDocument/2006/relationships/image" Target="../media/image6.png"/></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9.xml"/><Relationship Id="rId7" Type="http://schemas.openxmlformats.org/officeDocument/2006/relationships/image" Target="../media/image27.jpg"/><Relationship Id="rId2" Type="http://schemas.openxmlformats.org/officeDocument/2006/relationships/slideLayout" Target="../slideLayouts/slideLayout6.xml"/><Relationship Id="rId1" Type="http://schemas.openxmlformats.org/officeDocument/2006/relationships/tags" Target="../tags/tag46.xml"/><Relationship Id="rId6" Type="http://schemas.openxmlformats.org/officeDocument/2006/relationships/image" Target="../media/image26.jpg"/><Relationship Id="rId5" Type="http://schemas.openxmlformats.org/officeDocument/2006/relationships/image" Target="../media/image14.png"/><Relationship Id="rId4" Type="http://schemas.openxmlformats.org/officeDocument/2006/relationships/image" Target="../media/image6.pn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4.xml"/><Relationship Id="rId1" Type="http://schemas.openxmlformats.org/officeDocument/2006/relationships/tags" Target="../tags/tag32.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6.xml"/><Relationship Id="rId1" Type="http://schemas.openxmlformats.org/officeDocument/2006/relationships/tags" Target="../tags/tag47.xml"/><Relationship Id="rId5" Type="http://schemas.openxmlformats.org/officeDocument/2006/relationships/image" Target="../media/image28.jpeg"/><Relationship Id="rId4" Type="http://schemas.openxmlformats.org/officeDocument/2006/relationships/image" Target="../media/image6.png"/></Relationships>
</file>

<file path=ppt/slides/_rels/slide21.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control" Target="../activeX/activeX5.xml"/><Relationship Id="rId7" Type="http://schemas.openxmlformats.org/officeDocument/2006/relationships/image" Target="../media/image11.png"/><Relationship Id="rId2" Type="http://schemas.openxmlformats.org/officeDocument/2006/relationships/tags" Target="../tags/tag48.xml"/><Relationship Id="rId1" Type="http://schemas.openxmlformats.org/officeDocument/2006/relationships/vmlDrawing" Target="../drawings/vmlDrawing5.vml"/><Relationship Id="rId6" Type="http://schemas.openxmlformats.org/officeDocument/2006/relationships/image" Target="../media/image6.png"/><Relationship Id="rId11" Type="http://schemas.openxmlformats.org/officeDocument/2006/relationships/image" Target="../media/image10.wmf"/><Relationship Id="rId5" Type="http://schemas.openxmlformats.org/officeDocument/2006/relationships/notesSlide" Target="../notesSlides/notesSlide21.xml"/><Relationship Id="rId10" Type="http://schemas.openxmlformats.org/officeDocument/2006/relationships/image" Target="../media/image12.jpg"/><Relationship Id="rId4" Type="http://schemas.openxmlformats.org/officeDocument/2006/relationships/slideLayout" Target="../slideLayouts/slideLayout6.xml"/><Relationship Id="rId9" Type="http://schemas.openxmlformats.org/officeDocument/2006/relationships/image" Target="../media/image15.png"/></Relationships>
</file>

<file path=ppt/slides/_rels/slide22.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control" Target="../activeX/activeX6.xml"/><Relationship Id="rId7" Type="http://schemas.openxmlformats.org/officeDocument/2006/relationships/image" Target="../media/image11.png"/><Relationship Id="rId2" Type="http://schemas.openxmlformats.org/officeDocument/2006/relationships/tags" Target="../tags/tag49.xml"/><Relationship Id="rId1" Type="http://schemas.openxmlformats.org/officeDocument/2006/relationships/vmlDrawing" Target="../drawings/vmlDrawing6.vml"/><Relationship Id="rId6" Type="http://schemas.openxmlformats.org/officeDocument/2006/relationships/image" Target="../media/image6.png"/><Relationship Id="rId11" Type="http://schemas.openxmlformats.org/officeDocument/2006/relationships/image" Target="../media/image19.wmf"/><Relationship Id="rId5" Type="http://schemas.openxmlformats.org/officeDocument/2006/relationships/notesSlide" Target="../notesSlides/notesSlide22.xml"/><Relationship Id="rId10" Type="http://schemas.openxmlformats.org/officeDocument/2006/relationships/image" Target="../media/image12.jpg"/><Relationship Id="rId4" Type="http://schemas.openxmlformats.org/officeDocument/2006/relationships/slideLayout" Target="../slideLayouts/slideLayout6.xml"/><Relationship Id="rId9" Type="http://schemas.openxmlformats.org/officeDocument/2006/relationships/image" Target="../media/image15.png"/></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3.xml"/><Relationship Id="rId7" Type="http://schemas.openxmlformats.org/officeDocument/2006/relationships/image" Target="../media/image29.jpg"/><Relationship Id="rId2" Type="http://schemas.openxmlformats.org/officeDocument/2006/relationships/slideLayout" Target="../slideLayouts/slideLayout6.xml"/><Relationship Id="rId1" Type="http://schemas.openxmlformats.org/officeDocument/2006/relationships/tags" Target="../tags/tag50.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6.png"/></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4.xml"/><Relationship Id="rId7" Type="http://schemas.openxmlformats.org/officeDocument/2006/relationships/image" Target="../media/image30.jpg"/><Relationship Id="rId2" Type="http://schemas.openxmlformats.org/officeDocument/2006/relationships/slideLayout" Target="../slideLayouts/slideLayout6.xml"/><Relationship Id="rId1" Type="http://schemas.openxmlformats.org/officeDocument/2006/relationships/tags" Target="../tags/tag51.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6.png"/></Relationships>
</file>

<file path=ppt/slides/_rels/slide2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5.xml"/><Relationship Id="rId1" Type="http://schemas.openxmlformats.org/officeDocument/2006/relationships/slideLayout" Target="../slideLayouts/slideLayout20.xml"/><Relationship Id="rId5" Type="http://schemas.openxmlformats.org/officeDocument/2006/relationships/image" Target="../media/image32.png"/><Relationship Id="rId4" Type="http://schemas.openxmlformats.org/officeDocument/2006/relationships/image" Target="../media/image15.pn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6.xml"/><Relationship Id="rId1" Type="http://schemas.openxmlformats.org/officeDocument/2006/relationships/tags" Target="../tags/tag33.xml"/><Relationship Id="rId5" Type="http://schemas.openxmlformats.org/officeDocument/2006/relationships/image" Target="../media/image8.png"/><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6.xml"/><Relationship Id="rId1" Type="http://schemas.openxmlformats.org/officeDocument/2006/relationships/tags" Target="../tags/tag34.xml"/><Relationship Id="rId5" Type="http://schemas.openxmlformats.org/officeDocument/2006/relationships/image" Target="../media/image9.jpeg"/><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8" Type="http://schemas.openxmlformats.org/officeDocument/2006/relationships/image" Target="../media/image10.wmf"/><Relationship Id="rId3" Type="http://schemas.openxmlformats.org/officeDocument/2006/relationships/slideLayout" Target="../slideLayouts/slideLayout7.xml"/><Relationship Id="rId7" Type="http://schemas.openxmlformats.org/officeDocument/2006/relationships/image" Target="../media/image12.jpg"/><Relationship Id="rId2" Type="http://schemas.openxmlformats.org/officeDocument/2006/relationships/control" Target="../activeX/activeX1.xml"/><Relationship Id="rId1" Type="http://schemas.openxmlformats.org/officeDocument/2006/relationships/vmlDrawing" Target="../drawings/vmlDrawing1.vml"/><Relationship Id="rId6" Type="http://schemas.openxmlformats.org/officeDocument/2006/relationships/image" Target="../media/image6.png"/><Relationship Id="rId5" Type="http://schemas.openxmlformats.org/officeDocument/2006/relationships/image" Target="../media/image11.png"/><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7" Type="http://schemas.openxmlformats.org/officeDocument/2006/relationships/image" Target="../media/image15.png"/><Relationship Id="rId2" Type="http://schemas.openxmlformats.org/officeDocument/2006/relationships/slideLayout" Target="../slideLayouts/slideLayout6.xml"/><Relationship Id="rId1" Type="http://schemas.openxmlformats.org/officeDocument/2006/relationships/tags" Target="../tags/tag35.xml"/><Relationship Id="rId6" Type="http://schemas.openxmlformats.org/officeDocument/2006/relationships/image" Target="../media/image14.png"/><Relationship Id="rId5" Type="http://schemas.openxmlformats.org/officeDocument/2006/relationships/image" Target="../media/image6.png"/><Relationship Id="rId4" Type="http://schemas.openxmlformats.org/officeDocument/2006/relationships/image" Target="../media/image13.pn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6.xml"/><Relationship Id="rId1" Type="http://schemas.openxmlformats.org/officeDocument/2006/relationships/tags" Target="../tags/tag36.xml"/><Relationship Id="rId5" Type="http://schemas.openxmlformats.org/officeDocument/2006/relationships/image" Target="../media/image16.jpg"/><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6.xml"/><Relationship Id="rId1" Type="http://schemas.openxmlformats.org/officeDocument/2006/relationships/tags" Target="../tags/tag37.xml"/><Relationship Id="rId5" Type="http://schemas.openxmlformats.org/officeDocument/2006/relationships/image" Target="../media/image17.jpeg"/><Relationship Id="rId4"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6.xml"/><Relationship Id="rId1" Type="http://schemas.openxmlformats.org/officeDocument/2006/relationships/tags" Target="../tags/tag38.xml"/><Relationship Id="rId5" Type="http://schemas.openxmlformats.org/officeDocument/2006/relationships/image" Target="../media/image18.jpeg"/><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3">
            <a:extLst>
              <a:ext uri="{FF2B5EF4-FFF2-40B4-BE49-F238E27FC236}">
                <a16:creationId xmlns:a16="http://schemas.microsoft.com/office/drawing/2014/main" id="{FBA8933F-79A2-4781-816D-0E68B599BBA4}"/>
              </a:ext>
            </a:extLst>
          </p:cNvPr>
          <p:cNvSpPr>
            <a:spLocks noGrp="1"/>
          </p:cNvSpPr>
          <p:nvPr>
            <p:ph type="title"/>
          </p:nvPr>
        </p:nvSpPr>
        <p:spPr/>
        <p:txBody>
          <a:bodyPr/>
          <a:lstStyle/>
          <a:p>
            <a:r>
              <a:rPr lang="en-GB" altLang="en-US" dirty="0"/>
              <a:t>Ecosystem Dynamics</a:t>
            </a:r>
          </a:p>
        </p:txBody>
      </p:sp>
    </p:spTree>
    <p:custDataLst>
      <p:tags r:id="rId1"/>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a:extLst>
              <a:ext uri="{FF2B5EF4-FFF2-40B4-BE49-F238E27FC236}">
                <a16:creationId xmlns:a16="http://schemas.microsoft.com/office/drawing/2014/main" id="{2211CC63-8BDD-4958-A733-7848592299D4}"/>
              </a:ext>
            </a:extLst>
          </p:cNvPr>
          <p:cNvSpPr>
            <a:spLocks noGrp="1" noChangeArrowheads="1"/>
          </p:cNvSpPr>
          <p:nvPr>
            <p:ph type="title"/>
          </p:nvPr>
        </p:nvSpPr>
        <p:spPr>
          <a:noFill/>
        </p:spPr>
        <p:txBody>
          <a:bodyPr/>
          <a:lstStyle/>
          <a:p>
            <a:pPr eaLnBrk="1" hangingPunct="1"/>
            <a:r>
              <a:rPr lang="en-GB" altLang="en-US" dirty="0"/>
              <a:t>Predator–prey relationships</a:t>
            </a:r>
          </a:p>
        </p:txBody>
      </p:sp>
      <p:sp>
        <p:nvSpPr>
          <p:cNvPr id="32771" name="Text Box 4">
            <a:extLst>
              <a:ext uri="{FF2B5EF4-FFF2-40B4-BE49-F238E27FC236}">
                <a16:creationId xmlns:a16="http://schemas.microsoft.com/office/drawing/2014/main" id="{F3B0ADBB-7D98-4C8E-BF38-F7F7F0E91AF4}"/>
              </a:ext>
            </a:extLst>
          </p:cNvPr>
          <p:cNvSpPr txBox="1">
            <a:spLocks noChangeArrowheads="1"/>
          </p:cNvSpPr>
          <p:nvPr/>
        </p:nvSpPr>
        <p:spPr bwMode="auto">
          <a:xfrm>
            <a:off x="330200" y="784225"/>
            <a:ext cx="820261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Interdependence can be seen in the population numbers of predator and prey species in a food chain.</a:t>
            </a:r>
          </a:p>
        </p:txBody>
      </p:sp>
      <p:sp>
        <p:nvSpPr>
          <p:cNvPr id="251912" name="Text Box 8">
            <a:extLst>
              <a:ext uri="{FF2B5EF4-FFF2-40B4-BE49-F238E27FC236}">
                <a16:creationId xmlns:a16="http://schemas.microsoft.com/office/drawing/2014/main" id="{7006C1A0-60FF-4FFD-BFF2-736F778BC2F9}"/>
              </a:ext>
            </a:extLst>
          </p:cNvPr>
          <p:cNvSpPr txBox="1">
            <a:spLocks noChangeArrowheads="1"/>
          </p:cNvSpPr>
          <p:nvPr/>
        </p:nvSpPr>
        <p:spPr bwMode="auto">
          <a:xfrm>
            <a:off x="1336675" y="3357120"/>
            <a:ext cx="9779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plant</a:t>
            </a:r>
          </a:p>
        </p:txBody>
      </p:sp>
      <p:sp>
        <p:nvSpPr>
          <p:cNvPr id="251914" name="Rectangle 10">
            <a:extLst>
              <a:ext uri="{FF2B5EF4-FFF2-40B4-BE49-F238E27FC236}">
                <a16:creationId xmlns:a16="http://schemas.microsoft.com/office/drawing/2014/main" id="{08CEAFE8-0463-4143-8651-E6BE50AD5AA1}"/>
              </a:ext>
            </a:extLst>
          </p:cNvPr>
          <p:cNvSpPr>
            <a:spLocks noChangeArrowheads="1"/>
          </p:cNvSpPr>
          <p:nvPr/>
        </p:nvSpPr>
        <p:spPr bwMode="auto">
          <a:xfrm>
            <a:off x="330199" y="1965424"/>
            <a:ext cx="7735887" cy="830997"/>
          </a:xfrm>
          <a:prstGeom prst="rect">
            <a:avLst/>
          </a:prstGeom>
          <a:solidFill>
            <a:srgbClr val="96E696"/>
          </a:solidFill>
          <a:ln>
            <a:noFill/>
          </a:ln>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Can you identify the predator and prey species in this </a:t>
            </a:r>
            <a:br>
              <a:rPr lang="en-GB" altLang="en-US" dirty="0">
                <a:solidFill>
                  <a:srgbClr val="010066"/>
                </a:solidFill>
              </a:rPr>
            </a:br>
            <a:r>
              <a:rPr lang="en-GB" altLang="en-US" dirty="0">
                <a:solidFill>
                  <a:srgbClr val="010066"/>
                </a:solidFill>
              </a:rPr>
              <a:t>food chain?</a:t>
            </a:r>
            <a:endParaRPr lang="en-US" altLang="en-US" dirty="0">
              <a:solidFill>
                <a:srgbClr val="010066"/>
              </a:solidFill>
            </a:endParaRPr>
          </a:p>
        </p:txBody>
      </p:sp>
      <p:sp>
        <p:nvSpPr>
          <p:cNvPr id="181261" name="AutoShape 13">
            <a:extLst>
              <a:ext uri="{FF2B5EF4-FFF2-40B4-BE49-F238E27FC236}">
                <a16:creationId xmlns:a16="http://schemas.microsoft.com/office/drawing/2014/main" id="{31E81ABC-0648-4125-A046-93916978E37E}"/>
              </a:ext>
            </a:extLst>
          </p:cNvPr>
          <p:cNvSpPr>
            <a:spLocks noChangeArrowheads="1"/>
          </p:cNvSpPr>
          <p:nvPr/>
        </p:nvSpPr>
        <p:spPr bwMode="auto">
          <a:xfrm>
            <a:off x="2365375" y="3426970"/>
            <a:ext cx="1028700" cy="317500"/>
          </a:xfrm>
          <a:prstGeom prst="rightArrow">
            <a:avLst>
              <a:gd name="adj1" fmla="val 50000"/>
              <a:gd name="adj2" fmla="val 81000"/>
            </a:avLst>
          </a:prstGeom>
          <a:solidFill>
            <a:srgbClr val="10BC45"/>
          </a:solidFill>
          <a:ln w="25400">
            <a:noFill/>
            <a:miter lim="800000"/>
            <a:headEnd/>
            <a:tailEnd/>
          </a:ln>
          <a:effectLst/>
        </p:spPr>
        <p:txBody>
          <a:bodyPr wrap="none" anchor="ctr"/>
          <a:lstStyle/>
          <a:p>
            <a:pPr>
              <a:defRPr/>
            </a:pPr>
            <a:endParaRPr lang="en-GB">
              <a:latin typeface="Arial" charset="0"/>
            </a:endParaRPr>
          </a:p>
        </p:txBody>
      </p:sp>
      <p:sp>
        <p:nvSpPr>
          <p:cNvPr id="181262" name="Rectangle 14">
            <a:extLst>
              <a:ext uri="{FF2B5EF4-FFF2-40B4-BE49-F238E27FC236}">
                <a16:creationId xmlns:a16="http://schemas.microsoft.com/office/drawing/2014/main" id="{D00985E2-C95B-4AB4-9D42-562ED3FA87F3}"/>
              </a:ext>
            </a:extLst>
          </p:cNvPr>
          <p:cNvSpPr>
            <a:spLocks noChangeArrowheads="1"/>
          </p:cNvSpPr>
          <p:nvPr/>
        </p:nvSpPr>
        <p:spPr bwMode="auto">
          <a:xfrm>
            <a:off x="3444875" y="3357120"/>
            <a:ext cx="22542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solidFill>
                  <a:srgbClr val="010066"/>
                </a:solidFill>
                <a:sym typeface="Wingdings" panose="05000000000000000000" pitchFamily="2" charset="2"/>
              </a:rPr>
              <a:t>snowshoe hare</a:t>
            </a:r>
          </a:p>
        </p:txBody>
      </p:sp>
      <p:sp>
        <p:nvSpPr>
          <p:cNvPr id="181263" name="Rectangle 15">
            <a:extLst>
              <a:ext uri="{FF2B5EF4-FFF2-40B4-BE49-F238E27FC236}">
                <a16:creationId xmlns:a16="http://schemas.microsoft.com/office/drawing/2014/main" id="{1C583B56-460F-476D-9E79-F5984BE884EA}"/>
              </a:ext>
            </a:extLst>
          </p:cNvPr>
          <p:cNvSpPr>
            <a:spLocks noChangeArrowheads="1"/>
          </p:cNvSpPr>
          <p:nvPr/>
        </p:nvSpPr>
        <p:spPr bwMode="auto">
          <a:xfrm>
            <a:off x="6829425" y="3357120"/>
            <a:ext cx="7270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solidFill>
                  <a:srgbClr val="010066"/>
                </a:solidFill>
                <a:sym typeface="Wingdings" panose="05000000000000000000" pitchFamily="2" charset="2"/>
              </a:rPr>
              <a:t>lynx</a:t>
            </a:r>
          </a:p>
        </p:txBody>
      </p:sp>
      <p:sp>
        <p:nvSpPr>
          <p:cNvPr id="181264" name="AutoShape 16">
            <a:extLst>
              <a:ext uri="{FF2B5EF4-FFF2-40B4-BE49-F238E27FC236}">
                <a16:creationId xmlns:a16="http://schemas.microsoft.com/office/drawing/2014/main" id="{0A271A1D-C551-4EA3-A76C-C4AB2267981C}"/>
              </a:ext>
            </a:extLst>
          </p:cNvPr>
          <p:cNvSpPr>
            <a:spLocks noChangeArrowheads="1"/>
          </p:cNvSpPr>
          <p:nvPr/>
        </p:nvSpPr>
        <p:spPr bwMode="auto">
          <a:xfrm>
            <a:off x="5749925" y="3426970"/>
            <a:ext cx="1028700" cy="317500"/>
          </a:xfrm>
          <a:prstGeom prst="rightArrow">
            <a:avLst>
              <a:gd name="adj1" fmla="val 50000"/>
              <a:gd name="adj2" fmla="val 81000"/>
            </a:avLst>
          </a:prstGeom>
          <a:solidFill>
            <a:srgbClr val="10BC45"/>
          </a:solidFill>
          <a:ln w="25400">
            <a:noFill/>
            <a:miter lim="800000"/>
            <a:headEnd/>
            <a:tailEnd/>
          </a:ln>
          <a:effectLst/>
        </p:spPr>
        <p:txBody>
          <a:bodyPr wrap="none" anchor="ctr"/>
          <a:lstStyle/>
          <a:p>
            <a:pPr>
              <a:defRPr/>
            </a:pPr>
            <a:endParaRPr lang="en-GB">
              <a:latin typeface="Arial" charset="0"/>
            </a:endParaRPr>
          </a:p>
        </p:txBody>
      </p:sp>
      <p:pic>
        <p:nvPicPr>
          <p:cNvPr id="15" name="Picture 14">
            <a:extLst>
              <a:ext uri="{FF2B5EF4-FFF2-40B4-BE49-F238E27FC236}">
                <a16:creationId xmlns:a16="http://schemas.microsoft.com/office/drawing/2014/main" id="{4E9F3400-EC72-4650-897D-B1E612301E6B}"/>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sp>
        <p:nvSpPr>
          <p:cNvPr id="17" name="TextBox 16">
            <a:extLst>
              <a:ext uri="{FF2B5EF4-FFF2-40B4-BE49-F238E27FC236}">
                <a16:creationId xmlns:a16="http://schemas.microsoft.com/office/drawing/2014/main" id="{BDF41362-FC8B-40C1-A757-FF6067E2E953}"/>
              </a:ext>
            </a:extLst>
          </p:cNvPr>
          <p:cNvSpPr txBox="1">
            <a:spLocks noChangeArrowheads="1"/>
          </p:cNvSpPr>
          <p:nvPr/>
        </p:nvSpPr>
        <p:spPr bwMode="auto">
          <a:xfrm>
            <a:off x="335143" y="4316738"/>
            <a:ext cx="819767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In some ecosystems, the population numbers of hare and lynx rise and fall in linked cycles.</a:t>
            </a:r>
          </a:p>
        </p:txBody>
      </p:sp>
      <p:sp>
        <p:nvSpPr>
          <p:cNvPr id="18" name="TextBox 17">
            <a:extLst>
              <a:ext uri="{FF2B5EF4-FFF2-40B4-BE49-F238E27FC236}">
                <a16:creationId xmlns:a16="http://schemas.microsoft.com/office/drawing/2014/main" id="{E6368982-3179-45FE-8BD0-BB1D68710486}"/>
              </a:ext>
            </a:extLst>
          </p:cNvPr>
          <p:cNvSpPr txBox="1">
            <a:spLocks noChangeArrowheads="1"/>
          </p:cNvSpPr>
          <p:nvPr/>
        </p:nvSpPr>
        <p:spPr bwMode="auto">
          <a:xfrm>
            <a:off x="323568" y="5416399"/>
            <a:ext cx="698005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These are known as predator–prey cycles.</a:t>
            </a:r>
          </a:p>
        </p:txBody>
      </p:sp>
      <p:pic>
        <p:nvPicPr>
          <p:cNvPr id="14" name="Picture 9" descr="notes_icon">
            <a:extLst>
              <a:ext uri="{FF2B5EF4-FFF2-40B4-BE49-F238E27FC236}">
                <a16:creationId xmlns:a16="http://schemas.microsoft.com/office/drawing/2014/main" id="{3BD0E0D1-EB5D-4B24-ABCF-D8DB01B1D405}"/>
              </a:ext>
            </a:extLst>
          </p:cNvPr>
          <p:cNvPicPr>
            <a:picLocks noChangeAspect="1" noChangeArrowheads="1"/>
          </p:cNvPicPr>
          <p:nvPr/>
        </p:nvPicPr>
        <p:blipFill>
          <a:blip r:embed="rId5" cstate="print"/>
          <a:srcRect/>
          <a:stretch>
            <a:fillRect/>
          </a:stretch>
        </p:blipFill>
        <p:spPr bwMode="auto">
          <a:xfrm>
            <a:off x="8532813" y="153987"/>
            <a:ext cx="442912" cy="387350"/>
          </a:xfrm>
          <a:prstGeom prst="rect">
            <a:avLst/>
          </a:prstGeom>
          <a:noFill/>
          <a:ln w="9525">
            <a:noFill/>
            <a:miter lim="800000"/>
            <a:headEnd/>
            <a:tailEnd/>
          </a:ln>
        </p:spPr>
      </p:pic>
      <p:pic>
        <p:nvPicPr>
          <p:cNvPr id="16" name="Picture 15">
            <a:extLst>
              <a:ext uri="{FF2B5EF4-FFF2-40B4-BE49-F238E27FC236}">
                <a16:creationId xmlns:a16="http://schemas.microsoft.com/office/drawing/2014/main" id="{8908E3B0-BB19-43F0-B2F9-DBC15D4D8B16}"/>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032398" y="86520"/>
            <a:ext cx="442911" cy="51673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5191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51912"/>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81261"/>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81262"/>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81264"/>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81263"/>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7"/>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8"/>
                                        </p:tgtEl>
                                        <p:attrNameLst>
                                          <p:attrName>style.visibility</p:attrName>
                                        </p:attrNameLst>
                                      </p:cBhvr>
                                      <p:to>
                                        <p:strVal val="visible"/>
                                      </p:to>
                                    </p:set>
                                  </p:childTnLst>
                                </p:cTn>
                              </p:par>
                            </p:childTnLst>
                          </p:cTn>
                        </p:par>
                        <p:par>
                          <p:cTn id="25" fill="hold">
                            <p:stCondLst>
                              <p:cond delay="0"/>
                            </p:stCondLst>
                            <p:childTnLst>
                              <p:par>
                                <p:cTn id="26" presetID="1" presetClass="entr" presetSubtype="0" fill="hold" nodeType="afterEffect">
                                  <p:stCondLst>
                                    <p:cond delay="0"/>
                                  </p:stCondLst>
                                  <p:childTnLst>
                                    <p:set>
                                      <p:cBhvr>
                                        <p:cTn id="27"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1912" grpId="0"/>
      <p:bldP spid="251914" grpId="0" animBg="1"/>
      <p:bldP spid="181261" grpId="0" animBg="1"/>
      <p:bldP spid="181262" grpId="0"/>
      <p:bldP spid="181263" grpId="0"/>
      <p:bldP spid="181264" grpId="0" animBg="1"/>
      <p:bldP spid="17" grpId="0"/>
      <p:bldP spid="18"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Rectangle 36">
            <a:extLst>
              <a:ext uri="{FF2B5EF4-FFF2-40B4-BE49-F238E27FC236}">
                <a16:creationId xmlns:a16="http://schemas.microsoft.com/office/drawing/2014/main" id="{D87FB624-1EE4-40BD-A102-76FC44247EF0}"/>
              </a:ext>
            </a:extLst>
          </p:cNvPr>
          <p:cNvSpPr>
            <a:spLocks noGrp="1" noChangeArrowheads="1"/>
          </p:cNvSpPr>
          <p:nvPr>
            <p:ph type="title"/>
          </p:nvPr>
        </p:nvSpPr>
        <p:spPr/>
        <p:txBody>
          <a:bodyPr/>
          <a:lstStyle/>
          <a:p>
            <a:pPr eaLnBrk="1" hangingPunct="1"/>
            <a:r>
              <a:rPr lang="en-GB" altLang="en-US" dirty="0"/>
              <a:t>Predator–prey populations</a:t>
            </a:r>
          </a:p>
        </p:txBody>
      </p:sp>
      <p:pic>
        <p:nvPicPr>
          <p:cNvPr id="8" name="Picture 7">
            <a:extLst>
              <a:ext uri="{FF2B5EF4-FFF2-40B4-BE49-F238E27FC236}">
                <a16:creationId xmlns:a16="http://schemas.microsoft.com/office/drawing/2014/main" id="{870636D9-A662-431A-8859-12EFAF89991B}"/>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7" name="Picture 6" descr="flash_icon">
            <a:extLst>
              <a:ext uri="{FF2B5EF4-FFF2-40B4-BE49-F238E27FC236}">
                <a16:creationId xmlns:a16="http://schemas.microsoft.com/office/drawing/2014/main" id="{520D08A1-4A13-4EEF-8A40-B247D14158C4}"/>
              </a:ext>
            </a:extLst>
          </p:cNvPr>
          <p:cNvPicPr>
            <a:picLocks noChangeAspect="1" noChangeArrowheads="1"/>
          </p:cNvPicPr>
          <p:nvPr/>
        </p:nvPicPr>
        <p:blipFill>
          <a:blip r:embed="rId7" cstate="print"/>
          <a:srcRect/>
          <a:stretch>
            <a:fillRect/>
          </a:stretch>
        </p:blipFill>
        <p:spPr bwMode="auto">
          <a:xfrm>
            <a:off x="8634413" y="115888"/>
            <a:ext cx="385762" cy="431800"/>
          </a:xfrm>
          <a:prstGeom prst="rect">
            <a:avLst/>
          </a:prstGeom>
          <a:noFill/>
          <a:ln w="9525">
            <a:noFill/>
            <a:miter lim="800000"/>
            <a:headEnd/>
            <a:tailEnd/>
          </a:ln>
        </p:spPr>
      </p:pic>
      <p:pic>
        <p:nvPicPr>
          <p:cNvPr id="11" name="Picture 7" descr="notes_icon">
            <a:extLst>
              <a:ext uri="{FF2B5EF4-FFF2-40B4-BE49-F238E27FC236}">
                <a16:creationId xmlns:a16="http://schemas.microsoft.com/office/drawing/2014/main" id="{95324699-F5E0-4A35-9E88-F5C33CD83D2C}"/>
              </a:ext>
            </a:extLst>
          </p:cNvPr>
          <p:cNvPicPr>
            <a:picLocks noChangeAspect="1" noChangeArrowheads="1"/>
          </p:cNvPicPr>
          <p:nvPr/>
        </p:nvPicPr>
        <p:blipFill>
          <a:blip r:embed="rId8" cstate="print"/>
          <a:srcRect/>
          <a:stretch>
            <a:fillRect/>
          </a:stretch>
        </p:blipFill>
        <p:spPr bwMode="auto">
          <a:xfrm>
            <a:off x="8123238" y="150813"/>
            <a:ext cx="442912" cy="387350"/>
          </a:xfrm>
          <a:prstGeom prst="rect">
            <a:avLst/>
          </a:prstGeom>
          <a:noFill/>
          <a:ln w="9525">
            <a:noFill/>
            <a:miter lim="800000"/>
            <a:headEnd/>
            <a:tailEnd/>
          </a:ln>
        </p:spPr>
      </p:pic>
      <p:pic>
        <p:nvPicPr>
          <p:cNvPr id="12" name="Picture 11">
            <a:extLst>
              <a:ext uri="{FF2B5EF4-FFF2-40B4-BE49-F238E27FC236}">
                <a16:creationId xmlns:a16="http://schemas.microsoft.com/office/drawing/2014/main" id="{C0B2D542-58DF-4F0A-A841-28DB393D0F74}"/>
              </a:ext>
            </a:extLst>
          </p:cNvPr>
          <p:cNvPicPr>
            <a:picLocks noChangeAspect="1" noChangeArrowheads="1"/>
          </p:cNvPicPr>
          <p:nvPr/>
        </p:nvPicPr>
        <p:blipFill>
          <a:blip r:embed="rId9">
            <a:extLst>
              <a:ext uri="{28A0092B-C50C-407E-A947-70E740481C1C}">
                <a14:useLocalDpi xmlns:a14="http://schemas.microsoft.com/office/drawing/2010/main" val="0"/>
              </a:ext>
            </a:extLst>
          </a:blip>
          <a:stretch>
            <a:fillRect/>
          </a:stretch>
        </p:blipFill>
        <p:spPr bwMode="auto">
          <a:xfrm>
            <a:off x="7664537" y="86520"/>
            <a:ext cx="442911" cy="516730"/>
          </a:xfrm>
          <a:prstGeom prst="rect">
            <a:avLst/>
          </a:prstGeom>
          <a:noFill/>
          <a:ln w="9525">
            <a:noFill/>
            <a:miter lim="800000"/>
            <a:headEnd/>
            <a:tailEnd/>
          </a:ln>
        </p:spPr>
      </p:pic>
      <p:pic>
        <p:nvPicPr>
          <p:cNvPr id="2" name="Picture 1"/>
          <p:cNvPicPr>
            <a:picLocks/>
          </p:cNvPicPr>
          <p:nvPr/>
        </p:nvPicPr>
        <p:blipFill>
          <a:blip r:embed="rId10">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5341" name="ShockwaveFlash1" r:id="rId3" imgW="8699400" imgH="5308560"/>
        </mc:Choice>
        <mc:Fallback>
          <p:control name="ShockwaveFlash1" r:id="rId3" imgW="8699400" imgH="5308560">
            <p:pic>
              <p:nvPicPr>
                <p:cNvPr id="3" name="ShockwaveFlash1"/>
                <p:cNvPicPr preferRelativeResize="0">
                  <a:picLocks noChangeArrowheads="1" noChangeShapeType="1"/>
                </p:cNvPicPr>
                <p:nvPr/>
              </p:nvPicPr>
              <p:blipFill>
                <a:blip r:embed="rId11"/>
                <a:srcRect/>
                <a:stretch>
                  <a:fillRect/>
                </a:stretch>
              </p:blipFill>
              <p:spPr bwMode="auto">
                <a:xfrm>
                  <a:off x="212725" y="800100"/>
                  <a:ext cx="8699500" cy="5308600"/>
                </a:xfrm>
                <a:prstGeom prst="rect">
                  <a:avLst/>
                </a:prstGeom>
                <a:noFill/>
                <a:ln>
                  <a:noFill/>
                </a:ln>
                <a:effectLst/>
                <a:extLs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control>
        </mc:Fallback>
      </mc:AlternateContent>
    </p:controls>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Rectangle 2">
            <a:extLst>
              <a:ext uri="{FF2B5EF4-FFF2-40B4-BE49-F238E27FC236}">
                <a16:creationId xmlns:a16="http://schemas.microsoft.com/office/drawing/2014/main" id="{CE552171-5889-498A-98E9-145ADDC70CB7}"/>
              </a:ext>
            </a:extLst>
          </p:cNvPr>
          <p:cNvSpPr>
            <a:spLocks noGrp="1" noChangeArrowheads="1"/>
          </p:cNvSpPr>
          <p:nvPr>
            <p:ph type="title"/>
          </p:nvPr>
        </p:nvSpPr>
        <p:spPr/>
        <p:txBody>
          <a:bodyPr/>
          <a:lstStyle/>
          <a:p>
            <a:pPr eaLnBrk="1" hangingPunct="1"/>
            <a:r>
              <a:rPr lang="en-GB" altLang="en-US" dirty="0"/>
              <a:t>Predator–prey cycles (1)</a:t>
            </a:r>
          </a:p>
        </p:txBody>
      </p:sp>
      <p:pic>
        <p:nvPicPr>
          <p:cNvPr id="6" name="Picture 5">
            <a:extLst>
              <a:ext uri="{FF2B5EF4-FFF2-40B4-BE49-F238E27FC236}">
                <a16:creationId xmlns:a16="http://schemas.microsoft.com/office/drawing/2014/main" id="{91C761DB-4164-4995-8DC9-D1499EA91E68}"/>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8" name="Picture 6" descr="flash_icon">
            <a:extLst>
              <a:ext uri="{FF2B5EF4-FFF2-40B4-BE49-F238E27FC236}">
                <a16:creationId xmlns:a16="http://schemas.microsoft.com/office/drawing/2014/main" id="{43FBD26D-B5B2-436C-A55A-0C702EA90FB0}"/>
              </a:ext>
            </a:extLst>
          </p:cNvPr>
          <p:cNvPicPr>
            <a:picLocks noChangeAspect="1" noChangeArrowheads="1"/>
          </p:cNvPicPr>
          <p:nvPr/>
        </p:nvPicPr>
        <p:blipFill>
          <a:blip r:embed="rId7" cstate="print"/>
          <a:srcRect/>
          <a:stretch>
            <a:fillRect/>
          </a:stretch>
        </p:blipFill>
        <p:spPr bwMode="auto">
          <a:xfrm>
            <a:off x="8634413" y="115888"/>
            <a:ext cx="385762" cy="431800"/>
          </a:xfrm>
          <a:prstGeom prst="rect">
            <a:avLst/>
          </a:prstGeom>
          <a:noFill/>
          <a:ln w="9525">
            <a:noFill/>
            <a:miter lim="800000"/>
            <a:headEnd/>
            <a:tailEnd/>
          </a:ln>
        </p:spPr>
      </p:pic>
      <p:pic>
        <p:nvPicPr>
          <p:cNvPr id="10" name="Picture 9">
            <a:extLst>
              <a:ext uri="{FF2B5EF4-FFF2-40B4-BE49-F238E27FC236}">
                <a16:creationId xmlns:a16="http://schemas.microsoft.com/office/drawing/2014/main" id="{750E76EA-F0EC-407B-AE5F-7390791C096F}"/>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8162250" y="86520"/>
            <a:ext cx="442911" cy="516730"/>
          </a:xfrm>
          <a:prstGeom prst="rect">
            <a:avLst/>
          </a:prstGeom>
          <a:noFill/>
          <a:ln w="9525">
            <a:noFill/>
            <a:miter lim="800000"/>
            <a:headEnd/>
            <a:tailEnd/>
          </a:ln>
        </p:spPr>
      </p:pic>
      <p:pic>
        <p:nvPicPr>
          <p:cNvPr id="2" name="Picture 1"/>
          <p:cNvPicPr>
            <a:picLocks/>
          </p:cNvPicPr>
          <p:nvPr/>
        </p:nvPicPr>
        <p:blipFill>
          <a:blip r:embed="rId9">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6364" name="ShockwaveFlash1" r:id="rId3" imgW="8699400" imgH="5308560"/>
        </mc:Choice>
        <mc:Fallback>
          <p:control name="ShockwaveFlash1" r:id="rId3" imgW="8699400" imgH="5308560">
            <p:pic>
              <p:nvPicPr>
                <p:cNvPr id="3" name="ShockwaveFlash1"/>
                <p:cNvPicPr preferRelativeResize="0">
                  <a:picLocks noChangeArrowheads="1" noChangeShapeType="1"/>
                </p:cNvPicPr>
                <p:nvPr/>
              </p:nvPicPr>
              <p:blipFill>
                <a:blip r:embed="rId10"/>
                <a:srcRect/>
                <a:stretch>
                  <a:fillRect/>
                </a:stretch>
              </p:blipFill>
              <p:spPr bwMode="auto">
                <a:xfrm>
                  <a:off x="212725" y="800100"/>
                  <a:ext cx="8699500" cy="5308600"/>
                </a:xfrm>
                <a:prstGeom prst="rect">
                  <a:avLst/>
                </a:prstGeom>
                <a:noFill/>
                <a:ln>
                  <a:noFill/>
                </a:ln>
                <a:effectLst/>
                <a:extLs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control>
        </mc:Fallback>
      </mc:AlternateContent>
    </p:controls>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9" name="Rectangle 2">
            <a:extLst>
              <a:ext uri="{FF2B5EF4-FFF2-40B4-BE49-F238E27FC236}">
                <a16:creationId xmlns:a16="http://schemas.microsoft.com/office/drawing/2014/main" id="{579FECBB-493B-48B1-875D-DAD0BD18F435}"/>
              </a:ext>
            </a:extLst>
          </p:cNvPr>
          <p:cNvSpPr>
            <a:spLocks noGrp="1" noChangeArrowheads="1"/>
          </p:cNvSpPr>
          <p:nvPr>
            <p:ph type="title"/>
          </p:nvPr>
        </p:nvSpPr>
        <p:spPr/>
        <p:txBody>
          <a:bodyPr/>
          <a:lstStyle/>
          <a:p>
            <a:pPr eaLnBrk="1" hangingPunct="1"/>
            <a:r>
              <a:rPr lang="en-GB" altLang="en-US" dirty="0"/>
              <a:t>Predator–prey cycles (2)</a:t>
            </a:r>
          </a:p>
        </p:txBody>
      </p:sp>
      <p:sp>
        <p:nvSpPr>
          <p:cNvPr id="34820" name="Text Box 4">
            <a:extLst>
              <a:ext uri="{FF2B5EF4-FFF2-40B4-BE49-F238E27FC236}">
                <a16:creationId xmlns:a16="http://schemas.microsoft.com/office/drawing/2014/main" id="{E0F5EBB4-15F7-414E-9F21-B4D0D865C1CE}"/>
              </a:ext>
            </a:extLst>
          </p:cNvPr>
          <p:cNvSpPr txBox="1">
            <a:spLocks noChangeArrowheads="1"/>
          </p:cNvSpPr>
          <p:nvPr/>
        </p:nvSpPr>
        <p:spPr bwMode="auto">
          <a:xfrm>
            <a:off x="330200" y="784225"/>
            <a:ext cx="88138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dirty="0">
                <a:solidFill>
                  <a:srgbClr val="010066"/>
                </a:solidFill>
              </a:rPr>
              <a:t>Both the hare and the lynx populations follow a cyclical </a:t>
            </a:r>
            <a:br>
              <a:rPr lang="en-GB" altLang="en-US" dirty="0">
                <a:solidFill>
                  <a:srgbClr val="010066"/>
                </a:solidFill>
              </a:rPr>
            </a:br>
            <a:r>
              <a:rPr lang="en-GB" altLang="en-US" dirty="0">
                <a:solidFill>
                  <a:srgbClr val="010066"/>
                </a:solidFill>
              </a:rPr>
              <a:t>pattern, where they regularly rise and fall in size. </a:t>
            </a:r>
          </a:p>
        </p:txBody>
      </p:sp>
      <p:sp>
        <p:nvSpPr>
          <p:cNvPr id="247819" name="Text Box 11">
            <a:extLst>
              <a:ext uri="{FF2B5EF4-FFF2-40B4-BE49-F238E27FC236}">
                <a16:creationId xmlns:a16="http://schemas.microsoft.com/office/drawing/2014/main" id="{F5FEACD9-4E6D-4ED2-ADD5-66DC8F2A1013}"/>
              </a:ext>
            </a:extLst>
          </p:cNvPr>
          <p:cNvSpPr txBox="1">
            <a:spLocks noChangeArrowheads="1"/>
          </p:cNvSpPr>
          <p:nvPr/>
        </p:nvSpPr>
        <p:spPr bwMode="auto">
          <a:xfrm>
            <a:off x="330201" y="1849947"/>
            <a:ext cx="8747124"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10BC45"/>
              </a:buClr>
              <a:buFont typeface="Wingdings" panose="05000000000000000000" pitchFamily="2" charset="2"/>
              <a:buNone/>
            </a:pPr>
            <a:r>
              <a:rPr lang="en-GB" altLang="en-US" dirty="0">
                <a:solidFill>
                  <a:srgbClr val="010066"/>
                </a:solidFill>
              </a:rPr>
              <a:t>The hare population changes due to both the vegetation growing season and changes in the lynx population.</a:t>
            </a:r>
            <a:endParaRPr lang="en-US" altLang="en-US" dirty="0">
              <a:solidFill>
                <a:srgbClr val="010066"/>
              </a:solidFill>
            </a:endParaRPr>
          </a:p>
        </p:txBody>
      </p:sp>
      <p:sp>
        <p:nvSpPr>
          <p:cNvPr id="14" name="TextBox 13">
            <a:extLst>
              <a:ext uri="{FF2B5EF4-FFF2-40B4-BE49-F238E27FC236}">
                <a16:creationId xmlns:a16="http://schemas.microsoft.com/office/drawing/2014/main" id="{E9161B96-A4D5-4A6A-A3AC-76B933F1FBCF}"/>
              </a:ext>
            </a:extLst>
          </p:cNvPr>
          <p:cNvSpPr txBox="1">
            <a:spLocks noChangeArrowheads="1"/>
          </p:cNvSpPr>
          <p:nvPr/>
        </p:nvSpPr>
        <p:spPr bwMode="auto">
          <a:xfrm>
            <a:off x="330200" y="5090855"/>
            <a:ext cx="3049608"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The hare and lynx are </a:t>
            </a:r>
            <a:r>
              <a:rPr lang="en-GB" altLang="en-US" b="1" dirty="0">
                <a:solidFill>
                  <a:srgbClr val="010066"/>
                </a:solidFill>
              </a:rPr>
              <a:t>interdependent</a:t>
            </a:r>
            <a:r>
              <a:rPr lang="en-GB" altLang="en-US" dirty="0"/>
              <a:t>.</a:t>
            </a:r>
          </a:p>
        </p:txBody>
      </p:sp>
      <p:sp>
        <p:nvSpPr>
          <p:cNvPr id="15" name="Text Box 5">
            <a:extLst>
              <a:ext uri="{FF2B5EF4-FFF2-40B4-BE49-F238E27FC236}">
                <a16:creationId xmlns:a16="http://schemas.microsoft.com/office/drawing/2014/main" id="{2C4D1402-4B2C-4FE4-8930-23969ABFCA4F}"/>
              </a:ext>
            </a:extLst>
          </p:cNvPr>
          <p:cNvSpPr txBox="1">
            <a:spLocks noChangeArrowheads="1"/>
          </p:cNvSpPr>
          <p:nvPr/>
        </p:nvSpPr>
        <p:spPr bwMode="auto">
          <a:xfrm>
            <a:off x="330200" y="2916403"/>
            <a:ext cx="3281101"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10BC45"/>
              </a:buClr>
              <a:buFont typeface="Wingdings" panose="05000000000000000000" pitchFamily="2" charset="2"/>
              <a:buNone/>
            </a:pPr>
            <a:r>
              <a:rPr lang="en-GB" altLang="en-US" dirty="0">
                <a:solidFill>
                  <a:srgbClr val="010066"/>
                </a:solidFill>
              </a:rPr>
              <a:t>The lynx is dependent on hares for food, so as the hare population changes so does the lynx population.</a:t>
            </a:r>
            <a:endParaRPr lang="en-US" altLang="en-US" dirty="0">
              <a:solidFill>
                <a:srgbClr val="010066"/>
              </a:solidFill>
            </a:endParaRPr>
          </a:p>
        </p:txBody>
      </p:sp>
      <p:pic>
        <p:nvPicPr>
          <p:cNvPr id="16" name="Picture 15">
            <a:extLst>
              <a:ext uri="{FF2B5EF4-FFF2-40B4-BE49-F238E27FC236}">
                <a16:creationId xmlns:a16="http://schemas.microsoft.com/office/drawing/2014/main" id="{A70A9DE4-DC9B-4BA3-9E3B-4DD58E216197}"/>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8" name="Picture 11" descr="shutterstock_9613315_nialat_mod">
            <a:extLst>
              <a:ext uri="{FF2B5EF4-FFF2-40B4-BE49-F238E27FC236}">
                <a16:creationId xmlns:a16="http://schemas.microsoft.com/office/drawing/2014/main" id="{C8E78F1F-920F-4B84-9860-96B02CD46FB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413501" y="3148460"/>
            <a:ext cx="2402587" cy="26516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12" descr="shutterstock_48796603_Eduard_Kyslynskyy_MOD">
            <a:extLst>
              <a:ext uri="{FF2B5EF4-FFF2-40B4-BE49-F238E27FC236}">
                <a16:creationId xmlns:a16="http://schemas.microsoft.com/office/drawing/2014/main" id="{6284E926-AFED-4E53-8B7D-F881145A3A77}"/>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864170" y="3148461"/>
            <a:ext cx="2410622" cy="26516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4781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childTnLst>
                          </p:cTn>
                        </p:par>
                        <p:par>
                          <p:cTn id="15" fill="hold">
                            <p:stCondLst>
                              <p:cond delay="0"/>
                            </p:stCondLst>
                            <p:childTnLst>
                              <p:par>
                                <p:cTn id="16" presetID="1" presetClass="entr" presetSubtype="0" fill="hold" nodeType="afterEffect">
                                  <p:stCondLst>
                                    <p:cond delay="0"/>
                                  </p:stCondLst>
                                  <p:childTnLst>
                                    <p:set>
                                      <p:cBhvr>
                                        <p:cTn id="17"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7819" grpId="0"/>
      <p:bldP spid="14" grpId="0"/>
      <p:bldP spid="15"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 name="Picture 32" descr="Picture5.jpg">
            <a:extLst>
              <a:ext uri="{FF2B5EF4-FFF2-40B4-BE49-F238E27FC236}">
                <a16:creationId xmlns:a16="http://schemas.microsoft.com/office/drawing/2014/main" id="{A7765EAD-3BD4-41E5-8481-7B07D9B8F32C}"/>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239329" y="1830985"/>
            <a:ext cx="4574471" cy="3514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800" name="TextBox 43">
            <a:extLst>
              <a:ext uri="{FF2B5EF4-FFF2-40B4-BE49-F238E27FC236}">
                <a16:creationId xmlns:a16="http://schemas.microsoft.com/office/drawing/2014/main" id="{5C0E1635-A919-4109-B252-CA3682088F4C}"/>
              </a:ext>
            </a:extLst>
          </p:cNvPr>
          <p:cNvSpPr txBox="1">
            <a:spLocks noChangeArrowheads="1"/>
          </p:cNvSpPr>
          <p:nvPr/>
        </p:nvSpPr>
        <p:spPr bwMode="auto">
          <a:xfrm>
            <a:off x="342900" y="4843082"/>
            <a:ext cx="4951589" cy="1200329"/>
          </a:xfrm>
          <a:prstGeom prst="rect">
            <a:avLst/>
          </a:prstGeom>
          <a:solidFill>
            <a:srgbClr val="96E696"/>
          </a:solidFill>
          <a:ln>
            <a:noFill/>
          </a:ln>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What will happen to the population of blue tits and stoats if moths are removed from this food web?</a:t>
            </a:r>
          </a:p>
        </p:txBody>
      </p:sp>
      <p:sp>
        <p:nvSpPr>
          <p:cNvPr id="3" name="Title 1">
            <a:extLst>
              <a:ext uri="{FF2B5EF4-FFF2-40B4-BE49-F238E27FC236}">
                <a16:creationId xmlns:a16="http://schemas.microsoft.com/office/drawing/2014/main" id="{2FE6E236-81B9-4F65-91A2-C1E7753F2EEB}"/>
              </a:ext>
            </a:extLst>
          </p:cNvPr>
          <p:cNvSpPr txBox="1">
            <a:spLocks/>
          </p:cNvSpPr>
          <p:nvPr/>
        </p:nvSpPr>
        <p:spPr bwMode="auto">
          <a:xfrm>
            <a:off x="233363" y="53975"/>
            <a:ext cx="7735887" cy="549275"/>
          </a:xfrm>
          <a:prstGeom prst="rect">
            <a:avLst/>
          </a:prstGeom>
          <a:noFill/>
          <a:ln w="9525">
            <a:noFill/>
            <a:miter lim="800000"/>
            <a:headEnd/>
            <a:tailEnd/>
          </a:ln>
        </p:spPr>
        <p:txBody>
          <a:bodyPr anchor="ctr"/>
          <a:lstStyle/>
          <a:p>
            <a:pPr>
              <a:defRPr/>
            </a:pPr>
            <a:r>
              <a:rPr lang="en-GB" sz="2800" b="1" kern="0" dirty="0">
                <a:solidFill>
                  <a:srgbClr val="10BC45"/>
                </a:solidFill>
                <a:latin typeface="+mj-lt"/>
                <a:ea typeface="+mj-ea"/>
                <a:cs typeface="+mj-cs"/>
              </a:rPr>
              <a:t>Interdependence</a:t>
            </a:r>
          </a:p>
        </p:txBody>
      </p:sp>
      <p:sp>
        <p:nvSpPr>
          <p:cNvPr id="31749" name="TextBox 3">
            <a:extLst>
              <a:ext uri="{FF2B5EF4-FFF2-40B4-BE49-F238E27FC236}">
                <a16:creationId xmlns:a16="http://schemas.microsoft.com/office/drawing/2014/main" id="{78E58881-7DE8-4FE7-B913-190AC1CD1019}"/>
              </a:ext>
            </a:extLst>
          </p:cNvPr>
          <p:cNvSpPr txBox="1">
            <a:spLocks noChangeArrowheads="1"/>
          </p:cNvSpPr>
          <p:nvPr/>
        </p:nvSpPr>
        <p:spPr bwMode="auto">
          <a:xfrm>
            <a:off x="342900" y="1890956"/>
            <a:ext cx="5131925"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Species within a food web </a:t>
            </a:r>
            <a:br>
              <a:rPr lang="en-GB" altLang="en-US" dirty="0"/>
            </a:br>
            <a:r>
              <a:rPr lang="en-GB" altLang="en-US" dirty="0"/>
              <a:t>are interdependent.</a:t>
            </a:r>
          </a:p>
        </p:txBody>
      </p:sp>
      <p:sp>
        <p:nvSpPr>
          <p:cNvPr id="49161" name="Title 47">
            <a:extLst>
              <a:ext uri="{FF2B5EF4-FFF2-40B4-BE49-F238E27FC236}">
                <a16:creationId xmlns:a16="http://schemas.microsoft.com/office/drawing/2014/main" id="{303FD1F4-8D31-4DD1-81F7-3F1AE5A085B0}"/>
              </a:ext>
            </a:extLst>
          </p:cNvPr>
          <p:cNvSpPr>
            <a:spLocks noGrp="1" noChangeArrowheads="1"/>
          </p:cNvSpPr>
          <p:nvPr>
            <p:ph type="title" idx="4294967295"/>
          </p:nvPr>
        </p:nvSpPr>
        <p:spPr/>
        <p:txBody>
          <a:bodyPr/>
          <a:lstStyle/>
          <a:p>
            <a:r>
              <a:rPr lang="en-GB" altLang="en-US" dirty="0"/>
              <a:t>Interdependence in a food web</a:t>
            </a:r>
          </a:p>
        </p:txBody>
      </p:sp>
      <p:sp>
        <p:nvSpPr>
          <p:cNvPr id="31753" name="Rectangle 49">
            <a:extLst>
              <a:ext uri="{FF2B5EF4-FFF2-40B4-BE49-F238E27FC236}">
                <a16:creationId xmlns:a16="http://schemas.microsoft.com/office/drawing/2014/main" id="{D664E74E-D0A0-4B14-A2C9-45E6D2FABFAE}"/>
              </a:ext>
            </a:extLst>
          </p:cNvPr>
          <p:cNvSpPr>
            <a:spLocks noChangeArrowheads="1"/>
          </p:cNvSpPr>
          <p:nvPr/>
        </p:nvSpPr>
        <p:spPr bwMode="auto">
          <a:xfrm>
            <a:off x="330200" y="2997687"/>
            <a:ext cx="4241800"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A change in the population number of one species </a:t>
            </a:r>
            <a:br>
              <a:rPr lang="en-GB" altLang="en-US" dirty="0">
                <a:solidFill>
                  <a:srgbClr val="010066"/>
                </a:solidFill>
              </a:rPr>
            </a:br>
            <a:r>
              <a:rPr lang="en-GB" altLang="en-US" dirty="0">
                <a:solidFill>
                  <a:srgbClr val="010066"/>
                </a:solidFill>
              </a:rPr>
              <a:t>will affect other species </a:t>
            </a:r>
            <a:br>
              <a:rPr lang="en-GB" altLang="en-US" dirty="0">
                <a:solidFill>
                  <a:srgbClr val="010066"/>
                </a:solidFill>
              </a:rPr>
            </a:br>
            <a:r>
              <a:rPr lang="en-GB" altLang="en-US" dirty="0">
                <a:solidFill>
                  <a:srgbClr val="010066"/>
                </a:solidFill>
              </a:rPr>
              <a:t>within the same food web.</a:t>
            </a:r>
            <a:endParaRPr lang="en-GB" altLang="en-US" dirty="0"/>
          </a:p>
        </p:txBody>
      </p:sp>
      <p:sp>
        <p:nvSpPr>
          <p:cNvPr id="12" name="Text Box 4">
            <a:extLst>
              <a:ext uri="{FF2B5EF4-FFF2-40B4-BE49-F238E27FC236}">
                <a16:creationId xmlns:a16="http://schemas.microsoft.com/office/drawing/2014/main" id="{0C331966-8349-4FE4-AC42-9E00807A7279}"/>
              </a:ext>
            </a:extLst>
          </p:cNvPr>
          <p:cNvSpPr txBox="1">
            <a:spLocks noChangeArrowheads="1"/>
          </p:cNvSpPr>
          <p:nvPr/>
        </p:nvSpPr>
        <p:spPr bwMode="auto">
          <a:xfrm>
            <a:off x="330200" y="784225"/>
            <a:ext cx="88138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dirty="0">
                <a:solidFill>
                  <a:srgbClr val="010066"/>
                </a:solidFill>
              </a:rPr>
              <a:t>Complex food webs connect many species within an ecosystem.</a:t>
            </a:r>
          </a:p>
        </p:txBody>
      </p:sp>
      <p:pic>
        <p:nvPicPr>
          <p:cNvPr id="11" name="Picture 10">
            <a:extLst>
              <a:ext uri="{FF2B5EF4-FFF2-40B4-BE49-F238E27FC236}">
                <a16:creationId xmlns:a16="http://schemas.microsoft.com/office/drawing/2014/main" id="{63710A91-7B89-426D-98CF-7E7B4150B175}"/>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4" name="Picture 9" descr="notes_icon">
            <a:extLst>
              <a:ext uri="{FF2B5EF4-FFF2-40B4-BE49-F238E27FC236}">
                <a16:creationId xmlns:a16="http://schemas.microsoft.com/office/drawing/2014/main" id="{2767F61E-B334-46D0-9A5D-E80035717E91}"/>
              </a:ext>
            </a:extLst>
          </p:cNvPr>
          <p:cNvPicPr>
            <a:picLocks noChangeAspect="1" noChangeArrowheads="1"/>
          </p:cNvPicPr>
          <p:nvPr/>
        </p:nvPicPr>
        <p:blipFill>
          <a:blip r:embed="rId5" cstate="print"/>
          <a:srcRect/>
          <a:stretch>
            <a:fillRect/>
          </a:stretch>
        </p:blipFill>
        <p:spPr bwMode="auto">
          <a:xfrm>
            <a:off x="8532813" y="153987"/>
            <a:ext cx="442912" cy="387350"/>
          </a:xfrm>
          <a:prstGeom prst="rect">
            <a:avLst/>
          </a:prstGeom>
          <a:noFill/>
          <a:ln w="9525">
            <a:noFill/>
            <a:miter lim="800000"/>
            <a:headEnd/>
            <a:tailEnd/>
          </a:ln>
        </p:spPr>
      </p:pic>
      <p:pic>
        <p:nvPicPr>
          <p:cNvPr id="15" name="Picture 14">
            <a:extLst>
              <a:ext uri="{FF2B5EF4-FFF2-40B4-BE49-F238E27FC236}">
                <a16:creationId xmlns:a16="http://schemas.microsoft.com/office/drawing/2014/main" id="{FACA70E2-69DB-45EB-B715-5DDA328B028E}"/>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032398" y="86520"/>
            <a:ext cx="442911" cy="51673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1749"/>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175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2800"/>
                                        </p:tgtEl>
                                        <p:attrNameLst>
                                          <p:attrName>style.visibility</p:attrName>
                                        </p:attrNameLst>
                                      </p:cBhvr>
                                      <p:to>
                                        <p:strVal val="visible"/>
                                      </p:to>
                                    </p:set>
                                  </p:childTnLst>
                                </p:cTn>
                              </p:par>
                            </p:childTnLst>
                          </p:cTn>
                        </p:par>
                        <p:par>
                          <p:cTn id="15" fill="hold">
                            <p:stCondLst>
                              <p:cond delay="0"/>
                            </p:stCondLst>
                            <p:childTnLst>
                              <p:par>
                                <p:cTn id="16" presetID="1" presetClass="entr" presetSubtype="0" fill="hold" nodeType="afterEffect">
                                  <p:stCondLst>
                                    <p:cond delay="0"/>
                                  </p:stCondLst>
                                  <p:childTnLst>
                                    <p:set>
                                      <p:cBhvr>
                                        <p:cTn id="17"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800" grpId="0" animBg="1"/>
      <p:bldP spid="31749" grpId="0"/>
      <p:bldP spid="31753"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Title 1">
            <a:extLst>
              <a:ext uri="{FF2B5EF4-FFF2-40B4-BE49-F238E27FC236}">
                <a16:creationId xmlns:a16="http://schemas.microsoft.com/office/drawing/2014/main" id="{E7DCC509-472C-4040-B9B3-D0C7606D3F61}"/>
              </a:ext>
            </a:extLst>
          </p:cNvPr>
          <p:cNvSpPr>
            <a:spLocks noGrp="1"/>
          </p:cNvSpPr>
          <p:nvPr>
            <p:ph type="title" idx="4294967295"/>
          </p:nvPr>
        </p:nvSpPr>
        <p:spPr/>
        <p:txBody>
          <a:bodyPr/>
          <a:lstStyle/>
          <a:p>
            <a:r>
              <a:rPr lang="en-GB" altLang="en-US" dirty="0"/>
              <a:t>Changes in food webs activity</a:t>
            </a:r>
          </a:p>
        </p:txBody>
      </p:sp>
      <p:pic>
        <p:nvPicPr>
          <p:cNvPr id="8" name="Picture 7">
            <a:extLst>
              <a:ext uri="{FF2B5EF4-FFF2-40B4-BE49-F238E27FC236}">
                <a16:creationId xmlns:a16="http://schemas.microsoft.com/office/drawing/2014/main" id="{572C0B07-632A-429C-9188-20238C320AFB}"/>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9" name="Picture 6" descr="flash_icon">
            <a:extLst>
              <a:ext uri="{FF2B5EF4-FFF2-40B4-BE49-F238E27FC236}">
                <a16:creationId xmlns:a16="http://schemas.microsoft.com/office/drawing/2014/main" id="{25B1E2D5-A2FC-4BD1-AA06-1DA241CFC93D}"/>
              </a:ext>
            </a:extLst>
          </p:cNvPr>
          <p:cNvPicPr>
            <a:picLocks noChangeAspect="1" noChangeArrowheads="1"/>
          </p:cNvPicPr>
          <p:nvPr/>
        </p:nvPicPr>
        <p:blipFill>
          <a:blip r:embed="rId6" cstate="print"/>
          <a:srcRect/>
          <a:stretch>
            <a:fillRect/>
          </a:stretch>
        </p:blipFill>
        <p:spPr bwMode="auto">
          <a:xfrm>
            <a:off x="8634413" y="115888"/>
            <a:ext cx="385762" cy="431800"/>
          </a:xfrm>
          <a:prstGeom prst="rect">
            <a:avLst/>
          </a:prstGeom>
          <a:noFill/>
          <a:ln w="9525">
            <a:noFill/>
            <a:miter lim="800000"/>
            <a:headEnd/>
            <a:tailEnd/>
          </a:ln>
        </p:spPr>
      </p:pic>
      <p:pic>
        <p:nvPicPr>
          <p:cNvPr id="11" name="Picture 10">
            <a:extLst>
              <a:ext uri="{FF2B5EF4-FFF2-40B4-BE49-F238E27FC236}">
                <a16:creationId xmlns:a16="http://schemas.microsoft.com/office/drawing/2014/main" id="{470C8D13-0AE2-4191-B0BC-D0E2989688B6}"/>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162250" y="86520"/>
            <a:ext cx="442911" cy="516730"/>
          </a:xfrm>
          <a:prstGeom prst="rect">
            <a:avLst/>
          </a:prstGeom>
          <a:noFill/>
          <a:ln w="9525">
            <a:noFill/>
            <a:miter lim="800000"/>
            <a:headEnd/>
            <a:tailEnd/>
          </a:ln>
        </p:spPr>
      </p:pic>
      <p:pic>
        <p:nvPicPr>
          <p:cNvPr id="2" name="Picture 1"/>
          <p:cNvPicPr>
            <a:picLocks/>
          </p:cNvPicPr>
          <p:nvPr/>
        </p:nvPicPr>
        <p:blipFill>
          <a:blip r:embed="rId8">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ontrols>
      <mc:AlternateContent xmlns:mc="http://schemas.openxmlformats.org/markup-compatibility/2006">
        <mc:Choice xmlns:v="urn:schemas-microsoft-com:vml" Requires="v">
          <p:control spid="8346" name="ShockwaveFlash1" r:id="rId2" imgW="8699400" imgH="5308560"/>
        </mc:Choice>
        <mc:Fallback>
          <p:control name="ShockwaveFlash1" r:id="rId2" imgW="8699400" imgH="5308560">
            <p:pic>
              <p:nvPicPr>
                <p:cNvPr id="3" name="ShockwaveFlash1"/>
                <p:cNvPicPr preferRelativeResize="0">
                  <a:picLocks noChangeArrowheads="1" noChangeShapeType="1"/>
                </p:cNvPicPr>
                <p:nvPr/>
              </p:nvPicPr>
              <p:blipFill>
                <a:blip r:embed="rId9"/>
                <a:srcRect/>
                <a:stretch>
                  <a:fillRect/>
                </a:stretch>
              </p:blipFill>
              <p:spPr bwMode="auto">
                <a:xfrm>
                  <a:off x="212725" y="800100"/>
                  <a:ext cx="8699500" cy="5308600"/>
                </a:xfrm>
                <a:prstGeom prst="rect">
                  <a:avLst/>
                </a:prstGeom>
                <a:noFill/>
                <a:ln>
                  <a:noFill/>
                </a:ln>
                <a:effectLst/>
                <a:extLs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control>
        </mc:Fallback>
      </mc:AlternateContent>
    </p:controls>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04" name="Title 12">
            <a:extLst>
              <a:ext uri="{FF2B5EF4-FFF2-40B4-BE49-F238E27FC236}">
                <a16:creationId xmlns:a16="http://schemas.microsoft.com/office/drawing/2014/main" id="{C901E2A4-F8BE-4455-80BB-39BDB4101FFB}"/>
              </a:ext>
            </a:extLst>
          </p:cNvPr>
          <p:cNvSpPr>
            <a:spLocks noGrp="1"/>
          </p:cNvSpPr>
          <p:nvPr>
            <p:ph type="title"/>
          </p:nvPr>
        </p:nvSpPr>
        <p:spPr/>
        <p:txBody>
          <a:bodyPr/>
          <a:lstStyle/>
          <a:p>
            <a:r>
              <a:rPr lang="en-GB" altLang="en-US" dirty="0"/>
              <a:t>Extreme changes</a:t>
            </a:r>
          </a:p>
        </p:txBody>
      </p:sp>
      <p:pic>
        <p:nvPicPr>
          <p:cNvPr id="10" name="Picture 9">
            <a:extLst>
              <a:ext uri="{FF2B5EF4-FFF2-40B4-BE49-F238E27FC236}">
                <a16:creationId xmlns:a16="http://schemas.microsoft.com/office/drawing/2014/main" id="{AA76E0BB-C9D4-4DD7-9B4D-2FF8AF587268}"/>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sp>
        <p:nvSpPr>
          <p:cNvPr id="15" name="TextBox 3">
            <a:extLst>
              <a:ext uri="{FF2B5EF4-FFF2-40B4-BE49-F238E27FC236}">
                <a16:creationId xmlns:a16="http://schemas.microsoft.com/office/drawing/2014/main" id="{23A8C0CF-8FED-4AFF-A852-55AC1C854399}"/>
              </a:ext>
            </a:extLst>
          </p:cNvPr>
          <p:cNvSpPr txBox="1">
            <a:spLocks noChangeArrowheads="1"/>
          </p:cNvSpPr>
          <p:nvPr/>
        </p:nvSpPr>
        <p:spPr bwMode="auto">
          <a:xfrm>
            <a:off x="342899" y="2166250"/>
            <a:ext cx="3935589"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If an extreme change occurs, a stable ecosystem is unable to return to its equilibrium state. </a:t>
            </a:r>
          </a:p>
        </p:txBody>
      </p:sp>
      <p:sp>
        <p:nvSpPr>
          <p:cNvPr id="9" name="TextBox 2">
            <a:extLst>
              <a:ext uri="{FF2B5EF4-FFF2-40B4-BE49-F238E27FC236}">
                <a16:creationId xmlns:a16="http://schemas.microsoft.com/office/drawing/2014/main" id="{64C503BD-7D5B-474D-986E-6877E93C99F0}"/>
              </a:ext>
            </a:extLst>
          </p:cNvPr>
          <p:cNvSpPr txBox="1">
            <a:spLocks noChangeArrowheads="1"/>
          </p:cNvSpPr>
          <p:nvPr/>
        </p:nvSpPr>
        <p:spPr bwMode="auto">
          <a:xfrm>
            <a:off x="342900" y="784225"/>
            <a:ext cx="3698523"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Ecosystems cannot remain stable in the face of an extreme change.</a:t>
            </a:r>
          </a:p>
        </p:txBody>
      </p:sp>
      <p:sp>
        <p:nvSpPr>
          <p:cNvPr id="12" name="TextBox 3">
            <a:extLst>
              <a:ext uri="{FF2B5EF4-FFF2-40B4-BE49-F238E27FC236}">
                <a16:creationId xmlns:a16="http://schemas.microsoft.com/office/drawing/2014/main" id="{A02C3EA5-7DC7-4D0F-960D-543CF1A4F3DB}"/>
              </a:ext>
            </a:extLst>
          </p:cNvPr>
          <p:cNvSpPr txBox="1">
            <a:spLocks noChangeArrowheads="1"/>
          </p:cNvSpPr>
          <p:nvPr/>
        </p:nvSpPr>
        <p:spPr bwMode="auto">
          <a:xfrm>
            <a:off x="342901" y="3917606"/>
            <a:ext cx="3698522"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This can cause the ecosystem to be replaced by a different type of stable ecosystem.</a:t>
            </a:r>
          </a:p>
        </p:txBody>
      </p:sp>
      <p:sp>
        <p:nvSpPr>
          <p:cNvPr id="11" name="TextBox 3">
            <a:extLst>
              <a:ext uri="{FF2B5EF4-FFF2-40B4-BE49-F238E27FC236}">
                <a16:creationId xmlns:a16="http://schemas.microsoft.com/office/drawing/2014/main" id="{2C88E484-7AAE-44DC-94C6-0DBF0F6A242E}"/>
              </a:ext>
            </a:extLst>
          </p:cNvPr>
          <p:cNvSpPr txBox="1">
            <a:spLocks noChangeArrowheads="1"/>
          </p:cNvSpPr>
          <p:nvPr/>
        </p:nvSpPr>
        <p:spPr bwMode="auto">
          <a:xfrm>
            <a:off x="342900" y="5668963"/>
            <a:ext cx="4922783"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This is known as a </a:t>
            </a:r>
            <a:r>
              <a:rPr lang="en-GB" altLang="en-US" b="1" dirty="0">
                <a:solidFill>
                  <a:srgbClr val="10BC45"/>
                </a:solidFill>
              </a:rPr>
              <a:t>regime shift</a:t>
            </a:r>
            <a:r>
              <a:rPr lang="en-GB" altLang="en-US" dirty="0"/>
              <a:t>.</a:t>
            </a:r>
          </a:p>
        </p:txBody>
      </p:sp>
      <p:pic>
        <p:nvPicPr>
          <p:cNvPr id="13" name="Picture 9" descr="notes_icon">
            <a:extLst>
              <a:ext uri="{FF2B5EF4-FFF2-40B4-BE49-F238E27FC236}">
                <a16:creationId xmlns:a16="http://schemas.microsoft.com/office/drawing/2014/main" id="{27CE2E25-D58E-459F-A996-CA6BA5D5D9B7}"/>
              </a:ext>
            </a:extLst>
          </p:cNvPr>
          <p:cNvPicPr>
            <a:picLocks noChangeAspect="1" noChangeArrowheads="1"/>
          </p:cNvPicPr>
          <p:nvPr/>
        </p:nvPicPr>
        <p:blipFill>
          <a:blip r:embed="rId5" cstate="print"/>
          <a:srcRect/>
          <a:stretch>
            <a:fillRect/>
          </a:stretch>
        </p:blipFill>
        <p:spPr bwMode="auto">
          <a:xfrm>
            <a:off x="8532813" y="153987"/>
            <a:ext cx="442912" cy="387350"/>
          </a:xfrm>
          <a:prstGeom prst="rect">
            <a:avLst/>
          </a:prstGeom>
          <a:noFill/>
          <a:ln w="9525">
            <a:noFill/>
            <a:miter lim="800000"/>
            <a:headEnd/>
            <a:tailEnd/>
          </a:ln>
        </p:spPr>
      </p:pic>
      <p:pic>
        <p:nvPicPr>
          <p:cNvPr id="5" name="Picture 4">
            <a:extLst>
              <a:ext uri="{FF2B5EF4-FFF2-40B4-BE49-F238E27FC236}">
                <a16:creationId xmlns:a16="http://schemas.microsoft.com/office/drawing/2014/main" id="{563DDB82-7B8B-46D2-9E0C-445F920043C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572000" y="1158062"/>
            <a:ext cx="3935588" cy="3888361"/>
          </a:xfrm>
          <a:prstGeom prst="rect">
            <a:avLst/>
          </a:prstGeom>
        </p:spPr>
      </p:pic>
    </p:spTree>
    <p:custDataLst>
      <p:tags r:id="rId1"/>
    </p:custDataLst>
    <p:extLst>
      <p:ext uri="{BB962C8B-B14F-4D97-AF65-F5344CB8AC3E}">
        <p14:creationId xmlns:p14="http://schemas.microsoft.com/office/powerpoint/2010/main" val="16180382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par>
                          <p:cTn id="15" fill="hold">
                            <p:stCondLst>
                              <p:cond delay="0"/>
                            </p:stCondLst>
                            <p:childTnLst>
                              <p:par>
                                <p:cTn id="16" presetID="1" presetClass="entr" presetSubtype="0" fill="hold" nodeType="afterEffect">
                                  <p:stCondLst>
                                    <p:cond delay="0"/>
                                  </p:stCondLst>
                                  <p:childTnLst>
                                    <p:set>
                                      <p:cBhvr>
                                        <p:cTn id="17"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2" grpId="0"/>
      <p:bldP spid="11"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04" name="Title 12">
            <a:extLst>
              <a:ext uri="{FF2B5EF4-FFF2-40B4-BE49-F238E27FC236}">
                <a16:creationId xmlns:a16="http://schemas.microsoft.com/office/drawing/2014/main" id="{C901E2A4-F8BE-4455-80BB-39BDB4101FFB}"/>
              </a:ext>
            </a:extLst>
          </p:cNvPr>
          <p:cNvSpPr>
            <a:spLocks noGrp="1"/>
          </p:cNvSpPr>
          <p:nvPr>
            <p:ph type="title"/>
          </p:nvPr>
        </p:nvSpPr>
        <p:spPr/>
        <p:txBody>
          <a:bodyPr/>
          <a:lstStyle/>
          <a:p>
            <a:r>
              <a:rPr lang="en-GB" altLang="en-US" dirty="0"/>
              <a:t>Regime shift</a:t>
            </a:r>
          </a:p>
        </p:txBody>
      </p:sp>
      <p:pic>
        <p:nvPicPr>
          <p:cNvPr id="10" name="Picture 9">
            <a:extLst>
              <a:ext uri="{FF2B5EF4-FFF2-40B4-BE49-F238E27FC236}">
                <a16:creationId xmlns:a16="http://schemas.microsoft.com/office/drawing/2014/main" id="{AA76E0BB-C9D4-4DD7-9B4D-2FF8AF587268}"/>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sp>
        <p:nvSpPr>
          <p:cNvPr id="9" name="TextBox 2">
            <a:extLst>
              <a:ext uri="{FF2B5EF4-FFF2-40B4-BE49-F238E27FC236}">
                <a16:creationId xmlns:a16="http://schemas.microsoft.com/office/drawing/2014/main" id="{64C503BD-7D5B-474D-986E-6877E93C99F0}"/>
              </a:ext>
            </a:extLst>
          </p:cNvPr>
          <p:cNvSpPr txBox="1">
            <a:spLocks noChangeArrowheads="1"/>
          </p:cNvSpPr>
          <p:nvPr/>
        </p:nvSpPr>
        <p:spPr bwMode="auto">
          <a:xfrm>
            <a:off x="342900" y="784225"/>
            <a:ext cx="818991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A regime shift is an extreme and abrupt change to an alternative type of ecosystem.</a:t>
            </a:r>
          </a:p>
        </p:txBody>
      </p:sp>
      <p:sp>
        <p:nvSpPr>
          <p:cNvPr id="5" name="TextBox 3">
            <a:extLst>
              <a:ext uri="{FF2B5EF4-FFF2-40B4-BE49-F238E27FC236}">
                <a16:creationId xmlns:a16="http://schemas.microsoft.com/office/drawing/2014/main" id="{C17CAB20-FB01-44F4-837D-D62ECBB9077A}"/>
              </a:ext>
            </a:extLst>
          </p:cNvPr>
          <p:cNvSpPr txBox="1">
            <a:spLocks noChangeArrowheads="1"/>
          </p:cNvSpPr>
          <p:nvPr/>
        </p:nvSpPr>
        <p:spPr bwMode="auto">
          <a:xfrm>
            <a:off x="342900" y="2338022"/>
            <a:ext cx="4193411"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The new ecosystem is a </a:t>
            </a:r>
          </a:p>
          <a:p>
            <a:r>
              <a:rPr lang="en-GB" altLang="en-US" dirty="0"/>
              <a:t>new stable state, with its own </a:t>
            </a:r>
            <a:br>
              <a:rPr lang="en-GB" altLang="en-US" dirty="0"/>
            </a:br>
            <a:r>
              <a:rPr lang="en-GB" altLang="en-US" dirty="0"/>
              <a:t>feedback systems that allow </a:t>
            </a:r>
            <a:br>
              <a:rPr lang="en-GB" altLang="en-US" dirty="0"/>
            </a:br>
            <a:r>
              <a:rPr lang="en-GB" altLang="en-US" dirty="0"/>
              <a:t>it to absorb change. </a:t>
            </a:r>
          </a:p>
        </p:txBody>
      </p:sp>
      <p:sp>
        <p:nvSpPr>
          <p:cNvPr id="6" name="TextBox 3">
            <a:extLst>
              <a:ext uri="{FF2B5EF4-FFF2-40B4-BE49-F238E27FC236}">
                <a16:creationId xmlns:a16="http://schemas.microsoft.com/office/drawing/2014/main" id="{51F9E262-9C81-453A-B0DC-8AF99A0C3028}"/>
              </a:ext>
            </a:extLst>
          </p:cNvPr>
          <p:cNvSpPr txBox="1">
            <a:spLocks noChangeArrowheads="1"/>
          </p:cNvSpPr>
          <p:nvPr/>
        </p:nvSpPr>
        <p:spPr bwMode="auto">
          <a:xfrm>
            <a:off x="342900" y="4630482"/>
            <a:ext cx="4193411"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This means that regime shifts are difficult to reverse. </a:t>
            </a:r>
          </a:p>
        </p:txBody>
      </p:sp>
      <p:pic>
        <p:nvPicPr>
          <p:cNvPr id="3" name="Picture 2">
            <a:extLst>
              <a:ext uri="{FF2B5EF4-FFF2-40B4-BE49-F238E27FC236}">
                <a16:creationId xmlns:a16="http://schemas.microsoft.com/office/drawing/2014/main" id="{6DEACAF3-4774-4399-91ED-C2EEADDA603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271305" y="1848464"/>
            <a:ext cx="3633968" cy="4815008"/>
          </a:xfrm>
          <a:prstGeom prst="rect">
            <a:avLst/>
          </a:prstGeom>
        </p:spPr>
      </p:pic>
    </p:spTree>
    <p:custDataLst>
      <p:tags r:id="rId1"/>
    </p:custDataLst>
    <p:extLst>
      <p:ext uri="{BB962C8B-B14F-4D97-AF65-F5344CB8AC3E}">
        <p14:creationId xmlns:p14="http://schemas.microsoft.com/office/powerpoint/2010/main" val="25545412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par>
                          <p:cTn id="11" fill="hold">
                            <p:stCondLst>
                              <p:cond delay="0"/>
                            </p:stCondLst>
                            <p:childTnLst>
                              <p:par>
                                <p:cTn id="12" presetID="1" presetClass="entr" presetSubtype="0" fill="hold" nodeType="afterEffect">
                                  <p:stCondLst>
                                    <p:cond delay="0"/>
                                  </p:stCondLst>
                                  <p:childTnLst>
                                    <p:set>
                                      <p:cBhvr>
                                        <p:cTn id="13"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04" name="Title 12">
            <a:extLst>
              <a:ext uri="{FF2B5EF4-FFF2-40B4-BE49-F238E27FC236}">
                <a16:creationId xmlns:a16="http://schemas.microsoft.com/office/drawing/2014/main" id="{C901E2A4-F8BE-4455-80BB-39BDB4101FFB}"/>
              </a:ext>
            </a:extLst>
          </p:cNvPr>
          <p:cNvSpPr>
            <a:spLocks noGrp="1"/>
          </p:cNvSpPr>
          <p:nvPr>
            <p:ph type="title"/>
          </p:nvPr>
        </p:nvSpPr>
        <p:spPr/>
        <p:txBody>
          <a:bodyPr/>
          <a:lstStyle/>
          <a:p>
            <a:r>
              <a:rPr lang="en-GB" altLang="en-US" dirty="0"/>
              <a:t>What causes a regime shift?</a:t>
            </a:r>
          </a:p>
        </p:txBody>
      </p:sp>
      <p:pic>
        <p:nvPicPr>
          <p:cNvPr id="10" name="Picture 9">
            <a:extLst>
              <a:ext uri="{FF2B5EF4-FFF2-40B4-BE49-F238E27FC236}">
                <a16:creationId xmlns:a16="http://schemas.microsoft.com/office/drawing/2014/main" id="{AA76E0BB-C9D4-4DD7-9B4D-2FF8AF587268}"/>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sp>
        <p:nvSpPr>
          <p:cNvPr id="9" name="TextBox 2">
            <a:extLst>
              <a:ext uri="{FF2B5EF4-FFF2-40B4-BE49-F238E27FC236}">
                <a16:creationId xmlns:a16="http://schemas.microsoft.com/office/drawing/2014/main" id="{64C503BD-7D5B-474D-986E-6877E93C99F0}"/>
              </a:ext>
            </a:extLst>
          </p:cNvPr>
          <p:cNvSpPr txBox="1">
            <a:spLocks noChangeArrowheads="1"/>
          </p:cNvSpPr>
          <p:nvPr/>
        </p:nvSpPr>
        <p:spPr bwMode="auto">
          <a:xfrm>
            <a:off x="342900" y="784225"/>
            <a:ext cx="818991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Multiple changes acting together over a long period of time increase the likelihood of a regime shift.</a:t>
            </a:r>
          </a:p>
        </p:txBody>
      </p:sp>
      <p:sp>
        <p:nvSpPr>
          <p:cNvPr id="5" name="TextBox 3">
            <a:extLst>
              <a:ext uri="{FF2B5EF4-FFF2-40B4-BE49-F238E27FC236}">
                <a16:creationId xmlns:a16="http://schemas.microsoft.com/office/drawing/2014/main" id="{C17CAB20-FB01-44F4-837D-D62ECBB9077A}"/>
              </a:ext>
            </a:extLst>
          </p:cNvPr>
          <p:cNvSpPr txBox="1">
            <a:spLocks noChangeArrowheads="1"/>
          </p:cNvSpPr>
          <p:nvPr/>
        </p:nvSpPr>
        <p:spPr bwMode="auto">
          <a:xfrm>
            <a:off x="342900" y="1876356"/>
            <a:ext cx="5434665"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In isolation, each change may be </a:t>
            </a:r>
            <a:br>
              <a:rPr lang="en-GB" altLang="en-US" dirty="0"/>
            </a:br>
            <a:r>
              <a:rPr lang="en-GB" altLang="en-US" dirty="0"/>
              <a:t>absorbed by the ecosystem with little </a:t>
            </a:r>
            <a:br>
              <a:rPr lang="en-GB" altLang="en-US" dirty="0"/>
            </a:br>
            <a:r>
              <a:rPr lang="en-GB" altLang="en-US" dirty="0"/>
              <a:t>noticeable impact. </a:t>
            </a:r>
          </a:p>
        </p:txBody>
      </p:sp>
      <p:sp>
        <p:nvSpPr>
          <p:cNvPr id="6" name="TextBox 3">
            <a:extLst>
              <a:ext uri="{FF2B5EF4-FFF2-40B4-BE49-F238E27FC236}">
                <a16:creationId xmlns:a16="http://schemas.microsoft.com/office/drawing/2014/main" id="{51F9E262-9C81-453A-B0DC-8AF99A0C3028}"/>
              </a:ext>
            </a:extLst>
          </p:cNvPr>
          <p:cNvSpPr txBox="1">
            <a:spLocks noChangeArrowheads="1"/>
          </p:cNvSpPr>
          <p:nvPr/>
        </p:nvSpPr>
        <p:spPr bwMode="auto">
          <a:xfrm>
            <a:off x="342900" y="3294599"/>
            <a:ext cx="4859721"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However, in combination, the </a:t>
            </a:r>
            <a:br>
              <a:rPr lang="en-GB" altLang="en-US" dirty="0"/>
            </a:br>
            <a:r>
              <a:rPr lang="en-GB" altLang="en-US" dirty="0"/>
              <a:t>changes weaken the ecosystem, </a:t>
            </a:r>
            <a:br>
              <a:rPr lang="en-GB" altLang="en-US" dirty="0"/>
            </a:br>
            <a:r>
              <a:rPr lang="en-GB" altLang="en-US" dirty="0"/>
              <a:t>reducing its resilience. </a:t>
            </a:r>
          </a:p>
        </p:txBody>
      </p:sp>
      <p:sp>
        <p:nvSpPr>
          <p:cNvPr id="7" name="TextBox 3">
            <a:extLst>
              <a:ext uri="{FF2B5EF4-FFF2-40B4-BE49-F238E27FC236}">
                <a16:creationId xmlns:a16="http://schemas.microsoft.com/office/drawing/2014/main" id="{F7A83628-9E74-4399-A8F2-41ED1680CC4D}"/>
              </a:ext>
            </a:extLst>
          </p:cNvPr>
          <p:cNvSpPr txBox="1">
            <a:spLocks noChangeArrowheads="1"/>
          </p:cNvSpPr>
          <p:nvPr/>
        </p:nvSpPr>
        <p:spPr bwMode="auto">
          <a:xfrm>
            <a:off x="342900" y="4856792"/>
            <a:ext cx="5474576"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Eventually, a </a:t>
            </a:r>
            <a:r>
              <a:rPr lang="en-GB" altLang="en-US" b="1" dirty="0">
                <a:solidFill>
                  <a:srgbClr val="10BC45"/>
                </a:solidFill>
              </a:rPr>
              <a:t>threshold</a:t>
            </a:r>
            <a:r>
              <a:rPr lang="en-GB" altLang="en-US" dirty="0"/>
              <a:t> is reached, </a:t>
            </a:r>
            <a:br>
              <a:rPr lang="en-GB" altLang="en-US" dirty="0"/>
            </a:br>
            <a:r>
              <a:rPr lang="en-GB" altLang="en-US" dirty="0"/>
              <a:t>past which the ecosystem is no longer </a:t>
            </a:r>
            <a:br>
              <a:rPr lang="en-GB" altLang="en-US" dirty="0"/>
            </a:br>
            <a:r>
              <a:rPr lang="en-GB" altLang="en-US" dirty="0"/>
              <a:t>stable and a regime shift occurs.</a:t>
            </a:r>
          </a:p>
        </p:txBody>
      </p:sp>
      <p:pic>
        <p:nvPicPr>
          <p:cNvPr id="11" name="Picture 10">
            <a:extLst>
              <a:ext uri="{FF2B5EF4-FFF2-40B4-BE49-F238E27FC236}">
                <a16:creationId xmlns:a16="http://schemas.microsoft.com/office/drawing/2014/main" id="{C0AE56F2-9770-4C8B-B7D8-9150CC1F431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007490" y="2141316"/>
            <a:ext cx="2747310" cy="4423169"/>
          </a:xfrm>
          <a:prstGeom prst="rect">
            <a:avLst/>
          </a:prstGeom>
        </p:spPr>
      </p:pic>
    </p:spTree>
    <p:custDataLst>
      <p:tags r:id="rId1"/>
    </p:custDataLst>
    <p:extLst>
      <p:ext uri="{BB962C8B-B14F-4D97-AF65-F5344CB8AC3E}">
        <p14:creationId xmlns:p14="http://schemas.microsoft.com/office/powerpoint/2010/main" val="18232495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par>
                          <p:cTn id="15" fill="hold">
                            <p:stCondLst>
                              <p:cond delay="0"/>
                            </p:stCondLst>
                            <p:childTnLst>
                              <p:par>
                                <p:cTn id="16" presetID="1" presetClass="entr" presetSubtype="0" fill="hold" nodeType="afterEffect">
                                  <p:stCondLst>
                                    <p:cond delay="0"/>
                                  </p:stCondLst>
                                  <p:childTnLst>
                                    <p:set>
                                      <p:cBhvr>
                                        <p:cTn id="17"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04" name="Title 12">
            <a:extLst>
              <a:ext uri="{FF2B5EF4-FFF2-40B4-BE49-F238E27FC236}">
                <a16:creationId xmlns:a16="http://schemas.microsoft.com/office/drawing/2014/main" id="{C901E2A4-F8BE-4455-80BB-39BDB4101FFB}"/>
              </a:ext>
            </a:extLst>
          </p:cNvPr>
          <p:cNvSpPr>
            <a:spLocks noGrp="1"/>
          </p:cNvSpPr>
          <p:nvPr>
            <p:ph type="title"/>
          </p:nvPr>
        </p:nvSpPr>
        <p:spPr/>
        <p:txBody>
          <a:bodyPr/>
          <a:lstStyle/>
          <a:p>
            <a:r>
              <a:rPr lang="en-GB" altLang="en-US" dirty="0"/>
              <a:t>Forest and savannah ecosystems</a:t>
            </a:r>
          </a:p>
        </p:txBody>
      </p:sp>
      <p:pic>
        <p:nvPicPr>
          <p:cNvPr id="10" name="Picture 9">
            <a:extLst>
              <a:ext uri="{FF2B5EF4-FFF2-40B4-BE49-F238E27FC236}">
                <a16:creationId xmlns:a16="http://schemas.microsoft.com/office/drawing/2014/main" id="{AA76E0BB-C9D4-4DD7-9B4D-2FF8AF587268}"/>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sp>
        <p:nvSpPr>
          <p:cNvPr id="9" name="TextBox 2">
            <a:extLst>
              <a:ext uri="{FF2B5EF4-FFF2-40B4-BE49-F238E27FC236}">
                <a16:creationId xmlns:a16="http://schemas.microsoft.com/office/drawing/2014/main" id="{64C503BD-7D5B-474D-986E-6877E93C99F0}"/>
              </a:ext>
            </a:extLst>
          </p:cNvPr>
          <p:cNvSpPr txBox="1">
            <a:spLocks noChangeArrowheads="1"/>
          </p:cNvSpPr>
          <p:nvPr/>
        </p:nvSpPr>
        <p:spPr bwMode="auto">
          <a:xfrm>
            <a:off x="342900" y="784225"/>
            <a:ext cx="818991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dirty="0"/>
              <a:t>Tropical forest </a:t>
            </a:r>
            <a:r>
              <a:rPr lang="en-GB" altLang="en-US" dirty="0"/>
              <a:t>and </a:t>
            </a:r>
            <a:r>
              <a:rPr lang="en-GB" altLang="en-US" b="1" dirty="0"/>
              <a:t>savannah</a:t>
            </a:r>
            <a:r>
              <a:rPr lang="en-GB" altLang="en-US" dirty="0"/>
              <a:t> are two common types of stable ecosystem that exist in similar geographical areas.</a:t>
            </a:r>
          </a:p>
        </p:txBody>
      </p:sp>
      <p:sp>
        <p:nvSpPr>
          <p:cNvPr id="5" name="TextBox 3">
            <a:extLst>
              <a:ext uri="{FF2B5EF4-FFF2-40B4-BE49-F238E27FC236}">
                <a16:creationId xmlns:a16="http://schemas.microsoft.com/office/drawing/2014/main" id="{FF8382F3-B50E-42FF-AB3B-44BF00681279}"/>
              </a:ext>
            </a:extLst>
          </p:cNvPr>
          <p:cNvSpPr txBox="1">
            <a:spLocks noChangeArrowheads="1"/>
          </p:cNvSpPr>
          <p:nvPr/>
        </p:nvSpPr>
        <p:spPr bwMode="auto">
          <a:xfrm>
            <a:off x="342900" y="1772895"/>
            <a:ext cx="818991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Changes in one ecosystem can cause a regime shift that produces the other ecosystem.</a:t>
            </a:r>
          </a:p>
        </p:txBody>
      </p:sp>
      <p:pic>
        <p:nvPicPr>
          <p:cNvPr id="7" name="Picture 9" descr="notes_icon">
            <a:extLst>
              <a:ext uri="{FF2B5EF4-FFF2-40B4-BE49-F238E27FC236}">
                <a16:creationId xmlns:a16="http://schemas.microsoft.com/office/drawing/2014/main" id="{8E060383-3858-4FB0-A942-A794598502B8}"/>
              </a:ext>
            </a:extLst>
          </p:cNvPr>
          <p:cNvPicPr>
            <a:picLocks noChangeAspect="1" noChangeArrowheads="1"/>
          </p:cNvPicPr>
          <p:nvPr/>
        </p:nvPicPr>
        <p:blipFill>
          <a:blip r:embed="rId5" cstate="print"/>
          <a:srcRect/>
          <a:stretch>
            <a:fillRect/>
          </a:stretch>
        </p:blipFill>
        <p:spPr bwMode="auto">
          <a:xfrm>
            <a:off x="8532813" y="153987"/>
            <a:ext cx="442912" cy="387350"/>
          </a:xfrm>
          <a:prstGeom prst="rect">
            <a:avLst/>
          </a:prstGeom>
          <a:noFill/>
          <a:ln w="9525">
            <a:noFill/>
            <a:miter lim="800000"/>
            <a:headEnd/>
            <a:tailEnd/>
          </a:ln>
        </p:spPr>
      </p:pic>
      <p:sp>
        <p:nvSpPr>
          <p:cNvPr id="8" name="TextBox 3">
            <a:extLst>
              <a:ext uri="{FF2B5EF4-FFF2-40B4-BE49-F238E27FC236}">
                <a16:creationId xmlns:a16="http://schemas.microsoft.com/office/drawing/2014/main" id="{35792299-CEE9-4097-8AA4-B760D43BD50A}"/>
              </a:ext>
            </a:extLst>
          </p:cNvPr>
          <p:cNvSpPr txBox="1">
            <a:spLocks noChangeArrowheads="1"/>
          </p:cNvSpPr>
          <p:nvPr/>
        </p:nvSpPr>
        <p:spPr bwMode="auto">
          <a:xfrm>
            <a:off x="342900" y="5270347"/>
            <a:ext cx="8734425"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Fire, extreme weather and pressures from herbivores, humans and soil conditions are drivers of change in these ecosystems. </a:t>
            </a:r>
          </a:p>
        </p:txBody>
      </p:sp>
      <p:pic>
        <p:nvPicPr>
          <p:cNvPr id="12" name="Picture 11">
            <a:extLst>
              <a:ext uri="{FF2B5EF4-FFF2-40B4-BE49-F238E27FC236}">
                <a16:creationId xmlns:a16="http://schemas.microsoft.com/office/drawing/2014/main" id="{9118B0AC-896C-4C97-B709-5E86D1E579E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653024" y="2861672"/>
            <a:ext cx="4113191" cy="2220346"/>
          </a:xfrm>
          <a:prstGeom prst="rect">
            <a:avLst/>
          </a:prstGeom>
        </p:spPr>
      </p:pic>
      <p:pic>
        <p:nvPicPr>
          <p:cNvPr id="14" name="Picture 13">
            <a:extLst>
              <a:ext uri="{FF2B5EF4-FFF2-40B4-BE49-F238E27FC236}">
                <a16:creationId xmlns:a16="http://schemas.microsoft.com/office/drawing/2014/main" id="{02F5330A-32AC-484F-BE92-032E498C9D77}"/>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23924" y="2861671"/>
            <a:ext cx="4090986" cy="2220346"/>
          </a:xfrm>
          <a:prstGeom prst="rect">
            <a:avLst/>
          </a:prstGeom>
        </p:spPr>
      </p:pic>
    </p:spTree>
    <p:custDataLst>
      <p:tags r:id="rId1"/>
    </p:custDataLst>
    <p:extLst>
      <p:ext uri="{BB962C8B-B14F-4D97-AF65-F5344CB8AC3E}">
        <p14:creationId xmlns:p14="http://schemas.microsoft.com/office/powerpoint/2010/main" val="16222579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par>
                          <p:cTn id="11" fill="hold">
                            <p:stCondLst>
                              <p:cond delay="0"/>
                            </p:stCondLst>
                            <p:childTnLst>
                              <p:par>
                                <p:cTn id="12" presetID="1" presetClass="entr" presetSubtype="0" fill="hold" nodeType="afterEffect">
                                  <p:stCondLst>
                                    <p:cond delay="0"/>
                                  </p:stCondLst>
                                  <p:childTnLst>
                                    <p:set>
                                      <p:cBhvr>
                                        <p:cTn id="13"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8"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FA4ABE34-7415-49D3-BEDF-B4936BDCAE32}"/>
              </a:ext>
            </a:extLst>
          </p:cNvPr>
          <p:cNvSpPr>
            <a:spLocks noGrp="1"/>
          </p:cNvSpPr>
          <p:nvPr>
            <p:ph idx="1"/>
          </p:nvPr>
        </p:nvSpPr>
        <p:spPr>
          <a:solidFill>
            <a:srgbClr val="96E696"/>
          </a:solidFill>
        </p:spPr>
        <p:txBody>
          <a:bodyPr>
            <a:noAutofit/>
          </a:bodyPr>
          <a:lstStyle/>
          <a:p>
            <a:pPr marL="216000" indent="-216000">
              <a:buSzPct val="100000"/>
              <a:buFont typeface="Wingdings 2" panose="05020102010507070707" pitchFamily="18" charset="2"/>
              <a:buChar char=""/>
            </a:pPr>
            <a:r>
              <a:rPr lang="en-GB" sz="1600" dirty="0"/>
              <a:t>Developing and Using Models</a:t>
            </a:r>
          </a:p>
          <a:p>
            <a:pPr marL="216000" indent="-216000">
              <a:buSzPct val="100000"/>
              <a:buFont typeface="Wingdings 2" panose="05020102010507070707" pitchFamily="18" charset="2"/>
              <a:buChar char=""/>
            </a:pPr>
            <a:r>
              <a:rPr lang="en-GB" sz="1600" dirty="0"/>
              <a:t>Constructing Explanations and Designing Solutions</a:t>
            </a:r>
          </a:p>
          <a:p>
            <a:pPr marL="216000" indent="-216000">
              <a:buSzPct val="100000"/>
              <a:buFont typeface="Wingdings 2" panose="05020102010507070707" pitchFamily="18" charset="2"/>
              <a:buChar char=""/>
            </a:pPr>
            <a:r>
              <a:rPr lang="en-GB" sz="1600" dirty="0"/>
              <a:t>Engaging in Argument from Evidence</a:t>
            </a:r>
          </a:p>
          <a:p>
            <a:pPr marL="216000" indent="-216000">
              <a:buSzPct val="100000"/>
              <a:buFont typeface="Wingdings 2" panose="05020102010507070707" pitchFamily="18" charset="2"/>
              <a:buChar char=""/>
            </a:pPr>
            <a:r>
              <a:rPr lang="en-GB" sz="1600" dirty="0"/>
              <a:t>Obtaining, Evaluating and Communicating Information</a:t>
            </a:r>
          </a:p>
        </p:txBody>
      </p:sp>
      <p:sp>
        <p:nvSpPr>
          <p:cNvPr id="5" name="Content Placeholder 4">
            <a:extLst>
              <a:ext uri="{FF2B5EF4-FFF2-40B4-BE49-F238E27FC236}">
                <a16:creationId xmlns:a16="http://schemas.microsoft.com/office/drawing/2014/main" id="{097178BF-770B-4F13-AFC6-5D12BD5713F6}"/>
              </a:ext>
            </a:extLst>
          </p:cNvPr>
          <p:cNvSpPr>
            <a:spLocks noGrp="1"/>
          </p:cNvSpPr>
          <p:nvPr>
            <p:ph idx="10"/>
          </p:nvPr>
        </p:nvSpPr>
        <p:spPr/>
        <p:txBody>
          <a:bodyPr>
            <a:normAutofit/>
          </a:bodyPr>
          <a:lstStyle/>
          <a:p>
            <a:r>
              <a:rPr lang="en-GB" sz="1600" dirty="0"/>
              <a:t>1. Patterns </a:t>
            </a:r>
          </a:p>
          <a:p>
            <a:r>
              <a:rPr lang="en-GB" sz="1600" dirty="0"/>
              <a:t>2. Cause and Effect</a:t>
            </a:r>
          </a:p>
          <a:p>
            <a:r>
              <a:rPr lang="en-GB" sz="1600" dirty="0"/>
              <a:t>3. Scale, Proportion, and Quantity</a:t>
            </a:r>
          </a:p>
          <a:p>
            <a:r>
              <a:rPr lang="en-GB" sz="1600" dirty="0"/>
              <a:t>4. Systems and System Models</a:t>
            </a:r>
          </a:p>
          <a:p>
            <a:r>
              <a:rPr lang="en-GB" sz="1600" dirty="0"/>
              <a:t>7. Stability and Change</a:t>
            </a:r>
            <a:endParaRPr lang="en-US" sz="1600" dirty="0"/>
          </a:p>
        </p:txBody>
      </p:sp>
      <p:sp>
        <p:nvSpPr>
          <p:cNvPr id="7" name="Title 6">
            <a:extLst>
              <a:ext uri="{FF2B5EF4-FFF2-40B4-BE49-F238E27FC236}">
                <a16:creationId xmlns:a16="http://schemas.microsoft.com/office/drawing/2014/main" id="{0A3BB19F-D25B-4762-BF2E-7C46604C9743}"/>
              </a:ext>
            </a:extLst>
          </p:cNvPr>
          <p:cNvSpPr>
            <a:spLocks noGrp="1"/>
          </p:cNvSpPr>
          <p:nvPr>
            <p:ph type="title"/>
          </p:nvPr>
        </p:nvSpPr>
        <p:spPr/>
        <p:txBody>
          <a:bodyPr/>
          <a:lstStyle/>
          <a:p>
            <a:r>
              <a:rPr lang="en-GB" dirty="0"/>
              <a:t>Information</a:t>
            </a:r>
            <a:endParaRPr lang="en-US" dirty="0"/>
          </a:p>
        </p:txBody>
      </p:sp>
    </p:spTree>
    <p:custDataLst>
      <p:tags r:id="rId1"/>
    </p:custDataLst>
    <p:extLst>
      <p:ext uri="{BB962C8B-B14F-4D97-AF65-F5344CB8AC3E}">
        <p14:creationId xmlns:p14="http://schemas.microsoft.com/office/powerpoint/2010/main" val="141531680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04" name="Title 12">
            <a:extLst>
              <a:ext uri="{FF2B5EF4-FFF2-40B4-BE49-F238E27FC236}">
                <a16:creationId xmlns:a16="http://schemas.microsoft.com/office/drawing/2014/main" id="{C901E2A4-F8BE-4455-80BB-39BDB4101FFB}"/>
              </a:ext>
            </a:extLst>
          </p:cNvPr>
          <p:cNvSpPr>
            <a:spLocks noGrp="1"/>
          </p:cNvSpPr>
          <p:nvPr>
            <p:ph type="title"/>
          </p:nvPr>
        </p:nvSpPr>
        <p:spPr/>
        <p:txBody>
          <a:bodyPr/>
          <a:lstStyle/>
          <a:p>
            <a:r>
              <a:rPr lang="en-GB" altLang="en-US" dirty="0"/>
              <a:t>Human impact on ecosystem change</a:t>
            </a:r>
          </a:p>
        </p:txBody>
      </p:sp>
      <p:pic>
        <p:nvPicPr>
          <p:cNvPr id="10" name="Picture 9">
            <a:extLst>
              <a:ext uri="{FF2B5EF4-FFF2-40B4-BE49-F238E27FC236}">
                <a16:creationId xmlns:a16="http://schemas.microsoft.com/office/drawing/2014/main" id="{AA76E0BB-C9D4-4DD7-9B4D-2FF8AF587268}"/>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sp>
        <p:nvSpPr>
          <p:cNvPr id="9" name="TextBox 2">
            <a:extLst>
              <a:ext uri="{FF2B5EF4-FFF2-40B4-BE49-F238E27FC236}">
                <a16:creationId xmlns:a16="http://schemas.microsoft.com/office/drawing/2014/main" id="{64C503BD-7D5B-474D-986E-6877E93C99F0}"/>
              </a:ext>
            </a:extLst>
          </p:cNvPr>
          <p:cNvSpPr txBox="1">
            <a:spLocks noChangeArrowheads="1"/>
          </p:cNvSpPr>
          <p:nvPr/>
        </p:nvSpPr>
        <p:spPr bwMode="auto">
          <a:xfrm>
            <a:off x="342900" y="784225"/>
            <a:ext cx="8632825"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Human activities can be a source of pressure on ecosystems that forces regime shifts.</a:t>
            </a:r>
          </a:p>
        </p:txBody>
      </p:sp>
      <p:sp>
        <p:nvSpPr>
          <p:cNvPr id="5" name="TextBox 3">
            <a:extLst>
              <a:ext uri="{FF2B5EF4-FFF2-40B4-BE49-F238E27FC236}">
                <a16:creationId xmlns:a16="http://schemas.microsoft.com/office/drawing/2014/main" id="{FF8382F3-B50E-42FF-AB3B-44BF00681279}"/>
              </a:ext>
            </a:extLst>
          </p:cNvPr>
          <p:cNvSpPr txBox="1">
            <a:spLocks noChangeArrowheads="1"/>
          </p:cNvSpPr>
          <p:nvPr/>
        </p:nvSpPr>
        <p:spPr bwMode="auto">
          <a:xfrm>
            <a:off x="342900" y="1696711"/>
            <a:ext cx="8281811"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Overuse of resources, change in land use and pollution are drivers of change in ecosystems. </a:t>
            </a:r>
          </a:p>
        </p:txBody>
      </p:sp>
      <p:sp>
        <p:nvSpPr>
          <p:cNvPr id="8" name="TextBox 3">
            <a:extLst>
              <a:ext uri="{FF2B5EF4-FFF2-40B4-BE49-F238E27FC236}">
                <a16:creationId xmlns:a16="http://schemas.microsoft.com/office/drawing/2014/main" id="{EF9FE29E-3AB6-44A4-945B-B731DB538835}"/>
              </a:ext>
            </a:extLst>
          </p:cNvPr>
          <p:cNvSpPr txBox="1">
            <a:spLocks noChangeArrowheads="1"/>
          </p:cNvSpPr>
          <p:nvPr/>
        </p:nvSpPr>
        <p:spPr bwMode="auto">
          <a:xfrm>
            <a:off x="342900" y="2609197"/>
            <a:ext cx="2976033"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Pollution can cause </a:t>
            </a:r>
            <a:r>
              <a:rPr lang="en-GB" altLang="en-US" b="1" dirty="0">
                <a:solidFill>
                  <a:srgbClr val="10BC45"/>
                </a:solidFill>
              </a:rPr>
              <a:t>eutrophication</a:t>
            </a:r>
            <a:r>
              <a:rPr lang="en-GB" altLang="en-US" dirty="0"/>
              <a:t> in aquatic ecosystems.</a:t>
            </a:r>
          </a:p>
        </p:txBody>
      </p:sp>
      <p:sp>
        <p:nvSpPr>
          <p:cNvPr id="11" name="TextBox 3">
            <a:extLst>
              <a:ext uri="{FF2B5EF4-FFF2-40B4-BE49-F238E27FC236}">
                <a16:creationId xmlns:a16="http://schemas.microsoft.com/office/drawing/2014/main" id="{C41F0455-82EF-4455-AF5C-087EF2B7014B}"/>
              </a:ext>
            </a:extLst>
          </p:cNvPr>
          <p:cNvSpPr txBox="1">
            <a:spLocks noChangeArrowheads="1"/>
          </p:cNvSpPr>
          <p:nvPr/>
        </p:nvSpPr>
        <p:spPr bwMode="auto">
          <a:xfrm>
            <a:off x="342900" y="3891014"/>
            <a:ext cx="4177630" cy="2308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In this process, a clear </a:t>
            </a:r>
            <a:br>
              <a:rPr lang="en-GB" altLang="en-US" dirty="0"/>
            </a:br>
            <a:r>
              <a:rPr lang="en-GB" altLang="en-US" dirty="0"/>
              <a:t>water ecosystem supporting a wide range of organisms changes to a system that supports a smaller number </a:t>
            </a:r>
            <a:br>
              <a:rPr lang="en-GB" altLang="en-US" dirty="0"/>
            </a:br>
            <a:r>
              <a:rPr lang="en-GB" altLang="en-US" dirty="0"/>
              <a:t>of organisms.</a:t>
            </a:r>
          </a:p>
        </p:txBody>
      </p:sp>
      <p:pic>
        <p:nvPicPr>
          <p:cNvPr id="12" name="Picture 9" descr="Lodimup_294264227_web.jpg">
            <a:extLst>
              <a:ext uri="{FF2B5EF4-FFF2-40B4-BE49-F238E27FC236}">
                <a16:creationId xmlns:a16="http://schemas.microsoft.com/office/drawing/2014/main" id="{E06D4AD0-EDED-4EBE-88E9-C8CF82EF866A}"/>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4659312" y="2851852"/>
            <a:ext cx="4177630" cy="31784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36068819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2"/>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childTnLst>
                                </p:cTn>
                              </p:par>
                            </p:childTnLst>
                          </p:cTn>
                        </p:par>
                        <p:par>
                          <p:cTn id="17" fill="hold">
                            <p:stCondLst>
                              <p:cond delay="0"/>
                            </p:stCondLst>
                            <p:childTnLst>
                              <p:par>
                                <p:cTn id="18" presetID="1" presetClass="entr" presetSubtype="0" fill="hold" nodeType="afterEffect">
                                  <p:stCondLst>
                                    <p:cond delay="0"/>
                                  </p:stCondLst>
                                  <p:childTnLst>
                                    <p:set>
                                      <p:cBhvr>
                                        <p:cTn id="19"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8" grpId="0"/>
      <p:bldP spid="11"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Rectangle 2">
            <a:extLst>
              <a:ext uri="{FF2B5EF4-FFF2-40B4-BE49-F238E27FC236}">
                <a16:creationId xmlns:a16="http://schemas.microsoft.com/office/drawing/2014/main" id="{B9CBDB36-2DCE-4D47-9014-2D09E81A248D}"/>
              </a:ext>
            </a:extLst>
          </p:cNvPr>
          <p:cNvSpPr>
            <a:spLocks noGrp="1" noChangeArrowheads="1"/>
          </p:cNvSpPr>
          <p:nvPr>
            <p:ph type="title"/>
          </p:nvPr>
        </p:nvSpPr>
        <p:spPr/>
        <p:txBody>
          <a:bodyPr/>
          <a:lstStyle/>
          <a:p>
            <a:pPr eaLnBrk="1" hangingPunct="1"/>
            <a:r>
              <a:rPr lang="en-GB" altLang="en-US" dirty="0"/>
              <a:t>Eutrophication</a:t>
            </a:r>
          </a:p>
        </p:txBody>
      </p:sp>
      <p:pic>
        <p:nvPicPr>
          <p:cNvPr id="7" name="Picture 6">
            <a:extLst>
              <a:ext uri="{FF2B5EF4-FFF2-40B4-BE49-F238E27FC236}">
                <a16:creationId xmlns:a16="http://schemas.microsoft.com/office/drawing/2014/main" id="{9FF3D705-D45F-4D4E-BAE4-F2CD60463875}"/>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8" name="Picture 6" descr="flash_icon">
            <a:extLst>
              <a:ext uri="{FF2B5EF4-FFF2-40B4-BE49-F238E27FC236}">
                <a16:creationId xmlns:a16="http://schemas.microsoft.com/office/drawing/2014/main" id="{2CC2FC11-35FC-4CE4-A9D4-1D3F8A5CC753}"/>
              </a:ext>
            </a:extLst>
          </p:cNvPr>
          <p:cNvPicPr>
            <a:picLocks noChangeAspect="1" noChangeArrowheads="1"/>
          </p:cNvPicPr>
          <p:nvPr/>
        </p:nvPicPr>
        <p:blipFill>
          <a:blip r:embed="rId7" cstate="print"/>
          <a:srcRect/>
          <a:stretch>
            <a:fillRect/>
          </a:stretch>
        </p:blipFill>
        <p:spPr bwMode="auto">
          <a:xfrm>
            <a:off x="8634413" y="115888"/>
            <a:ext cx="385762" cy="431800"/>
          </a:xfrm>
          <a:prstGeom prst="rect">
            <a:avLst/>
          </a:prstGeom>
          <a:noFill/>
          <a:ln w="9525">
            <a:noFill/>
            <a:miter lim="800000"/>
            <a:headEnd/>
            <a:tailEnd/>
          </a:ln>
        </p:spPr>
      </p:pic>
      <p:pic>
        <p:nvPicPr>
          <p:cNvPr id="9" name="Picture 7" descr="notes_icon">
            <a:extLst>
              <a:ext uri="{FF2B5EF4-FFF2-40B4-BE49-F238E27FC236}">
                <a16:creationId xmlns:a16="http://schemas.microsoft.com/office/drawing/2014/main" id="{CC5CB05E-963B-412C-9294-E1796B816ADD}"/>
              </a:ext>
            </a:extLst>
          </p:cNvPr>
          <p:cNvPicPr>
            <a:picLocks noChangeAspect="1" noChangeArrowheads="1"/>
          </p:cNvPicPr>
          <p:nvPr/>
        </p:nvPicPr>
        <p:blipFill>
          <a:blip r:embed="rId8" cstate="print"/>
          <a:srcRect/>
          <a:stretch>
            <a:fillRect/>
          </a:stretch>
        </p:blipFill>
        <p:spPr bwMode="auto">
          <a:xfrm>
            <a:off x="8123238" y="150813"/>
            <a:ext cx="442912" cy="387350"/>
          </a:xfrm>
          <a:prstGeom prst="rect">
            <a:avLst/>
          </a:prstGeom>
          <a:noFill/>
          <a:ln w="9525">
            <a:noFill/>
            <a:miter lim="800000"/>
            <a:headEnd/>
            <a:tailEnd/>
          </a:ln>
        </p:spPr>
      </p:pic>
      <p:pic>
        <p:nvPicPr>
          <p:cNvPr id="10" name="Picture 9">
            <a:extLst>
              <a:ext uri="{FF2B5EF4-FFF2-40B4-BE49-F238E27FC236}">
                <a16:creationId xmlns:a16="http://schemas.microsoft.com/office/drawing/2014/main" id="{8C7EFC31-E566-42DC-BBD3-14FBA25F2A1B}"/>
              </a:ext>
            </a:extLst>
          </p:cNvPr>
          <p:cNvPicPr>
            <a:picLocks noChangeAspect="1" noChangeArrowheads="1"/>
          </p:cNvPicPr>
          <p:nvPr/>
        </p:nvPicPr>
        <p:blipFill>
          <a:blip r:embed="rId9">
            <a:extLst>
              <a:ext uri="{28A0092B-C50C-407E-A947-70E740481C1C}">
                <a14:useLocalDpi xmlns:a14="http://schemas.microsoft.com/office/drawing/2010/main" val="0"/>
              </a:ext>
            </a:extLst>
          </a:blip>
          <a:stretch>
            <a:fillRect/>
          </a:stretch>
        </p:blipFill>
        <p:spPr bwMode="auto">
          <a:xfrm>
            <a:off x="7664537" y="86520"/>
            <a:ext cx="442911" cy="516730"/>
          </a:xfrm>
          <a:prstGeom prst="rect">
            <a:avLst/>
          </a:prstGeom>
          <a:noFill/>
          <a:ln w="9525">
            <a:noFill/>
            <a:miter lim="800000"/>
            <a:headEnd/>
            <a:tailEnd/>
          </a:ln>
        </p:spPr>
      </p:pic>
      <p:pic>
        <p:nvPicPr>
          <p:cNvPr id="2" name="Picture 1"/>
          <p:cNvPicPr>
            <a:picLocks/>
          </p:cNvPicPr>
          <p:nvPr/>
        </p:nvPicPr>
        <p:blipFill>
          <a:blip r:embed="rId10">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9369"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B62352E3-1970-477E-8CA4-264069E97EB2}"/>
                    </a:ext>
                  </a:extLst>
                </p:cNvPr>
                <p:cNvPicPr>
                  <a:picLocks/>
                </p:cNvPicPr>
                <p:nvPr/>
              </p:nvPicPr>
              <p:blipFill>
                <a:blip r:embed="rId11"/>
                <a:stretch>
                  <a:fillRect/>
                </a:stretch>
              </p:blipFill>
              <p:spPr>
                <a:xfrm>
                  <a:off x="212725" y="800100"/>
                  <a:ext cx="8699500" cy="5308600"/>
                </a:xfrm>
                <a:prstGeom prst="rect">
                  <a:avLst/>
                </a:prstGeom>
              </p:spPr>
            </p:pic>
          </p:control>
        </mc:Fallback>
      </mc:AlternateContent>
    </p:controls>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Rectangle 3">
            <a:extLst>
              <a:ext uri="{FF2B5EF4-FFF2-40B4-BE49-F238E27FC236}">
                <a16:creationId xmlns:a16="http://schemas.microsoft.com/office/drawing/2014/main" id="{03CF6EB5-A34E-4D54-9B6D-ED320C96A9B1}"/>
              </a:ext>
            </a:extLst>
          </p:cNvPr>
          <p:cNvSpPr>
            <a:spLocks noGrp="1" noChangeArrowheads="1"/>
          </p:cNvSpPr>
          <p:nvPr>
            <p:ph type="title"/>
          </p:nvPr>
        </p:nvSpPr>
        <p:spPr/>
        <p:txBody>
          <a:bodyPr/>
          <a:lstStyle/>
          <a:p>
            <a:pPr eaLnBrk="1" hangingPunct="1"/>
            <a:r>
              <a:rPr lang="en-GB" altLang="en-US" dirty="0"/>
              <a:t>Eutrophication activity</a:t>
            </a:r>
          </a:p>
        </p:txBody>
      </p:sp>
      <p:pic>
        <p:nvPicPr>
          <p:cNvPr id="7" name="Picture 6">
            <a:extLst>
              <a:ext uri="{FF2B5EF4-FFF2-40B4-BE49-F238E27FC236}">
                <a16:creationId xmlns:a16="http://schemas.microsoft.com/office/drawing/2014/main" id="{4069E0E3-1703-4ED1-979F-9868129A301E}"/>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8" name="Picture 6" descr="flash_icon">
            <a:extLst>
              <a:ext uri="{FF2B5EF4-FFF2-40B4-BE49-F238E27FC236}">
                <a16:creationId xmlns:a16="http://schemas.microsoft.com/office/drawing/2014/main" id="{3270D526-E51B-42E5-93D2-9F8CCEA2FD12}"/>
              </a:ext>
            </a:extLst>
          </p:cNvPr>
          <p:cNvPicPr>
            <a:picLocks noChangeAspect="1" noChangeArrowheads="1"/>
          </p:cNvPicPr>
          <p:nvPr/>
        </p:nvPicPr>
        <p:blipFill>
          <a:blip r:embed="rId7" cstate="print"/>
          <a:srcRect/>
          <a:stretch>
            <a:fillRect/>
          </a:stretch>
        </p:blipFill>
        <p:spPr bwMode="auto">
          <a:xfrm>
            <a:off x="8634413" y="115888"/>
            <a:ext cx="385762" cy="431800"/>
          </a:xfrm>
          <a:prstGeom prst="rect">
            <a:avLst/>
          </a:prstGeom>
          <a:noFill/>
          <a:ln w="9525">
            <a:noFill/>
            <a:miter lim="800000"/>
            <a:headEnd/>
            <a:tailEnd/>
          </a:ln>
        </p:spPr>
      </p:pic>
      <p:pic>
        <p:nvPicPr>
          <p:cNvPr id="9" name="Picture 7" descr="notes_icon">
            <a:extLst>
              <a:ext uri="{FF2B5EF4-FFF2-40B4-BE49-F238E27FC236}">
                <a16:creationId xmlns:a16="http://schemas.microsoft.com/office/drawing/2014/main" id="{F2A37AFD-39E9-41BE-94D9-00970874E0F0}"/>
              </a:ext>
            </a:extLst>
          </p:cNvPr>
          <p:cNvPicPr>
            <a:picLocks noChangeAspect="1" noChangeArrowheads="1"/>
          </p:cNvPicPr>
          <p:nvPr/>
        </p:nvPicPr>
        <p:blipFill>
          <a:blip r:embed="rId8" cstate="print"/>
          <a:srcRect/>
          <a:stretch>
            <a:fillRect/>
          </a:stretch>
        </p:blipFill>
        <p:spPr bwMode="auto">
          <a:xfrm>
            <a:off x="8123238" y="150813"/>
            <a:ext cx="442912" cy="387350"/>
          </a:xfrm>
          <a:prstGeom prst="rect">
            <a:avLst/>
          </a:prstGeom>
          <a:noFill/>
          <a:ln w="9525">
            <a:noFill/>
            <a:miter lim="800000"/>
            <a:headEnd/>
            <a:tailEnd/>
          </a:ln>
        </p:spPr>
      </p:pic>
      <p:pic>
        <p:nvPicPr>
          <p:cNvPr id="10" name="Picture 9">
            <a:extLst>
              <a:ext uri="{FF2B5EF4-FFF2-40B4-BE49-F238E27FC236}">
                <a16:creationId xmlns:a16="http://schemas.microsoft.com/office/drawing/2014/main" id="{882C0E85-9A99-4E46-85EC-A46841660ED2}"/>
              </a:ext>
            </a:extLst>
          </p:cNvPr>
          <p:cNvPicPr>
            <a:picLocks noChangeAspect="1" noChangeArrowheads="1"/>
          </p:cNvPicPr>
          <p:nvPr/>
        </p:nvPicPr>
        <p:blipFill>
          <a:blip r:embed="rId9">
            <a:extLst>
              <a:ext uri="{28A0092B-C50C-407E-A947-70E740481C1C}">
                <a14:useLocalDpi xmlns:a14="http://schemas.microsoft.com/office/drawing/2010/main" val="0"/>
              </a:ext>
            </a:extLst>
          </a:blip>
          <a:stretch>
            <a:fillRect/>
          </a:stretch>
        </p:blipFill>
        <p:spPr bwMode="auto">
          <a:xfrm>
            <a:off x="7664537" y="86520"/>
            <a:ext cx="442911" cy="516730"/>
          </a:xfrm>
          <a:prstGeom prst="rect">
            <a:avLst/>
          </a:prstGeom>
          <a:noFill/>
          <a:ln w="9525">
            <a:noFill/>
            <a:miter lim="800000"/>
            <a:headEnd/>
            <a:tailEnd/>
          </a:ln>
        </p:spPr>
      </p:pic>
      <p:pic>
        <p:nvPicPr>
          <p:cNvPr id="2" name="Picture 1"/>
          <p:cNvPicPr>
            <a:picLocks/>
          </p:cNvPicPr>
          <p:nvPr/>
        </p:nvPicPr>
        <p:blipFill>
          <a:blip r:embed="rId10">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11347" name="ShockwaveFlash1" r:id="rId3" imgW="8699400" imgH="5308560"/>
        </mc:Choice>
        <mc:Fallback>
          <p:control name="ShockwaveFlash1" r:id="rId3" imgW="8699400" imgH="5308560">
            <p:pic>
              <p:nvPicPr>
                <p:cNvPr id="3" name="ShockwaveFlash1"/>
                <p:cNvPicPr preferRelativeResize="0">
                  <a:picLocks noChangeArrowheads="1" noChangeShapeType="1"/>
                </p:cNvPicPr>
                <p:nvPr/>
              </p:nvPicPr>
              <p:blipFill>
                <a:blip r:embed="rId11"/>
                <a:srcRect/>
                <a:stretch>
                  <a:fillRect/>
                </a:stretch>
              </p:blipFill>
              <p:spPr bwMode="auto">
                <a:xfrm>
                  <a:off x="212725" y="800100"/>
                  <a:ext cx="8699500" cy="5308600"/>
                </a:xfrm>
                <a:prstGeom prst="rect">
                  <a:avLst/>
                </a:prstGeom>
                <a:noFill/>
                <a:ln>
                  <a:noFill/>
                </a:ln>
                <a:effectLst/>
                <a:extLs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control>
        </mc:Fallback>
      </mc:AlternateContent>
    </p:controls>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04" name="Title 12">
            <a:extLst>
              <a:ext uri="{FF2B5EF4-FFF2-40B4-BE49-F238E27FC236}">
                <a16:creationId xmlns:a16="http://schemas.microsoft.com/office/drawing/2014/main" id="{C901E2A4-F8BE-4455-80BB-39BDB4101FFB}"/>
              </a:ext>
            </a:extLst>
          </p:cNvPr>
          <p:cNvSpPr>
            <a:spLocks noGrp="1"/>
          </p:cNvSpPr>
          <p:nvPr>
            <p:ph type="title"/>
          </p:nvPr>
        </p:nvSpPr>
        <p:spPr/>
        <p:txBody>
          <a:bodyPr/>
          <a:lstStyle/>
          <a:p>
            <a:r>
              <a:rPr lang="en-GB" altLang="en-US" dirty="0"/>
              <a:t>Change in kelp ecosystems (1)</a:t>
            </a:r>
          </a:p>
        </p:txBody>
      </p:sp>
      <p:pic>
        <p:nvPicPr>
          <p:cNvPr id="10" name="Picture 9">
            <a:extLst>
              <a:ext uri="{FF2B5EF4-FFF2-40B4-BE49-F238E27FC236}">
                <a16:creationId xmlns:a16="http://schemas.microsoft.com/office/drawing/2014/main" id="{AA76E0BB-C9D4-4DD7-9B4D-2FF8AF587268}"/>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sp>
        <p:nvSpPr>
          <p:cNvPr id="9" name="TextBox 2">
            <a:extLst>
              <a:ext uri="{FF2B5EF4-FFF2-40B4-BE49-F238E27FC236}">
                <a16:creationId xmlns:a16="http://schemas.microsoft.com/office/drawing/2014/main" id="{64C503BD-7D5B-474D-986E-6877E93C99F0}"/>
              </a:ext>
            </a:extLst>
          </p:cNvPr>
          <p:cNvSpPr txBox="1">
            <a:spLocks noChangeArrowheads="1"/>
          </p:cNvSpPr>
          <p:nvPr/>
        </p:nvSpPr>
        <p:spPr bwMode="auto">
          <a:xfrm>
            <a:off x="342900" y="784225"/>
            <a:ext cx="818991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Kelp is a type of seaweed. </a:t>
            </a:r>
            <a:r>
              <a:rPr lang="en-GB" altLang="en-US" b="1" dirty="0">
                <a:solidFill>
                  <a:srgbClr val="10BC45"/>
                </a:solidFill>
              </a:rPr>
              <a:t>Kelp forests </a:t>
            </a:r>
            <a:r>
              <a:rPr lang="en-GB" altLang="en-US" dirty="0"/>
              <a:t>are stable marine ecosystems with a high biodiversity.</a:t>
            </a:r>
          </a:p>
        </p:txBody>
      </p:sp>
      <p:sp>
        <p:nvSpPr>
          <p:cNvPr id="5" name="TextBox 3">
            <a:extLst>
              <a:ext uri="{FF2B5EF4-FFF2-40B4-BE49-F238E27FC236}">
                <a16:creationId xmlns:a16="http://schemas.microsoft.com/office/drawing/2014/main" id="{FF8382F3-B50E-42FF-AB3B-44BF00681279}"/>
              </a:ext>
            </a:extLst>
          </p:cNvPr>
          <p:cNvSpPr txBox="1">
            <a:spLocks noChangeArrowheads="1"/>
          </p:cNvSpPr>
          <p:nvPr/>
        </p:nvSpPr>
        <p:spPr bwMode="auto">
          <a:xfrm>
            <a:off x="342900" y="1912653"/>
            <a:ext cx="8632825"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In these ecosystems, large fish species such as cod, haddock and </a:t>
            </a:r>
            <a:r>
              <a:rPr lang="en-GB" altLang="en-US" dirty="0" err="1"/>
              <a:t>wolffish</a:t>
            </a:r>
            <a:r>
              <a:rPr lang="en-GB" altLang="en-US" dirty="0"/>
              <a:t> prey on sea urchin species, which in turn eat kelp.</a:t>
            </a:r>
          </a:p>
        </p:txBody>
      </p:sp>
      <p:sp>
        <p:nvSpPr>
          <p:cNvPr id="8" name="TextBox 3">
            <a:extLst>
              <a:ext uri="{FF2B5EF4-FFF2-40B4-BE49-F238E27FC236}">
                <a16:creationId xmlns:a16="http://schemas.microsoft.com/office/drawing/2014/main" id="{EF9FE29E-3AB6-44A4-945B-B731DB538835}"/>
              </a:ext>
            </a:extLst>
          </p:cNvPr>
          <p:cNvSpPr txBox="1">
            <a:spLocks noChangeArrowheads="1"/>
          </p:cNvSpPr>
          <p:nvPr/>
        </p:nvSpPr>
        <p:spPr bwMode="auto">
          <a:xfrm>
            <a:off x="342900" y="3041081"/>
            <a:ext cx="4375856"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In some areas, such as the Northwest Atlantic, overfishing </a:t>
            </a:r>
            <a:br>
              <a:rPr lang="en-GB" altLang="en-US" dirty="0"/>
            </a:br>
            <a:r>
              <a:rPr lang="en-GB" altLang="en-US" dirty="0"/>
              <a:t>has caused large reductions </a:t>
            </a:r>
            <a:br>
              <a:rPr lang="en-GB" altLang="en-US" dirty="0"/>
            </a:br>
            <a:r>
              <a:rPr lang="en-GB" altLang="en-US" dirty="0"/>
              <a:t>in the populations of these </a:t>
            </a:r>
            <a:br>
              <a:rPr lang="en-GB" altLang="en-US" dirty="0"/>
            </a:br>
            <a:r>
              <a:rPr lang="en-GB" altLang="en-US" dirty="0"/>
              <a:t>predatory fish.</a:t>
            </a:r>
          </a:p>
        </p:txBody>
      </p:sp>
      <p:sp>
        <p:nvSpPr>
          <p:cNvPr id="11" name="TextBox 3">
            <a:extLst>
              <a:ext uri="{FF2B5EF4-FFF2-40B4-BE49-F238E27FC236}">
                <a16:creationId xmlns:a16="http://schemas.microsoft.com/office/drawing/2014/main" id="{C41F0455-82EF-4455-AF5C-087EF2B7014B}"/>
              </a:ext>
            </a:extLst>
          </p:cNvPr>
          <p:cNvSpPr txBox="1">
            <a:spLocks noChangeArrowheads="1"/>
          </p:cNvSpPr>
          <p:nvPr/>
        </p:nvSpPr>
        <p:spPr bwMode="auto">
          <a:xfrm>
            <a:off x="342900" y="5277503"/>
            <a:ext cx="4066469" cy="830997"/>
          </a:xfrm>
          <a:prstGeom prst="rect">
            <a:avLst/>
          </a:prstGeom>
          <a:solidFill>
            <a:srgbClr val="96E696"/>
          </a:solidFill>
          <a:ln>
            <a:noFill/>
          </a:ln>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What effect do you think this </a:t>
            </a:r>
            <a:br>
              <a:rPr lang="en-GB" altLang="en-US" dirty="0"/>
            </a:br>
            <a:r>
              <a:rPr lang="en-GB" altLang="en-US" dirty="0"/>
              <a:t>has had on the ecosystem?</a:t>
            </a:r>
          </a:p>
        </p:txBody>
      </p:sp>
      <p:pic>
        <p:nvPicPr>
          <p:cNvPr id="13" name="Picture 9" descr="notes_icon">
            <a:extLst>
              <a:ext uri="{FF2B5EF4-FFF2-40B4-BE49-F238E27FC236}">
                <a16:creationId xmlns:a16="http://schemas.microsoft.com/office/drawing/2014/main" id="{B75BB376-20DF-4691-B71E-D32167676203}"/>
              </a:ext>
            </a:extLst>
          </p:cNvPr>
          <p:cNvPicPr>
            <a:picLocks noChangeAspect="1" noChangeArrowheads="1"/>
          </p:cNvPicPr>
          <p:nvPr/>
        </p:nvPicPr>
        <p:blipFill>
          <a:blip r:embed="rId5" cstate="print"/>
          <a:srcRect/>
          <a:stretch>
            <a:fillRect/>
          </a:stretch>
        </p:blipFill>
        <p:spPr bwMode="auto">
          <a:xfrm>
            <a:off x="8532813" y="153987"/>
            <a:ext cx="442912" cy="387350"/>
          </a:xfrm>
          <a:prstGeom prst="rect">
            <a:avLst/>
          </a:prstGeom>
          <a:noFill/>
          <a:ln w="9525">
            <a:noFill/>
            <a:miter lim="800000"/>
            <a:headEnd/>
            <a:tailEnd/>
          </a:ln>
        </p:spPr>
      </p:pic>
      <p:pic>
        <p:nvPicPr>
          <p:cNvPr id="14" name="Picture 13">
            <a:extLst>
              <a:ext uri="{FF2B5EF4-FFF2-40B4-BE49-F238E27FC236}">
                <a16:creationId xmlns:a16="http://schemas.microsoft.com/office/drawing/2014/main" id="{95D3D4C3-57F6-4975-BAFF-DF728E1FCA54}"/>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032398" y="86520"/>
            <a:ext cx="442911" cy="516730"/>
          </a:xfrm>
          <a:prstGeom prst="rect">
            <a:avLst/>
          </a:prstGeom>
          <a:noFill/>
          <a:ln w="9525">
            <a:noFill/>
            <a:miter lim="800000"/>
            <a:headEnd/>
            <a:tailEnd/>
          </a:ln>
        </p:spPr>
      </p:pic>
      <p:pic>
        <p:nvPicPr>
          <p:cNvPr id="3" name="Picture 2">
            <a:extLst>
              <a:ext uri="{FF2B5EF4-FFF2-40B4-BE49-F238E27FC236}">
                <a16:creationId xmlns:a16="http://schemas.microsoft.com/office/drawing/2014/main" id="{F3004514-DEE8-44EB-9257-12317360F373}"/>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126134" y="2918191"/>
            <a:ext cx="3165633" cy="3444208"/>
          </a:xfrm>
          <a:prstGeom prst="rect">
            <a:avLst/>
          </a:prstGeom>
        </p:spPr>
      </p:pic>
    </p:spTree>
    <p:custDataLst>
      <p:tags r:id="rId1"/>
    </p:custDataLst>
    <p:extLst>
      <p:ext uri="{BB962C8B-B14F-4D97-AF65-F5344CB8AC3E}">
        <p14:creationId xmlns:p14="http://schemas.microsoft.com/office/powerpoint/2010/main" val="38052768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par>
                          <p:cTn id="15" fill="hold">
                            <p:stCondLst>
                              <p:cond delay="0"/>
                            </p:stCondLst>
                            <p:childTnLst>
                              <p:par>
                                <p:cTn id="16" presetID="1" presetClass="entr" presetSubtype="0" fill="hold" nodeType="afterEffect">
                                  <p:stCondLst>
                                    <p:cond delay="0"/>
                                  </p:stCondLst>
                                  <p:childTnLst>
                                    <p:set>
                                      <p:cBhvr>
                                        <p:cTn id="17"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8" grpId="0"/>
      <p:bldP spid="11"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04" name="Title 12">
            <a:extLst>
              <a:ext uri="{FF2B5EF4-FFF2-40B4-BE49-F238E27FC236}">
                <a16:creationId xmlns:a16="http://schemas.microsoft.com/office/drawing/2014/main" id="{C901E2A4-F8BE-4455-80BB-39BDB4101FFB}"/>
              </a:ext>
            </a:extLst>
          </p:cNvPr>
          <p:cNvSpPr>
            <a:spLocks noGrp="1"/>
          </p:cNvSpPr>
          <p:nvPr>
            <p:ph type="title"/>
          </p:nvPr>
        </p:nvSpPr>
        <p:spPr/>
        <p:txBody>
          <a:bodyPr/>
          <a:lstStyle/>
          <a:p>
            <a:r>
              <a:rPr lang="en-GB" altLang="en-US" dirty="0"/>
              <a:t>Change in kelp ecosystems (2)</a:t>
            </a:r>
          </a:p>
        </p:txBody>
      </p:sp>
      <p:pic>
        <p:nvPicPr>
          <p:cNvPr id="10" name="Picture 9">
            <a:extLst>
              <a:ext uri="{FF2B5EF4-FFF2-40B4-BE49-F238E27FC236}">
                <a16:creationId xmlns:a16="http://schemas.microsoft.com/office/drawing/2014/main" id="{AA76E0BB-C9D4-4DD7-9B4D-2FF8AF587268}"/>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sp>
        <p:nvSpPr>
          <p:cNvPr id="9" name="TextBox 2">
            <a:extLst>
              <a:ext uri="{FF2B5EF4-FFF2-40B4-BE49-F238E27FC236}">
                <a16:creationId xmlns:a16="http://schemas.microsoft.com/office/drawing/2014/main" id="{64C503BD-7D5B-474D-986E-6877E93C99F0}"/>
              </a:ext>
            </a:extLst>
          </p:cNvPr>
          <p:cNvSpPr txBox="1">
            <a:spLocks noChangeArrowheads="1"/>
          </p:cNvSpPr>
          <p:nvPr/>
        </p:nvSpPr>
        <p:spPr bwMode="auto">
          <a:xfrm>
            <a:off x="342901" y="784225"/>
            <a:ext cx="8270522"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Without their natural predators, sea urchin populations increase significantly.</a:t>
            </a:r>
          </a:p>
        </p:txBody>
      </p:sp>
      <p:sp>
        <p:nvSpPr>
          <p:cNvPr id="5" name="TextBox 3">
            <a:extLst>
              <a:ext uri="{FF2B5EF4-FFF2-40B4-BE49-F238E27FC236}">
                <a16:creationId xmlns:a16="http://schemas.microsoft.com/office/drawing/2014/main" id="{FF8382F3-B50E-42FF-AB3B-44BF00681279}"/>
              </a:ext>
            </a:extLst>
          </p:cNvPr>
          <p:cNvSpPr txBox="1">
            <a:spLocks noChangeArrowheads="1"/>
          </p:cNvSpPr>
          <p:nvPr/>
        </p:nvSpPr>
        <p:spPr bwMode="auto">
          <a:xfrm>
            <a:off x="342900" y="1831869"/>
            <a:ext cx="8734425"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The sea urchins eat the kelp forests faster than they </a:t>
            </a:r>
            <a:br>
              <a:rPr lang="en-GB" altLang="en-US" dirty="0"/>
            </a:br>
            <a:r>
              <a:rPr lang="en-GB" altLang="en-US" dirty="0"/>
              <a:t>can regrow.</a:t>
            </a:r>
          </a:p>
        </p:txBody>
      </p:sp>
      <p:sp>
        <p:nvSpPr>
          <p:cNvPr id="8" name="TextBox 3">
            <a:extLst>
              <a:ext uri="{FF2B5EF4-FFF2-40B4-BE49-F238E27FC236}">
                <a16:creationId xmlns:a16="http://schemas.microsoft.com/office/drawing/2014/main" id="{EF9FE29E-3AB6-44A4-945B-B731DB538835}"/>
              </a:ext>
            </a:extLst>
          </p:cNvPr>
          <p:cNvSpPr txBox="1">
            <a:spLocks noChangeArrowheads="1"/>
          </p:cNvSpPr>
          <p:nvPr/>
        </p:nvSpPr>
        <p:spPr bwMode="auto">
          <a:xfrm>
            <a:off x="342900" y="2879513"/>
            <a:ext cx="4344847"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This causes the forests to </a:t>
            </a:r>
            <a:br>
              <a:rPr lang="en-GB" altLang="en-US" dirty="0"/>
            </a:br>
            <a:r>
              <a:rPr lang="en-GB" altLang="en-US" dirty="0"/>
              <a:t>be destroyed, and a new ecosystem state, called an </a:t>
            </a:r>
            <a:r>
              <a:rPr lang="en-GB" altLang="en-US" b="1" dirty="0">
                <a:solidFill>
                  <a:srgbClr val="10BC45"/>
                </a:solidFill>
              </a:rPr>
              <a:t>urchin barren</a:t>
            </a:r>
            <a:r>
              <a:rPr lang="en-GB" altLang="en-US" dirty="0"/>
              <a:t>, exists instead.</a:t>
            </a:r>
          </a:p>
        </p:txBody>
      </p:sp>
      <p:sp>
        <p:nvSpPr>
          <p:cNvPr id="11" name="TextBox 3">
            <a:extLst>
              <a:ext uri="{FF2B5EF4-FFF2-40B4-BE49-F238E27FC236}">
                <a16:creationId xmlns:a16="http://schemas.microsoft.com/office/drawing/2014/main" id="{C41F0455-82EF-4455-AF5C-087EF2B7014B}"/>
              </a:ext>
            </a:extLst>
          </p:cNvPr>
          <p:cNvSpPr txBox="1">
            <a:spLocks noChangeArrowheads="1"/>
          </p:cNvSpPr>
          <p:nvPr/>
        </p:nvSpPr>
        <p:spPr bwMode="auto">
          <a:xfrm>
            <a:off x="342900" y="4665821"/>
            <a:ext cx="4344847"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Continued grazing by the urchins prevents regrowth </a:t>
            </a:r>
            <a:br>
              <a:rPr lang="en-GB" altLang="en-US" dirty="0"/>
            </a:br>
            <a:r>
              <a:rPr lang="en-GB" altLang="en-US" dirty="0"/>
              <a:t>of the kelp forest.</a:t>
            </a:r>
          </a:p>
        </p:txBody>
      </p:sp>
      <p:sp>
        <p:nvSpPr>
          <p:cNvPr id="12" name="TextBox 3">
            <a:extLst>
              <a:ext uri="{FF2B5EF4-FFF2-40B4-BE49-F238E27FC236}">
                <a16:creationId xmlns:a16="http://schemas.microsoft.com/office/drawing/2014/main" id="{8FAB0D64-0412-472B-8240-E068BEE1EB7B}"/>
              </a:ext>
            </a:extLst>
          </p:cNvPr>
          <p:cNvSpPr txBox="1">
            <a:spLocks noChangeArrowheads="1"/>
          </p:cNvSpPr>
          <p:nvPr/>
        </p:nvSpPr>
        <p:spPr bwMode="auto">
          <a:xfrm>
            <a:off x="1338935" y="6095936"/>
            <a:ext cx="6466130" cy="461665"/>
          </a:xfrm>
          <a:prstGeom prst="rect">
            <a:avLst/>
          </a:prstGeom>
          <a:solidFill>
            <a:srgbClr val="96E696"/>
          </a:solidFill>
          <a:ln>
            <a:noFill/>
          </a:ln>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dirty="0"/>
              <a:t>How is biodiversity affected by this change?</a:t>
            </a:r>
          </a:p>
        </p:txBody>
      </p:sp>
      <p:pic>
        <p:nvPicPr>
          <p:cNvPr id="13" name="Picture 9" descr="notes_icon">
            <a:extLst>
              <a:ext uri="{FF2B5EF4-FFF2-40B4-BE49-F238E27FC236}">
                <a16:creationId xmlns:a16="http://schemas.microsoft.com/office/drawing/2014/main" id="{DA6C40D3-AF06-474C-AD5F-E2146659F8FF}"/>
              </a:ext>
            </a:extLst>
          </p:cNvPr>
          <p:cNvPicPr>
            <a:picLocks noChangeAspect="1" noChangeArrowheads="1"/>
          </p:cNvPicPr>
          <p:nvPr/>
        </p:nvPicPr>
        <p:blipFill>
          <a:blip r:embed="rId5" cstate="print"/>
          <a:srcRect/>
          <a:stretch>
            <a:fillRect/>
          </a:stretch>
        </p:blipFill>
        <p:spPr bwMode="auto">
          <a:xfrm>
            <a:off x="8532813" y="153987"/>
            <a:ext cx="442912" cy="387350"/>
          </a:xfrm>
          <a:prstGeom prst="rect">
            <a:avLst/>
          </a:prstGeom>
          <a:noFill/>
          <a:ln w="9525">
            <a:noFill/>
            <a:miter lim="800000"/>
            <a:headEnd/>
            <a:tailEnd/>
          </a:ln>
        </p:spPr>
      </p:pic>
      <p:pic>
        <p:nvPicPr>
          <p:cNvPr id="14" name="Picture 13">
            <a:extLst>
              <a:ext uri="{FF2B5EF4-FFF2-40B4-BE49-F238E27FC236}">
                <a16:creationId xmlns:a16="http://schemas.microsoft.com/office/drawing/2014/main" id="{ABF91AD5-86B5-4ABE-A8D9-EE8462A817D2}"/>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032398" y="86520"/>
            <a:ext cx="442911" cy="516730"/>
          </a:xfrm>
          <a:prstGeom prst="rect">
            <a:avLst/>
          </a:prstGeom>
          <a:noFill/>
          <a:ln w="9525">
            <a:noFill/>
            <a:miter lim="800000"/>
            <a:headEnd/>
            <a:tailEnd/>
          </a:ln>
        </p:spPr>
      </p:pic>
      <p:pic>
        <p:nvPicPr>
          <p:cNvPr id="6" name="Picture 5">
            <a:extLst>
              <a:ext uri="{FF2B5EF4-FFF2-40B4-BE49-F238E27FC236}">
                <a16:creationId xmlns:a16="http://schemas.microsoft.com/office/drawing/2014/main" id="{92A46478-7EDD-42E2-8609-125FE026BC5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278940" y="2619808"/>
            <a:ext cx="3253873" cy="3167102"/>
          </a:xfrm>
          <a:prstGeom prst="rect">
            <a:avLst/>
          </a:prstGeom>
        </p:spPr>
      </p:pic>
    </p:spTree>
    <p:custDataLst>
      <p:tags r:id="rId1"/>
    </p:custDataLst>
    <p:extLst>
      <p:ext uri="{BB962C8B-B14F-4D97-AF65-F5344CB8AC3E}">
        <p14:creationId xmlns:p14="http://schemas.microsoft.com/office/powerpoint/2010/main" val="29287649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par>
                          <p:cTn id="19" fill="hold">
                            <p:stCondLst>
                              <p:cond delay="0"/>
                            </p:stCondLst>
                            <p:childTnLst>
                              <p:par>
                                <p:cTn id="20" presetID="1" presetClass="entr" presetSubtype="0" fill="hold" nodeType="afterEffect">
                                  <p:stCondLst>
                                    <p:cond delay="0"/>
                                  </p:stCondLst>
                                  <p:childTnLst>
                                    <p:set>
                                      <p:cBhvr>
                                        <p:cTn id="21"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8" grpId="0"/>
      <p:bldP spid="11" grpId="0"/>
      <p:bldP spid="12"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4" descr="notepaper2.png"/>
          <p:cNvPicPr>
            <a:picLocks noChangeAspect="1"/>
          </p:cNvPicPr>
          <p:nvPr/>
        </p:nvPicPr>
        <p:blipFill>
          <a:blip r:embed="rId3"/>
          <a:srcRect/>
          <a:stretch>
            <a:fillRect/>
          </a:stretch>
        </p:blipFill>
        <p:spPr bwMode="auto">
          <a:xfrm>
            <a:off x="190064" y="851498"/>
            <a:ext cx="8724900" cy="5340350"/>
          </a:xfrm>
          <a:prstGeom prst="rect">
            <a:avLst/>
          </a:prstGeom>
          <a:noFill/>
          <a:ln w="9525">
            <a:noFill/>
            <a:miter lim="800000"/>
            <a:headEnd/>
            <a:tailEnd/>
          </a:ln>
        </p:spPr>
      </p:pic>
      <p:sp>
        <p:nvSpPr>
          <p:cNvPr id="8196" name="Rectangle 22"/>
          <p:cNvSpPr>
            <a:spLocks noGrp="1" noChangeArrowheads="1"/>
          </p:cNvSpPr>
          <p:nvPr>
            <p:ph type="title"/>
          </p:nvPr>
        </p:nvSpPr>
        <p:spPr/>
        <p:txBody>
          <a:bodyPr/>
          <a:lstStyle/>
          <a:p>
            <a:pPr eaLnBrk="1" hangingPunct="1"/>
            <a:r>
              <a:rPr lang="en-GB" dirty="0"/>
              <a:t>Regime shift activity</a:t>
            </a:r>
          </a:p>
        </p:txBody>
      </p:sp>
      <p:sp>
        <p:nvSpPr>
          <p:cNvPr id="99353" name="Text Box 25"/>
          <p:cNvSpPr txBox="1">
            <a:spLocks noChangeArrowheads="1"/>
          </p:cNvSpPr>
          <p:nvPr/>
        </p:nvSpPr>
        <p:spPr bwMode="auto">
          <a:xfrm>
            <a:off x="1384300" y="988686"/>
            <a:ext cx="7150100" cy="830997"/>
          </a:xfrm>
          <a:prstGeom prst="rect">
            <a:avLst/>
          </a:prstGeom>
          <a:noFill/>
          <a:ln w="9525">
            <a:noFill/>
            <a:miter lim="800000"/>
            <a:headEnd/>
            <a:tailEnd/>
          </a:ln>
        </p:spPr>
        <p:txBody>
          <a:bodyPr wrap="square">
            <a:spAutoFit/>
          </a:bodyPr>
          <a:lstStyle/>
          <a:p>
            <a:r>
              <a:rPr lang="en-GB" b="1" dirty="0"/>
              <a:t>Write a report that describes a regime shift in an ecosystem of your choice.</a:t>
            </a:r>
          </a:p>
        </p:txBody>
      </p:sp>
      <p:pic>
        <p:nvPicPr>
          <p:cNvPr id="14" name="Picture 13">
            <a:extLst>
              <a:ext uri="{FF2B5EF4-FFF2-40B4-BE49-F238E27FC236}">
                <a16:creationId xmlns:a16="http://schemas.microsoft.com/office/drawing/2014/main" id="{2FEF1E4B-C8A5-4053-8BF7-83A74371A413}"/>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554490" y="86520"/>
            <a:ext cx="442911" cy="516730"/>
          </a:xfrm>
          <a:prstGeom prst="rect">
            <a:avLst/>
          </a:prstGeom>
          <a:noFill/>
          <a:ln w="9525">
            <a:noFill/>
            <a:miter lim="800000"/>
            <a:headEnd/>
            <a:tailEnd/>
          </a:ln>
        </p:spPr>
      </p:pic>
      <p:sp>
        <p:nvSpPr>
          <p:cNvPr id="16" name="Text Box 25">
            <a:extLst>
              <a:ext uri="{FF2B5EF4-FFF2-40B4-BE49-F238E27FC236}">
                <a16:creationId xmlns:a16="http://schemas.microsoft.com/office/drawing/2014/main" id="{86D29547-F433-4378-A74F-BA5981725845}"/>
              </a:ext>
            </a:extLst>
          </p:cNvPr>
          <p:cNvSpPr txBox="1">
            <a:spLocks noChangeArrowheads="1"/>
          </p:cNvSpPr>
          <p:nvPr/>
        </p:nvSpPr>
        <p:spPr bwMode="auto">
          <a:xfrm>
            <a:off x="1277696" y="3313578"/>
            <a:ext cx="5485711" cy="1200329"/>
          </a:xfrm>
          <a:prstGeom prst="rect">
            <a:avLst/>
          </a:prstGeom>
          <a:noFill/>
          <a:ln w="9525">
            <a:noFill/>
            <a:miter lim="800000"/>
            <a:headEnd/>
            <a:tailEnd/>
          </a:ln>
        </p:spPr>
        <p:txBody>
          <a:bodyPr wrap="square">
            <a:spAutoFit/>
          </a:bodyPr>
          <a:lstStyle/>
          <a:p>
            <a:r>
              <a:rPr lang="en-GB" dirty="0"/>
              <a:t>You will need to gather and evaluate information from multiple authoritative sources to support your work.</a:t>
            </a:r>
          </a:p>
        </p:txBody>
      </p:sp>
      <p:sp>
        <p:nvSpPr>
          <p:cNvPr id="17" name="Text Box 25">
            <a:extLst>
              <a:ext uri="{FF2B5EF4-FFF2-40B4-BE49-F238E27FC236}">
                <a16:creationId xmlns:a16="http://schemas.microsoft.com/office/drawing/2014/main" id="{A280B5E2-D396-4970-A41C-27FADE60A37A}"/>
              </a:ext>
            </a:extLst>
          </p:cNvPr>
          <p:cNvSpPr txBox="1">
            <a:spLocks noChangeArrowheads="1"/>
          </p:cNvSpPr>
          <p:nvPr/>
        </p:nvSpPr>
        <p:spPr bwMode="auto">
          <a:xfrm>
            <a:off x="1277696" y="2167016"/>
            <a:ext cx="7150099" cy="830997"/>
          </a:xfrm>
          <a:prstGeom prst="rect">
            <a:avLst/>
          </a:prstGeom>
          <a:noFill/>
          <a:ln w="9525">
            <a:noFill/>
            <a:miter lim="800000"/>
            <a:headEnd/>
            <a:tailEnd/>
          </a:ln>
        </p:spPr>
        <p:txBody>
          <a:bodyPr wrap="square">
            <a:spAutoFit/>
          </a:bodyPr>
          <a:lstStyle/>
          <a:p>
            <a:r>
              <a:rPr lang="en-GB" dirty="0"/>
              <a:t>Describe the changes that occurred and explain the reasons behind them.</a:t>
            </a:r>
          </a:p>
        </p:txBody>
      </p:sp>
      <p:pic>
        <p:nvPicPr>
          <p:cNvPr id="6" name="Picture 5">
            <a:extLst>
              <a:ext uri="{FF2B5EF4-FFF2-40B4-BE49-F238E27FC236}">
                <a16:creationId xmlns:a16="http://schemas.microsoft.com/office/drawing/2014/main" id="{67FAAC4D-D26E-4027-8B49-4ED621D6D37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203028" y="2692175"/>
            <a:ext cx="4841671" cy="3874961"/>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00" name="TextBox 2">
            <a:extLst>
              <a:ext uri="{FF2B5EF4-FFF2-40B4-BE49-F238E27FC236}">
                <a16:creationId xmlns:a16="http://schemas.microsoft.com/office/drawing/2014/main" id="{B2299A22-F27C-4A13-A496-7BC42B0289D4}"/>
              </a:ext>
            </a:extLst>
          </p:cNvPr>
          <p:cNvSpPr txBox="1">
            <a:spLocks noChangeArrowheads="1"/>
          </p:cNvSpPr>
          <p:nvPr/>
        </p:nvSpPr>
        <p:spPr bwMode="auto">
          <a:xfrm>
            <a:off x="342900" y="784225"/>
            <a:ext cx="818991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A </a:t>
            </a:r>
            <a:r>
              <a:rPr lang="en-GB" altLang="en-US" b="1" dirty="0">
                <a:solidFill>
                  <a:srgbClr val="10BC45"/>
                </a:solidFill>
              </a:rPr>
              <a:t>stable</a:t>
            </a:r>
            <a:r>
              <a:rPr lang="en-GB" altLang="en-US" dirty="0"/>
              <a:t> ecosystem has characteristics that stay relatively constant over time.</a:t>
            </a:r>
          </a:p>
        </p:txBody>
      </p:sp>
      <p:sp>
        <p:nvSpPr>
          <p:cNvPr id="23556" name="TextBox 3">
            <a:extLst>
              <a:ext uri="{FF2B5EF4-FFF2-40B4-BE49-F238E27FC236}">
                <a16:creationId xmlns:a16="http://schemas.microsoft.com/office/drawing/2014/main" id="{8A793E88-23E6-4A4F-B382-0CAF686AE831}"/>
              </a:ext>
            </a:extLst>
          </p:cNvPr>
          <p:cNvSpPr txBox="1">
            <a:spLocks noChangeArrowheads="1"/>
          </p:cNvSpPr>
          <p:nvPr/>
        </p:nvSpPr>
        <p:spPr bwMode="auto">
          <a:xfrm>
            <a:off x="342899" y="1988726"/>
            <a:ext cx="8801101"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This includes biotic characteristics, such as the numbers </a:t>
            </a:r>
            <a:br>
              <a:rPr lang="en-GB" altLang="en-US" dirty="0"/>
            </a:br>
            <a:r>
              <a:rPr lang="en-GB" altLang="en-US" dirty="0"/>
              <a:t>and types of organisms, and abiotic characteristics.</a:t>
            </a:r>
          </a:p>
        </p:txBody>
      </p:sp>
      <p:sp>
        <p:nvSpPr>
          <p:cNvPr id="29704" name="Title 12">
            <a:extLst>
              <a:ext uri="{FF2B5EF4-FFF2-40B4-BE49-F238E27FC236}">
                <a16:creationId xmlns:a16="http://schemas.microsoft.com/office/drawing/2014/main" id="{C901E2A4-F8BE-4455-80BB-39BDB4101FFB}"/>
              </a:ext>
            </a:extLst>
          </p:cNvPr>
          <p:cNvSpPr>
            <a:spLocks noGrp="1"/>
          </p:cNvSpPr>
          <p:nvPr>
            <p:ph type="title"/>
          </p:nvPr>
        </p:nvSpPr>
        <p:spPr/>
        <p:txBody>
          <a:bodyPr/>
          <a:lstStyle/>
          <a:p>
            <a:r>
              <a:rPr lang="en-GB" altLang="en-US" dirty="0"/>
              <a:t>Ecosystem stability</a:t>
            </a:r>
          </a:p>
        </p:txBody>
      </p:sp>
      <p:sp>
        <p:nvSpPr>
          <p:cNvPr id="29705" name="TextBox 10">
            <a:extLst>
              <a:ext uri="{FF2B5EF4-FFF2-40B4-BE49-F238E27FC236}">
                <a16:creationId xmlns:a16="http://schemas.microsoft.com/office/drawing/2014/main" id="{0F2826B5-D6A4-4F52-ACBF-7FCD2C10BF4E}"/>
              </a:ext>
            </a:extLst>
          </p:cNvPr>
          <p:cNvSpPr txBox="1">
            <a:spLocks noChangeArrowheads="1"/>
          </p:cNvSpPr>
          <p:nvPr/>
        </p:nvSpPr>
        <p:spPr bwMode="auto">
          <a:xfrm>
            <a:off x="342900" y="3193227"/>
            <a:ext cx="5606344"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The components of a stable ecosystem exist in an </a:t>
            </a:r>
            <a:r>
              <a:rPr lang="en-GB" altLang="en-US" b="1" dirty="0">
                <a:solidFill>
                  <a:srgbClr val="10BC45"/>
                </a:solidFill>
              </a:rPr>
              <a:t>equilibrium</a:t>
            </a:r>
            <a:r>
              <a:rPr lang="en-GB" altLang="en-US" dirty="0"/>
              <a:t>.</a:t>
            </a:r>
          </a:p>
        </p:txBody>
      </p:sp>
      <p:pic>
        <p:nvPicPr>
          <p:cNvPr id="10" name="Picture 9">
            <a:extLst>
              <a:ext uri="{FF2B5EF4-FFF2-40B4-BE49-F238E27FC236}">
                <a16:creationId xmlns:a16="http://schemas.microsoft.com/office/drawing/2014/main" id="{AA76E0BB-C9D4-4DD7-9B4D-2FF8AF587268}"/>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sp>
        <p:nvSpPr>
          <p:cNvPr id="12" name="TextBox 10">
            <a:extLst>
              <a:ext uri="{FF2B5EF4-FFF2-40B4-BE49-F238E27FC236}">
                <a16:creationId xmlns:a16="http://schemas.microsoft.com/office/drawing/2014/main" id="{5E64E2CE-0CB7-45BA-A544-3C3FC611ADF3}"/>
              </a:ext>
            </a:extLst>
          </p:cNvPr>
          <p:cNvSpPr txBox="1">
            <a:spLocks noChangeArrowheads="1"/>
          </p:cNvSpPr>
          <p:nvPr/>
        </p:nvSpPr>
        <p:spPr bwMode="auto">
          <a:xfrm>
            <a:off x="342900" y="4397729"/>
            <a:ext cx="3603850"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If a change occurs, </a:t>
            </a:r>
            <a:br>
              <a:rPr lang="en-GB" altLang="en-US" dirty="0"/>
            </a:br>
            <a:r>
              <a:rPr lang="en-GB" altLang="en-US" dirty="0"/>
              <a:t>a stable ecosystem is </a:t>
            </a:r>
            <a:br>
              <a:rPr lang="en-GB" altLang="en-US" dirty="0"/>
            </a:br>
            <a:r>
              <a:rPr lang="en-GB" altLang="en-US" dirty="0"/>
              <a:t>capable of returning to </a:t>
            </a:r>
            <a:br>
              <a:rPr lang="en-GB" altLang="en-US" dirty="0"/>
            </a:br>
            <a:r>
              <a:rPr lang="en-GB" altLang="en-US" dirty="0"/>
              <a:t>its equilibrium state.</a:t>
            </a:r>
          </a:p>
        </p:txBody>
      </p:sp>
      <p:pic>
        <p:nvPicPr>
          <p:cNvPr id="3" name="Picture 2">
            <a:extLst>
              <a:ext uri="{FF2B5EF4-FFF2-40B4-BE49-F238E27FC236}">
                <a16:creationId xmlns:a16="http://schemas.microsoft.com/office/drawing/2014/main" id="{D4B5A707-546C-4B8B-B1FF-1D8F1E61162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155599" y="3193227"/>
            <a:ext cx="4712877" cy="2986530"/>
          </a:xfrm>
          <a:prstGeom prst="rect">
            <a:avLst/>
          </a:prstGeom>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3556"/>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970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par>
                          <p:cTn id="15" fill="hold">
                            <p:stCondLst>
                              <p:cond delay="0"/>
                            </p:stCondLst>
                            <p:childTnLst>
                              <p:par>
                                <p:cTn id="16" presetID="1" presetClass="entr" presetSubtype="0" fill="hold" nodeType="afterEffect">
                                  <p:stCondLst>
                                    <p:cond delay="0"/>
                                  </p:stCondLst>
                                  <p:childTnLst>
                                    <p:set>
                                      <p:cBhvr>
                                        <p:cTn id="17"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556" grpId="0"/>
      <p:bldP spid="29705" grpId="0"/>
      <p:bldP spid="1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00" name="TextBox 2">
            <a:extLst>
              <a:ext uri="{FF2B5EF4-FFF2-40B4-BE49-F238E27FC236}">
                <a16:creationId xmlns:a16="http://schemas.microsoft.com/office/drawing/2014/main" id="{B2299A22-F27C-4A13-A496-7BC42B0289D4}"/>
              </a:ext>
            </a:extLst>
          </p:cNvPr>
          <p:cNvSpPr txBox="1">
            <a:spLocks noChangeArrowheads="1"/>
          </p:cNvSpPr>
          <p:nvPr/>
        </p:nvSpPr>
        <p:spPr bwMode="auto">
          <a:xfrm>
            <a:off x="342900" y="784225"/>
            <a:ext cx="863282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Different types of factors can cause change in an ecosystem.</a:t>
            </a:r>
          </a:p>
        </p:txBody>
      </p:sp>
      <p:sp>
        <p:nvSpPr>
          <p:cNvPr id="29704" name="Title 12">
            <a:extLst>
              <a:ext uri="{FF2B5EF4-FFF2-40B4-BE49-F238E27FC236}">
                <a16:creationId xmlns:a16="http://schemas.microsoft.com/office/drawing/2014/main" id="{C901E2A4-F8BE-4455-80BB-39BDB4101FFB}"/>
              </a:ext>
            </a:extLst>
          </p:cNvPr>
          <p:cNvSpPr>
            <a:spLocks noGrp="1"/>
          </p:cNvSpPr>
          <p:nvPr>
            <p:ph type="title"/>
          </p:nvPr>
        </p:nvSpPr>
        <p:spPr/>
        <p:txBody>
          <a:bodyPr/>
          <a:lstStyle/>
          <a:p>
            <a:r>
              <a:rPr lang="en-GB" altLang="en-US" dirty="0"/>
              <a:t>Factors that cause change</a:t>
            </a:r>
          </a:p>
        </p:txBody>
      </p:sp>
      <p:pic>
        <p:nvPicPr>
          <p:cNvPr id="10" name="Picture 9">
            <a:extLst>
              <a:ext uri="{FF2B5EF4-FFF2-40B4-BE49-F238E27FC236}">
                <a16:creationId xmlns:a16="http://schemas.microsoft.com/office/drawing/2014/main" id="{AA76E0BB-C9D4-4DD7-9B4D-2FF8AF587268}"/>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sp>
        <p:nvSpPr>
          <p:cNvPr id="13" name="TextBox 12">
            <a:extLst>
              <a:ext uri="{FF2B5EF4-FFF2-40B4-BE49-F238E27FC236}">
                <a16:creationId xmlns:a16="http://schemas.microsoft.com/office/drawing/2014/main" id="{572C07A2-9C06-44BE-9031-DE34EE57197B}"/>
              </a:ext>
            </a:extLst>
          </p:cNvPr>
          <p:cNvSpPr txBox="1">
            <a:spLocks noChangeArrowheads="1"/>
          </p:cNvSpPr>
          <p:nvPr/>
        </p:nvSpPr>
        <p:spPr bwMode="auto">
          <a:xfrm>
            <a:off x="342900" y="1683324"/>
            <a:ext cx="3870286" cy="2677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63538" indent="-363538">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marL="0" indent="0">
              <a:buClr>
                <a:srgbClr val="10BC45"/>
              </a:buClr>
            </a:pPr>
            <a:r>
              <a:rPr lang="en-GB" altLang="en-US" b="1" dirty="0">
                <a:solidFill>
                  <a:srgbClr val="10BC45"/>
                </a:solidFill>
              </a:rPr>
              <a:t>Abiotic</a:t>
            </a:r>
            <a:r>
              <a:rPr lang="en-GB" altLang="en-US" dirty="0"/>
              <a:t> (non-living) factors include temperature, light intensity, soil pH and mineral composition, water availability, humidity and concentrations of oxygen and carbon dioxide.</a:t>
            </a:r>
          </a:p>
        </p:txBody>
      </p:sp>
      <p:sp>
        <p:nvSpPr>
          <p:cNvPr id="14" name="TextBox 13">
            <a:extLst>
              <a:ext uri="{FF2B5EF4-FFF2-40B4-BE49-F238E27FC236}">
                <a16:creationId xmlns:a16="http://schemas.microsoft.com/office/drawing/2014/main" id="{2626E6B9-A9AC-4B9D-A734-8AA188FE38B3}"/>
              </a:ext>
            </a:extLst>
          </p:cNvPr>
          <p:cNvSpPr txBox="1">
            <a:spLocks noChangeArrowheads="1"/>
          </p:cNvSpPr>
          <p:nvPr/>
        </p:nvSpPr>
        <p:spPr bwMode="auto">
          <a:xfrm>
            <a:off x="342901" y="4798414"/>
            <a:ext cx="4229099"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63538" indent="-363538">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marL="0" indent="0">
              <a:buClr>
                <a:srgbClr val="10BC45"/>
              </a:buClr>
            </a:pPr>
            <a:r>
              <a:rPr lang="en-GB" altLang="en-US" b="1" dirty="0">
                <a:solidFill>
                  <a:srgbClr val="10BC45"/>
                </a:solidFill>
              </a:rPr>
              <a:t>Biotic</a:t>
            </a:r>
            <a:r>
              <a:rPr lang="en-GB" altLang="en-US" dirty="0"/>
              <a:t> (living) factors include predators, pathogens, food availability and competition.</a:t>
            </a:r>
          </a:p>
        </p:txBody>
      </p:sp>
      <p:pic>
        <p:nvPicPr>
          <p:cNvPr id="9" name="Picture 14" descr="C:\CVS\production\GCSEBiology\src\images\GUDKOV ANDREY_lion hunt_shutterstock_362931956.jpg">
            <a:extLst>
              <a:ext uri="{FF2B5EF4-FFF2-40B4-BE49-F238E27FC236}">
                <a16:creationId xmlns:a16="http://schemas.microsoft.com/office/drawing/2014/main" id="{8541AE31-0CD7-4450-BC9D-A2E9131BDF32}"/>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a:stretch/>
        </p:blipFill>
        <p:spPr bwMode="auto">
          <a:xfrm>
            <a:off x="4695275" y="2015527"/>
            <a:ext cx="3870285" cy="36967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31935611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par>
                          <p:cTn id="11" fill="hold">
                            <p:stCondLst>
                              <p:cond delay="0"/>
                            </p:stCondLst>
                            <p:childTnLst>
                              <p:par>
                                <p:cTn id="12" presetID="1" presetClass="entr" presetSubtype="0" fill="hold" nodeType="afterEffect">
                                  <p:stCondLst>
                                    <p:cond delay="0"/>
                                  </p:stCondLst>
                                  <p:childTnLst>
                                    <p:set>
                                      <p:cBhvr>
                                        <p:cTn id="13"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a:extLst>
              <a:ext uri="{FF2B5EF4-FFF2-40B4-BE49-F238E27FC236}">
                <a16:creationId xmlns:a16="http://schemas.microsoft.com/office/drawing/2014/main" id="{8955C073-913C-417A-8192-032894CC6C78}"/>
              </a:ext>
            </a:extLst>
          </p:cNvPr>
          <p:cNvSpPr>
            <a:spLocks noGrp="1" noChangeArrowheads="1"/>
          </p:cNvSpPr>
          <p:nvPr>
            <p:ph type="title" idx="4294967295"/>
          </p:nvPr>
        </p:nvSpPr>
        <p:spPr/>
        <p:txBody>
          <a:bodyPr lIns="90000" tIns="46800" rIns="90000" bIns="46800"/>
          <a:lstStyle/>
          <a:p>
            <a:r>
              <a:rPr lang="en-GB" altLang="en-US" dirty="0"/>
              <a:t>Physical factors affecting organisms</a:t>
            </a:r>
          </a:p>
        </p:txBody>
      </p:sp>
      <p:pic>
        <p:nvPicPr>
          <p:cNvPr id="6" name="Picture 6" descr="flash_icon">
            <a:extLst>
              <a:ext uri="{FF2B5EF4-FFF2-40B4-BE49-F238E27FC236}">
                <a16:creationId xmlns:a16="http://schemas.microsoft.com/office/drawing/2014/main" id="{F6085224-A83C-4018-9AF7-B35CB5100802}"/>
              </a:ext>
            </a:extLst>
          </p:cNvPr>
          <p:cNvPicPr>
            <a:picLocks noChangeAspect="1" noChangeArrowheads="1"/>
          </p:cNvPicPr>
          <p:nvPr/>
        </p:nvPicPr>
        <p:blipFill>
          <a:blip r:embed="rId5" cstate="print"/>
          <a:srcRect/>
          <a:stretch>
            <a:fillRect/>
          </a:stretch>
        </p:blipFill>
        <p:spPr bwMode="auto">
          <a:xfrm>
            <a:off x="8634413" y="115888"/>
            <a:ext cx="385762" cy="431800"/>
          </a:xfrm>
          <a:prstGeom prst="rect">
            <a:avLst/>
          </a:prstGeom>
          <a:noFill/>
          <a:ln w="9525">
            <a:noFill/>
            <a:miter lim="800000"/>
            <a:headEnd/>
            <a:tailEnd/>
          </a:ln>
        </p:spPr>
      </p:pic>
      <p:pic>
        <p:nvPicPr>
          <p:cNvPr id="7" name="Picture 6">
            <a:extLst>
              <a:ext uri="{FF2B5EF4-FFF2-40B4-BE49-F238E27FC236}">
                <a16:creationId xmlns:a16="http://schemas.microsoft.com/office/drawing/2014/main" id="{DCC62B69-1281-499C-B9E6-8CDC0EDE0DEC}"/>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2" name="Picture 1"/>
          <p:cNvPicPr>
            <a:picLocks/>
          </p:cNvPicPr>
          <p:nvPr/>
        </p:nvPicPr>
        <p:blipFill>
          <a:blip r:embed="rId7">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ontrols>
      <mc:AlternateContent xmlns:mc="http://schemas.openxmlformats.org/markup-compatibility/2006">
        <mc:Choice xmlns:v="urn:schemas-microsoft-com:vml" Requires="v">
          <p:control spid="10379" name="ShockwaveFlash1" r:id="rId2" imgW="8699400" imgH="5308560"/>
        </mc:Choice>
        <mc:Fallback>
          <p:control name="ShockwaveFlash1" r:id="rId2" imgW="8699400" imgH="5308560">
            <p:pic>
              <p:nvPicPr>
                <p:cNvPr id="4" name="ShockwaveFlash1">
                  <a:extLst>
                    <a:ext uri="{FF2B5EF4-FFF2-40B4-BE49-F238E27FC236}">
                      <a16:creationId xmlns:a16="http://schemas.microsoft.com/office/drawing/2014/main" id="{DCC6598A-EE73-4ACE-83E7-07AF42F2DA30}"/>
                    </a:ext>
                  </a:extLst>
                </p:cNvPr>
                <p:cNvPicPr>
                  <a:picLocks/>
                </p:cNvPicPr>
                <p:nvPr/>
              </p:nvPicPr>
              <p:blipFill>
                <a:blip r:embed="rId8"/>
                <a:stretch>
                  <a:fillRect/>
                </a:stretch>
              </p:blipFill>
              <p:spPr>
                <a:xfrm>
                  <a:off x="212725" y="800100"/>
                  <a:ext cx="8699500" cy="5308600"/>
                </a:xfrm>
                <a:prstGeom prst="rect">
                  <a:avLst/>
                </a:prstGeom>
              </p:spPr>
            </p:pic>
          </p:control>
        </mc:Fallback>
      </mc:AlternateContent>
    </p:controls>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63" name="Picture 11" descr="http://companyweb/production/Image%20library/Rainforest.png">
            <a:extLst>
              <a:ext uri="{FF2B5EF4-FFF2-40B4-BE49-F238E27FC236}">
                <a16:creationId xmlns:a16="http://schemas.microsoft.com/office/drawing/2014/main" id="{808F4CC3-03B2-448F-A19A-20A63E28838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36571" r="2963"/>
          <a:stretch>
            <a:fillRect/>
          </a:stretch>
        </p:blipFill>
        <p:spPr bwMode="auto">
          <a:xfrm>
            <a:off x="4468321" y="2857757"/>
            <a:ext cx="4064492" cy="32953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700" name="TextBox 2">
            <a:extLst>
              <a:ext uri="{FF2B5EF4-FFF2-40B4-BE49-F238E27FC236}">
                <a16:creationId xmlns:a16="http://schemas.microsoft.com/office/drawing/2014/main" id="{B2299A22-F27C-4A13-A496-7BC42B0289D4}"/>
              </a:ext>
            </a:extLst>
          </p:cNvPr>
          <p:cNvSpPr txBox="1">
            <a:spLocks noChangeArrowheads="1"/>
          </p:cNvSpPr>
          <p:nvPr/>
        </p:nvSpPr>
        <p:spPr bwMode="auto">
          <a:xfrm>
            <a:off x="342899" y="784225"/>
            <a:ext cx="8632825"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Some forest ecosystems have existed for thousands of years. They are examples of stable ecosystems.</a:t>
            </a:r>
          </a:p>
        </p:txBody>
      </p:sp>
      <p:sp>
        <p:nvSpPr>
          <p:cNvPr id="23556" name="TextBox 3">
            <a:extLst>
              <a:ext uri="{FF2B5EF4-FFF2-40B4-BE49-F238E27FC236}">
                <a16:creationId xmlns:a16="http://schemas.microsoft.com/office/drawing/2014/main" id="{8A793E88-23E6-4A4F-B382-0CAF686AE831}"/>
              </a:ext>
            </a:extLst>
          </p:cNvPr>
          <p:cNvSpPr txBox="1">
            <a:spLocks noChangeArrowheads="1"/>
          </p:cNvSpPr>
          <p:nvPr/>
        </p:nvSpPr>
        <p:spPr bwMode="auto">
          <a:xfrm>
            <a:off x="342900" y="1820991"/>
            <a:ext cx="84582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Biodiversity is high and small changes are absorbed through natural </a:t>
            </a:r>
            <a:r>
              <a:rPr lang="en-GB" altLang="en-US" b="1" dirty="0">
                <a:solidFill>
                  <a:srgbClr val="10BC45"/>
                </a:solidFill>
              </a:rPr>
              <a:t>feedback</a:t>
            </a:r>
            <a:r>
              <a:rPr lang="en-GB" altLang="en-US" dirty="0"/>
              <a:t> processes.</a:t>
            </a:r>
          </a:p>
        </p:txBody>
      </p:sp>
      <p:sp>
        <p:nvSpPr>
          <p:cNvPr id="29704" name="Title 12">
            <a:extLst>
              <a:ext uri="{FF2B5EF4-FFF2-40B4-BE49-F238E27FC236}">
                <a16:creationId xmlns:a16="http://schemas.microsoft.com/office/drawing/2014/main" id="{C901E2A4-F8BE-4455-80BB-39BDB4101FFB}"/>
              </a:ext>
            </a:extLst>
          </p:cNvPr>
          <p:cNvSpPr>
            <a:spLocks noGrp="1"/>
          </p:cNvSpPr>
          <p:nvPr>
            <p:ph type="title"/>
          </p:nvPr>
        </p:nvSpPr>
        <p:spPr/>
        <p:txBody>
          <a:bodyPr/>
          <a:lstStyle/>
          <a:p>
            <a:r>
              <a:rPr lang="en-GB" altLang="en-US" dirty="0"/>
              <a:t>Forest ecosystems</a:t>
            </a:r>
          </a:p>
        </p:txBody>
      </p:sp>
      <p:pic>
        <p:nvPicPr>
          <p:cNvPr id="10" name="Picture 9">
            <a:extLst>
              <a:ext uri="{FF2B5EF4-FFF2-40B4-BE49-F238E27FC236}">
                <a16:creationId xmlns:a16="http://schemas.microsoft.com/office/drawing/2014/main" id="{AA76E0BB-C9D4-4DD7-9B4D-2FF8AF587268}"/>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sp>
        <p:nvSpPr>
          <p:cNvPr id="12" name="TextBox 3">
            <a:extLst>
              <a:ext uri="{FF2B5EF4-FFF2-40B4-BE49-F238E27FC236}">
                <a16:creationId xmlns:a16="http://schemas.microsoft.com/office/drawing/2014/main" id="{0AF6AB14-EECB-4600-99C2-11007CC20339}"/>
              </a:ext>
            </a:extLst>
          </p:cNvPr>
          <p:cNvSpPr txBox="1">
            <a:spLocks noChangeArrowheads="1"/>
          </p:cNvSpPr>
          <p:nvPr/>
        </p:nvSpPr>
        <p:spPr bwMode="auto">
          <a:xfrm>
            <a:off x="342900" y="2857757"/>
            <a:ext cx="3822700"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For example, a tree falling over creates change in the area it once filled.</a:t>
            </a:r>
          </a:p>
        </p:txBody>
      </p:sp>
      <p:sp>
        <p:nvSpPr>
          <p:cNvPr id="13" name="TextBox 3">
            <a:extLst>
              <a:ext uri="{FF2B5EF4-FFF2-40B4-BE49-F238E27FC236}">
                <a16:creationId xmlns:a16="http://schemas.microsoft.com/office/drawing/2014/main" id="{657F3524-06B0-49E3-826B-158EADEB9FD6}"/>
              </a:ext>
            </a:extLst>
          </p:cNvPr>
          <p:cNvSpPr txBox="1">
            <a:spLocks noChangeArrowheads="1"/>
          </p:cNvSpPr>
          <p:nvPr/>
        </p:nvSpPr>
        <p:spPr bwMode="auto">
          <a:xfrm>
            <a:off x="342900" y="4263855"/>
            <a:ext cx="3325989" cy="461665"/>
          </a:xfrm>
          <a:prstGeom prst="rect">
            <a:avLst/>
          </a:prstGeom>
          <a:solidFill>
            <a:srgbClr val="96E696"/>
          </a:solidFill>
          <a:ln>
            <a:noFill/>
          </a:ln>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Can you explain how?</a:t>
            </a:r>
          </a:p>
        </p:txBody>
      </p:sp>
      <p:sp>
        <p:nvSpPr>
          <p:cNvPr id="14" name="TextBox 3">
            <a:extLst>
              <a:ext uri="{FF2B5EF4-FFF2-40B4-BE49-F238E27FC236}">
                <a16:creationId xmlns:a16="http://schemas.microsoft.com/office/drawing/2014/main" id="{68C43D26-7732-4AF5-8DD8-51FB59576E6D}"/>
              </a:ext>
            </a:extLst>
          </p:cNvPr>
          <p:cNvSpPr txBox="1">
            <a:spLocks noChangeArrowheads="1"/>
          </p:cNvSpPr>
          <p:nvPr/>
        </p:nvSpPr>
        <p:spPr bwMode="auto">
          <a:xfrm>
            <a:off x="342900" y="4931289"/>
            <a:ext cx="4010026"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Over time, regrowth occurs and the area returns to a similar state.</a:t>
            </a:r>
          </a:p>
        </p:txBody>
      </p:sp>
      <p:pic>
        <p:nvPicPr>
          <p:cNvPr id="15" name="Picture 9" descr="notes_icon">
            <a:extLst>
              <a:ext uri="{FF2B5EF4-FFF2-40B4-BE49-F238E27FC236}">
                <a16:creationId xmlns:a16="http://schemas.microsoft.com/office/drawing/2014/main" id="{DBF8CE0E-BA7B-4974-A0E1-9F061368FF06}"/>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pic>
        <p:nvPicPr>
          <p:cNvPr id="16" name="Picture 15">
            <a:extLst>
              <a:ext uri="{FF2B5EF4-FFF2-40B4-BE49-F238E27FC236}">
                <a16:creationId xmlns:a16="http://schemas.microsoft.com/office/drawing/2014/main" id="{9FFC8BD3-8F04-4A16-8389-6195B715F6A6}"/>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032398" y="86520"/>
            <a:ext cx="442911" cy="516730"/>
          </a:xfrm>
          <a:prstGeom prst="rect">
            <a:avLst/>
          </a:prstGeom>
          <a:noFill/>
          <a:ln w="9525">
            <a:noFill/>
            <a:miter lim="800000"/>
            <a:headEnd/>
            <a:tailEnd/>
          </a:ln>
        </p:spPr>
      </p:pic>
    </p:spTree>
    <p:custDataLst>
      <p:tags r:id="rId1"/>
    </p:custDataLst>
    <p:extLst>
      <p:ext uri="{BB962C8B-B14F-4D97-AF65-F5344CB8AC3E}">
        <p14:creationId xmlns:p14="http://schemas.microsoft.com/office/powerpoint/2010/main" val="186240050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355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childTnLst>
                          </p:cTn>
                        </p:par>
                        <p:par>
                          <p:cTn id="19" fill="hold">
                            <p:stCondLst>
                              <p:cond delay="0"/>
                            </p:stCondLst>
                            <p:childTnLst>
                              <p:par>
                                <p:cTn id="20" presetID="1" presetClass="entr" presetSubtype="0" fill="hold" nodeType="afterEffect">
                                  <p:stCondLst>
                                    <p:cond delay="0"/>
                                  </p:stCondLst>
                                  <p:childTnLst>
                                    <p:set>
                                      <p:cBhvr>
                                        <p:cTn id="21"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556" grpId="0"/>
      <p:bldP spid="12" grpId="0"/>
      <p:bldP spid="13" grpId="0" animBg="1"/>
      <p:bldP spid="14"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00" name="TextBox 2">
            <a:extLst>
              <a:ext uri="{FF2B5EF4-FFF2-40B4-BE49-F238E27FC236}">
                <a16:creationId xmlns:a16="http://schemas.microsoft.com/office/drawing/2014/main" id="{B2299A22-F27C-4A13-A496-7BC42B0289D4}"/>
              </a:ext>
            </a:extLst>
          </p:cNvPr>
          <p:cNvSpPr txBox="1">
            <a:spLocks noChangeArrowheads="1"/>
          </p:cNvSpPr>
          <p:nvPr/>
        </p:nvSpPr>
        <p:spPr bwMode="auto">
          <a:xfrm>
            <a:off x="342900" y="784225"/>
            <a:ext cx="8384411"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A </a:t>
            </a:r>
            <a:r>
              <a:rPr lang="en-GB" altLang="en-US" b="1" dirty="0">
                <a:solidFill>
                  <a:srgbClr val="10BC45"/>
                </a:solidFill>
              </a:rPr>
              <a:t>resilient</a:t>
            </a:r>
            <a:r>
              <a:rPr lang="en-GB" altLang="en-US" dirty="0"/>
              <a:t> ecosystem is an ecosystem that can return to its former state after experiencing a change.</a:t>
            </a:r>
          </a:p>
        </p:txBody>
      </p:sp>
      <p:sp>
        <p:nvSpPr>
          <p:cNvPr id="29704" name="Title 12">
            <a:extLst>
              <a:ext uri="{FF2B5EF4-FFF2-40B4-BE49-F238E27FC236}">
                <a16:creationId xmlns:a16="http://schemas.microsoft.com/office/drawing/2014/main" id="{C901E2A4-F8BE-4455-80BB-39BDB4101FFB}"/>
              </a:ext>
            </a:extLst>
          </p:cNvPr>
          <p:cNvSpPr>
            <a:spLocks noGrp="1"/>
          </p:cNvSpPr>
          <p:nvPr>
            <p:ph type="title"/>
          </p:nvPr>
        </p:nvSpPr>
        <p:spPr/>
        <p:txBody>
          <a:bodyPr/>
          <a:lstStyle/>
          <a:p>
            <a:r>
              <a:rPr lang="en-GB" altLang="en-US" dirty="0"/>
              <a:t>Resilience and resistance</a:t>
            </a:r>
          </a:p>
        </p:txBody>
      </p:sp>
      <p:pic>
        <p:nvPicPr>
          <p:cNvPr id="10" name="Picture 9">
            <a:extLst>
              <a:ext uri="{FF2B5EF4-FFF2-40B4-BE49-F238E27FC236}">
                <a16:creationId xmlns:a16="http://schemas.microsoft.com/office/drawing/2014/main" id="{AA76E0BB-C9D4-4DD7-9B4D-2FF8AF587268}"/>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sp>
        <p:nvSpPr>
          <p:cNvPr id="15" name="TextBox 3">
            <a:extLst>
              <a:ext uri="{FF2B5EF4-FFF2-40B4-BE49-F238E27FC236}">
                <a16:creationId xmlns:a16="http://schemas.microsoft.com/office/drawing/2014/main" id="{23A8C0CF-8FED-4AFF-A852-55AC1C854399}"/>
              </a:ext>
            </a:extLst>
          </p:cNvPr>
          <p:cNvSpPr txBox="1">
            <a:spLocks noChangeArrowheads="1"/>
          </p:cNvSpPr>
          <p:nvPr/>
        </p:nvSpPr>
        <p:spPr bwMode="auto">
          <a:xfrm>
            <a:off x="342900" y="1966122"/>
            <a:ext cx="818991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A </a:t>
            </a:r>
            <a:r>
              <a:rPr lang="en-GB" altLang="en-US" b="1" dirty="0">
                <a:solidFill>
                  <a:srgbClr val="10BC45"/>
                </a:solidFill>
              </a:rPr>
              <a:t>resistant</a:t>
            </a:r>
            <a:r>
              <a:rPr lang="en-GB" altLang="en-US" dirty="0"/>
              <a:t> ecosystem can experience a change without being affected by it. </a:t>
            </a:r>
          </a:p>
        </p:txBody>
      </p:sp>
      <p:sp>
        <p:nvSpPr>
          <p:cNvPr id="16" name="TextBox 3">
            <a:extLst>
              <a:ext uri="{FF2B5EF4-FFF2-40B4-BE49-F238E27FC236}">
                <a16:creationId xmlns:a16="http://schemas.microsoft.com/office/drawing/2014/main" id="{63DDAFF3-87A6-43FF-965B-8898A69C2349}"/>
              </a:ext>
            </a:extLst>
          </p:cNvPr>
          <p:cNvSpPr txBox="1">
            <a:spLocks noChangeArrowheads="1"/>
          </p:cNvSpPr>
          <p:nvPr/>
        </p:nvSpPr>
        <p:spPr bwMode="auto">
          <a:xfrm>
            <a:off x="342900" y="3148019"/>
            <a:ext cx="3958167"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Forest ecosystems can be severely damaged by fires. However, some can regrow relatively quickly.</a:t>
            </a:r>
          </a:p>
        </p:txBody>
      </p:sp>
      <p:sp>
        <p:nvSpPr>
          <p:cNvPr id="8" name="TextBox 3">
            <a:extLst>
              <a:ext uri="{FF2B5EF4-FFF2-40B4-BE49-F238E27FC236}">
                <a16:creationId xmlns:a16="http://schemas.microsoft.com/office/drawing/2014/main" id="{FDB9FC21-5D5F-489E-BF19-9F782375DCEC}"/>
              </a:ext>
            </a:extLst>
          </p:cNvPr>
          <p:cNvSpPr txBox="1">
            <a:spLocks noChangeArrowheads="1"/>
          </p:cNvSpPr>
          <p:nvPr/>
        </p:nvSpPr>
        <p:spPr bwMode="auto">
          <a:xfrm>
            <a:off x="342901" y="5068579"/>
            <a:ext cx="370981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These ecosystems are resilient but not resistant.</a:t>
            </a:r>
          </a:p>
        </p:txBody>
      </p:sp>
      <p:pic>
        <p:nvPicPr>
          <p:cNvPr id="3" name="Picture 2">
            <a:extLst>
              <a:ext uri="{FF2B5EF4-FFF2-40B4-BE49-F238E27FC236}">
                <a16:creationId xmlns:a16="http://schemas.microsoft.com/office/drawing/2014/main" id="{35BBE772-8DBB-49AA-AE56-0105B027A01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650008" y="3069845"/>
            <a:ext cx="3798667" cy="3076920"/>
          </a:xfrm>
          <a:prstGeom prst="rect">
            <a:avLst/>
          </a:prstGeom>
        </p:spPr>
      </p:pic>
    </p:spTree>
    <p:custDataLst>
      <p:tags r:id="rId1"/>
    </p:custDataLst>
    <p:extLst>
      <p:ext uri="{BB962C8B-B14F-4D97-AF65-F5344CB8AC3E}">
        <p14:creationId xmlns:p14="http://schemas.microsoft.com/office/powerpoint/2010/main" val="32523070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childTnLst>
                                </p:cTn>
                              </p:par>
                            </p:childTnLst>
                          </p:cTn>
                        </p:par>
                        <p:par>
                          <p:cTn id="17" fill="hold">
                            <p:stCondLst>
                              <p:cond delay="0"/>
                            </p:stCondLst>
                            <p:childTnLst>
                              <p:par>
                                <p:cTn id="18" presetID="1" presetClass="entr" presetSubtype="0" fill="hold" nodeType="afterEffect">
                                  <p:stCondLst>
                                    <p:cond delay="0"/>
                                  </p:stCondLst>
                                  <p:childTnLst>
                                    <p:set>
                                      <p:cBhvr>
                                        <p:cTn id="19"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6" grpId="0"/>
      <p:bldP spid="8"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00" name="TextBox 2">
            <a:extLst>
              <a:ext uri="{FF2B5EF4-FFF2-40B4-BE49-F238E27FC236}">
                <a16:creationId xmlns:a16="http://schemas.microsoft.com/office/drawing/2014/main" id="{B2299A22-F27C-4A13-A496-7BC42B0289D4}"/>
              </a:ext>
            </a:extLst>
          </p:cNvPr>
          <p:cNvSpPr txBox="1">
            <a:spLocks noChangeArrowheads="1"/>
          </p:cNvSpPr>
          <p:nvPr/>
        </p:nvSpPr>
        <p:spPr bwMode="auto">
          <a:xfrm>
            <a:off x="342901" y="784225"/>
            <a:ext cx="4856162"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Resilient ecosystems are usually associated with high </a:t>
            </a:r>
            <a:r>
              <a:rPr lang="en-GB" altLang="en-US" b="1" dirty="0">
                <a:solidFill>
                  <a:srgbClr val="10BC45"/>
                </a:solidFill>
              </a:rPr>
              <a:t>biodiversity</a:t>
            </a:r>
            <a:r>
              <a:rPr lang="en-GB" altLang="en-US" dirty="0"/>
              <a:t>.</a:t>
            </a:r>
          </a:p>
        </p:txBody>
      </p:sp>
      <p:sp>
        <p:nvSpPr>
          <p:cNvPr id="29704" name="Title 12">
            <a:extLst>
              <a:ext uri="{FF2B5EF4-FFF2-40B4-BE49-F238E27FC236}">
                <a16:creationId xmlns:a16="http://schemas.microsoft.com/office/drawing/2014/main" id="{C901E2A4-F8BE-4455-80BB-39BDB4101FFB}"/>
              </a:ext>
            </a:extLst>
          </p:cNvPr>
          <p:cNvSpPr>
            <a:spLocks noGrp="1"/>
          </p:cNvSpPr>
          <p:nvPr>
            <p:ph type="title"/>
          </p:nvPr>
        </p:nvSpPr>
        <p:spPr/>
        <p:txBody>
          <a:bodyPr/>
          <a:lstStyle/>
          <a:p>
            <a:r>
              <a:rPr lang="en-GB" altLang="en-US" dirty="0"/>
              <a:t>Stability and biodiversity</a:t>
            </a:r>
          </a:p>
        </p:txBody>
      </p:sp>
      <p:pic>
        <p:nvPicPr>
          <p:cNvPr id="10" name="Picture 9">
            <a:extLst>
              <a:ext uri="{FF2B5EF4-FFF2-40B4-BE49-F238E27FC236}">
                <a16:creationId xmlns:a16="http://schemas.microsoft.com/office/drawing/2014/main" id="{AA76E0BB-C9D4-4DD7-9B4D-2FF8AF587268}"/>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sp>
        <p:nvSpPr>
          <p:cNvPr id="15" name="TextBox 3">
            <a:extLst>
              <a:ext uri="{FF2B5EF4-FFF2-40B4-BE49-F238E27FC236}">
                <a16:creationId xmlns:a16="http://schemas.microsoft.com/office/drawing/2014/main" id="{23A8C0CF-8FED-4AFF-A852-55AC1C854399}"/>
              </a:ext>
            </a:extLst>
          </p:cNvPr>
          <p:cNvSpPr txBox="1">
            <a:spLocks noChangeArrowheads="1"/>
          </p:cNvSpPr>
          <p:nvPr/>
        </p:nvSpPr>
        <p:spPr bwMode="auto">
          <a:xfrm>
            <a:off x="342899" y="5276745"/>
            <a:ext cx="8458201"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This means that high biodiversity allows an ecosystem to respond and recover after a change. </a:t>
            </a:r>
          </a:p>
        </p:txBody>
      </p:sp>
      <p:sp>
        <p:nvSpPr>
          <p:cNvPr id="17" name="TextBox 3">
            <a:extLst>
              <a:ext uri="{FF2B5EF4-FFF2-40B4-BE49-F238E27FC236}">
                <a16:creationId xmlns:a16="http://schemas.microsoft.com/office/drawing/2014/main" id="{BB2ADA48-02D9-44C6-AAC8-9514004E7F63}"/>
              </a:ext>
            </a:extLst>
          </p:cNvPr>
          <p:cNvSpPr txBox="1">
            <a:spLocks noChangeArrowheads="1"/>
          </p:cNvSpPr>
          <p:nvPr/>
        </p:nvSpPr>
        <p:spPr bwMode="auto">
          <a:xfrm>
            <a:off x="342901" y="1912400"/>
            <a:ext cx="4533900"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Different species have different adaptations and are suited to a range of niches within the ecosystem.</a:t>
            </a:r>
          </a:p>
        </p:txBody>
      </p:sp>
      <p:sp>
        <p:nvSpPr>
          <p:cNvPr id="18" name="TextBox 3">
            <a:extLst>
              <a:ext uri="{FF2B5EF4-FFF2-40B4-BE49-F238E27FC236}">
                <a16:creationId xmlns:a16="http://schemas.microsoft.com/office/drawing/2014/main" id="{1B00172A-09FB-4BC9-BE08-9266A52B83ED}"/>
              </a:ext>
            </a:extLst>
          </p:cNvPr>
          <p:cNvSpPr txBox="1">
            <a:spLocks noChangeArrowheads="1"/>
          </p:cNvSpPr>
          <p:nvPr/>
        </p:nvSpPr>
        <p:spPr bwMode="auto">
          <a:xfrm>
            <a:off x="342900" y="3779238"/>
            <a:ext cx="8458200"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If a change occurs, ecosystems with high biodiversity are more likely to have a range of organisms that can grow and reproduce in new conditions. </a:t>
            </a:r>
          </a:p>
        </p:txBody>
      </p:sp>
      <p:pic>
        <p:nvPicPr>
          <p:cNvPr id="11" name="Picture 11" descr="John_Walker_287417138_web.jpg">
            <a:extLst>
              <a:ext uri="{FF2B5EF4-FFF2-40B4-BE49-F238E27FC236}">
                <a16:creationId xmlns:a16="http://schemas.microsoft.com/office/drawing/2014/main" id="{E36EE84E-C0F5-4993-AF03-89E66A7C759B}"/>
              </a:ext>
            </a:extLst>
          </p:cNvPr>
          <p:cNvPicPr>
            <a:picLocks noChangeAspect="1"/>
          </p:cNvPicPr>
          <p:nvPr/>
        </p:nvPicPr>
        <p:blipFill>
          <a:blip r:embed="rId5">
            <a:extLst>
              <a:ext uri="{28A0092B-C50C-407E-A947-70E740481C1C}">
                <a14:useLocalDpi xmlns:a14="http://schemas.microsoft.com/office/drawing/2010/main" val="0"/>
              </a:ext>
            </a:extLst>
          </a:blip>
          <a:srcRect l="6773" t="7269" r="8836"/>
          <a:stretch>
            <a:fillRect/>
          </a:stretch>
        </p:blipFill>
        <p:spPr bwMode="auto">
          <a:xfrm>
            <a:off x="5199063" y="913167"/>
            <a:ext cx="3602038" cy="2640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7982902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childTnLst>
                          </p:cTn>
                        </p:par>
                        <p:par>
                          <p:cTn id="15" fill="hold">
                            <p:stCondLst>
                              <p:cond delay="0"/>
                            </p:stCondLst>
                            <p:childTnLst>
                              <p:par>
                                <p:cTn id="16" presetID="1" presetClass="entr" presetSubtype="0" fill="hold" nodeType="afterEffect">
                                  <p:stCondLst>
                                    <p:cond delay="0"/>
                                  </p:stCondLst>
                                  <p:childTnLst>
                                    <p:set>
                                      <p:cBhvr>
                                        <p:cTn id="17"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7" grpId="0"/>
      <p:bldP spid="18"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04" name="Title 12">
            <a:extLst>
              <a:ext uri="{FF2B5EF4-FFF2-40B4-BE49-F238E27FC236}">
                <a16:creationId xmlns:a16="http://schemas.microsoft.com/office/drawing/2014/main" id="{C901E2A4-F8BE-4455-80BB-39BDB4101FFB}"/>
              </a:ext>
            </a:extLst>
          </p:cNvPr>
          <p:cNvSpPr>
            <a:spLocks noGrp="1"/>
          </p:cNvSpPr>
          <p:nvPr>
            <p:ph type="title"/>
          </p:nvPr>
        </p:nvSpPr>
        <p:spPr/>
        <p:txBody>
          <a:bodyPr/>
          <a:lstStyle/>
          <a:p>
            <a:r>
              <a:rPr lang="en-GB" altLang="en-US" dirty="0"/>
              <a:t>Interdependence</a:t>
            </a:r>
          </a:p>
        </p:txBody>
      </p:sp>
      <p:pic>
        <p:nvPicPr>
          <p:cNvPr id="10" name="Picture 9">
            <a:extLst>
              <a:ext uri="{FF2B5EF4-FFF2-40B4-BE49-F238E27FC236}">
                <a16:creationId xmlns:a16="http://schemas.microsoft.com/office/drawing/2014/main" id="{AA76E0BB-C9D4-4DD7-9B4D-2FF8AF587268}"/>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sp>
        <p:nvSpPr>
          <p:cNvPr id="15" name="TextBox 3">
            <a:extLst>
              <a:ext uri="{FF2B5EF4-FFF2-40B4-BE49-F238E27FC236}">
                <a16:creationId xmlns:a16="http://schemas.microsoft.com/office/drawing/2014/main" id="{23A8C0CF-8FED-4AFF-A852-55AC1C854399}"/>
              </a:ext>
            </a:extLst>
          </p:cNvPr>
          <p:cNvSpPr txBox="1">
            <a:spLocks noChangeArrowheads="1"/>
          </p:cNvSpPr>
          <p:nvPr/>
        </p:nvSpPr>
        <p:spPr bwMode="auto">
          <a:xfrm>
            <a:off x="342901" y="1914250"/>
            <a:ext cx="762635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Different species within an ecosystem are connected. </a:t>
            </a:r>
          </a:p>
        </p:txBody>
      </p:sp>
      <p:sp>
        <p:nvSpPr>
          <p:cNvPr id="16" name="TextBox 3">
            <a:extLst>
              <a:ext uri="{FF2B5EF4-FFF2-40B4-BE49-F238E27FC236}">
                <a16:creationId xmlns:a16="http://schemas.microsoft.com/office/drawing/2014/main" id="{63DDAFF3-87A6-43FF-965B-8898A69C2349}"/>
              </a:ext>
            </a:extLst>
          </p:cNvPr>
          <p:cNvSpPr txBox="1">
            <a:spLocks noChangeArrowheads="1"/>
          </p:cNvSpPr>
          <p:nvPr/>
        </p:nvSpPr>
        <p:spPr bwMode="auto">
          <a:xfrm>
            <a:off x="342901" y="2674943"/>
            <a:ext cx="4059766"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They depend on each other </a:t>
            </a:r>
            <a:br>
              <a:rPr lang="en-GB" altLang="en-US" dirty="0"/>
            </a:br>
            <a:r>
              <a:rPr lang="en-GB" altLang="en-US" dirty="0"/>
              <a:t>for food, shelter, pollination </a:t>
            </a:r>
            <a:br>
              <a:rPr lang="en-GB" altLang="en-US" dirty="0"/>
            </a:br>
            <a:r>
              <a:rPr lang="en-GB" altLang="en-US" dirty="0"/>
              <a:t>and reproduction. This is called </a:t>
            </a:r>
            <a:r>
              <a:rPr lang="en-GB" altLang="en-US" b="1" dirty="0">
                <a:solidFill>
                  <a:srgbClr val="10BC45"/>
                </a:solidFill>
              </a:rPr>
              <a:t>interdependence</a:t>
            </a:r>
            <a:r>
              <a:rPr lang="en-GB" altLang="en-US" dirty="0"/>
              <a:t>.</a:t>
            </a:r>
          </a:p>
        </p:txBody>
      </p:sp>
      <p:sp>
        <p:nvSpPr>
          <p:cNvPr id="9" name="TextBox 2">
            <a:extLst>
              <a:ext uri="{FF2B5EF4-FFF2-40B4-BE49-F238E27FC236}">
                <a16:creationId xmlns:a16="http://schemas.microsoft.com/office/drawing/2014/main" id="{64C503BD-7D5B-474D-986E-6877E93C99F0}"/>
              </a:ext>
            </a:extLst>
          </p:cNvPr>
          <p:cNvSpPr txBox="1">
            <a:spLocks noChangeArrowheads="1"/>
          </p:cNvSpPr>
          <p:nvPr/>
        </p:nvSpPr>
        <p:spPr bwMode="auto">
          <a:xfrm>
            <a:off x="342900" y="784225"/>
            <a:ext cx="818991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Stable ecosystems often experience natural fluctuations in the population numbers of some species.</a:t>
            </a:r>
          </a:p>
        </p:txBody>
      </p:sp>
      <p:sp>
        <p:nvSpPr>
          <p:cNvPr id="12" name="TextBox 3">
            <a:extLst>
              <a:ext uri="{FF2B5EF4-FFF2-40B4-BE49-F238E27FC236}">
                <a16:creationId xmlns:a16="http://schemas.microsoft.com/office/drawing/2014/main" id="{F0A6C2F1-8019-4ADE-8987-F511C08FC20B}"/>
              </a:ext>
            </a:extLst>
          </p:cNvPr>
          <p:cNvSpPr txBox="1">
            <a:spLocks noChangeArrowheads="1"/>
          </p:cNvSpPr>
          <p:nvPr/>
        </p:nvSpPr>
        <p:spPr bwMode="auto">
          <a:xfrm>
            <a:off x="342900" y="4543632"/>
            <a:ext cx="3712953"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Interdependence means </a:t>
            </a:r>
            <a:br>
              <a:rPr lang="en-GB" altLang="en-US" dirty="0"/>
            </a:br>
            <a:r>
              <a:rPr lang="en-GB" altLang="en-US" dirty="0"/>
              <a:t>that a change in one species will affect others in the same ecosystem.</a:t>
            </a:r>
          </a:p>
        </p:txBody>
      </p:sp>
      <p:pic>
        <p:nvPicPr>
          <p:cNvPr id="8" name="Picture 8" descr="slide 8.jpg">
            <a:extLst>
              <a:ext uri="{FF2B5EF4-FFF2-40B4-BE49-F238E27FC236}">
                <a16:creationId xmlns:a16="http://schemas.microsoft.com/office/drawing/2014/main" id="{42CE425F-46A2-4E7D-B433-F48B66A8E4AC}"/>
              </a:ext>
            </a:extLst>
          </p:cNvPr>
          <p:cNvPicPr>
            <a:picLocks noChangeAspect="1"/>
          </p:cNvPicPr>
          <p:nvPr/>
        </p:nvPicPr>
        <p:blipFill>
          <a:blip r:embed="rId5"/>
          <a:srcRect/>
          <a:stretch>
            <a:fillRect/>
          </a:stretch>
        </p:blipFill>
        <p:spPr bwMode="auto">
          <a:xfrm>
            <a:off x="4572000" y="2796198"/>
            <a:ext cx="4059766" cy="3221788"/>
          </a:xfrm>
          <a:prstGeom prst="rect">
            <a:avLst/>
          </a:prstGeom>
          <a:noFill/>
          <a:ln w="9525">
            <a:noFill/>
            <a:miter lim="800000"/>
            <a:headEnd/>
            <a:tailEnd/>
          </a:ln>
        </p:spPr>
      </p:pic>
    </p:spTree>
    <p:custDataLst>
      <p:tags r:id="rId1"/>
    </p:custDataLst>
    <p:extLst>
      <p:ext uri="{BB962C8B-B14F-4D97-AF65-F5344CB8AC3E}">
        <p14:creationId xmlns:p14="http://schemas.microsoft.com/office/powerpoint/2010/main" val="37707641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par>
                          <p:cTn id="15" fill="hold">
                            <p:stCondLst>
                              <p:cond delay="0"/>
                            </p:stCondLst>
                            <p:childTnLst>
                              <p:par>
                                <p:cTn id="16" presetID="1" presetClass="entr" presetSubtype="0" fill="hold" nodeType="afterEffect">
                                  <p:stCondLst>
                                    <p:cond delay="0"/>
                                  </p:stCondLst>
                                  <p:childTnLst>
                                    <p:set>
                                      <p:cBhvr>
                                        <p:cTn id="17"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6" grpId="0"/>
      <p:bldP spid="12" grpId="0"/>
    </p:bldLst>
  </p:timing>
</p:sld>
</file>

<file path=ppt/tags/tag1.xml><?xml version="1.0" encoding="utf-8"?>
<p:tagLst xmlns:a="http://schemas.openxmlformats.org/drawingml/2006/main" xmlns:r="http://schemas.openxmlformats.org/officeDocument/2006/relationships" xmlns:p="http://schemas.openxmlformats.org/presentationml/2006/main">
  <p:tag name="ARTICULATE_DESIGN_ID_DEFAULT DESIGN" val="FSBNT4mV"/>
  <p:tag name="ARTICULATE_DESIGN_ID_6_DEFAULT DESIGN" val="bfFa4xUn"/>
  <p:tag name="ARTICULATE_DESIGN_ID_1_DEFAULT DESIGN" val="PKUjYKWp"/>
  <p:tag name="ARTICULATE_DESIGN_ID_7_DEFAULT DESIGN" val="YyqDrfE4"/>
  <p:tag name="ARTICULATE_DESIGN_ID_3_DEFAULT DESIGN" val="pEE4l1Su"/>
  <p:tag name="ARTICULATE_DESIGN_ID_2_DEFAULT DESIGN" val="S620QA6J"/>
  <p:tag name="ARTICULATE_DESIGN_ID_4_DEFAULT DESIGN" val="ZqyBMRZP"/>
  <p:tag name="ARTICULATE_DESIGN_ID_5_DEFAULT DESIGN" val="ex42ydMQ"/>
  <p:tag name="ARTICULATE_PROJECT_OPEN" val="0"/>
  <p:tag name="ARTICULATE_SLIDE_COUNT" val="13"/>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1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rgbClr val="000066"/>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rgbClr val="000066"/>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7_Default Design">
  <a:themeElements>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3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3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3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3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3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3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3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3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3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3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3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3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Macintosh HD:Users:victoriablackburn:Desktop:master.ppt</Template>
  <TotalTime>15499</TotalTime>
  <Words>2693</Words>
  <Application>Microsoft Office PowerPoint</Application>
  <PresentationFormat>On-screen Show (4:3)</PresentationFormat>
  <Paragraphs>222</Paragraphs>
  <Slides>25</Slides>
  <Notes>25</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25</vt:i4>
      </vt:variant>
    </vt:vector>
  </HeadingPairs>
  <TitlesOfParts>
    <vt:vector size="30" baseType="lpstr">
      <vt:lpstr>Wingdings</vt:lpstr>
      <vt:lpstr>Arial</vt:lpstr>
      <vt:lpstr>Wingdings 2</vt:lpstr>
      <vt:lpstr>1_Default Design</vt:lpstr>
      <vt:lpstr>7_Default Design</vt:lpstr>
      <vt:lpstr>Ecosystem Dynamics</vt:lpstr>
      <vt:lpstr>Information</vt:lpstr>
      <vt:lpstr>Ecosystem stability</vt:lpstr>
      <vt:lpstr>Factors that cause change</vt:lpstr>
      <vt:lpstr>Physical factors affecting organisms</vt:lpstr>
      <vt:lpstr>Forest ecosystems</vt:lpstr>
      <vt:lpstr>Resilience and resistance</vt:lpstr>
      <vt:lpstr>Stability and biodiversity</vt:lpstr>
      <vt:lpstr>Interdependence</vt:lpstr>
      <vt:lpstr>Predator–prey relationships</vt:lpstr>
      <vt:lpstr>Predator–prey populations</vt:lpstr>
      <vt:lpstr>Predator–prey cycles (1)</vt:lpstr>
      <vt:lpstr>Predator–prey cycles (2)</vt:lpstr>
      <vt:lpstr>Interdependence in a food web</vt:lpstr>
      <vt:lpstr>Changes in food webs activity</vt:lpstr>
      <vt:lpstr>Extreme changes</vt:lpstr>
      <vt:lpstr>Regime shift</vt:lpstr>
      <vt:lpstr>What causes a regime shift?</vt:lpstr>
      <vt:lpstr>Forest and savannah ecosystems</vt:lpstr>
      <vt:lpstr>Human impact on ecosystem change</vt:lpstr>
      <vt:lpstr>Eutrophication</vt:lpstr>
      <vt:lpstr>Eutrophication activity</vt:lpstr>
      <vt:lpstr>Change in kelp ecosystems (1)</vt:lpstr>
      <vt:lpstr>Change in kelp ecosystems (2)</vt:lpstr>
      <vt:lpstr>Regime shift activity</vt:lpstr>
    </vt:vector>
  </TitlesOfParts>
  <Company>Boardworks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Ecosystem Dynamics</dc:title>
  <dc:subject>Boardworks High School Life Science</dc:subject>
  <dc:creator>Boardworks</dc:creator>
  <cp:lastModifiedBy>Tim Crilly</cp:lastModifiedBy>
  <cp:revision>796</cp:revision>
  <dcterms:created xsi:type="dcterms:W3CDTF">2003-10-06T13:07:42Z</dcterms:created>
  <dcterms:modified xsi:type="dcterms:W3CDTF">2019-01-31T15:24:51Z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8A165B9E-458D-4B6D-8FA5-55614345EF46</vt:lpwstr>
  </property>
  <property fmtid="{D5CDD505-2E9C-101B-9397-08002B2CF9AE}" pid="3" name="ArticulatePath">
    <vt:lpwstr>Ecosystems</vt:lpwstr>
  </property>
</Properties>
</file>