
<file path=[Content_Types].xml><?xml version="1.0" encoding="utf-8"?>
<Types xmlns="http://schemas.openxmlformats.org/package/2006/content-types">
  <Default Extension="bin" ContentType="application/vnd.ms-office.activeX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notesSlides/notesSlide1.xml" ContentType="application/vnd.openxmlformats-officedocument.presentationml.notesSlide+xml"/>
  <Override PartName="/ppt/tags/tag32.xml" ContentType="application/vnd.openxmlformats-officedocument.presentationml.tags+xml"/>
  <Override PartName="/ppt/notesSlides/notesSlide2.xml" ContentType="application/vnd.openxmlformats-officedocument.presentationml.notesSlide+xml"/>
  <Override PartName="/ppt/tags/tag33.xml" ContentType="application/vnd.openxmlformats-officedocument.presentationml.tags+xml"/>
  <Override PartName="/ppt/notesSlides/notesSlide3.xml" ContentType="application/vnd.openxmlformats-officedocument.presentationml.notesSlide+xml"/>
  <Override PartName="/ppt/tags/tag34.xml" ContentType="application/vnd.openxmlformats-officedocument.presentationml.tags+xml"/>
  <Override PartName="/ppt/activeX/activeX1.xml" ContentType="application/vnd.ms-office.activeX+xml"/>
  <Override PartName="/ppt/notesSlides/notesSlide4.xml" ContentType="application/vnd.openxmlformats-officedocument.presentationml.notesSlide+xml"/>
  <Override PartName="/ppt/tags/tag35.xml" ContentType="application/vnd.openxmlformats-officedocument.presentationml.tags+xml"/>
  <Override PartName="/ppt/notesSlides/notesSlide5.xml" ContentType="application/vnd.openxmlformats-officedocument.presentationml.notesSlide+xml"/>
  <Override PartName="/ppt/tags/tag36.xml" ContentType="application/vnd.openxmlformats-officedocument.presentationml.tags+xml"/>
  <Override PartName="/ppt/notesSlides/notesSlide6.xml" ContentType="application/vnd.openxmlformats-officedocument.presentationml.notesSlide+xml"/>
  <Override PartName="/ppt/tags/tag37.xml" ContentType="application/vnd.openxmlformats-officedocument.presentationml.tags+xml"/>
  <Override PartName="/ppt/notesSlides/notesSlide7.xml" ContentType="application/vnd.openxmlformats-officedocument.presentationml.notesSlide+xml"/>
  <Override PartName="/ppt/tags/tag38.xml" ContentType="application/vnd.openxmlformats-officedocument.presentationml.tags+xml"/>
  <Override PartName="/ppt/activeX/activeX2.xml" ContentType="application/vnd.ms-office.activeX+xml"/>
  <Override PartName="/ppt/notesSlides/notesSlide8.xml" ContentType="application/vnd.openxmlformats-officedocument.presentationml.notesSlide+xml"/>
  <Override PartName="/ppt/tags/tag39.xml" ContentType="application/vnd.openxmlformats-officedocument.presentationml.tags+xml"/>
  <Override PartName="/ppt/notesSlides/notesSlide9.xml" ContentType="application/vnd.openxmlformats-officedocument.presentationml.notesSlide+xml"/>
  <Override PartName="/ppt/tags/tag40.xml" ContentType="application/vnd.openxmlformats-officedocument.presentationml.tags+xml"/>
  <Override PartName="/ppt/activeX/activeX3.xml" ContentType="application/vnd.ms-office.activeX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>
  <p:sldMasterIdLst>
    <p:sldMasterId id="2147484796" r:id="rId1"/>
    <p:sldMasterId id="2147484811" r:id="rId2"/>
  </p:sldMasterIdLst>
  <p:notesMasterIdLst>
    <p:notesMasterId r:id="rId13"/>
  </p:notesMasterIdLst>
  <p:handoutMasterIdLst>
    <p:handoutMasterId r:id="rId14"/>
  </p:handoutMasterIdLst>
  <p:sldIdLst>
    <p:sldId id="430" r:id="rId3"/>
    <p:sldId id="527" r:id="rId4"/>
    <p:sldId id="486" r:id="rId5"/>
    <p:sldId id="487" r:id="rId6"/>
    <p:sldId id="520" r:id="rId7"/>
    <p:sldId id="521" r:id="rId8"/>
    <p:sldId id="523" r:id="rId9"/>
    <p:sldId id="489" r:id="rId10"/>
    <p:sldId id="522" r:id="rId11"/>
    <p:sldId id="488" r:id="rId12"/>
  </p:sldIdLst>
  <p:sldSz cx="9144000" cy="6858000" type="screen4x3"/>
  <p:notesSz cx="6858000" cy="9296400"/>
  <p:embeddedFontLst>
    <p:embeddedFont>
      <p:font typeface="Wingdings 2" panose="05020102010507070707" pitchFamily="18" charset="2"/>
      <p:regular r:id="rId15"/>
    </p:embeddedFont>
  </p:embeddedFontLst>
  <p:custDataLst>
    <p:tags r:id="rId16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94">
          <p15:clr>
            <a:srgbClr val="A4A3A4"/>
          </p15:clr>
        </p15:guide>
        <p15:guide id="2" orient="horz" pos="3876">
          <p15:clr>
            <a:srgbClr val="A4A3A4"/>
          </p15:clr>
        </p15:guide>
        <p15:guide id="3" pos="5375">
          <p15:clr>
            <a:srgbClr val="A4A3A4"/>
          </p15:clr>
        </p15:guide>
        <p15:guide id="4" pos="21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010066"/>
    <a:srgbClr val="10BC45"/>
    <a:srgbClr val="CC0099"/>
    <a:srgbClr val="33CC33"/>
    <a:srgbClr val="009900"/>
    <a:srgbClr val="FF6161"/>
    <a:srgbClr val="003399"/>
    <a:srgbClr val="FFC1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917" autoAdjust="0"/>
    <p:restoredTop sz="82854" autoAdjust="0"/>
  </p:normalViewPr>
  <p:slideViewPr>
    <p:cSldViewPr snapToGrid="0" showGuides="1">
      <p:cViewPr>
        <p:scale>
          <a:sx n="85" d="100"/>
          <a:sy n="85" d="100"/>
        </p:scale>
        <p:origin x="618" y="156"/>
      </p:cViewPr>
      <p:guideLst>
        <p:guide orient="horz" pos="494"/>
        <p:guide orient="horz" pos="3876"/>
        <p:guide pos="5375"/>
        <p:guide pos="21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77" d="100"/>
          <a:sy n="77" d="100"/>
        </p:scale>
        <p:origin x="2064" y="108"/>
      </p:cViewPr>
      <p:guideLst>
        <p:guide orient="horz" pos="2928"/>
        <p:guide pos="2161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30.xml"/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7" name="Rectangle 5">
            <a:extLst>
              <a:ext uri="{FF2B5EF4-FFF2-40B4-BE49-F238E27FC236}">
                <a16:creationId xmlns:a16="http://schemas.microsoft.com/office/drawing/2014/main" id="{71305384-6DC5-4B00-858D-774695D8E83F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829966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008BFE75-C5D1-4148-94E4-7FFADA9617F5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D6C030B2-9004-4799-86CA-2AA4B15088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73A1822E-F329-4FAB-8F2E-5FCC130CB9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8766" y="116205"/>
            <a:ext cx="376047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High School Life Science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378468354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4">
            <a:extLst>
              <a:ext uri="{FF2B5EF4-FFF2-40B4-BE49-F238E27FC236}">
                <a16:creationId xmlns:a16="http://schemas.microsoft.com/office/drawing/2014/main" id="{B1EEF216-57B1-45A9-8DE9-85E4BF37B91E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EB76B93D-2415-4F39-9EA3-B9B00D221C81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1" y="4415790"/>
            <a:ext cx="502920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18C47568-AAE4-494F-8FC3-2F61C181C27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54B77FE8-F1A9-4410-9C9E-9ABD7DA39B75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0E4C406-E75D-4812-AFA9-953EE4F01B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FF972B12-9008-4208-9BE0-053333DF8D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8766" y="116205"/>
            <a:ext cx="376047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High School Life Science</a:t>
            </a:r>
          </a:p>
        </p:txBody>
      </p:sp>
    </p:spTree>
    <p:extLst>
      <p:ext uri="{BB962C8B-B14F-4D97-AF65-F5344CB8AC3E}">
        <p14:creationId xmlns:p14="http://schemas.microsoft.com/office/powerpoint/2010/main" val="341703999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>
            <a:extLst>
              <a:ext uri="{FF2B5EF4-FFF2-40B4-BE49-F238E27FC236}">
                <a16:creationId xmlns:a16="http://schemas.microsoft.com/office/drawing/2014/main" id="{C9AFAA1C-839B-4701-A396-30EE6643CAB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>
            <a:extLst>
              <a:ext uri="{FF2B5EF4-FFF2-40B4-BE49-F238E27FC236}">
                <a16:creationId xmlns:a16="http://schemas.microsoft.com/office/drawing/2014/main" id="{1BBCB44B-7AC7-49EA-BC07-CD9F37B327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FD9DF91-2F21-437D-9830-1DDA0F43DCE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B77FE8-F1A9-4410-9C9E-9ABD7DA39B75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2">
            <a:extLst>
              <a:ext uri="{FF2B5EF4-FFF2-40B4-BE49-F238E27FC236}">
                <a16:creationId xmlns:a16="http://schemas.microsoft.com/office/drawing/2014/main" id="{3A1FA084-42F9-4C7F-9CE5-08DE7122DFF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5" name="Rectangle 3">
            <a:extLst>
              <a:ext uri="{FF2B5EF4-FFF2-40B4-BE49-F238E27FC236}">
                <a16:creationId xmlns:a16="http://schemas.microsoft.com/office/drawing/2014/main" id="{38FF23A7-E375-4866-8830-10928079897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pPr eaLnBrk="1" hangingPunct="1"/>
            <a:r>
              <a:rPr lang="en-GB" altLang="en-US" dirty="0">
                <a:latin typeface="Arial" panose="020B0604020202020204" pitchFamily="34" charset="0"/>
              </a:rPr>
              <a:t>This five-stage animation can be used to introduce the general principle of negative feedback. </a:t>
            </a:r>
          </a:p>
          <a:p>
            <a:pPr eaLnBrk="1" hangingPunct="1"/>
            <a:endParaRPr lang="en-GB" altLang="en-US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Developing and Using Models: </a:t>
            </a:r>
            <a:r>
              <a:rPr lang="en-GB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Develop, revise, and/or use a model based on evidence to illustrate and/or predict the relationships between systems or between components of a system.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172567B-DF1F-4418-ABB7-CF13569A9F7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B77FE8-F1A9-4410-9C9E-9ABD7DA39B75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F212E2-CAE4-4B88-A06D-791BD1B1076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B77FE8-F1A9-4410-9C9E-9ABD7DA39B75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237102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2">
            <a:extLst>
              <a:ext uri="{FF2B5EF4-FFF2-40B4-BE49-F238E27FC236}">
                <a16:creationId xmlns:a16="http://schemas.microsoft.com/office/drawing/2014/main" id="{190545BD-BFCD-46BA-B337-003A422A2C8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7" name="Rectangle 3">
            <a:extLst>
              <a:ext uri="{FF2B5EF4-FFF2-40B4-BE49-F238E27FC236}">
                <a16:creationId xmlns:a16="http://schemas.microsoft.com/office/drawing/2014/main" id="{DB30350D-F21C-40CF-83D1-3D77AC7065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pPr eaLnBrk="1" hangingPunct="1"/>
            <a:r>
              <a:rPr lang="en-GB" altLang="en-US" dirty="0">
                <a:latin typeface="Arial" panose="020B0604020202020204" pitchFamily="34" charset="0"/>
              </a:rPr>
              <a:t>For more information on metabolic reactions, please refer to the </a:t>
            </a:r>
            <a:r>
              <a:rPr lang="en-GB" altLang="en-US" i="1" dirty="0">
                <a:latin typeface="Arial" panose="020B0604020202020204" pitchFamily="34" charset="0"/>
              </a:rPr>
              <a:t>Metabolism</a:t>
            </a:r>
            <a:r>
              <a:rPr lang="en-GB" altLang="en-US" dirty="0">
                <a:latin typeface="Arial" panose="020B0604020202020204" pitchFamily="34" charset="0"/>
              </a:rPr>
              <a:t> presentation.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70D002B-FDE3-4305-A856-0B01DA9F3B5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B77FE8-F1A9-4410-9C9E-9ABD7DA39B75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2">
            <a:extLst>
              <a:ext uri="{FF2B5EF4-FFF2-40B4-BE49-F238E27FC236}">
                <a16:creationId xmlns:a16="http://schemas.microsoft.com/office/drawing/2014/main" id="{FD57EBBD-AD17-4526-A038-AD9E6D0F924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1" name="Rectangle 3">
            <a:extLst>
              <a:ext uri="{FF2B5EF4-FFF2-40B4-BE49-F238E27FC236}">
                <a16:creationId xmlns:a16="http://schemas.microsoft.com/office/drawing/2014/main" id="{7E0E7BD0-0D05-4602-8591-44EE337766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Teacher notes</a:t>
            </a:r>
          </a:p>
          <a:p>
            <a:pPr eaLnBrk="1" hangingPunct="1"/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This three-stage animation can be used to introduce the concept of homeostasis in terms of responding to changes in external conditions.</a:t>
            </a:r>
          </a:p>
          <a:p>
            <a:pPr eaLnBrk="1" hangingPunct="1"/>
            <a:endParaRPr lang="en-GB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Developing and Using Models: </a:t>
            </a:r>
            <a:r>
              <a:rPr lang="en-GB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Develop, revise, and/or use a model based on evidence to illustrate and/or predict the relationships between systems or between components of a system.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9FF8E73-991D-4D00-9C5C-F850752D09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B77FE8-F1A9-4410-9C9E-9ABD7DA39B75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2">
            <a:extLst>
              <a:ext uri="{FF2B5EF4-FFF2-40B4-BE49-F238E27FC236}">
                <a16:creationId xmlns:a16="http://schemas.microsoft.com/office/drawing/2014/main" id="{FB5D9403-85C2-4629-8E02-F13A0A9E12A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5" name="Rectangle 3">
            <a:extLst>
              <a:ext uri="{FF2B5EF4-FFF2-40B4-BE49-F238E27FC236}">
                <a16:creationId xmlns:a16="http://schemas.microsoft.com/office/drawing/2014/main" id="{91D51601-FE67-4FD8-BB6E-726E7CE263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pPr eaLnBrk="1" hangingPunct="1"/>
            <a:r>
              <a:rPr lang="en-GB" altLang="en-US" dirty="0">
                <a:latin typeface="Arial" panose="020B0604020202020204" pitchFamily="34" charset="0"/>
              </a:rPr>
              <a:t>For more information about endocrine glands, please refer to </a:t>
            </a:r>
            <a:r>
              <a:rPr lang="en-GB" altLang="en-US" i="1" dirty="0">
                <a:latin typeface="Arial" panose="020B0604020202020204" pitchFamily="34" charset="0"/>
              </a:rPr>
              <a:t>The Endocrine System</a:t>
            </a:r>
            <a:r>
              <a:rPr lang="en-GB" altLang="en-US" dirty="0">
                <a:latin typeface="Arial" panose="020B0604020202020204" pitchFamily="34" charset="0"/>
              </a:rPr>
              <a:t> presentation.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4179283-6A3E-49E8-8C54-E23D985FEFF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B77FE8-F1A9-4410-9C9E-9ABD7DA39B75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2">
            <a:extLst>
              <a:ext uri="{FF2B5EF4-FFF2-40B4-BE49-F238E27FC236}">
                <a16:creationId xmlns:a16="http://schemas.microsoft.com/office/drawing/2014/main" id="{9450DC45-5203-410A-B8E8-445549032BF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9" name="Rectangle 3">
            <a:extLst>
              <a:ext uri="{FF2B5EF4-FFF2-40B4-BE49-F238E27FC236}">
                <a16:creationId xmlns:a16="http://schemas.microsoft.com/office/drawing/2014/main" id="{F54F55CC-A1B3-4CD9-8289-0302A571AE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pPr eaLnBrk="1" hangingPunct="1"/>
            <a:r>
              <a:rPr lang="en-GB" altLang="en-US" dirty="0">
                <a:latin typeface="Arial" panose="020B0604020202020204" pitchFamily="34" charset="0"/>
              </a:rPr>
              <a:t>For more information about hormones, please refer to </a:t>
            </a:r>
            <a:r>
              <a:rPr lang="en-GB" altLang="en-US" i="1" dirty="0">
                <a:latin typeface="Arial" panose="020B0604020202020204" pitchFamily="34" charset="0"/>
              </a:rPr>
              <a:t>The Endocrine System</a:t>
            </a:r>
            <a:r>
              <a:rPr lang="en-GB" altLang="en-US" dirty="0">
                <a:latin typeface="Arial" panose="020B0604020202020204" pitchFamily="34" charset="0"/>
              </a:rPr>
              <a:t> presentation.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1CEE7D4-5603-4FE0-901B-B7F6CC3AC26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B77FE8-F1A9-4410-9C9E-9ABD7DA39B75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2">
            <a:extLst>
              <a:ext uri="{FF2B5EF4-FFF2-40B4-BE49-F238E27FC236}">
                <a16:creationId xmlns:a16="http://schemas.microsoft.com/office/drawing/2014/main" id="{06740DB2-89C5-4B06-B5B7-E92CB4D88CF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3" name="Rectangle 3">
            <a:extLst>
              <a:ext uri="{FF2B5EF4-FFF2-40B4-BE49-F238E27FC236}">
                <a16:creationId xmlns:a16="http://schemas.microsoft.com/office/drawing/2014/main" id="{F5FAE401-68DB-4750-A547-6229A0F7B51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pPr eaLnBrk="1" hangingPunct="1"/>
            <a:r>
              <a:rPr lang="en-GB" altLang="en-US" dirty="0">
                <a:latin typeface="Arial" panose="020B0604020202020204" pitchFamily="34" charset="0"/>
              </a:rPr>
              <a:t>Organs involved in the control of body conditions include: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core body temperature – the skin, muscles and blood vessels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water levels – the kidney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blood glucose levels – the pancreas, liver and muscles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mineral ion levels – the kidneys</a:t>
            </a:r>
          </a:p>
          <a:p>
            <a:pPr eaLnBrk="1" hangingPunct="1"/>
            <a:endParaRPr lang="en-GB" altLang="en-US" dirty="0">
              <a:latin typeface="Arial" panose="020B0604020202020204" pitchFamily="34" charset="0"/>
            </a:endParaRPr>
          </a:p>
          <a:p>
            <a:pPr eaLnBrk="1" hangingPunct="1"/>
            <a:r>
              <a:rPr lang="en-GB" altLang="en-US" dirty="0">
                <a:latin typeface="Arial" panose="020B0604020202020204" pitchFamily="34" charset="0"/>
              </a:rPr>
              <a:t>For more information about controlling blood glucose concentration, please refer to the </a:t>
            </a:r>
            <a:r>
              <a:rPr lang="en-GB" altLang="en-US" i="1" dirty="0" err="1">
                <a:latin typeface="Arial" panose="020B0604020202020204" pitchFamily="34" charset="0"/>
              </a:rPr>
              <a:t>Glucoregulation</a:t>
            </a:r>
            <a:r>
              <a:rPr lang="en-GB" altLang="en-US" dirty="0">
                <a:latin typeface="Arial" panose="020B0604020202020204" pitchFamily="34" charset="0"/>
              </a:rPr>
              <a:t> presentation. </a:t>
            </a:r>
          </a:p>
          <a:p>
            <a:pPr eaLnBrk="1" hangingPunct="1"/>
            <a:r>
              <a:rPr lang="en-GB" altLang="en-US" dirty="0">
                <a:latin typeface="Arial" panose="020B0604020202020204" pitchFamily="34" charset="0"/>
              </a:rPr>
              <a:t>For more information about controlling core body temperature, please refer to the </a:t>
            </a:r>
            <a:r>
              <a:rPr lang="en-GB" altLang="en-US" i="1" dirty="0">
                <a:latin typeface="Arial" panose="020B0604020202020204" pitchFamily="34" charset="0"/>
              </a:rPr>
              <a:t>Thermoregulation</a:t>
            </a:r>
            <a:r>
              <a:rPr lang="en-GB" altLang="en-US" dirty="0">
                <a:latin typeface="Arial" panose="020B0604020202020204" pitchFamily="34" charset="0"/>
              </a:rPr>
              <a:t> presentation. </a:t>
            </a:r>
          </a:p>
          <a:p>
            <a:pPr eaLnBrk="1" hangingPunct="1"/>
            <a:r>
              <a:rPr lang="en-GB" altLang="en-US" dirty="0">
                <a:latin typeface="Arial" panose="020B0604020202020204" pitchFamily="34" charset="0"/>
              </a:rPr>
              <a:t>For more information about controlling water and mineral ion levels, please refer to the </a:t>
            </a:r>
            <a:r>
              <a:rPr lang="en-GB" altLang="en-US" i="1" dirty="0">
                <a:latin typeface="Arial" panose="020B0604020202020204" pitchFamily="34" charset="0"/>
              </a:rPr>
              <a:t>Excretion</a:t>
            </a:r>
            <a:r>
              <a:rPr lang="en-GB" altLang="en-US" dirty="0">
                <a:latin typeface="Arial" panose="020B0604020202020204" pitchFamily="34" charset="0"/>
              </a:rPr>
              <a:t> presentation.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5419209-22F8-4911-B1E2-6288B9C115D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B77FE8-F1A9-4410-9C9E-9ABD7DA39B75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2">
            <a:extLst>
              <a:ext uri="{FF2B5EF4-FFF2-40B4-BE49-F238E27FC236}">
                <a16:creationId xmlns:a16="http://schemas.microsoft.com/office/drawing/2014/main" id="{603FF303-29DF-4D54-A839-AB325B55457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7" name="Rectangle 3">
            <a:extLst>
              <a:ext uri="{FF2B5EF4-FFF2-40B4-BE49-F238E27FC236}">
                <a16:creationId xmlns:a16="http://schemas.microsoft.com/office/drawing/2014/main" id="{52E63050-41A7-49ED-8E62-BF72EBAE3D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pPr eaLnBrk="1" hangingPunct="1"/>
            <a:r>
              <a:rPr lang="en-GB" altLang="en-US" dirty="0">
                <a:latin typeface="Arial" panose="020B0604020202020204" pitchFamily="34" charset="0"/>
              </a:rPr>
              <a:t>Before clicking on each of the organs, students could be asked which they think is responsible for the regulation of water, temperature, glucose, ions and carbon dioxide.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81DE970-B0E1-4B86-83AA-4018A21844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B77FE8-F1A9-4410-9C9E-9ABD7DA39B75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Rectangle 2">
            <a:extLst>
              <a:ext uri="{FF2B5EF4-FFF2-40B4-BE49-F238E27FC236}">
                <a16:creationId xmlns:a16="http://schemas.microsoft.com/office/drawing/2014/main" id="{E4E517D7-0E56-4F3A-A259-3F0B901185C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1" name="Rectangle 3">
            <a:extLst>
              <a:ext uri="{FF2B5EF4-FFF2-40B4-BE49-F238E27FC236}">
                <a16:creationId xmlns:a16="http://schemas.microsoft.com/office/drawing/2014/main" id="{312F718B-7EC2-46B0-ADA5-9C000A3894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DB4A158-FEC0-421A-9836-8F0B86CCDB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B77FE8-F1A9-4410-9C9E-9ABD7DA39B75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8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9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0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5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6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7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8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9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221764" y="1187864"/>
            <a:ext cx="4990744" cy="3127761"/>
          </a:xfrm>
        </p:spPr>
        <p:txBody>
          <a:bodyPr/>
          <a:lstStyle>
            <a:lvl1pPr algn="ctr">
              <a:lnSpc>
                <a:spcPct val="100000"/>
              </a:lnSpc>
              <a:defRPr sz="4400">
                <a:solidFill>
                  <a:srgbClr val="33CC3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98834DD-8F6E-42DC-9D16-ECD46904FE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7" name="Text Box 14">
            <a:extLst>
              <a:ext uri="{FF2B5EF4-FFF2-40B4-BE49-F238E27FC236}">
                <a16:creationId xmlns:a16="http://schemas.microsoft.com/office/drawing/2014/main" id="{8791D40A-4DB6-4A2B-BA84-E865395A5AD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56968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369769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975"/>
            <a:ext cx="2057400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975"/>
            <a:ext cx="6019800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940210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53975"/>
            <a:ext cx="8229600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242749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043246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8BEDEB8-A9C3-4367-BF40-FB60AF6FA13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48552" y="1300899"/>
            <a:ext cx="5712644" cy="237555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9474967-5D5D-47B0-9641-1895A87640B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3148552" y="4271390"/>
            <a:ext cx="5712644" cy="235916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4EB760-B304-407E-93E6-2BC1C04C1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F43ADC5B-499B-40DB-858C-27BBFD38862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563041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893706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532996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775434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280104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61803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776241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774714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7046689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97533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763638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396967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53975"/>
            <a:ext cx="2112962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3363" y="53975"/>
            <a:ext cx="6188075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166378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33363" y="53975"/>
            <a:ext cx="8453437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04781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30456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99060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77772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42083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2746806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38352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12973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2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ags" Target="../tags/tag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3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5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pic>
        <p:nvPicPr>
          <p:cNvPr id="1030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23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33C472F-B895-46EA-B929-83095296765C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Text Box 14">
            <a:extLst>
              <a:ext uri="{FF2B5EF4-FFF2-40B4-BE49-F238E27FC236}">
                <a16:creationId xmlns:a16="http://schemas.microsoft.com/office/drawing/2014/main" id="{C436BA7E-3972-478D-9105-365FB1FA2F5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10</a:t>
            </a:r>
          </a:p>
        </p:txBody>
      </p:sp>
    </p:spTree>
    <p:custDataLst>
      <p:tags r:id="rId16"/>
    </p:custDataLst>
    <p:extLst>
      <p:ext uri="{BB962C8B-B14F-4D97-AF65-F5344CB8AC3E}">
        <p14:creationId xmlns:p14="http://schemas.microsoft.com/office/powerpoint/2010/main" val="3180356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97" r:id="rId1"/>
    <p:sldLayoutId id="2147484798" r:id="rId2"/>
    <p:sldLayoutId id="2147484799" r:id="rId3"/>
    <p:sldLayoutId id="2147484800" r:id="rId4"/>
    <p:sldLayoutId id="2147484801" r:id="rId5"/>
    <p:sldLayoutId id="2147484802" r:id="rId6"/>
    <p:sldLayoutId id="2147484803" r:id="rId7"/>
    <p:sldLayoutId id="2147484804" r:id="rId8"/>
    <p:sldLayoutId id="2147484805" r:id="rId9"/>
    <p:sldLayoutId id="2147484806" r:id="rId10"/>
    <p:sldLayoutId id="2147484807" r:id="rId11"/>
    <p:sldLayoutId id="2147484808" r:id="rId12"/>
    <p:sldLayoutId id="2147484809" r:id="rId13"/>
    <p:sldLayoutId id="2147484810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5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205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pic>
        <p:nvPicPr>
          <p:cNvPr id="2054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D9274EB-7F4D-46DD-BE65-348FFA113121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0CFC9F27-850B-4F73-BED5-C83147E45AB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10</a:t>
            </a:r>
          </a:p>
        </p:txBody>
      </p:sp>
    </p:spTree>
    <p:custDataLst>
      <p:tags r:id="rId14"/>
    </p:custDataLst>
    <p:extLst>
      <p:ext uri="{BB962C8B-B14F-4D97-AF65-F5344CB8AC3E}">
        <p14:creationId xmlns:p14="http://schemas.microsoft.com/office/powerpoint/2010/main" val="4234097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12" r:id="rId1"/>
    <p:sldLayoutId id="2147484813" r:id="rId2"/>
    <p:sldLayoutId id="2147484814" r:id="rId3"/>
    <p:sldLayoutId id="2147484815" r:id="rId4"/>
    <p:sldLayoutId id="2147484816" r:id="rId5"/>
    <p:sldLayoutId id="2147484817" r:id="rId6"/>
    <p:sldLayoutId id="2147484818" r:id="rId7"/>
    <p:sldLayoutId id="2147484819" r:id="rId8"/>
    <p:sldLayoutId id="2147484820" r:id="rId9"/>
    <p:sldLayoutId id="2147484821" r:id="rId10"/>
    <p:sldLayoutId id="2147484822" r:id="rId11"/>
    <p:sldLayoutId id="2147484823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control" Target="../activeX/activeX3.xml"/><Relationship Id="rId7" Type="http://schemas.openxmlformats.org/officeDocument/2006/relationships/image" Target="../media/image9.png"/><Relationship Id="rId2" Type="http://schemas.openxmlformats.org/officeDocument/2006/relationships/tags" Target="../tags/tag40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1.png"/><Relationship Id="rId5" Type="http://schemas.openxmlformats.org/officeDocument/2006/relationships/notesSlide" Target="../notesSlides/notesSlide10.xml"/><Relationship Id="rId10" Type="http://schemas.openxmlformats.org/officeDocument/2006/relationships/image" Target="../media/image10.wmf"/><Relationship Id="rId4" Type="http://schemas.openxmlformats.org/officeDocument/2006/relationships/slideLayout" Target="../slideLayouts/slideLayout20.xml"/><Relationship Id="rId9" Type="http://schemas.openxmlformats.org/officeDocument/2006/relationships/image" Target="../media/image1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3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3.x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control" Target="../activeX/activeX1.xml"/><Relationship Id="rId7" Type="http://schemas.openxmlformats.org/officeDocument/2006/relationships/image" Target="../media/image11.png"/><Relationship Id="rId2" Type="http://schemas.openxmlformats.org/officeDocument/2006/relationships/tags" Target="../tags/tag3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png"/><Relationship Id="rId11" Type="http://schemas.openxmlformats.org/officeDocument/2006/relationships/image" Target="../media/image10.wmf"/><Relationship Id="rId5" Type="http://schemas.openxmlformats.org/officeDocument/2006/relationships/notesSlide" Target="../notesSlides/notesSlide4.xml"/><Relationship Id="rId10" Type="http://schemas.openxmlformats.org/officeDocument/2006/relationships/image" Target="../media/image13.jpg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5.x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6.x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7.x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control" Target="../activeX/activeX2.xml"/><Relationship Id="rId7" Type="http://schemas.openxmlformats.org/officeDocument/2006/relationships/image" Target="../media/image11.png"/><Relationship Id="rId2" Type="http://schemas.openxmlformats.org/officeDocument/2006/relationships/tags" Target="../tags/tag38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png"/><Relationship Id="rId5" Type="http://schemas.openxmlformats.org/officeDocument/2006/relationships/notesSlide" Target="../notesSlides/notesSlide8.xml"/><Relationship Id="rId10" Type="http://schemas.openxmlformats.org/officeDocument/2006/relationships/image" Target="../media/image10.wmf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9.xml"/><Relationship Id="rId5" Type="http://schemas.openxmlformats.org/officeDocument/2006/relationships/image" Target="../media/image6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3">
            <a:extLst>
              <a:ext uri="{FF2B5EF4-FFF2-40B4-BE49-F238E27FC236}">
                <a16:creationId xmlns:a16="http://schemas.microsoft.com/office/drawing/2014/main" id="{9A4A28A6-A6DF-4C54-9B06-4B38D2505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4088" y="1187864"/>
            <a:ext cx="4848419" cy="3127761"/>
          </a:xfrm>
        </p:spPr>
        <p:txBody>
          <a:bodyPr/>
          <a:lstStyle/>
          <a:p>
            <a:r>
              <a:rPr lang="en-GB" altLang="en-US" dirty="0"/>
              <a:t>Homeostasis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>
            <a:extLst>
              <a:ext uri="{FF2B5EF4-FFF2-40B4-BE49-F238E27FC236}">
                <a16:creationId xmlns:a16="http://schemas.microsoft.com/office/drawing/2014/main" id="{E7C1BB99-A9F1-4FB1-8963-774195EAF5C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Incubators: negative feedback</a:t>
            </a:r>
          </a:p>
        </p:txBody>
      </p:sp>
      <p:pic>
        <p:nvPicPr>
          <p:cNvPr id="7" name="Picture 6" descr="flash_icon">
            <a:extLst>
              <a:ext uri="{FF2B5EF4-FFF2-40B4-BE49-F238E27FC236}">
                <a16:creationId xmlns:a16="http://schemas.microsoft.com/office/drawing/2014/main" id="{CBAF1C82-3463-47DA-8962-D1EBF92E49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notes_icon">
            <a:extLst>
              <a:ext uri="{FF2B5EF4-FFF2-40B4-BE49-F238E27FC236}">
                <a16:creationId xmlns:a16="http://schemas.microsoft.com/office/drawing/2014/main" id="{5898770B-FD78-41F6-B1AB-253AA70D5F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123238" y="150813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FAB369E-CDBB-43B9-B7CE-490BC172CB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29627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ustDataLst>
      <p:tags r:id="rId2"/>
    </p:custDataLst>
    <p:controls>
      <mc:AlternateContent xmlns:mc="http://schemas.openxmlformats.org/markup-compatibility/2006">
        <mc:Choice xmlns:v="urn:schemas-microsoft-com:vml" Requires="v">
          <p:control spid="3091" name="ShockwaveFlash1" r:id="rId3" imgW="8699400" imgH="5308560"/>
        </mc:Choice>
        <mc:Fallback>
          <p:control name="ShockwaveFlash1" r:id="rId3" imgW="8699400" imgH="5308560">
            <p:pic>
              <p:nvPicPr>
                <p:cNvPr id="3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"/>
                <a:srcRect/>
                <a:stretch>
                  <a:fillRect/>
                </a:stretch>
              </p:blipFill>
              <p:spPr bwMode="auto">
                <a:xfrm>
                  <a:off x="212725" y="800100"/>
                  <a:ext cx="8699500" cy="53086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4ABE34-7415-49D3-BEDF-B4936BDCAE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16000" indent="-216000">
              <a:buSzPct val="100000"/>
              <a:buFont typeface="Wingdings 2" panose="05020102010507070707" pitchFamily="18" charset="2"/>
              <a:buChar char=""/>
            </a:pPr>
            <a:r>
              <a:rPr lang="en-GB" sz="1600" dirty="0"/>
              <a:t>Developing and Using Models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7178BF-770B-4F13-AFC6-5D12BD5713F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en-GB" sz="1600" dirty="0"/>
              <a:t>1. Patterns </a:t>
            </a:r>
          </a:p>
          <a:p>
            <a:r>
              <a:rPr lang="en-GB" sz="1600" dirty="0"/>
              <a:t>2. Cause and Effect</a:t>
            </a:r>
          </a:p>
          <a:p>
            <a:r>
              <a:rPr lang="en-GB" sz="1600" dirty="0"/>
              <a:t>4. Systems and System Models</a:t>
            </a:r>
          </a:p>
          <a:p>
            <a:r>
              <a:rPr lang="en-GB" sz="1600" dirty="0"/>
              <a:t>6. Structure and Function</a:t>
            </a:r>
          </a:p>
          <a:p>
            <a:r>
              <a:rPr lang="en-GB" sz="1600" dirty="0"/>
              <a:t>7. Stability and Change</a:t>
            </a:r>
            <a:endParaRPr lang="en-US" sz="1600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A3BB19F-D25B-4762-BF2E-7C46604C9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Information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5316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ABB469B1-2646-43CB-B195-A760BB205F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/>
              <a:t>What is homeostasis? (1)</a:t>
            </a:r>
          </a:p>
        </p:txBody>
      </p:sp>
      <p:sp>
        <p:nvSpPr>
          <p:cNvPr id="13315" name="Text Box 7">
            <a:extLst>
              <a:ext uri="{FF2B5EF4-FFF2-40B4-BE49-F238E27FC236}">
                <a16:creationId xmlns:a16="http://schemas.microsoft.com/office/drawing/2014/main" id="{FFDAE141-2D9F-4E8A-8BEA-BFE45956AF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85566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b="1">
                <a:solidFill>
                  <a:srgbClr val="10BC45"/>
                </a:solidFill>
                <a:cs typeface="Arial" panose="020B0604020202020204" pitchFamily="34" charset="0"/>
              </a:rPr>
              <a:t>Homeostasis</a:t>
            </a:r>
            <a:r>
              <a:rPr lang="en-GB" altLang="en-US">
                <a:cs typeface="Arial" panose="020B0604020202020204" pitchFamily="34" charset="0"/>
              </a:rPr>
              <a:t> is the regulation of the internal conditions of a cell or organism to maintain optimum conditions for function.</a:t>
            </a:r>
            <a:endParaRPr lang="en-GB" altLang="en-US">
              <a:solidFill>
                <a:srgbClr val="010066"/>
              </a:solidFill>
              <a:cs typeface="Arial" panose="020B0604020202020204" pitchFamily="34" charset="0"/>
            </a:endParaRPr>
          </a:p>
        </p:txBody>
      </p:sp>
      <p:sp>
        <p:nvSpPr>
          <p:cNvPr id="1051663" name="Text Box 15">
            <a:extLst>
              <a:ext uri="{FF2B5EF4-FFF2-40B4-BE49-F238E27FC236}">
                <a16:creationId xmlns:a16="http://schemas.microsoft.com/office/drawing/2014/main" id="{09A1AA97-D05C-4CEE-AACB-995F6898F9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3933825"/>
            <a:ext cx="3709811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  <a:cs typeface="Arial" panose="020B0604020202020204" pitchFamily="34" charset="0"/>
              </a:rPr>
              <a:t>Homeostasis maintains optimal conditions for the activity of </a:t>
            </a:r>
            <a:r>
              <a:rPr lang="en-GB" altLang="en-US" b="1" dirty="0">
                <a:solidFill>
                  <a:srgbClr val="10BC45"/>
                </a:solidFill>
                <a:cs typeface="Arial" panose="020B0604020202020204" pitchFamily="34" charset="0"/>
              </a:rPr>
              <a:t>enzymes</a:t>
            </a:r>
            <a:r>
              <a:rPr lang="en-GB" altLang="en-US" dirty="0">
                <a:solidFill>
                  <a:srgbClr val="010066"/>
                </a:solidFill>
                <a:cs typeface="Arial" panose="020B0604020202020204" pitchFamily="34" charset="0"/>
              </a:rPr>
              <a:t>.</a:t>
            </a:r>
          </a:p>
        </p:txBody>
      </p:sp>
      <p:sp>
        <p:nvSpPr>
          <p:cNvPr id="14342" name="Rectangle 8">
            <a:extLst>
              <a:ext uri="{FF2B5EF4-FFF2-40B4-BE49-F238E27FC236}">
                <a16:creationId xmlns:a16="http://schemas.microsoft.com/office/drawing/2014/main" id="{4CF1F831-B877-4314-9D1D-17C5369043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1803400"/>
            <a:ext cx="3889375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cs typeface="Arial" panose="020B0604020202020204" pitchFamily="34" charset="0"/>
              </a:rPr>
              <a:t>For this to be achieved, the cell or organism must be able to sense and respond to changes in internal and external conditions. </a:t>
            </a:r>
            <a:endParaRPr lang="en-GB" alt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918BB56-01F3-4C54-8C36-C30ED11E90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5322888"/>
            <a:ext cx="858678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  <a:cs typeface="Arial" panose="020B0604020202020204" pitchFamily="34" charset="0"/>
              </a:rPr>
              <a:t>This ensures the </a:t>
            </a:r>
            <a:r>
              <a:rPr lang="en-GB" altLang="en-US" b="1" dirty="0">
                <a:solidFill>
                  <a:srgbClr val="10BC45"/>
                </a:solidFill>
                <a:cs typeface="Arial" panose="020B0604020202020204" pitchFamily="34" charset="0"/>
              </a:rPr>
              <a:t>metabolic reactions </a:t>
            </a:r>
            <a:r>
              <a:rPr lang="en-GB" altLang="en-US" dirty="0">
                <a:solidFill>
                  <a:srgbClr val="010066"/>
                </a:solidFill>
                <a:cs typeface="Arial" panose="020B0604020202020204" pitchFamily="34" charset="0"/>
              </a:rPr>
              <a:t>they </a:t>
            </a:r>
            <a:r>
              <a:rPr lang="en-GB" altLang="en-US" dirty="0" err="1">
                <a:solidFill>
                  <a:srgbClr val="010066"/>
                </a:solidFill>
                <a:cs typeface="Arial" panose="020B0604020202020204" pitchFamily="34" charset="0"/>
              </a:rPr>
              <a:t>catalyze</a:t>
            </a:r>
            <a:r>
              <a:rPr lang="en-GB" altLang="en-US" dirty="0">
                <a:solidFill>
                  <a:srgbClr val="010066"/>
                </a:solidFill>
                <a:cs typeface="Arial" panose="020B0604020202020204" pitchFamily="34" charset="0"/>
              </a:rPr>
              <a:t> occur at the appropriate rate, which enables cells to function properly. </a:t>
            </a:r>
            <a:endParaRPr lang="en-GB" altLang="en-US" dirty="0"/>
          </a:p>
        </p:txBody>
      </p:sp>
      <p:pic>
        <p:nvPicPr>
          <p:cNvPr id="13320" name="Picture 7" descr="Blood_circulatorysyst.png">
            <a:extLst>
              <a:ext uri="{FF2B5EF4-FFF2-40B4-BE49-F238E27FC236}">
                <a16:creationId xmlns:a16="http://schemas.microsoft.com/office/drawing/2014/main" id="{B4B4D730-05C9-4B18-B617-A0C3B3FF9E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614488"/>
            <a:ext cx="3225800" cy="361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01E32A4-59C3-4D09-9E83-E4B30C0155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9" descr="notes_icon">
            <a:extLst>
              <a:ext uri="{FF2B5EF4-FFF2-40B4-BE49-F238E27FC236}">
                <a16:creationId xmlns:a16="http://schemas.microsoft.com/office/drawing/2014/main" id="{CF7B46B0-D96A-47E0-B8BB-7FFAF4CFA0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1663" grpId="0"/>
      <p:bldP spid="14342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>
            <a:extLst>
              <a:ext uri="{FF2B5EF4-FFF2-40B4-BE49-F238E27FC236}">
                <a16:creationId xmlns:a16="http://schemas.microsoft.com/office/drawing/2014/main" id="{B0F056DB-9468-4FA6-A536-5F4FA3A450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What is homeostasis? (2)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9596E2C-F09A-448D-B273-2AF06ACBD7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flash_icon">
            <a:extLst>
              <a:ext uri="{FF2B5EF4-FFF2-40B4-BE49-F238E27FC236}">
                <a16:creationId xmlns:a16="http://schemas.microsoft.com/office/drawing/2014/main" id="{1064067A-B120-407A-96D0-EA335449F2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notes_icon">
            <a:extLst>
              <a:ext uri="{FF2B5EF4-FFF2-40B4-BE49-F238E27FC236}">
                <a16:creationId xmlns:a16="http://schemas.microsoft.com/office/drawing/2014/main" id="{1DE374F5-F5F9-49A8-AD02-D0A5E940CA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123238" y="150813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598388C-3210-4EEA-B7BB-939E7F79AB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29627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ustDataLst>
      <p:tags r:id="rId2"/>
    </p:custDataLst>
    <p:controls>
      <mc:AlternateContent xmlns:mc="http://schemas.openxmlformats.org/markup-compatibility/2006">
        <mc:Choice xmlns:v="urn:schemas-microsoft-com:vml" Requires="v">
          <p:control spid="1043" name="ShockwaveFlash1" r:id="rId3" imgW="8699400" imgH="5308560"/>
        </mc:Choice>
        <mc:Fallback>
          <p:control name="ShockwaveFlash1" r:id="rId3" imgW="8699400" imgH="5308560">
            <p:pic>
              <p:nvPicPr>
                <p:cNvPr id="3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1"/>
                <a:srcRect/>
                <a:stretch>
                  <a:fillRect/>
                </a:stretch>
              </p:blipFill>
              <p:spPr bwMode="auto">
                <a:xfrm>
                  <a:off x="212725" y="800100"/>
                  <a:ext cx="8699500" cy="53086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F3976E7E-CCFF-44C5-86AC-68A7F498DD0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/>
              <a:t>Achieving homeostasis (1)</a:t>
            </a:r>
          </a:p>
        </p:txBody>
      </p:sp>
      <p:sp>
        <p:nvSpPr>
          <p:cNvPr id="14340" name="Text Box 7">
            <a:extLst>
              <a:ext uri="{FF2B5EF4-FFF2-40B4-BE49-F238E27FC236}">
                <a16:creationId xmlns:a16="http://schemas.microsoft.com/office/drawing/2014/main" id="{C8584CC9-D743-45A0-903C-65C21FD343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81899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>
                <a:cs typeface="Arial" panose="020B0604020202020204" pitchFamily="34" charset="0"/>
              </a:rPr>
              <a:t>Internal conditions are maintained by </a:t>
            </a:r>
            <a:r>
              <a:rPr lang="en-GB" altLang="en-US" b="1" dirty="0">
                <a:solidFill>
                  <a:srgbClr val="10BC45"/>
                </a:solidFill>
                <a:cs typeface="Arial" panose="020B0604020202020204" pitchFamily="34" charset="0"/>
              </a:rPr>
              <a:t>automatic control systems </a:t>
            </a:r>
            <a:r>
              <a:rPr lang="en-GB" altLang="en-US" dirty="0">
                <a:cs typeface="Arial" panose="020B0604020202020204" pitchFamily="34" charset="0"/>
              </a:rPr>
              <a:t>in the body. </a:t>
            </a:r>
            <a:r>
              <a:rPr lang="en-GB" altLang="en-US" dirty="0">
                <a:solidFill>
                  <a:srgbClr val="010066"/>
                </a:solidFill>
                <a:cs typeface="Arial" panose="020B0604020202020204" pitchFamily="34" charset="0"/>
              </a:rPr>
              <a:t>All control systems include:</a:t>
            </a:r>
          </a:p>
        </p:txBody>
      </p:sp>
      <p:sp>
        <p:nvSpPr>
          <p:cNvPr id="15365" name="Rectangle 11">
            <a:extLst>
              <a:ext uri="{FF2B5EF4-FFF2-40B4-BE49-F238E27FC236}">
                <a16:creationId xmlns:a16="http://schemas.microsoft.com/office/drawing/2014/main" id="{1061F450-906F-48C0-A8C9-375A1CC567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1804988"/>
            <a:ext cx="590867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58775" indent="-358775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altLang="en-US" b="1" dirty="0">
                <a:solidFill>
                  <a:srgbClr val="10BC45"/>
                </a:solidFill>
                <a:cs typeface="Arial" panose="020B0604020202020204" pitchFamily="34" charset="0"/>
              </a:rPr>
              <a:t>Receptor cells</a:t>
            </a:r>
            <a:r>
              <a:rPr lang="en-GB" altLang="en-US" dirty="0">
                <a:solidFill>
                  <a:srgbClr val="010066"/>
                </a:solidFill>
                <a:cs typeface="Arial" panose="020B0604020202020204" pitchFamily="34" charset="0"/>
              </a:rPr>
              <a:t>,</a:t>
            </a:r>
            <a:r>
              <a:rPr lang="en-GB" altLang="en-US" b="1" dirty="0">
                <a:solidFill>
                  <a:srgbClr val="10BC45"/>
                </a:solidFill>
                <a:cs typeface="Arial" panose="020B0604020202020204" pitchFamily="34" charset="0"/>
              </a:rPr>
              <a:t> </a:t>
            </a:r>
            <a:r>
              <a:rPr lang="en-GB" altLang="en-US" dirty="0">
                <a:cs typeface="Arial" panose="020B0604020202020204" pitchFamily="34" charset="0"/>
              </a:rPr>
              <a:t>which detect changes </a:t>
            </a:r>
            <a:br>
              <a:rPr lang="en-GB" altLang="en-US" dirty="0">
                <a:cs typeface="Arial" panose="020B0604020202020204" pitchFamily="34" charset="0"/>
              </a:rPr>
            </a:br>
            <a:r>
              <a:rPr lang="en-GB" altLang="en-US" dirty="0">
                <a:cs typeface="Arial" panose="020B0604020202020204" pitchFamily="34" charset="0"/>
              </a:rPr>
              <a:t>in the environment called </a:t>
            </a:r>
            <a:r>
              <a:rPr lang="en-GB" altLang="en-US" b="1" dirty="0">
                <a:solidFill>
                  <a:srgbClr val="10BC45"/>
                </a:solidFill>
                <a:cs typeface="Arial" panose="020B0604020202020204" pitchFamily="34" charset="0"/>
              </a:rPr>
              <a:t>stimuli</a:t>
            </a:r>
            <a:r>
              <a:rPr lang="en-GB" altLang="en-US" dirty="0">
                <a:cs typeface="Arial" panose="020B0604020202020204" pitchFamily="34" charset="0"/>
              </a:rPr>
              <a:t>. </a:t>
            </a:r>
            <a:endParaRPr lang="en-GB" altLang="en-US" dirty="0"/>
          </a:p>
        </p:txBody>
      </p:sp>
      <p:sp>
        <p:nvSpPr>
          <p:cNvPr id="15366" name="Rectangle 12">
            <a:extLst>
              <a:ext uri="{FF2B5EF4-FFF2-40B4-BE49-F238E27FC236}">
                <a16:creationId xmlns:a16="http://schemas.microsoft.com/office/drawing/2014/main" id="{08AF384A-EE9A-47DE-A4D1-F484B90CE3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899" y="2824163"/>
            <a:ext cx="5120923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58775" indent="-358775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altLang="en-US" b="1" dirty="0">
                <a:solidFill>
                  <a:srgbClr val="10BC45"/>
                </a:solidFill>
                <a:cs typeface="Arial" panose="020B0604020202020204" pitchFamily="34" charset="0"/>
              </a:rPr>
              <a:t>Coordination </a:t>
            </a:r>
            <a:r>
              <a:rPr lang="en-GB" altLang="en-US" b="1" dirty="0" err="1">
                <a:solidFill>
                  <a:srgbClr val="10BC45"/>
                </a:solidFill>
                <a:cs typeface="Arial" panose="020B0604020202020204" pitchFamily="34" charset="0"/>
              </a:rPr>
              <a:t>centers</a:t>
            </a:r>
            <a:r>
              <a:rPr lang="en-GB" altLang="en-US" dirty="0">
                <a:solidFill>
                  <a:srgbClr val="010066"/>
                </a:solidFill>
                <a:cs typeface="Arial" panose="020B0604020202020204" pitchFamily="34" charset="0"/>
              </a:rPr>
              <a:t>, </a:t>
            </a:r>
            <a:r>
              <a:rPr lang="en-GB" altLang="en-US" dirty="0">
                <a:cs typeface="Arial" panose="020B0604020202020204" pitchFamily="34" charset="0"/>
              </a:rPr>
              <a:t>which receive and process information from receptors. These include the brain, spinal cord and pancreas. </a:t>
            </a:r>
            <a:endParaRPr lang="en-GB" altLang="en-US" dirty="0"/>
          </a:p>
        </p:txBody>
      </p:sp>
      <p:sp>
        <p:nvSpPr>
          <p:cNvPr id="15367" name="Rectangle 13">
            <a:extLst>
              <a:ext uri="{FF2B5EF4-FFF2-40B4-BE49-F238E27FC236}">
                <a16:creationId xmlns:a16="http://schemas.microsoft.com/office/drawing/2014/main" id="{9C7729E0-5BEE-4B9A-B79F-C97F5EE2B4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1" y="4583113"/>
            <a:ext cx="5120922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58775" indent="-358775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altLang="en-US" b="1" dirty="0">
                <a:solidFill>
                  <a:srgbClr val="10BC45"/>
                </a:solidFill>
                <a:cs typeface="Arial" panose="020B0604020202020204" pitchFamily="34" charset="0"/>
              </a:rPr>
              <a:t>Effectors</a:t>
            </a:r>
            <a:r>
              <a:rPr lang="en-GB" altLang="en-US" dirty="0">
                <a:solidFill>
                  <a:srgbClr val="010066"/>
                </a:solidFill>
                <a:cs typeface="Arial" panose="020B0604020202020204" pitchFamily="34" charset="0"/>
              </a:rPr>
              <a:t>, which bring about responses to maintain optimal conditions. These include </a:t>
            </a:r>
            <a:br>
              <a:rPr lang="en-GB" altLang="en-US" dirty="0">
                <a:solidFill>
                  <a:srgbClr val="010066"/>
                </a:solidFill>
                <a:cs typeface="Arial" panose="020B0604020202020204" pitchFamily="34" charset="0"/>
              </a:rPr>
            </a:br>
            <a:r>
              <a:rPr lang="en-GB" altLang="en-US" dirty="0">
                <a:solidFill>
                  <a:srgbClr val="010066"/>
                </a:solidFill>
                <a:cs typeface="Arial" panose="020B0604020202020204" pitchFamily="34" charset="0"/>
              </a:rPr>
              <a:t>muscles and </a:t>
            </a:r>
            <a:r>
              <a:rPr lang="en-GB" altLang="en-US" b="1" dirty="0">
                <a:solidFill>
                  <a:srgbClr val="10BC45"/>
                </a:solidFill>
                <a:cs typeface="Arial" panose="020B0604020202020204" pitchFamily="34" charset="0"/>
              </a:rPr>
              <a:t>endocrine glands</a:t>
            </a:r>
            <a:r>
              <a:rPr lang="en-GB" altLang="en-US" dirty="0">
                <a:solidFill>
                  <a:srgbClr val="010066"/>
                </a:solidFill>
                <a:cs typeface="Arial" panose="020B0604020202020204" pitchFamily="34" charset="0"/>
              </a:rPr>
              <a:t>.</a:t>
            </a:r>
            <a:r>
              <a:rPr lang="en-GB" altLang="en-US" dirty="0">
                <a:cs typeface="Arial" panose="020B0604020202020204" pitchFamily="34" charset="0"/>
              </a:rPr>
              <a:t> </a:t>
            </a:r>
            <a:endParaRPr lang="en-GB" altLang="en-US" dirty="0"/>
          </a:p>
        </p:txBody>
      </p:sp>
      <p:pic>
        <p:nvPicPr>
          <p:cNvPr id="14344" name="Picture 7" descr="endocrineglands_man.png">
            <a:extLst>
              <a:ext uri="{FF2B5EF4-FFF2-40B4-BE49-F238E27FC236}">
                <a16:creationId xmlns:a16="http://schemas.microsoft.com/office/drawing/2014/main" id="{C6BCC70F-288D-4AD2-8E1C-B52CDE7E97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900" y="1878013"/>
            <a:ext cx="3722688" cy="446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D1AE517-223F-44E7-AAB7-C71B80D10C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9" descr="notes_icon">
            <a:extLst>
              <a:ext uri="{FF2B5EF4-FFF2-40B4-BE49-F238E27FC236}">
                <a16:creationId xmlns:a16="http://schemas.microsoft.com/office/drawing/2014/main" id="{F2F54137-02C4-4037-B432-99AD8F6F24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5" grpId="0"/>
      <p:bldP spid="15366" grpId="0"/>
      <p:bldP spid="1536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BC6D5332-2DDC-4410-83FA-67471AE62B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/>
              <a:t>Achieving homeostasis (2)</a:t>
            </a:r>
          </a:p>
        </p:txBody>
      </p:sp>
      <p:sp>
        <p:nvSpPr>
          <p:cNvPr id="15364" name="Text Box 7">
            <a:extLst>
              <a:ext uri="{FF2B5EF4-FFF2-40B4-BE49-F238E27FC236}">
                <a16:creationId xmlns:a16="http://schemas.microsoft.com/office/drawing/2014/main" id="{3492D242-B4E2-4B13-9E60-B70E5CE7DC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5459589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>
                <a:cs typeface="Arial" panose="020B0604020202020204" pitchFamily="34" charset="0"/>
              </a:rPr>
              <a:t>Automatic control systems may involve</a:t>
            </a:r>
            <a:br>
              <a:rPr lang="en-GB" altLang="en-US" dirty="0">
                <a:cs typeface="Arial" panose="020B0604020202020204" pitchFamily="34" charset="0"/>
              </a:rPr>
            </a:br>
            <a:r>
              <a:rPr lang="en-GB" altLang="en-US" b="1" dirty="0">
                <a:cs typeface="Arial" panose="020B0604020202020204" pitchFamily="34" charset="0"/>
              </a:rPr>
              <a:t>nervous</a:t>
            </a:r>
            <a:r>
              <a:rPr lang="en-GB" altLang="en-US" dirty="0">
                <a:cs typeface="Arial" panose="020B0604020202020204" pitchFamily="34" charset="0"/>
              </a:rPr>
              <a:t> or </a:t>
            </a:r>
            <a:r>
              <a:rPr lang="en-GB" altLang="en-US" b="1" dirty="0">
                <a:cs typeface="Arial" panose="020B0604020202020204" pitchFamily="34" charset="0"/>
              </a:rPr>
              <a:t>chemical</a:t>
            </a:r>
            <a:r>
              <a:rPr lang="en-GB" altLang="en-US" dirty="0">
                <a:cs typeface="Arial" panose="020B0604020202020204" pitchFamily="34" charset="0"/>
              </a:rPr>
              <a:t> responses to </a:t>
            </a:r>
            <a:br>
              <a:rPr lang="en-GB" altLang="en-US" dirty="0">
                <a:cs typeface="Arial" panose="020B0604020202020204" pitchFamily="34" charset="0"/>
              </a:rPr>
            </a:br>
            <a:r>
              <a:rPr lang="en-GB" altLang="en-US" dirty="0">
                <a:cs typeface="Arial" panose="020B0604020202020204" pitchFamily="34" charset="0"/>
              </a:rPr>
              <a:t>maintain internal conditions. </a:t>
            </a:r>
            <a:endParaRPr lang="en-GB" altLang="en-US" dirty="0">
              <a:solidFill>
                <a:srgbClr val="010066"/>
              </a:solidFill>
              <a:cs typeface="Arial" panose="020B0604020202020204" pitchFamily="34" charset="0"/>
            </a:endParaRPr>
          </a:p>
        </p:txBody>
      </p:sp>
      <p:sp>
        <p:nvSpPr>
          <p:cNvPr id="16389" name="Rectangle 10">
            <a:extLst>
              <a:ext uri="{FF2B5EF4-FFF2-40B4-BE49-F238E27FC236}">
                <a16:creationId xmlns:a16="http://schemas.microsoft.com/office/drawing/2014/main" id="{DFE9D709-A150-48FB-84CD-778C2EBF80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2421821"/>
            <a:ext cx="4951589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cs typeface="Arial" panose="020B0604020202020204" pitchFamily="34" charset="0"/>
              </a:rPr>
              <a:t>The nervous system uses electrical impulses to carry information between receptors, coordination </a:t>
            </a:r>
            <a:r>
              <a:rPr lang="en-GB" altLang="en-US" dirty="0" err="1">
                <a:cs typeface="Arial" panose="020B0604020202020204" pitchFamily="34" charset="0"/>
              </a:rPr>
              <a:t>centers</a:t>
            </a:r>
            <a:r>
              <a:rPr lang="en-GB" altLang="en-US" dirty="0">
                <a:cs typeface="Arial" panose="020B0604020202020204" pitchFamily="34" charset="0"/>
              </a:rPr>
              <a:t> and effectors. </a:t>
            </a:r>
            <a:endParaRPr lang="en-GB" altLang="en-US" dirty="0"/>
          </a:p>
        </p:txBody>
      </p:sp>
      <p:sp>
        <p:nvSpPr>
          <p:cNvPr id="16390" name="Rectangle 14">
            <a:extLst>
              <a:ext uri="{FF2B5EF4-FFF2-40B4-BE49-F238E27FC236}">
                <a16:creationId xmlns:a16="http://schemas.microsoft.com/office/drawing/2014/main" id="{35F7C8A1-3112-41E6-A208-5C6E451628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4429304"/>
            <a:ext cx="6001456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cs typeface="Arial" panose="020B0604020202020204" pitchFamily="34" charset="0"/>
              </a:rPr>
              <a:t>Glands in the </a:t>
            </a:r>
            <a:r>
              <a:rPr lang="en-GB" altLang="en-US" b="1" dirty="0">
                <a:solidFill>
                  <a:srgbClr val="10BC45"/>
                </a:solidFill>
                <a:cs typeface="Arial" panose="020B0604020202020204" pitchFamily="34" charset="0"/>
              </a:rPr>
              <a:t>endocrine system </a:t>
            </a:r>
            <a:r>
              <a:rPr lang="en-GB" altLang="en-US" dirty="0">
                <a:cs typeface="Arial" panose="020B0604020202020204" pitchFamily="34" charset="0"/>
              </a:rPr>
              <a:t>can secrete</a:t>
            </a:r>
            <a:r>
              <a:rPr lang="en-GB" altLang="en-US" b="1" dirty="0">
                <a:solidFill>
                  <a:srgbClr val="10BC45"/>
                </a:solidFill>
                <a:cs typeface="Arial" panose="020B0604020202020204" pitchFamily="34" charset="0"/>
              </a:rPr>
              <a:t> hormones</a:t>
            </a:r>
            <a:r>
              <a:rPr lang="en-GB" altLang="en-US" dirty="0">
                <a:cs typeface="Arial" panose="020B0604020202020204" pitchFamily="34" charset="0"/>
              </a:rPr>
              <a:t>. These act as chemical messengers that are able to bring about responses that restore optimal conditions.</a:t>
            </a:r>
            <a:endParaRPr lang="en-GB" altLang="en-US" dirty="0"/>
          </a:p>
        </p:txBody>
      </p:sp>
      <p:pic>
        <p:nvPicPr>
          <p:cNvPr id="15367" name="Picture 7" descr="nervoussystem_body.png">
            <a:extLst>
              <a:ext uri="{FF2B5EF4-FFF2-40B4-BE49-F238E27FC236}">
                <a16:creationId xmlns:a16="http://schemas.microsoft.com/office/drawing/2014/main" id="{F96CE89D-37FF-4132-930E-DC3C1D67A1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784225"/>
            <a:ext cx="2817813" cy="565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6F5097C-2FA9-4F0B-9B34-E528C51074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notes_icon">
            <a:extLst>
              <a:ext uri="{FF2B5EF4-FFF2-40B4-BE49-F238E27FC236}">
                <a16:creationId xmlns:a16="http://schemas.microsoft.com/office/drawing/2014/main" id="{941471DD-7470-48FC-AC39-AA796A7839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9" grpId="0"/>
      <p:bldP spid="1639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9" name="Picture 5" descr="http://companyweb/production/Image%20library/Physics/_w/hot_png.jpg">
            <a:extLst>
              <a:ext uri="{FF2B5EF4-FFF2-40B4-BE49-F238E27FC236}">
                <a16:creationId xmlns:a16="http://schemas.microsoft.com/office/drawing/2014/main" id="{1F7D4434-2DE8-443D-9DFA-9DF9ADB78C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2800" y="1316038"/>
            <a:ext cx="4113213" cy="362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Rectangle 2">
            <a:extLst>
              <a:ext uri="{FF2B5EF4-FFF2-40B4-BE49-F238E27FC236}">
                <a16:creationId xmlns:a16="http://schemas.microsoft.com/office/drawing/2014/main" id="{72426F43-C01D-49C4-A050-9EFBDC28E0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/>
              <a:t>Controlling body conditions</a:t>
            </a:r>
          </a:p>
        </p:txBody>
      </p:sp>
      <p:sp>
        <p:nvSpPr>
          <p:cNvPr id="16389" name="Text Box 7">
            <a:extLst>
              <a:ext uri="{FF2B5EF4-FFF2-40B4-BE49-F238E27FC236}">
                <a16:creationId xmlns:a16="http://schemas.microsoft.com/office/drawing/2014/main" id="{8F0C258F-A05D-4ED8-A79C-92FDB01A97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85566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cs typeface="Arial" panose="020B0604020202020204" pitchFamily="34" charset="0"/>
              </a:rPr>
              <a:t>Many body conditions are maintained at their optimum level through homeostasis, including:  </a:t>
            </a:r>
            <a:endParaRPr lang="en-GB" altLang="en-US">
              <a:solidFill>
                <a:srgbClr val="010066"/>
              </a:solidFill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5CABEA6-A6DA-4006-A6E6-E6E14C5669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3532188"/>
            <a:ext cx="35210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5600" indent="-355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altLang="en-US">
                <a:solidFill>
                  <a:srgbClr val="010066"/>
                </a:solidFill>
                <a:cs typeface="Arial" panose="020B0604020202020204" pitchFamily="34" charset="0"/>
              </a:rPr>
              <a:t> water levels</a:t>
            </a:r>
            <a:endParaRPr lang="en-GB" alt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51F5977-E923-4B2F-B843-072F6819B9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2740025"/>
            <a:ext cx="4349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5600" indent="-355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altLang="en-US">
                <a:solidFill>
                  <a:srgbClr val="010066"/>
                </a:solidFill>
                <a:cs typeface="Arial" panose="020B0604020202020204" pitchFamily="34" charset="0"/>
              </a:rPr>
              <a:t> blood glucose levels</a:t>
            </a:r>
            <a:endParaRPr lang="en-GB" alt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E296EBA-7E5B-4D11-B3E2-3747D70490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1946275"/>
            <a:ext cx="39639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55600" indent="-355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altLang="en-US" b="1">
                <a:solidFill>
                  <a:srgbClr val="010066"/>
                </a:solidFill>
                <a:cs typeface="Arial" panose="020B0604020202020204" pitchFamily="34" charset="0"/>
              </a:rPr>
              <a:t> </a:t>
            </a:r>
            <a:r>
              <a:rPr lang="en-GB" altLang="en-US" b="1">
                <a:solidFill>
                  <a:srgbClr val="10BC45"/>
                </a:solidFill>
                <a:cs typeface="Arial" panose="020B0604020202020204" pitchFamily="34" charset="0"/>
              </a:rPr>
              <a:t>core body temperature</a:t>
            </a:r>
            <a:endParaRPr lang="en-GB" altLang="en-US" b="1">
              <a:solidFill>
                <a:srgbClr val="10BC45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0F5335F-67C9-4AF9-8237-C26AA265E2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4325938"/>
            <a:ext cx="43148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5600" indent="-355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altLang="en-US">
                <a:solidFill>
                  <a:srgbClr val="010066"/>
                </a:solidFill>
                <a:cs typeface="Arial" panose="020B0604020202020204" pitchFamily="34" charset="0"/>
              </a:rPr>
              <a:t> mineral ion levels.</a:t>
            </a:r>
            <a:endParaRPr lang="en-GB" altLang="en-US"/>
          </a:p>
        </p:txBody>
      </p:sp>
      <p:sp>
        <p:nvSpPr>
          <p:cNvPr id="16394" name="Rectangle 2">
            <a:extLst>
              <a:ext uri="{FF2B5EF4-FFF2-40B4-BE49-F238E27FC236}">
                <a16:creationId xmlns:a16="http://schemas.microsoft.com/office/drawing/2014/main" id="{7845CA36-8922-478C-8978-548DDC7BAE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98305" name="Rectangle 1">
            <a:extLst>
              <a:ext uri="{FF2B5EF4-FFF2-40B4-BE49-F238E27FC236}">
                <a16:creationId xmlns:a16="http://schemas.microsoft.com/office/drawing/2014/main" id="{FDAD0FA8-FDCD-4913-86C9-28330511A8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5118100"/>
            <a:ext cx="8189913" cy="830997"/>
          </a:xfrm>
          <a:prstGeom prst="rect">
            <a:avLst/>
          </a:prstGeom>
          <a:solidFill>
            <a:srgbClr val="96E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dirty="0">
                <a:ea typeface="Calibri" panose="020F0502020204030204" pitchFamily="34" charset="0"/>
                <a:cs typeface="Arial" panose="020B0604020202020204" pitchFamily="34" charset="0"/>
              </a:rPr>
              <a:t>Can you name some of the organs involved in the control of these body conditions?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3E4E087-79D2-4B5D-B48E-804A2B8FA4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9" descr="notes_icon">
            <a:extLst>
              <a:ext uri="{FF2B5EF4-FFF2-40B4-BE49-F238E27FC236}">
                <a16:creationId xmlns:a16="http://schemas.microsoft.com/office/drawing/2014/main" id="{51D94B48-E6A3-44E9-B39E-F9DE4B13F2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/>
      <p:bldP spid="9830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>
            <a:extLst>
              <a:ext uri="{FF2B5EF4-FFF2-40B4-BE49-F238E27FC236}">
                <a16:creationId xmlns:a16="http://schemas.microsoft.com/office/drawing/2014/main" id="{9862B403-D375-4663-91FE-F6A5DE88C9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The organs of homeostasis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923D236-266C-483A-AC2A-2F26CD1A97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flash_icon">
            <a:extLst>
              <a:ext uri="{FF2B5EF4-FFF2-40B4-BE49-F238E27FC236}">
                <a16:creationId xmlns:a16="http://schemas.microsoft.com/office/drawing/2014/main" id="{472430C0-B3D0-4BEF-85FF-27E37326E3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notes_icon">
            <a:extLst>
              <a:ext uri="{FF2B5EF4-FFF2-40B4-BE49-F238E27FC236}">
                <a16:creationId xmlns:a16="http://schemas.microsoft.com/office/drawing/2014/main" id="{DC9D26B8-8CA4-4BC2-8FBF-6EAB7CF5AC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123238" y="150813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ustDataLst>
      <p:tags r:id="rId2"/>
    </p:custDataLst>
    <p:controls>
      <mc:AlternateContent xmlns:mc="http://schemas.openxmlformats.org/markup-compatibility/2006">
        <mc:Choice xmlns:v="urn:schemas-microsoft-com:vml" Requires="v">
          <p:control spid="2067" name="ShockwaveFlash1" r:id="rId3" imgW="8699400" imgH="5308560"/>
        </mc:Choice>
        <mc:Fallback>
          <p:control name="ShockwaveFlash1" r:id="rId3" imgW="8699400" imgH="5308560">
            <p:pic>
              <p:nvPicPr>
                <p:cNvPr id="3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"/>
                <a:srcRect/>
                <a:stretch>
                  <a:fillRect/>
                </a:stretch>
              </p:blipFill>
              <p:spPr bwMode="auto">
                <a:xfrm>
                  <a:off x="212725" y="800100"/>
                  <a:ext cx="8699500" cy="53086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787F3C83-0D50-420D-9176-5357B091F4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/>
              <a:t>Negative feedback</a:t>
            </a:r>
          </a:p>
        </p:txBody>
      </p:sp>
      <p:sp>
        <p:nvSpPr>
          <p:cNvPr id="3" name="Text Box 7">
            <a:extLst>
              <a:ext uri="{FF2B5EF4-FFF2-40B4-BE49-F238E27FC236}">
                <a16:creationId xmlns:a16="http://schemas.microsoft.com/office/drawing/2014/main" id="{21A558B9-C70E-4F31-B839-3EA97F23E9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85566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cs typeface="Arial" panose="020B0604020202020204" pitchFamily="34" charset="0"/>
              </a:rPr>
              <a:t>Automatic control systems use </a:t>
            </a:r>
            <a:r>
              <a:rPr lang="en-GB" altLang="en-US" b="1">
                <a:solidFill>
                  <a:srgbClr val="10BC45"/>
                </a:solidFill>
                <a:cs typeface="Arial" panose="020B0604020202020204" pitchFamily="34" charset="0"/>
              </a:rPr>
              <a:t>negative feedback </a:t>
            </a:r>
            <a:r>
              <a:rPr lang="en-GB" altLang="en-US">
                <a:cs typeface="Arial" panose="020B0604020202020204" pitchFamily="34" charset="0"/>
              </a:rPr>
              <a:t>to </a:t>
            </a:r>
            <a:br>
              <a:rPr lang="en-GB" altLang="en-US">
                <a:cs typeface="Arial" panose="020B0604020202020204" pitchFamily="34" charset="0"/>
              </a:rPr>
            </a:br>
            <a:r>
              <a:rPr lang="en-GB" altLang="en-US">
                <a:cs typeface="Arial" panose="020B0604020202020204" pitchFamily="34" charset="0"/>
              </a:rPr>
              <a:t>restore optimal levels following a change in conditions. </a:t>
            </a:r>
            <a:endParaRPr lang="en-GB" altLang="en-US">
              <a:solidFill>
                <a:srgbClr val="010066"/>
              </a:solidFill>
              <a:cs typeface="Arial" panose="020B0604020202020204" pitchFamily="34" charset="0"/>
            </a:endParaRPr>
          </a:p>
        </p:txBody>
      </p:sp>
      <p:sp>
        <p:nvSpPr>
          <p:cNvPr id="2" name="Rectangle 10">
            <a:extLst>
              <a:ext uri="{FF2B5EF4-FFF2-40B4-BE49-F238E27FC236}">
                <a16:creationId xmlns:a16="http://schemas.microsoft.com/office/drawing/2014/main" id="{909721DD-CAE9-4C1F-AFF2-04C550861E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1" y="2071688"/>
            <a:ext cx="8439856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cs typeface="Arial" panose="020B0604020202020204" pitchFamily="34" charset="0"/>
              </a:rPr>
              <a:t>Negative feedback is when a change in conditions leads to </a:t>
            </a:r>
            <a:br>
              <a:rPr lang="en-GB" altLang="en-US" dirty="0">
                <a:cs typeface="Arial" panose="020B0604020202020204" pitchFamily="34" charset="0"/>
              </a:rPr>
            </a:br>
            <a:r>
              <a:rPr lang="en-GB" altLang="en-US" dirty="0">
                <a:cs typeface="Arial" panose="020B0604020202020204" pitchFamily="34" charset="0"/>
              </a:rPr>
              <a:t>a response that reverses the change. This response returns conditions back to their optimum.  </a:t>
            </a:r>
            <a:endParaRPr lang="en-GB" altLang="en-US" dirty="0"/>
          </a:p>
        </p:txBody>
      </p:sp>
      <p:sp>
        <p:nvSpPr>
          <p:cNvPr id="17414" name="Rectangle 6">
            <a:extLst>
              <a:ext uri="{FF2B5EF4-FFF2-40B4-BE49-F238E27FC236}">
                <a16:creationId xmlns:a16="http://schemas.microsoft.com/office/drawing/2014/main" id="{6DB31183-DFB6-4F0B-B34A-E88F305014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3729038"/>
            <a:ext cx="5399088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>
                <a:cs typeface="Arial" panose="020B0604020202020204" pitchFamily="34" charset="0"/>
              </a:rPr>
              <a:t>Body temperature, blood </a:t>
            </a:r>
            <a:br>
              <a:rPr lang="en-GB" altLang="en-US">
                <a:cs typeface="Arial" panose="020B0604020202020204" pitchFamily="34" charset="0"/>
              </a:rPr>
            </a:br>
            <a:r>
              <a:rPr lang="en-GB" altLang="en-US">
                <a:cs typeface="Arial" panose="020B0604020202020204" pitchFamily="34" charset="0"/>
              </a:rPr>
              <a:t>glucose levels and water</a:t>
            </a:r>
            <a:br>
              <a:rPr lang="en-GB" altLang="en-US">
                <a:cs typeface="Arial" panose="020B0604020202020204" pitchFamily="34" charset="0"/>
              </a:rPr>
            </a:br>
            <a:r>
              <a:rPr lang="en-GB" altLang="en-US">
                <a:cs typeface="Arial" panose="020B0604020202020204" pitchFamily="34" charset="0"/>
              </a:rPr>
              <a:t>balance are all maintained </a:t>
            </a:r>
            <a:br>
              <a:rPr lang="en-GB" altLang="en-US">
                <a:cs typeface="Arial" panose="020B0604020202020204" pitchFamily="34" charset="0"/>
              </a:rPr>
            </a:br>
            <a:r>
              <a:rPr lang="en-GB" altLang="en-US">
                <a:cs typeface="Arial" panose="020B0604020202020204" pitchFamily="34" charset="0"/>
              </a:rPr>
              <a:t>by automatic control systems </a:t>
            </a:r>
            <a:br>
              <a:rPr lang="en-GB" altLang="en-US">
                <a:cs typeface="Arial" panose="020B0604020202020204" pitchFamily="34" charset="0"/>
              </a:rPr>
            </a:br>
            <a:r>
              <a:rPr lang="en-GB" altLang="en-US">
                <a:cs typeface="Arial" panose="020B0604020202020204" pitchFamily="34" charset="0"/>
              </a:rPr>
              <a:t>using negative feedback. </a:t>
            </a:r>
            <a:endParaRPr lang="en-GB" altLang="en-US"/>
          </a:p>
        </p:txBody>
      </p:sp>
      <p:pic>
        <p:nvPicPr>
          <p:cNvPr id="17415" name="Picture 7" descr="body_half.png">
            <a:extLst>
              <a:ext uri="{FF2B5EF4-FFF2-40B4-BE49-F238E27FC236}">
                <a16:creationId xmlns:a16="http://schemas.microsoft.com/office/drawing/2014/main" id="{D79D09C5-5330-4B5B-8C09-0726BA2CFE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0" y="3081338"/>
            <a:ext cx="4151313" cy="351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DD49DA6-6AC4-4CA0-9DB3-5E5F56E063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741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DESIGN_ID_DEFAULT DESIGN" val="5YXwLHBh"/>
  <p:tag name="ARTICULATE_DESIGN_ID_4_DEFAULT DESIGN" val="Stdl31l5"/>
  <p:tag name="ARTICULATE_DESIGN_ID_1_DEFAULT DESIGN" val="yMggRqqj"/>
  <p:tag name="ARTICULATE_DESIGN_ID_5_DEFAULT DESIGN" val="aBkSq0m6"/>
  <p:tag name="ARTICULATE_DESIGN_ID_3_DEFAULT DESIGN" val="AzDqnMXt"/>
  <p:tag name="ARTICULATE_DESIGN_ID_2_DEFAULT DESIGN" val="Q0LW41b0"/>
  <p:tag name="ARTICULATE_SLIDE_COUNT" val="1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5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HD:Users:victoriablackburn:Desktop:master.ppt</Template>
  <TotalTime>14219</TotalTime>
  <Words>630</Words>
  <Application>Microsoft Office PowerPoint</Application>
  <PresentationFormat>On-screen Show (4:3)</PresentationFormat>
  <Paragraphs>74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Wingdings</vt:lpstr>
      <vt:lpstr>Arial</vt:lpstr>
      <vt:lpstr>Wingdings 2</vt:lpstr>
      <vt:lpstr>1_Default Design</vt:lpstr>
      <vt:lpstr>5_Default Design</vt:lpstr>
      <vt:lpstr>Homeostasis</vt:lpstr>
      <vt:lpstr>Information</vt:lpstr>
      <vt:lpstr>What is homeostasis? (1)</vt:lpstr>
      <vt:lpstr>What is homeostasis? (2)</vt:lpstr>
      <vt:lpstr>Achieving homeostasis (1)</vt:lpstr>
      <vt:lpstr>Achieving homeostasis (2)</vt:lpstr>
      <vt:lpstr>Controlling body conditions</vt:lpstr>
      <vt:lpstr>The organs of homeostasis</vt:lpstr>
      <vt:lpstr>Negative feedback</vt:lpstr>
      <vt:lpstr>Incubators: negative feedback</vt:lpstr>
    </vt:vector>
  </TitlesOfParts>
  <Company>Boardworks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Homeostasis</dc:title>
  <dc:subject>Boardworks High School Life Science</dc:subject>
  <dc:creator>Boardworks</dc:creator>
  <cp:lastModifiedBy>Tim Crilly</cp:lastModifiedBy>
  <cp:revision>519</cp:revision>
  <dcterms:created xsi:type="dcterms:W3CDTF">2003-10-06T13:07:42Z</dcterms:created>
  <dcterms:modified xsi:type="dcterms:W3CDTF">2019-01-31T15:25:19Z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559FB978-598F-48A5-A51D-48439BF3D061</vt:lpwstr>
  </property>
  <property fmtid="{D5CDD505-2E9C-101B-9397-08002B2CF9AE}" pid="3" name="ArticulatePath">
    <vt:lpwstr>Introducing Homeostasis</vt:lpwstr>
  </property>
</Properties>
</file>