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0.xml" ContentType="application/vnd.openxmlformats-officedocument.presentationml.tags+xml"/>
  <Override PartName="/ppt/tags/tag31.xml" ContentType="application/vnd.openxmlformats-officedocument.presentationml.tags+xml"/>
  <Override PartName="/ppt/notesSlides/notesSlide1.xml" ContentType="application/vnd.openxmlformats-officedocument.presentationml.notesSlide+xml"/>
  <Override PartName="/ppt/tags/tag32.xml" ContentType="application/vnd.openxmlformats-officedocument.presentationml.tags+xml"/>
  <Override PartName="/ppt/notesSlides/notesSlide2.xml" ContentType="application/vnd.openxmlformats-officedocument.presentationml.notesSlide+xml"/>
  <Override PartName="/ppt/tags/tag33.xml" ContentType="application/vnd.openxmlformats-officedocument.presentationml.tags+xml"/>
  <Override PartName="/ppt/notesSlides/notesSlide3.xml" ContentType="application/vnd.openxmlformats-officedocument.presentationml.notesSlide+xml"/>
  <Override PartName="/ppt/tags/tag34.xml" ContentType="application/vnd.openxmlformats-officedocument.presentationml.tags+xml"/>
  <Override PartName="/ppt/notesSlides/notesSlide4.xml" ContentType="application/vnd.openxmlformats-officedocument.presentationml.notesSlide+xml"/>
  <Override PartName="/ppt/tags/tag35.xml" ContentType="application/vnd.openxmlformats-officedocument.presentationml.tags+xml"/>
  <Override PartName="/ppt/notesSlides/notesSlide5.xml" ContentType="application/vnd.openxmlformats-officedocument.presentationml.notesSlide+xml"/>
  <Override PartName="/ppt/tags/tag36.xml" ContentType="application/vnd.openxmlformats-officedocument.presentationml.tags+xml"/>
  <Override PartName="/ppt/notesSlides/notesSlide6.xml" ContentType="application/vnd.openxmlformats-officedocument.presentationml.notesSlide+xml"/>
  <Override PartName="/ppt/tags/tag37.xml" ContentType="application/vnd.openxmlformats-officedocument.presentationml.tags+xml"/>
  <Override PartName="/ppt/notesSlides/notesSlide7.xml" ContentType="application/vnd.openxmlformats-officedocument.presentationml.notesSlide+xml"/>
  <Override PartName="/ppt/tags/tag38.xml" ContentType="application/vnd.openxmlformats-officedocument.presentationml.tags+xml"/>
  <Override PartName="/ppt/notesSlides/notesSlide8.xml" ContentType="application/vnd.openxmlformats-officedocument.presentationml.notesSlide+xml"/>
  <Override PartName="/ppt/tags/tag39.xml" ContentType="application/vnd.openxmlformats-officedocument.presentationml.tags+xml"/>
  <Override PartName="/ppt/notesSlides/notesSlide9.xml" ContentType="application/vnd.openxmlformats-officedocument.presentationml.notesSlide+xml"/>
  <Override PartName="/ppt/tags/tag40.xml" ContentType="application/vnd.openxmlformats-officedocument.presentationml.tags+xml"/>
  <Override PartName="/ppt/notesSlides/notesSlide10.xml" ContentType="application/vnd.openxmlformats-officedocument.presentationml.notesSlide+xml"/>
  <Override PartName="/ppt/tags/tag41.xml" ContentType="application/vnd.openxmlformats-officedocument.presentationml.tags+xml"/>
  <Override PartName="/ppt/notesSlides/notesSlide11.xml" ContentType="application/vnd.openxmlformats-officedocument.presentationml.notesSlide+xml"/>
  <Override PartName="/ppt/tags/tag42.xml" ContentType="application/vnd.openxmlformats-officedocument.presentationml.tags+xml"/>
  <Override PartName="/ppt/notesSlides/notesSlide12.xml" ContentType="application/vnd.openxmlformats-officedocument.presentationml.notesSlide+xml"/>
  <Override PartName="/ppt/tags/tag43.xml" ContentType="application/vnd.openxmlformats-officedocument.presentationml.tags+xml"/>
  <Override PartName="/ppt/notesSlides/notesSlide13.xml" ContentType="application/vnd.openxmlformats-officedocument.presentationml.notesSlide+xml"/>
  <Override PartName="/ppt/tags/tag44.xml" ContentType="application/vnd.openxmlformats-officedocument.presentationml.tags+xml"/>
  <Override PartName="/ppt/notesSlides/notesSlide14.xml" ContentType="application/vnd.openxmlformats-officedocument.presentationml.notesSlide+xml"/>
  <Override PartName="/ppt/tags/tag45.xml" ContentType="application/vnd.openxmlformats-officedocument.presentationml.tags+xml"/>
  <Override PartName="/ppt/notesSlides/notesSlide15.xml" ContentType="application/vnd.openxmlformats-officedocument.presentationml.notesSlide+xml"/>
  <Override PartName="/ppt/tags/tag46.xml" ContentType="application/vnd.openxmlformats-officedocument.presentationml.tags+xml"/>
  <Override PartName="/ppt/activeX/activeX1.xml" ContentType="application/vnd.ms-office.activeX+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5138" r:id="rId1"/>
    <p:sldMasterId id="2147485153" r:id="rId2"/>
  </p:sldMasterIdLst>
  <p:notesMasterIdLst>
    <p:notesMasterId r:id="rId19"/>
  </p:notesMasterIdLst>
  <p:handoutMasterIdLst>
    <p:handoutMasterId r:id="rId20"/>
  </p:handoutMasterIdLst>
  <p:sldIdLst>
    <p:sldId id="430" r:id="rId3"/>
    <p:sldId id="527" r:id="rId4"/>
    <p:sldId id="482" r:id="rId5"/>
    <p:sldId id="493" r:id="rId6"/>
    <p:sldId id="494" r:id="rId7"/>
    <p:sldId id="495" r:id="rId8"/>
    <p:sldId id="496" r:id="rId9"/>
    <p:sldId id="488" r:id="rId10"/>
    <p:sldId id="505" r:id="rId11"/>
    <p:sldId id="501" r:id="rId12"/>
    <p:sldId id="502" r:id="rId13"/>
    <p:sldId id="503" r:id="rId14"/>
    <p:sldId id="487" r:id="rId15"/>
    <p:sldId id="497" r:id="rId16"/>
    <p:sldId id="500" r:id="rId17"/>
    <p:sldId id="499" r:id="rId18"/>
  </p:sldIdLst>
  <p:sldSz cx="9144000" cy="6858000" type="screen4x3"/>
  <p:notesSz cx="6858000" cy="9296400"/>
  <p:embeddedFontLst>
    <p:embeddedFont>
      <p:font typeface="Wingdings 2" panose="05020102010507070707" pitchFamily="18" charset="2"/>
      <p:regular r:id="rId21"/>
    </p:embeddedFont>
  </p:embeddedFontLst>
  <p:custDataLst>
    <p:tags r:id="rId22"/>
  </p:custDataLst>
  <p:defaultTextStyle>
    <a:defPPr>
      <a:defRPr lang="en-US"/>
    </a:defPPr>
    <a:lvl1pPr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5pPr>
    <a:lvl6pPr marL="2286000" algn="l" defTabSz="914400" rtl="0" eaLnBrk="1" latinLnBrk="0" hangingPunct="1">
      <a:defRPr sz="2400" kern="1200">
        <a:solidFill>
          <a:srgbClr val="000066"/>
        </a:solidFill>
        <a:latin typeface="Arial" panose="020B0604020202020204" pitchFamily="34" charset="0"/>
        <a:ea typeface="+mn-ea"/>
        <a:cs typeface="+mn-cs"/>
      </a:defRPr>
    </a:lvl6pPr>
    <a:lvl7pPr marL="2743200" algn="l" defTabSz="914400" rtl="0" eaLnBrk="1" latinLnBrk="0" hangingPunct="1">
      <a:defRPr sz="2400" kern="1200">
        <a:solidFill>
          <a:srgbClr val="000066"/>
        </a:solidFill>
        <a:latin typeface="Arial" panose="020B0604020202020204" pitchFamily="34" charset="0"/>
        <a:ea typeface="+mn-ea"/>
        <a:cs typeface="+mn-cs"/>
      </a:defRPr>
    </a:lvl7pPr>
    <a:lvl8pPr marL="3200400" algn="l" defTabSz="914400" rtl="0" eaLnBrk="1" latinLnBrk="0" hangingPunct="1">
      <a:defRPr sz="2400" kern="1200">
        <a:solidFill>
          <a:srgbClr val="000066"/>
        </a:solidFill>
        <a:latin typeface="Arial" panose="020B0604020202020204" pitchFamily="34" charset="0"/>
        <a:ea typeface="+mn-ea"/>
        <a:cs typeface="+mn-cs"/>
      </a:defRPr>
    </a:lvl8pPr>
    <a:lvl9pPr marL="3657600" algn="l" defTabSz="914400" rtl="0" eaLnBrk="1" latinLnBrk="0" hangingPunct="1">
      <a:defRPr sz="2400" kern="1200">
        <a:solidFill>
          <a:srgbClr val="00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94">
          <p15:clr>
            <a:srgbClr val="A4A3A4"/>
          </p15:clr>
        </p15:guide>
        <p15:guide id="2" orient="horz" pos="3876">
          <p15:clr>
            <a:srgbClr val="A4A3A4"/>
          </p15:clr>
        </p15:guide>
        <p15:guide id="3" pos="5375">
          <p15:clr>
            <a:srgbClr val="A4A3A4"/>
          </p15:clr>
        </p15:guide>
        <p15:guide id="4" pos="216">
          <p15:clr>
            <a:srgbClr val="A4A3A4"/>
          </p15:clr>
        </p15:guide>
      </p15:sldGuideLst>
    </p:ext>
    <p:ext uri="{2D200454-40CA-4A62-9FC3-DE9A4176ACB9}">
      <p15:notesGuideLst xmlns:p15="http://schemas.microsoft.com/office/powerpoint/2012/main">
        <p15:guide id="1" orient="horz" pos="2931"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66"/>
    <a:srgbClr val="010066"/>
    <a:srgbClr val="10BC45"/>
    <a:srgbClr val="CC0099"/>
    <a:srgbClr val="33CC33"/>
    <a:srgbClr val="009900"/>
    <a:srgbClr val="FF6161"/>
    <a:srgbClr val="003399"/>
    <a:srgbClr val="FFC19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2979" autoAdjust="0"/>
  </p:normalViewPr>
  <p:slideViewPr>
    <p:cSldViewPr snapToGrid="0" showGuides="1">
      <p:cViewPr>
        <p:scale>
          <a:sx n="85" d="100"/>
          <a:sy n="85" d="100"/>
        </p:scale>
        <p:origin x="618" y="156"/>
      </p:cViewPr>
      <p:guideLst>
        <p:guide orient="horz" pos="494"/>
        <p:guide orient="horz" pos="3876"/>
        <p:guide pos="5375"/>
        <p:guide pos="216"/>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showGuides="1">
      <p:cViewPr varScale="1">
        <p:scale>
          <a:sx n="77" d="100"/>
          <a:sy n="77" d="100"/>
        </p:scale>
        <p:origin x="2064" y="108"/>
      </p:cViewPr>
      <p:guideLst>
        <p:guide orient="horz" pos="2931"/>
        <p:guide pos="216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font" Target="fonts/font1.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gs" Target="tags/tag1.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23.wmf"/></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30.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620705E1-4888-4403-81E5-7EC123460FAA}"/>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C4A49078-9B42-434E-91F6-F1469FCD2150}" type="slidenum">
              <a:rPr lang="en-GB" altLang="en-US"/>
              <a:pPr/>
              <a:t>‹#›</a:t>
            </a:fld>
            <a:endParaRPr lang="en-GB" altLang="en-US"/>
          </a:p>
        </p:txBody>
      </p:sp>
      <p:sp>
        <p:nvSpPr>
          <p:cNvPr id="6" name="Rectangle 7">
            <a:extLst>
              <a:ext uri="{FF2B5EF4-FFF2-40B4-BE49-F238E27FC236}">
                <a16:creationId xmlns:a16="http://schemas.microsoft.com/office/drawing/2014/main" id="{12B89434-A48A-4E81-A1EC-6EBFDE62585C}"/>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7" name="Rectangle 9">
            <a:extLst>
              <a:ext uri="{FF2B5EF4-FFF2-40B4-BE49-F238E27FC236}">
                <a16:creationId xmlns:a16="http://schemas.microsoft.com/office/drawing/2014/main" id="{2956045D-B4B4-4D74-BC70-DB1F493DAEBA}"/>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Life Science</a:t>
            </a:r>
          </a:p>
        </p:txBody>
      </p:sp>
    </p:spTree>
    <p:custDataLst>
      <p:tags r:id="rId2"/>
    </p:custDataLst>
    <p:extLst>
      <p:ext uri="{BB962C8B-B14F-4D97-AF65-F5344CB8AC3E}">
        <p14:creationId xmlns:p14="http://schemas.microsoft.com/office/powerpoint/2010/main" val="97455198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23" name="Rectangle 4">
            <a:extLst>
              <a:ext uri="{FF2B5EF4-FFF2-40B4-BE49-F238E27FC236}">
                <a16:creationId xmlns:a16="http://schemas.microsoft.com/office/drawing/2014/main" id="{54202A31-E244-4276-AC90-7B0679E79837}"/>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34EAD57C-1300-4393-9D9F-C80370DEA64E}"/>
              </a:ext>
            </a:extLst>
          </p:cNvPr>
          <p:cNvSpPr>
            <a:spLocks noGrp="1" noChangeArrowheads="1"/>
          </p:cNvSpPr>
          <p:nvPr>
            <p:ph type="body" sz="quarter" idx="3"/>
          </p:nvPr>
        </p:nvSpPr>
        <p:spPr bwMode="auto">
          <a:xfrm>
            <a:off x="914401"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96565913-27BB-4A2B-A5D7-EE9F47A47EF8}"/>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BF715553-FB35-4C35-A858-F3EEEE3AEE8F}" type="slidenum">
              <a:rPr lang="en-US" altLang="en-US"/>
              <a:pPr/>
              <a:t>‹#›</a:t>
            </a:fld>
            <a:endParaRPr lang="en-US" altLang="en-US"/>
          </a:p>
        </p:txBody>
      </p:sp>
      <p:sp>
        <p:nvSpPr>
          <p:cNvPr id="8" name="Rectangle 7">
            <a:extLst>
              <a:ext uri="{FF2B5EF4-FFF2-40B4-BE49-F238E27FC236}">
                <a16:creationId xmlns:a16="http://schemas.microsoft.com/office/drawing/2014/main" id="{36B2042E-5663-4840-B159-0B64A264DBB2}"/>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9" name="Rectangle 9">
            <a:extLst>
              <a:ext uri="{FF2B5EF4-FFF2-40B4-BE49-F238E27FC236}">
                <a16:creationId xmlns:a16="http://schemas.microsoft.com/office/drawing/2014/main" id="{CBF91837-BA60-4388-BB17-D8B6EA40D90D}"/>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Life Science</a:t>
            </a:r>
          </a:p>
        </p:txBody>
      </p:sp>
    </p:spTree>
    <p:extLst>
      <p:ext uri="{BB962C8B-B14F-4D97-AF65-F5344CB8AC3E}">
        <p14:creationId xmlns:p14="http://schemas.microsoft.com/office/powerpoint/2010/main" val="1432944651"/>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Rectangle 2">
            <a:extLst>
              <a:ext uri="{FF2B5EF4-FFF2-40B4-BE49-F238E27FC236}">
                <a16:creationId xmlns:a16="http://schemas.microsoft.com/office/drawing/2014/main" id="{15CC833B-D26A-4AB6-B23E-A61FBC77A9D5}"/>
              </a:ext>
            </a:extLst>
          </p:cNvPr>
          <p:cNvSpPr>
            <a:spLocks noGrp="1" noRot="1" noChangeAspect="1" noChangeArrowheads="1" noTextEdit="1"/>
          </p:cNvSpPr>
          <p:nvPr>
            <p:ph type="sldImg"/>
          </p:nvPr>
        </p:nvSpPr>
        <p:spPr>
          <a:ln/>
        </p:spPr>
      </p:sp>
      <p:sp>
        <p:nvSpPr>
          <p:cNvPr id="31748" name="Rectangle 3">
            <a:extLst>
              <a:ext uri="{FF2B5EF4-FFF2-40B4-BE49-F238E27FC236}">
                <a16:creationId xmlns:a16="http://schemas.microsoft.com/office/drawing/2014/main" id="{67C1C48D-FD9A-4092-8899-D7EC4E40F4F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6C982A8A-1D3A-44A7-B6CF-512DB2186B61}"/>
              </a:ext>
            </a:extLst>
          </p:cNvPr>
          <p:cNvSpPr>
            <a:spLocks noGrp="1"/>
          </p:cNvSpPr>
          <p:nvPr>
            <p:ph type="sldNum" sz="quarter" idx="10"/>
          </p:nvPr>
        </p:nvSpPr>
        <p:spPr/>
        <p:txBody>
          <a:bodyPr/>
          <a:lstStyle/>
          <a:p>
            <a:fld id="{BF715553-FB35-4C35-A858-F3EEEE3AEE8F}" type="slidenum">
              <a:rPr lang="en-US" altLang="en-US" smtClean="0"/>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a:extLst>
              <a:ext uri="{FF2B5EF4-FFF2-40B4-BE49-F238E27FC236}">
                <a16:creationId xmlns:a16="http://schemas.microsoft.com/office/drawing/2014/main" id="{C95DB260-7EF7-4151-8E1D-77D62F842B5C}"/>
              </a:ext>
            </a:extLst>
          </p:cNvPr>
          <p:cNvSpPr>
            <a:spLocks noGrp="1" noRot="1" noChangeAspect="1" noTextEdit="1"/>
          </p:cNvSpPr>
          <p:nvPr>
            <p:ph type="sldImg"/>
          </p:nvPr>
        </p:nvSpPr>
        <p:spPr>
          <a:ln/>
        </p:spPr>
      </p:sp>
      <p:sp>
        <p:nvSpPr>
          <p:cNvPr id="41987" name="Notes Placeholder 2">
            <a:extLst>
              <a:ext uri="{FF2B5EF4-FFF2-40B4-BE49-F238E27FC236}">
                <a16:creationId xmlns:a16="http://schemas.microsoft.com/office/drawing/2014/main" id="{8EDF1762-CA5A-4664-B516-2731CB11EAF9}"/>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Photo credit: </a:t>
            </a:r>
            <a:r>
              <a:rPr lang="en-GB" altLang="en-US" dirty="0">
                <a:latin typeface="Arial" panose="020B0604020202020204" pitchFamily="34" charset="0"/>
              </a:rPr>
              <a:t>© </a:t>
            </a:r>
            <a:r>
              <a:rPr lang="en-GB" altLang="en-US" dirty="0" err="1">
                <a:latin typeface="Arial" panose="020B0604020202020204" pitchFamily="34" charset="0"/>
              </a:rPr>
              <a:t>xwing</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637BBC80-DC3C-471D-B034-124234626CD5}"/>
              </a:ext>
            </a:extLst>
          </p:cNvPr>
          <p:cNvSpPr>
            <a:spLocks noGrp="1"/>
          </p:cNvSpPr>
          <p:nvPr>
            <p:ph type="sldNum" sz="quarter" idx="10"/>
          </p:nvPr>
        </p:nvSpPr>
        <p:spPr/>
        <p:txBody>
          <a:bodyPr/>
          <a:lstStyle/>
          <a:p>
            <a:fld id="{BF715553-FB35-4C35-A858-F3EEEE3AEE8F}" type="slidenum">
              <a:rPr lang="en-US" altLang="en-US" smtClean="0"/>
              <a:pPr/>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a:extLst>
              <a:ext uri="{FF2B5EF4-FFF2-40B4-BE49-F238E27FC236}">
                <a16:creationId xmlns:a16="http://schemas.microsoft.com/office/drawing/2014/main" id="{746831C5-F745-4C4C-9A19-1348018C94BE}"/>
              </a:ext>
            </a:extLst>
          </p:cNvPr>
          <p:cNvSpPr>
            <a:spLocks noGrp="1" noRot="1" noChangeAspect="1" noTextEdit="1"/>
          </p:cNvSpPr>
          <p:nvPr>
            <p:ph type="sldImg"/>
          </p:nvPr>
        </p:nvSpPr>
        <p:spPr>
          <a:ln/>
        </p:spPr>
      </p:sp>
      <p:sp>
        <p:nvSpPr>
          <p:cNvPr id="43011" name="Notes Placeholder 2">
            <a:extLst>
              <a:ext uri="{FF2B5EF4-FFF2-40B4-BE49-F238E27FC236}">
                <a16:creationId xmlns:a16="http://schemas.microsoft.com/office/drawing/2014/main" id="{51154301-4499-4D27-A907-915DD895FDC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endParaRPr lang="en-GB" altLang="en-US" dirty="0">
              <a:latin typeface="Arial" panose="020B0604020202020204" pitchFamily="34" charset="0"/>
            </a:endParaRPr>
          </a:p>
          <a:p>
            <a:r>
              <a:rPr lang="en-GB" altLang="en-US" dirty="0">
                <a:latin typeface="Arial" panose="020B0604020202020204" pitchFamily="34" charset="0"/>
              </a:rPr>
              <a:t>The movement of leaves in response to touch is known as </a:t>
            </a:r>
            <a:r>
              <a:rPr lang="en-GB" altLang="en-US" dirty="0" err="1">
                <a:latin typeface="Arial" panose="020B0604020202020204" pitchFamily="34" charset="0"/>
              </a:rPr>
              <a:t>thigmonasty</a:t>
            </a:r>
            <a:r>
              <a:rPr lang="en-GB" altLang="en-US" dirty="0">
                <a:latin typeface="Arial" panose="020B0604020202020204" pitchFamily="34" charset="0"/>
              </a:rPr>
              <a:t>. </a:t>
            </a:r>
          </a:p>
          <a:p>
            <a:endParaRPr lang="en-GB" altLang="en-US" dirty="0">
              <a:latin typeface="Arial" panose="020B0604020202020204" pitchFamily="34" charset="0"/>
            </a:endParaRPr>
          </a:p>
          <a:p>
            <a:r>
              <a:rPr lang="en-GB" altLang="en-US" b="1" dirty="0">
                <a:latin typeface="Arial" panose="020B0604020202020204" pitchFamily="34" charset="0"/>
              </a:rPr>
              <a:t>Photo credit: </a:t>
            </a:r>
            <a:r>
              <a:rPr lang="en-GB" altLang="en-US" i="1" dirty="0">
                <a:latin typeface="Arial" panose="020B0604020202020204" pitchFamily="34" charset="0"/>
              </a:rPr>
              <a:t>Mimosa </a:t>
            </a:r>
            <a:r>
              <a:rPr lang="en-GB" altLang="en-US" i="1" dirty="0" err="1">
                <a:latin typeface="Arial" panose="020B0604020202020204" pitchFamily="34" charset="0"/>
              </a:rPr>
              <a:t>pudica</a:t>
            </a:r>
            <a:r>
              <a:rPr lang="en-GB" altLang="en-US" i="1" dirty="0">
                <a:latin typeface="Arial" panose="020B0604020202020204" pitchFamily="34" charset="0"/>
              </a:rPr>
              <a:t> </a:t>
            </a:r>
            <a:r>
              <a:rPr lang="en-GB" altLang="en-US" dirty="0">
                <a:latin typeface="Arial" panose="020B0604020202020204" pitchFamily="34" charset="0"/>
              </a:rPr>
              <a:t>© </a:t>
            </a:r>
            <a:r>
              <a:rPr lang="en-GB" altLang="en-US" dirty="0" err="1">
                <a:latin typeface="Arial" panose="020B0604020202020204" pitchFamily="34" charset="0"/>
              </a:rPr>
              <a:t>trytrle</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04103945-3041-4C3E-804E-BD453DB836BC}"/>
              </a:ext>
            </a:extLst>
          </p:cNvPr>
          <p:cNvSpPr>
            <a:spLocks noGrp="1"/>
          </p:cNvSpPr>
          <p:nvPr>
            <p:ph type="sldNum" sz="quarter" idx="10"/>
          </p:nvPr>
        </p:nvSpPr>
        <p:spPr/>
        <p:txBody>
          <a:bodyPr/>
          <a:lstStyle/>
          <a:p>
            <a:fld id="{BF715553-FB35-4C35-A858-F3EEEE3AEE8F}" type="slidenum">
              <a:rPr lang="en-US" altLang="en-US" smtClean="0"/>
              <a:pPr/>
              <a:t>11</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a:extLst>
              <a:ext uri="{FF2B5EF4-FFF2-40B4-BE49-F238E27FC236}">
                <a16:creationId xmlns:a16="http://schemas.microsoft.com/office/drawing/2014/main" id="{A301A5D0-CC4F-4FF6-8CDD-F742C87D4148}"/>
              </a:ext>
            </a:extLst>
          </p:cNvPr>
          <p:cNvSpPr>
            <a:spLocks noGrp="1" noRot="1" noChangeAspect="1" noTextEdit="1"/>
          </p:cNvSpPr>
          <p:nvPr>
            <p:ph type="sldImg"/>
          </p:nvPr>
        </p:nvSpPr>
        <p:spPr>
          <a:ln/>
        </p:spPr>
      </p:sp>
      <p:sp>
        <p:nvSpPr>
          <p:cNvPr id="44035" name="Notes Placeholder 2">
            <a:extLst>
              <a:ext uri="{FF2B5EF4-FFF2-40B4-BE49-F238E27FC236}">
                <a16:creationId xmlns:a16="http://schemas.microsoft.com/office/drawing/2014/main" id="{C6A53875-296B-4573-B355-7A1841BE864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Photo credit: </a:t>
            </a:r>
            <a:r>
              <a:rPr lang="en-GB" altLang="en-US" dirty="0">
                <a:latin typeface="Arial" panose="020B0604020202020204" pitchFamily="34" charset="0"/>
              </a:rPr>
              <a:t>© Sarah2, Shutterstock.com 2018</a:t>
            </a:r>
          </a:p>
        </p:txBody>
      </p:sp>
      <p:sp>
        <p:nvSpPr>
          <p:cNvPr id="2" name="Slide Number Placeholder 1">
            <a:extLst>
              <a:ext uri="{FF2B5EF4-FFF2-40B4-BE49-F238E27FC236}">
                <a16:creationId xmlns:a16="http://schemas.microsoft.com/office/drawing/2014/main" id="{ABC136EB-81A9-4D89-AA21-772BE4E1A45A}"/>
              </a:ext>
            </a:extLst>
          </p:cNvPr>
          <p:cNvSpPr>
            <a:spLocks noGrp="1"/>
          </p:cNvSpPr>
          <p:nvPr>
            <p:ph type="sldNum" sz="quarter" idx="10"/>
          </p:nvPr>
        </p:nvSpPr>
        <p:spPr/>
        <p:txBody>
          <a:bodyPr/>
          <a:lstStyle/>
          <a:p>
            <a:fld id="{BF715553-FB35-4C35-A858-F3EEEE3AEE8F}" type="slidenum">
              <a:rPr lang="en-US" altLang="en-US" smtClean="0"/>
              <a:pPr/>
              <a:t>12</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a:extLst>
              <a:ext uri="{FF2B5EF4-FFF2-40B4-BE49-F238E27FC236}">
                <a16:creationId xmlns:a16="http://schemas.microsoft.com/office/drawing/2014/main" id="{3342046F-25F5-4E20-9EA2-D532C1271555}"/>
              </a:ext>
            </a:extLst>
          </p:cNvPr>
          <p:cNvSpPr>
            <a:spLocks noGrp="1" noRot="1" noChangeAspect="1" noTextEdit="1"/>
          </p:cNvSpPr>
          <p:nvPr>
            <p:ph type="sldImg"/>
          </p:nvPr>
        </p:nvSpPr>
        <p:spPr>
          <a:ln/>
        </p:spPr>
      </p:sp>
      <p:sp>
        <p:nvSpPr>
          <p:cNvPr id="46083" name="Notes Placeholder 2">
            <a:extLst>
              <a:ext uri="{FF2B5EF4-FFF2-40B4-BE49-F238E27FC236}">
                <a16:creationId xmlns:a16="http://schemas.microsoft.com/office/drawing/2014/main" id="{74FB7097-E5AE-4CAD-8EF0-2D67479DA3CE}"/>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endParaRPr lang="en-GB" altLang="en-US" dirty="0">
              <a:latin typeface="Arial" panose="020B0604020202020204" pitchFamily="34" charset="0"/>
            </a:endParaRPr>
          </a:p>
          <a:p>
            <a:r>
              <a:rPr lang="en-GB" altLang="en-US" dirty="0">
                <a:latin typeface="Arial" panose="020B0604020202020204" pitchFamily="34" charset="0"/>
              </a:rPr>
              <a:t>Some antimicrobial chemicals are pre-formed and are found stored in plants. Other types are produced only once infection has occurred. </a:t>
            </a:r>
          </a:p>
          <a:p>
            <a:endParaRPr lang="en-GB" altLang="en-US" dirty="0">
              <a:latin typeface="Arial" panose="020B0604020202020204" pitchFamily="34" charset="0"/>
            </a:endParaRPr>
          </a:p>
          <a:p>
            <a:r>
              <a:rPr lang="en-GB" altLang="en-US" b="1" dirty="0">
                <a:latin typeface="Arial" panose="020B0604020202020204" pitchFamily="34" charset="0"/>
              </a:rPr>
              <a:t>Photo credit: </a:t>
            </a:r>
            <a:r>
              <a:rPr lang="en-GB" altLang="en-US" dirty="0">
                <a:latin typeface="Arial" panose="020B0604020202020204" pitchFamily="34" charset="0"/>
              </a:rPr>
              <a:t>© </a:t>
            </a:r>
            <a:r>
              <a:rPr lang="en-GB" altLang="en-US" dirty="0" err="1">
                <a:latin typeface="Arial" panose="020B0604020202020204" pitchFamily="34" charset="0"/>
              </a:rPr>
              <a:t>photowind</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C73005F0-4B57-48A3-A468-BCD1E61F65F6}"/>
              </a:ext>
            </a:extLst>
          </p:cNvPr>
          <p:cNvSpPr>
            <a:spLocks noGrp="1"/>
          </p:cNvSpPr>
          <p:nvPr>
            <p:ph type="sldNum" sz="quarter" idx="10"/>
          </p:nvPr>
        </p:nvSpPr>
        <p:spPr/>
        <p:txBody>
          <a:bodyPr/>
          <a:lstStyle/>
          <a:p>
            <a:fld id="{BF715553-FB35-4C35-A858-F3EEEE3AEE8F}" type="slidenum">
              <a:rPr lang="en-US" altLang="en-US" smtClean="0"/>
              <a:pPr/>
              <a:t>13</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a:extLst>
              <a:ext uri="{FF2B5EF4-FFF2-40B4-BE49-F238E27FC236}">
                <a16:creationId xmlns:a16="http://schemas.microsoft.com/office/drawing/2014/main" id="{D5814631-D970-495F-8DC4-C8AE82283861}"/>
              </a:ext>
            </a:extLst>
          </p:cNvPr>
          <p:cNvSpPr>
            <a:spLocks noGrp="1" noRot="1" noChangeAspect="1" noTextEdit="1"/>
          </p:cNvSpPr>
          <p:nvPr>
            <p:ph type="sldImg"/>
          </p:nvPr>
        </p:nvSpPr>
        <p:spPr>
          <a:ln/>
        </p:spPr>
      </p:sp>
      <p:sp>
        <p:nvSpPr>
          <p:cNvPr id="47107" name="Notes Placeholder 2">
            <a:extLst>
              <a:ext uri="{FF2B5EF4-FFF2-40B4-BE49-F238E27FC236}">
                <a16:creationId xmlns:a16="http://schemas.microsoft.com/office/drawing/2014/main" id="{C2C60505-F3A9-42AA-BEB0-1BF36D89A490}"/>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Photo credit: </a:t>
            </a:r>
            <a:r>
              <a:rPr lang="en-GB" altLang="en-US" dirty="0">
                <a:latin typeface="Arial" panose="020B0604020202020204" pitchFamily="34" charset="0"/>
              </a:rPr>
              <a:t>© </a:t>
            </a:r>
            <a:r>
              <a:rPr lang="en-GB" altLang="en-US" dirty="0" err="1">
                <a:latin typeface="Arial" panose="020B0604020202020204" pitchFamily="34" charset="0"/>
              </a:rPr>
              <a:t>Starover</a:t>
            </a:r>
            <a:r>
              <a:rPr lang="en-GB" altLang="en-US" dirty="0">
                <a:latin typeface="Arial" panose="020B0604020202020204" pitchFamily="34" charset="0"/>
              </a:rPr>
              <a:t> </a:t>
            </a:r>
            <a:r>
              <a:rPr lang="en-GB" altLang="en-US" dirty="0" err="1">
                <a:latin typeface="Arial" panose="020B0604020202020204" pitchFamily="34" charset="0"/>
              </a:rPr>
              <a:t>Sibiriak</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99378CBA-F8A6-423E-B360-EACCC7CA009B}"/>
              </a:ext>
            </a:extLst>
          </p:cNvPr>
          <p:cNvSpPr>
            <a:spLocks noGrp="1"/>
          </p:cNvSpPr>
          <p:nvPr>
            <p:ph type="sldNum" sz="quarter" idx="10"/>
          </p:nvPr>
        </p:nvSpPr>
        <p:spPr/>
        <p:txBody>
          <a:bodyPr/>
          <a:lstStyle/>
          <a:p>
            <a:fld id="{BF715553-FB35-4C35-A858-F3EEEE3AEE8F}" type="slidenum">
              <a:rPr lang="en-US" altLang="en-US" smtClean="0"/>
              <a:pPr/>
              <a:t>14</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a:extLst>
              <a:ext uri="{FF2B5EF4-FFF2-40B4-BE49-F238E27FC236}">
                <a16:creationId xmlns:a16="http://schemas.microsoft.com/office/drawing/2014/main" id="{C7A6BB03-8EA5-4690-96B1-8BC1840750A7}"/>
              </a:ext>
            </a:extLst>
          </p:cNvPr>
          <p:cNvSpPr>
            <a:spLocks noGrp="1" noRot="1" noChangeAspect="1" noTextEdit="1"/>
          </p:cNvSpPr>
          <p:nvPr>
            <p:ph type="sldImg"/>
          </p:nvPr>
        </p:nvSpPr>
        <p:spPr>
          <a:ln/>
        </p:spPr>
      </p:sp>
      <p:sp>
        <p:nvSpPr>
          <p:cNvPr id="48131" name="Notes Placeholder 2">
            <a:extLst>
              <a:ext uri="{FF2B5EF4-FFF2-40B4-BE49-F238E27FC236}">
                <a16:creationId xmlns:a16="http://schemas.microsoft.com/office/drawing/2014/main" id="{DF6C064F-5C9C-4BD9-A9B1-C4FAE5F968DD}"/>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For more information about antiseptics and drugs, please refer to the </a:t>
            </a:r>
            <a:r>
              <a:rPr lang="en-GB" altLang="en-US" i="1" dirty="0">
                <a:latin typeface="Arial" panose="020B0604020202020204" pitchFamily="34" charset="0"/>
              </a:rPr>
              <a:t>Vaccination and Medication </a:t>
            </a:r>
            <a:r>
              <a:rPr lang="en-GB" altLang="en-US" dirty="0">
                <a:latin typeface="Arial" panose="020B0604020202020204" pitchFamily="34" charset="0"/>
              </a:rPr>
              <a:t>presentation. </a:t>
            </a:r>
          </a:p>
          <a:p>
            <a:endParaRPr lang="en-GB" altLang="en-US" b="1" dirty="0">
              <a:latin typeface="Arial" panose="020B0604020202020204" pitchFamily="34" charset="0"/>
            </a:endParaRPr>
          </a:p>
          <a:p>
            <a:r>
              <a:rPr lang="en-GB" altLang="en-US" b="1" dirty="0">
                <a:latin typeface="Arial" panose="020B0604020202020204" pitchFamily="34" charset="0"/>
              </a:rPr>
              <a:t>Photo credit: </a:t>
            </a:r>
            <a:r>
              <a:rPr lang="en-GB" altLang="en-US" dirty="0">
                <a:latin typeface="Arial" panose="020B0604020202020204" pitchFamily="34" charset="0"/>
              </a:rPr>
              <a:t>© </a:t>
            </a:r>
            <a:r>
              <a:rPr lang="en-GB" altLang="en-US" dirty="0" err="1">
                <a:latin typeface="Arial" panose="020B0604020202020204" pitchFamily="34" charset="0"/>
              </a:rPr>
              <a:t>nitsawan</a:t>
            </a:r>
            <a:r>
              <a:rPr lang="en-GB" altLang="en-US" dirty="0">
                <a:latin typeface="Arial" panose="020B0604020202020204" pitchFamily="34" charset="0"/>
              </a:rPr>
              <a:t> </a:t>
            </a:r>
            <a:r>
              <a:rPr lang="en-GB" altLang="en-US" dirty="0" err="1">
                <a:latin typeface="Arial" panose="020B0604020202020204" pitchFamily="34" charset="0"/>
              </a:rPr>
              <a:t>katerattanaku</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B62537FF-6549-4C6C-89B6-6F6EB04C7F3C}"/>
              </a:ext>
            </a:extLst>
          </p:cNvPr>
          <p:cNvSpPr>
            <a:spLocks noGrp="1"/>
          </p:cNvSpPr>
          <p:nvPr>
            <p:ph type="sldNum" sz="quarter" idx="10"/>
          </p:nvPr>
        </p:nvSpPr>
        <p:spPr/>
        <p:txBody>
          <a:bodyPr/>
          <a:lstStyle/>
          <a:p>
            <a:fld id="{BF715553-FB35-4C35-A858-F3EEEE3AEE8F}" type="slidenum">
              <a:rPr lang="en-US" altLang="en-US" smtClean="0"/>
              <a:pPr/>
              <a:t>15</a:t>
            </a:fld>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6" name="Rectangle 2">
            <a:extLst>
              <a:ext uri="{FF2B5EF4-FFF2-40B4-BE49-F238E27FC236}">
                <a16:creationId xmlns:a16="http://schemas.microsoft.com/office/drawing/2014/main" id="{FD959060-D911-4379-8580-1D20E57C4A39}"/>
              </a:ext>
            </a:extLst>
          </p:cNvPr>
          <p:cNvSpPr>
            <a:spLocks noGrp="1" noRot="1" noChangeAspect="1" noChangeArrowheads="1" noTextEdit="1"/>
          </p:cNvSpPr>
          <p:nvPr>
            <p:ph type="sldImg"/>
          </p:nvPr>
        </p:nvSpPr>
        <p:spPr>
          <a:ln/>
        </p:spPr>
      </p:sp>
      <p:sp>
        <p:nvSpPr>
          <p:cNvPr id="49157" name="Rectangle 3">
            <a:extLst>
              <a:ext uri="{FF2B5EF4-FFF2-40B4-BE49-F238E27FC236}">
                <a16:creationId xmlns:a16="http://schemas.microsoft.com/office/drawing/2014/main" id="{C54C95BA-A6DC-4943-8FC6-53C9F931B8C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endParaRPr lang="en-GB" altLang="en-US" dirty="0">
              <a:latin typeface="Arial" panose="020B0604020202020204" pitchFamily="34" charset="0"/>
            </a:endParaRPr>
          </a:p>
          <a:p>
            <a:pPr eaLnBrk="1" hangingPunct="1"/>
            <a:r>
              <a:rPr lang="en-GB" altLang="en-US" dirty="0">
                <a:latin typeface="Arial" panose="020B0604020202020204" pitchFamily="34" charset="0"/>
              </a:rPr>
              <a:t>This matching activity could be used as an introductory or summary activity on plant </a:t>
            </a:r>
            <a:r>
              <a:rPr lang="en-GB" altLang="en-US" dirty="0" err="1">
                <a:latin typeface="Arial" panose="020B0604020202020204" pitchFamily="34" charset="0"/>
              </a:rPr>
              <a:t>defenses</a:t>
            </a:r>
            <a:r>
              <a:rPr lang="en-GB" altLang="en-US" dirty="0">
                <a:latin typeface="Arial" panose="020B0604020202020204" pitchFamily="34" charset="0"/>
              </a:rPr>
              <a:t>.</a:t>
            </a:r>
          </a:p>
          <a:p>
            <a:pPr eaLnBrk="1" hangingPunct="1"/>
            <a:endParaRPr lang="en-GB" altLang="en-US" dirty="0">
              <a:latin typeface="Arial" panose="020B0604020202020204" pitchFamily="34" charset="0"/>
            </a:endParaRPr>
          </a:p>
          <a:p>
            <a:pPr eaLnBrk="1" hangingPunct="1"/>
            <a:r>
              <a:rPr lang="en-GB" altLang="en-US" b="1" dirty="0">
                <a:latin typeface="Arial" panose="020B0604020202020204" pitchFamily="34" charset="0"/>
              </a:rPr>
              <a:t>Photo credit:</a:t>
            </a:r>
            <a:r>
              <a:rPr lang="en-GB" altLang="en-US" dirty="0">
                <a:latin typeface="Arial" panose="020B0604020202020204" pitchFamily="34" charset="0"/>
              </a:rPr>
              <a:t> © Photos.com 2018</a:t>
            </a:r>
            <a:endParaRPr lang="en-GB" altLang="en-US" b="1" dirty="0">
              <a:latin typeface="Arial" panose="020B0604020202020204" pitchFamily="34" charset="0"/>
            </a:endParaRPr>
          </a:p>
        </p:txBody>
      </p:sp>
      <p:sp>
        <p:nvSpPr>
          <p:cNvPr id="2" name="Slide Number Placeholder 1">
            <a:extLst>
              <a:ext uri="{FF2B5EF4-FFF2-40B4-BE49-F238E27FC236}">
                <a16:creationId xmlns:a16="http://schemas.microsoft.com/office/drawing/2014/main" id="{31C99B25-71BD-42BD-A86A-75AE7AC3EB61}"/>
              </a:ext>
            </a:extLst>
          </p:cNvPr>
          <p:cNvSpPr>
            <a:spLocks noGrp="1"/>
          </p:cNvSpPr>
          <p:nvPr>
            <p:ph type="sldNum" sz="quarter" idx="10"/>
          </p:nvPr>
        </p:nvSpPr>
        <p:spPr/>
        <p:txBody>
          <a:bodyPr/>
          <a:lstStyle/>
          <a:p>
            <a:fld id="{BF715553-FB35-4C35-A858-F3EEEE3AEE8F}" type="slidenum">
              <a:rPr lang="en-US" altLang="en-US" smtClean="0"/>
              <a:pPr/>
              <a:t>16</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5" name="Slide Number Placeholder 4">
            <a:extLst>
              <a:ext uri="{FF2B5EF4-FFF2-40B4-BE49-F238E27FC236}">
                <a16:creationId xmlns:a16="http://schemas.microsoft.com/office/drawing/2014/main" id="{A3747F0A-BF40-49E3-8E08-A49C1C8D7736}"/>
              </a:ext>
            </a:extLst>
          </p:cNvPr>
          <p:cNvSpPr>
            <a:spLocks noGrp="1"/>
          </p:cNvSpPr>
          <p:nvPr>
            <p:ph type="sldNum" sz="quarter" idx="10"/>
          </p:nvPr>
        </p:nvSpPr>
        <p:spPr/>
        <p:txBody>
          <a:bodyPr/>
          <a:lstStyle/>
          <a:p>
            <a:fld id="{BF715553-FB35-4C35-A858-F3EEEE3AEE8F}" type="slidenum">
              <a:rPr lang="en-US" altLang="en-US" smtClean="0"/>
              <a:pPr/>
              <a:t>2</a:t>
            </a:fld>
            <a:endParaRPr lang="en-US" altLang="en-US"/>
          </a:p>
        </p:txBody>
      </p:sp>
    </p:spTree>
    <p:extLst>
      <p:ext uri="{BB962C8B-B14F-4D97-AF65-F5344CB8AC3E}">
        <p14:creationId xmlns:p14="http://schemas.microsoft.com/office/powerpoint/2010/main" val="41377548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CE8C313F-E60F-4486-9A5A-045732D5500B}"/>
              </a:ext>
            </a:extLst>
          </p:cNvPr>
          <p:cNvSpPr>
            <a:spLocks noGrp="1" noRot="1" noChangeAspect="1" noTextEdit="1"/>
          </p:cNvSpPr>
          <p:nvPr>
            <p:ph type="sldImg"/>
          </p:nvPr>
        </p:nvSpPr>
        <p:spPr>
          <a:ln/>
        </p:spPr>
      </p:sp>
      <p:sp>
        <p:nvSpPr>
          <p:cNvPr id="33795" name="Notes Placeholder 2">
            <a:extLst>
              <a:ext uri="{FF2B5EF4-FFF2-40B4-BE49-F238E27FC236}">
                <a16:creationId xmlns:a16="http://schemas.microsoft.com/office/drawing/2014/main" id="{A2A9DB50-514E-4098-88EF-7DFFBA0D94D9}"/>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For more information about types of plant diseases, please refer to the </a:t>
            </a:r>
            <a:r>
              <a:rPr lang="en-GB" altLang="en-US" i="1" dirty="0">
                <a:latin typeface="Arial" panose="020B0604020202020204" pitchFamily="34" charset="0"/>
              </a:rPr>
              <a:t>Plant Diseases </a:t>
            </a:r>
            <a:r>
              <a:rPr lang="en-GB" altLang="en-US" dirty="0">
                <a:latin typeface="Arial" panose="020B0604020202020204" pitchFamily="34" charset="0"/>
              </a:rPr>
              <a:t>presentation. </a:t>
            </a:r>
          </a:p>
          <a:p>
            <a:endParaRPr lang="en-GB" altLang="en-US" dirty="0">
              <a:latin typeface="Arial" panose="020B0604020202020204" pitchFamily="34" charset="0"/>
            </a:endParaRPr>
          </a:p>
          <a:p>
            <a:r>
              <a:rPr lang="en-GB" altLang="en-US" b="1" dirty="0">
                <a:latin typeface="Arial" panose="020B0604020202020204" pitchFamily="34" charset="0"/>
              </a:rPr>
              <a:t>Photo credit: </a:t>
            </a:r>
            <a:r>
              <a:rPr lang="en-GB" altLang="en-US" dirty="0">
                <a:latin typeface="Arial" panose="020B0604020202020204" pitchFamily="34" charset="0"/>
              </a:rPr>
              <a:t>© </a:t>
            </a:r>
            <a:r>
              <a:rPr lang="en-GB" altLang="en-US" dirty="0" err="1">
                <a:latin typeface="Arial" panose="020B0604020202020204" pitchFamily="34" charset="0"/>
              </a:rPr>
              <a:t>Violart</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56D20E52-5F6E-4756-83C4-6824C52804D1}"/>
              </a:ext>
            </a:extLst>
          </p:cNvPr>
          <p:cNvSpPr>
            <a:spLocks noGrp="1"/>
          </p:cNvSpPr>
          <p:nvPr>
            <p:ph type="sldNum" sz="quarter" idx="10"/>
          </p:nvPr>
        </p:nvSpPr>
        <p:spPr/>
        <p:txBody>
          <a:bodyPr/>
          <a:lstStyle/>
          <a:p>
            <a:fld id="{BF715553-FB35-4C35-A858-F3EEEE3AEE8F}" type="slidenum">
              <a:rPr lang="en-US" altLang="en-US" smtClean="0"/>
              <a:pPr/>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a:extLst>
              <a:ext uri="{FF2B5EF4-FFF2-40B4-BE49-F238E27FC236}">
                <a16:creationId xmlns:a16="http://schemas.microsoft.com/office/drawing/2014/main" id="{27AAAEB6-99EB-4E38-B38C-E2C9DB58ED30}"/>
              </a:ext>
            </a:extLst>
          </p:cNvPr>
          <p:cNvSpPr>
            <a:spLocks noGrp="1" noRot="1" noChangeAspect="1" noTextEdit="1"/>
          </p:cNvSpPr>
          <p:nvPr>
            <p:ph type="sldImg"/>
          </p:nvPr>
        </p:nvSpPr>
        <p:spPr>
          <a:ln/>
        </p:spPr>
      </p:sp>
      <p:sp>
        <p:nvSpPr>
          <p:cNvPr id="34819" name="Notes Placeholder 2">
            <a:extLst>
              <a:ext uri="{FF2B5EF4-FFF2-40B4-BE49-F238E27FC236}">
                <a16:creationId xmlns:a16="http://schemas.microsoft.com/office/drawing/2014/main" id="{D061CE71-BC96-4433-B599-01826BD3D7CE}"/>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85000" lnSpcReduction="10000"/>
          </a:bodyPr>
          <a:lstStyle/>
          <a:p>
            <a:pPr marL="92075" indent="-92075">
              <a:lnSpc>
                <a:spcPct val="120000"/>
              </a:lnSpc>
              <a:defRPr/>
            </a:pPr>
            <a:r>
              <a:rPr lang="en-GB" b="1" dirty="0"/>
              <a:t>Teacher notes</a:t>
            </a:r>
          </a:p>
          <a:p>
            <a:pPr indent="-92075">
              <a:lnSpc>
                <a:spcPct val="120000"/>
              </a:lnSpc>
              <a:defRPr/>
            </a:pPr>
            <a:r>
              <a:rPr lang="en-GB" dirty="0"/>
              <a:t>Discuss students’ ideas for the question before revealing the answers. Encourage them to draw on their understanding of plant cells and tissues to find answers. Help them to remember the role of cellulose in building a tough, resistive structure, and the role of the waxy leaf cuticle in providing a waterproof, resistive coating.</a:t>
            </a:r>
          </a:p>
          <a:p>
            <a:pPr indent="-92075">
              <a:lnSpc>
                <a:spcPct val="120000"/>
              </a:lnSpc>
              <a:defRPr/>
            </a:pPr>
            <a:endParaRPr lang="en-GB" dirty="0"/>
          </a:p>
          <a:p>
            <a:pPr indent="-92075">
              <a:lnSpc>
                <a:spcPct val="120000"/>
              </a:lnSpc>
              <a:defRPr/>
            </a:pPr>
            <a:r>
              <a:rPr lang="en-GB" dirty="0"/>
              <a:t>For more information on plant structures, please refer to the </a:t>
            </a:r>
            <a:r>
              <a:rPr lang="en-GB" i="1" dirty="0"/>
              <a:t>Cells</a:t>
            </a:r>
            <a:r>
              <a:rPr lang="en-GB" dirty="0"/>
              <a:t> presentation and the </a:t>
            </a:r>
            <a:r>
              <a:rPr lang="en-GB" i="1" dirty="0"/>
              <a:t>Plant Tissues and Organs </a:t>
            </a:r>
            <a:r>
              <a:rPr lang="en-GB" dirty="0"/>
              <a:t>presentation.</a:t>
            </a:r>
          </a:p>
          <a:p>
            <a:pPr indent="-92075">
              <a:lnSpc>
                <a:spcPct val="120000"/>
              </a:lnSpc>
              <a:defRPr/>
            </a:pPr>
            <a:endParaRPr lang="en-GB" sz="1200" kern="1200" dirty="0">
              <a:solidFill>
                <a:schemeClr val="tx1"/>
              </a:solidFill>
              <a:effectLst/>
              <a:latin typeface="Arial" charset="0"/>
              <a:ea typeface="+mn-ea"/>
              <a:cs typeface="+mn-cs"/>
            </a:endParaRPr>
          </a:p>
          <a:p>
            <a:pPr marL="0" marR="0" lvl="0" indent="0" algn="l" defTabSz="914400" rtl="0" eaLnBrk="0" fontAlgn="base" latinLnBrk="0" hangingPunct="0">
              <a:lnSpc>
                <a:spcPct val="12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endParaRPr lang="en-GB" sz="1200" kern="1200" dirty="0">
              <a:solidFill>
                <a:schemeClr val="tx1"/>
              </a:solidFill>
              <a:latin typeface="Arial" charset="0"/>
              <a:ea typeface="+mn-ea"/>
              <a:cs typeface="+mn-cs"/>
            </a:endParaRPr>
          </a:p>
          <a:p>
            <a:pPr marL="171450" marR="0" lvl="0" indent="-171450" algn="l" defTabSz="914400" rtl="0" eaLnBrk="0" fontAlgn="base" latinLnBrk="0" hangingPunct="0">
              <a:lnSpc>
                <a:spcPct val="12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p>
          <a:p>
            <a:pPr marL="171450" marR="0" lvl="0" indent="-171450" algn="l" defTabSz="914400" rtl="0" eaLnBrk="0" fontAlgn="base" latinLnBrk="0" hangingPunct="0">
              <a:lnSpc>
                <a:spcPct val="12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Obtaining, Evaluating, and Communicating Information:</a:t>
            </a:r>
            <a:r>
              <a:rPr lang="en-GB" sz="1200" kern="1200" dirty="0">
                <a:solidFill>
                  <a:schemeClr val="tx1"/>
                </a:solidFill>
                <a:effectLst/>
                <a:latin typeface="Arial" charset="0"/>
                <a:ea typeface="+mn-ea"/>
                <a:cs typeface="+mn-cs"/>
              </a:rPr>
              <a:t> Communicate scientific and/or technical information or ideas (e.g. about phenomena and/or the process of development and the design and performance of a proposed process or system) in multiple formats (including orally, graphically, textually, and mathematically).</a:t>
            </a:r>
            <a:endParaRPr lang="en-GB" altLang="en-US" b="1" dirty="0">
              <a:latin typeface="Arial" panose="020B0604020202020204" pitchFamily="34" charset="0"/>
            </a:endParaRPr>
          </a:p>
          <a:p>
            <a:pPr>
              <a:lnSpc>
                <a:spcPct val="120000"/>
              </a:lnSpc>
            </a:pPr>
            <a:endParaRPr lang="en-GB" altLang="en-US" b="1" dirty="0">
              <a:latin typeface="Arial" panose="020B0604020202020204" pitchFamily="34" charset="0"/>
            </a:endParaRPr>
          </a:p>
          <a:p>
            <a:pPr>
              <a:lnSpc>
                <a:spcPct val="120000"/>
              </a:lnSpc>
            </a:pPr>
            <a:r>
              <a:rPr lang="en-GB" altLang="en-US" b="1" dirty="0">
                <a:latin typeface="Arial" panose="020B0604020202020204" pitchFamily="34" charset="0"/>
              </a:rPr>
              <a:t>Photo credit: </a:t>
            </a:r>
            <a:r>
              <a:rPr lang="en-GB" altLang="en-US" dirty="0">
                <a:latin typeface="Arial" panose="020B0604020202020204" pitchFamily="34" charset="0"/>
              </a:rPr>
              <a:t>© </a:t>
            </a:r>
            <a:r>
              <a:rPr lang="en-GB" altLang="en-US" dirty="0" err="1">
                <a:latin typeface="Arial" panose="020B0604020202020204" pitchFamily="34" charset="0"/>
              </a:rPr>
              <a:t>Jomic</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D95188F1-C637-4CFB-862F-BAB26EDF9160}"/>
              </a:ext>
            </a:extLst>
          </p:cNvPr>
          <p:cNvSpPr>
            <a:spLocks noGrp="1"/>
          </p:cNvSpPr>
          <p:nvPr>
            <p:ph type="sldNum" sz="quarter" idx="10"/>
          </p:nvPr>
        </p:nvSpPr>
        <p:spPr/>
        <p:txBody>
          <a:bodyPr/>
          <a:lstStyle/>
          <a:p>
            <a:fld id="{BF715553-FB35-4C35-A858-F3EEEE3AEE8F}" type="slidenum">
              <a:rPr lang="en-US" altLang="en-US" smtClean="0"/>
              <a:pPr/>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a:extLst>
              <a:ext uri="{FF2B5EF4-FFF2-40B4-BE49-F238E27FC236}">
                <a16:creationId xmlns:a16="http://schemas.microsoft.com/office/drawing/2014/main" id="{86CDF623-FFC3-4CBE-90C4-670FA18D2027}"/>
              </a:ext>
            </a:extLst>
          </p:cNvPr>
          <p:cNvSpPr>
            <a:spLocks noGrp="1" noRot="1" noChangeAspect="1" noTextEdit="1"/>
          </p:cNvSpPr>
          <p:nvPr>
            <p:ph type="sldImg"/>
          </p:nvPr>
        </p:nvSpPr>
        <p:spPr>
          <a:ln/>
        </p:spPr>
      </p:sp>
      <p:sp>
        <p:nvSpPr>
          <p:cNvPr id="35843" name="Notes Placeholder 2">
            <a:extLst>
              <a:ext uri="{FF2B5EF4-FFF2-40B4-BE49-F238E27FC236}">
                <a16:creationId xmlns:a16="http://schemas.microsoft.com/office/drawing/2014/main" id="{F0614610-0EC9-4001-B1E6-81AD5B44A1D4}"/>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Ask if students are able to identify the cell wall in the image of the plant cell before revealing its label. </a:t>
            </a:r>
          </a:p>
          <a:p>
            <a:endParaRPr lang="en-GB" altLang="en-US" dirty="0">
              <a:latin typeface="Arial" panose="020B0604020202020204" pitchFamily="34" charset="0"/>
            </a:endParaRPr>
          </a:p>
          <a:p>
            <a:r>
              <a:rPr lang="en-GB" altLang="en-US" dirty="0">
                <a:latin typeface="Arial" panose="020B0604020202020204" pitchFamily="34" charset="0"/>
              </a:rPr>
              <a:t>For more information about enzymes, please refer to the </a:t>
            </a:r>
            <a:r>
              <a:rPr lang="en-GB" altLang="en-US" i="1" dirty="0">
                <a:latin typeface="Arial" panose="020B0604020202020204" pitchFamily="34" charset="0"/>
              </a:rPr>
              <a:t>Enzymes</a:t>
            </a:r>
            <a:r>
              <a:rPr lang="en-GB" altLang="en-US" dirty="0">
                <a:latin typeface="Arial" panose="020B0604020202020204" pitchFamily="34" charset="0"/>
              </a:rPr>
              <a:t> presentation.</a:t>
            </a:r>
          </a:p>
        </p:txBody>
      </p:sp>
      <p:sp>
        <p:nvSpPr>
          <p:cNvPr id="2" name="Slide Number Placeholder 1">
            <a:extLst>
              <a:ext uri="{FF2B5EF4-FFF2-40B4-BE49-F238E27FC236}">
                <a16:creationId xmlns:a16="http://schemas.microsoft.com/office/drawing/2014/main" id="{E0FE8C3C-D0C1-4186-8EFF-81FD06CDC37A}"/>
              </a:ext>
            </a:extLst>
          </p:cNvPr>
          <p:cNvSpPr>
            <a:spLocks noGrp="1"/>
          </p:cNvSpPr>
          <p:nvPr>
            <p:ph type="sldNum" sz="quarter" idx="10"/>
          </p:nvPr>
        </p:nvSpPr>
        <p:spPr/>
        <p:txBody>
          <a:bodyPr/>
          <a:lstStyle/>
          <a:p>
            <a:fld id="{BF715553-FB35-4C35-A858-F3EEEE3AEE8F}" type="slidenum">
              <a:rPr lang="en-US" altLang="en-US" smtClean="0"/>
              <a:pPr/>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a:extLst>
              <a:ext uri="{FF2B5EF4-FFF2-40B4-BE49-F238E27FC236}">
                <a16:creationId xmlns:a16="http://schemas.microsoft.com/office/drawing/2014/main" id="{B5F9BEF7-8A84-488C-8454-F69385F635F9}"/>
              </a:ext>
            </a:extLst>
          </p:cNvPr>
          <p:cNvSpPr>
            <a:spLocks noGrp="1" noRot="1" noChangeAspect="1" noTextEdit="1"/>
          </p:cNvSpPr>
          <p:nvPr>
            <p:ph type="sldImg"/>
          </p:nvPr>
        </p:nvSpPr>
        <p:spPr>
          <a:ln/>
        </p:spPr>
      </p:sp>
      <p:sp>
        <p:nvSpPr>
          <p:cNvPr id="36867" name="Notes Placeholder 2">
            <a:extLst>
              <a:ext uri="{FF2B5EF4-FFF2-40B4-BE49-F238E27FC236}">
                <a16:creationId xmlns:a16="http://schemas.microsoft.com/office/drawing/2014/main" id="{FD8BD04C-7AB9-4D31-BB26-005211C64B3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For more information about the structure of leaves and plant tissues, please refer to the </a:t>
            </a:r>
            <a:r>
              <a:rPr lang="en-GB" altLang="en-US" i="1" dirty="0">
                <a:latin typeface="Arial" panose="020B0604020202020204" pitchFamily="34" charset="0"/>
              </a:rPr>
              <a:t>Plant Tissues and Organs </a:t>
            </a:r>
            <a:r>
              <a:rPr lang="en-GB" altLang="en-US" dirty="0">
                <a:latin typeface="Arial" panose="020B0604020202020204" pitchFamily="34" charset="0"/>
              </a:rPr>
              <a:t>presentation.</a:t>
            </a:r>
          </a:p>
        </p:txBody>
      </p:sp>
      <p:sp>
        <p:nvSpPr>
          <p:cNvPr id="2" name="Slide Number Placeholder 1">
            <a:extLst>
              <a:ext uri="{FF2B5EF4-FFF2-40B4-BE49-F238E27FC236}">
                <a16:creationId xmlns:a16="http://schemas.microsoft.com/office/drawing/2014/main" id="{43BB0B6C-99C4-4496-A556-639EA4A6CA8D}"/>
              </a:ext>
            </a:extLst>
          </p:cNvPr>
          <p:cNvSpPr>
            <a:spLocks noGrp="1"/>
          </p:cNvSpPr>
          <p:nvPr>
            <p:ph type="sldNum" sz="quarter" idx="10"/>
          </p:nvPr>
        </p:nvSpPr>
        <p:spPr/>
        <p:txBody>
          <a:bodyPr/>
          <a:lstStyle/>
          <a:p>
            <a:fld id="{BF715553-FB35-4C35-A858-F3EEEE3AEE8F}" type="slidenum">
              <a:rPr lang="en-US" altLang="en-US" smtClean="0"/>
              <a:pPr/>
              <a:t>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a:extLst>
              <a:ext uri="{FF2B5EF4-FFF2-40B4-BE49-F238E27FC236}">
                <a16:creationId xmlns:a16="http://schemas.microsoft.com/office/drawing/2014/main" id="{64F9EB5A-E220-42DE-8349-F06B8F29DFF6}"/>
              </a:ext>
            </a:extLst>
          </p:cNvPr>
          <p:cNvSpPr>
            <a:spLocks noGrp="1" noRot="1" noChangeAspect="1" noTextEdit="1"/>
          </p:cNvSpPr>
          <p:nvPr>
            <p:ph type="sldImg"/>
          </p:nvPr>
        </p:nvSpPr>
        <p:spPr>
          <a:ln/>
        </p:spPr>
      </p:sp>
      <p:sp>
        <p:nvSpPr>
          <p:cNvPr id="37891" name="Notes Placeholder 2">
            <a:extLst>
              <a:ext uri="{FF2B5EF4-FFF2-40B4-BE49-F238E27FC236}">
                <a16:creationId xmlns:a16="http://schemas.microsoft.com/office/drawing/2014/main" id="{1E36EAC8-A856-4DA3-8B1C-7317141AC6F4}"/>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Photo credit: </a:t>
            </a:r>
            <a:r>
              <a:rPr lang="en-GB" altLang="en-US" dirty="0">
                <a:latin typeface="Arial" panose="020B0604020202020204" pitchFamily="34" charset="0"/>
              </a:rPr>
              <a:t>© </a:t>
            </a:r>
            <a:r>
              <a:rPr lang="en-GB" altLang="en-US" dirty="0" err="1">
                <a:latin typeface="Arial" panose="020B0604020202020204" pitchFamily="34" charset="0"/>
              </a:rPr>
              <a:t>treesak</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DD0BE836-4AC0-40AC-8030-CC8489D338BD}"/>
              </a:ext>
            </a:extLst>
          </p:cNvPr>
          <p:cNvSpPr>
            <a:spLocks noGrp="1"/>
          </p:cNvSpPr>
          <p:nvPr>
            <p:ph type="sldNum" sz="quarter" idx="10"/>
          </p:nvPr>
        </p:nvSpPr>
        <p:spPr/>
        <p:txBody>
          <a:bodyPr/>
          <a:lstStyle/>
          <a:p>
            <a:fld id="{BF715553-FB35-4C35-A858-F3EEEE3AEE8F}" type="slidenum">
              <a:rPr lang="en-US" altLang="en-US" smtClean="0"/>
              <a:pPr/>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id="{AD4A4FA3-E230-4A75-AA98-CB8AAD6D0B3C}"/>
              </a:ext>
            </a:extLst>
          </p:cNvPr>
          <p:cNvSpPr>
            <a:spLocks noGrp="1" noRot="1" noChangeAspect="1" noTextEdit="1"/>
          </p:cNvSpPr>
          <p:nvPr>
            <p:ph type="sldImg"/>
          </p:nvPr>
        </p:nvSpPr>
        <p:spPr>
          <a:ln/>
        </p:spPr>
      </p:sp>
      <p:sp>
        <p:nvSpPr>
          <p:cNvPr id="39939" name="Notes Placeholder 2">
            <a:extLst>
              <a:ext uri="{FF2B5EF4-FFF2-40B4-BE49-F238E27FC236}">
                <a16:creationId xmlns:a16="http://schemas.microsoft.com/office/drawing/2014/main" id="{67E123F4-141C-4660-A2F1-01111635B5F2}"/>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endParaRPr lang="en-GB" altLang="en-US" dirty="0">
              <a:latin typeface="Arial" panose="020B0604020202020204" pitchFamily="34" charset="0"/>
            </a:endParaRPr>
          </a:p>
          <a:p>
            <a:r>
              <a:rPr lang="en-GB" altLang="en-US" dirty="0">
                <a:latin typeface="Arial" panose="020B0604020202020204" pitchFamily="34" charset="0"/>
              </a:rPr>
              <a:t>Discuss students’ ideas for the question before revealing the answer. Encourage them to draw on their existing knowledge of plant structures and adaptations. For more information about plant adaptations, please refer to the </a:t>
            </a:r>
            <a:r>
              <a:rPr lang="en-GB" altLang="en-US" i="1" dirty="0">
                <a:latin typeface="Arial" panose="020B0604020202020204" pitchFamily="34" charset="0"/>
              </a:rPr>
              <a:t>Adaptations</a:t>
            </a:r>
            <a:r>
              <a:rPr lang="en-GB" altLang="en-US" dirty="0">
                <a:latin typeface="Arial" panose="020B0604020202020204" pitchFamily="34" charset="0"/>
              </a:rPr>
              <a:t> presentation. </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endParaRPr lang="en-GB" sz="1200" kern="1200" dirty="0">
              <a:solidFill>
                <a:schemeClr val="tx1"/>
              </a:solidFill>
              <a:latin typeface="Arial" charset="0"/>
              <a:ea typeface="+mn-ea"/>
              <a:cs typeface="+mn-cs"/>
            </a:endParaRP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Obtaining, Evaluating, and Communicating Information:</a:t>
            </a:r>
            <a:r>
              <a:rPr lang="en-GB" sz="1200" kern="1200" dirty="0">
                <a:solidFill>
                  <a:schemeClr val="tx1"/>
                </a:solidFill>
                <a:effectLst/>
                <a:latin typeface="Arial" charset="0"/>
                <a:ea typeface="+mn-ea"/>
                <a:cs typeface="+mn-cs"/>
              </a:rPr>
              <a:t> Communicate scientific and/or technical information or ideas (e.g. about phenomena and/or the process of development and the design and performance of a proposed process or system) in multiple formats (including orally, graphically, textually, and mathematically).</a:t>
            </a:r>
            <a:endParaRPr lang="en-GB" altLang="en-US" dirty="0">
              <a:latin typeface="Arial" panose="020B0604020202020204" pitchFamily="34" charset="0"/>
            </a:endParaRPr>
          </a:p>
          <a:p>
            <a:endParaRPr lang="en-GB" altLang="en-US" dirty="0">
              <a:latin typeface="Arial" panose="020B0604020202020204" pitchFamily="34" charset="0"/>
            </a:endParaRPr>
          </a:p>
          <a:p>
            <a:r>
              <a:rPr lang="en-GB" altLang="en-US" b="1" dirty="0">
                <a:latin typeface="Arial" panose="020B0604020202020204" pitchFamily="34" charset="0"/>
              </a:rPr>
              <a:t>Photo credit: </a:t>
            </a:r>
            <a:r>
              <a:rPr lang="en-GB" altLang="en-US" dirty="0">
                <a:latin typeface="Arial" panose="020B0604020202020204" pitchFamily="34" charset="0"/>
              </a:rPr>
              <a:t>© Barry Tuck, Shutterstock.com 2018</a:t>
            </a:r>
          </a:p>
        </p:txBody>
      </p:sp>
      <p:sp>
        <p:nvSpPr>
          <p:cNvPr id="2" name="Slide Number Placeholder 1">
            <a:extLst>
              <a:ext uri="{FF2B5EF4-FFF2-40B4-BE49-F238E27FC236}">
                <a16:creationId xmlns:a16="http://schemas.microsoft.com/office/drawing/2014/main" id="{80F15006-0365-4AB5-8E16-E71B741A2D81}"/>
              </a:ext>
            </a:extLst>
          </p:cNvPr>
          <p:cNvSpPr>
            <a:spLocks noGrp="1"/>
          </p:cNvSpPr>
          <p:nvPr>
            <p:ph type="sldNum" sz="quarter" idx="10"/>
          </p:nvPr>
        </p:nvSpPr>
        <p:spPr/>
        <p:txBody>
          <a:bodyPr/>
          <a:lstStyle/>
          <a:p>
            <a:fld id="{BF715553-FB35-4C35-A858-F3EEEE3AEE8F}" type="slidenum">
              <a:rPr lang="en-US" altLang="en-US" smtClean="0"/>
              <a:pPr/>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a:extLst>
              <a:ext uri="{FF2B5EF4-FFF2-40B4-BE49-F238E27FC236}">
                <a16:creationId xmlns:a16="http://schemas.microsoft.com/office/drawing/2014/main" id="{ACB8647C-96B1-468D-B1EC-1CAAAB763AB6}"/>
              </a:ext>
            </a:extLst>
          </p:cNvPr>
          <p:cNvSpPr>
            <a:spLocks noGrp="1" noRot="1" noChangeAspect="1" noTextEdit="1"/>
          </p:cNvSpPr>
          <p:nvPr>
            <p:ph type="sldImg"/>
          </p:nvPr>
        </p:nvSpPr>
        <p:spPr>
          <a:ln/>
        </p:spPr>
      </p:sp>
      <p:sp>
        <p:nvSpPr>
          <p:cNvPr id="40963" name="Notes Placeholder 2">
            <a:extLst>
              <a:ext uri="{FF2B5EF4-FFF2-40B4-BE49-F238E27FC236}">
                <a16:creationId xmlns:a16="http://schemas.microsoft.com/office/drawing/2014/main" id="{F89EFB1F-B4EA-4403-B798-0272E30123E4}"/>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endParaRPr lang="en-GB" altLang="en-US" dirty="0">
              <a:latin typeface="Arial" panose="020B0604020202020204" pitchFamily="34" charset="0"/>
            </a:endParaRPr>
          </a:p>
          <a:p>
            <a:r>
              <a:rPr lang="en-GB" altLang="en-US" dirty="0">
                <a:latin typeface="Arial" panose="020B0604020202020204" pitchFamily="34" charset="0"/>
              </a:rPr>
              <a:t>Plant hairs are known as trichomes.</a:t>
            </a:r>
          </a:p>
          <a:p>
            <a:endParaRPr lang="en-GB" altLang="en-US" dirty="0">
              <a:latin typeface="Arial" panose="020B0604020202020204" pitchFamily="34" charset="0"/>
            </a:endParaRPr>
          </a:p>
          <a:p>
            <a:r>
              <a:rPr lang="en-GB" altLang="en-US" b="1" dirty="0">
                <a:latin typeface="Arial" panose="020B0604020202020204" pitchFamily="34" charset="0"/>
              </a:rPr>
              <a:t>Photo credit: </a:t>
            </a:r>
            <a:r>
              <a:rPr lang="en-GB" altLang="en-US" dirty="0">
                <a:latin typeface="Arial" panose="020B0604020202020204" pitchFamily="34" charset="0"/>
              </a:rPr>
              <a:t>© Roman-</a:t>
            </a:r>
            <a:r>
              <a:rPr lang="en-GB" altLang="en-US" dirty="0" err="1">
                <a:latin typeface="Arial" panose="020B0604020202020204" pitchFamily="34" charset="0"/>
              </a:rPr>
              <a:t>Pelesh</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1E86F691-AD6D-4505-89F9-286C869AEBB2}"/>
              </a:ext>
            </a:extLst>
          </p:cNvPr>
          <p:cNvSpPr>
            <a:spLocks noGrp="1"/>
          </p:cNvSpPr>
          <p:nvPr>
            <p:ph type="sldNum" sz="quarter" idx="10"/>
          </p:nvPr>
        </p:nvSpPr>
        <p:spPr/>
        <p:txBody>
          <a:bodyPr/>
          <a:lstStyle/>
          <a:p>
            <a:fld id="{BF715553-FB35-4C35-A858-F3EEEE3AEE8F}" type="slidenum">
              <a:rPr lang="en-US" altLang="en-US" smtClean="0"/>
              <a:pPr/>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16.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8.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9.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0.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1.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2.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3.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4.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5.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6.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7.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8.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9.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8" name="Title 1"/>
          <p:cNvSpPr>
            <a:spLocks noGrp="1"/>
          </p:cNvSpPr>
          <p:nvPr>
            <p:ph type="title"/>
          </p:nvPr>
        </p:nvSpPr>
        <p:spPr>
          <a:xfrm>
            <a:off x="3221764" y="1187864"/>
            <a:ext cx="4990744" cy="3127761"/>
          </a:xfrm>
        </p:spPr>
        <p:txBody>
          <a:bodyPr/>
          <a:lstStyle>
            <a:lvl1pPr algn="ctr">
              <a:lnSpc>
                <a:spcPct val="100000"/>
              </a:lnSpc>
              <a:defRPr sz="4400">
                <a:solidFill>
                  <a:srgbClr val="33CC33"/>
                </a:solidFill>
              </a:defRPr>
            </a:lvl1pPr>
          </a:lstStyle>
          <a:p>
            <a:r>
              <a:rPr lang="en-US" dirty="0"/>
              <a:t>Click to edit Master title style</a:t>
            </a:r>
            <a:endParaRPr lang="en-GB" dirty="0"/>
          </a:p>
        </p:txBody>
      </p:sp>
      <p:pic>
        <p:nvPicPr>
          <p:cNvPr id="6" name="Picture 5">
            <a:extLst>
              <a:ext uri="{FF2B5EF4-FFF2-40B4-BE49-F238E27FC236}">
                <a16:creationId xmlns:a16="http://schemas.microsoft.com/office/drawing/2014/main" id="{898834DD-8F6E-42DC-9D16-ECD46904FE6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7" name="Text Box 14">
            <a:extLst>
              <a:ext uri="{FF2B5EF4-FFF2-40B4-BE49-F238E27FC236}">
                <a16:creationId xmlns:a16="http://schemas.microsoft.com/office/drawing/2014/main" id="{8791D40A-4DB6-4A2B-BA84-E865395A5ADA}"/>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16</a:t>
            </a:r>
          </a:p>
        </p:txBody>
      </p:sp>
    </p:spTree>
    <p:custDataLst>
      <p:tags r:id="rId1"/>
    </p:custDataLst>
    <p:extLst>
      <p:ext uri="{BB962C8B-B14F-4D97-AF65-F5344CB8AC3E}">
        <p14:creationId xmlns:p14="http://schemas.microsoft.com/office/powerpoint/2010/main" val="27194639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2835643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9346165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0755764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custDataLst>
      <p:tags r:id="rId1"/>
    </p:custDataLst>
    <p:extLst>
      <p:ext uri="{BB962C8B-B14F-4D97-AF65-F5344CB8AC3E}">
        <p14:creationId xmlns:p14="http://schemas.microsoft.com/office/powerpoint/2010/main" val="3523033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16</a:t>
            </a:r>
          </a:p>
        </p:txBody>
      </p:sp>
    </p:spTree>
    <p:custDataLst>
      <p:tags r:id="rId1"/>
    </p:custDataLst>
    <p:extLst>
      <p:ext uri="{BB962C8B-B14F-4D97-AF65-F5344CB8AC3E}">
        <p14:creationId xmlns:p14="http://schemas.microsoft.com/office/powerpoint/2010/main" val="37590952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custDataLst>
      <p:tags r:id="rId1"/>
    </p:custDataLst>
    <p:extLst>
      <p:ext uri="{BB962C8B-B14F-4D97-AF65-F5344CB8AC3E}">
        <p14:creationId xmlns:p14="http://schemas.microsoft.com/office/powerpoint/2010/main" val="37741220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3860930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56397664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01686843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9323936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32624825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223092400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3292660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173575228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104093087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44091320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53333953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747277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22324032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7724247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0091055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21492304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31212931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30131699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30067382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3"/>
          <p:cNvPicPr>
            <a:picLocks noChangeAspect="1" noChangeArrowheads="1"/>
          </p:cNvPicPr>
          <p:nvPr/>
        </p:nvPicPr>
        <p:blipFill>
          <a:blip r:embed="rId17">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1027"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1028"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1030"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1031"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233C472F-B895-46EA-B929-83095296765C}"/>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C436BA7E-3972-478D-9105-365FB1FA2F51}"/>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16</a:t>
            </a:r>
          </a:p>
        </p:txBody>
      </p:sp>
    </p:spTree>
    <p:custDataLst>
      <p:tags r:id="rId16"/>
    </p:custDataLst>
    <p:extLst>
      <p:ext uri="{BB962C8B-B14F-4D97-AF65-F5344CB8AC3E}">
        <p14:creationId xmlns:p14="http://schemas.microsoft.com/office/powerpoint/2010/main" val="3323369760"/>
      </p:ext>
    </p:extLst>
  </p:cSld>
  <p:clrMap bg1="lt1" tx1="dk1" bg2="lt2" tx2="dk2" accent1="accent1" accent2="accent2" accent3="accent3" accent4="accent4" accent5="accent5" accent6="accent6" hlink="hlink" folHlink="folHlink"/>
  <p:sldLayoutIdLst>
    <p:sldLayoutId id="2147485139" r:id="rId1"/>
    <p:sldLayoutId id="2147485140" r:id="rId2"/>
    <p:sldLayoutId id="2147485141" r:id="rId3"/>
    <p:sldLayoutId id="2147485142" r:id="rId4"/>
    <p:sldLayoutId id="2147485143" r:id="rId5"/>
    <p:sldLayoutId id="2147485144" r:id="rId6"/>
    <p:sldLayoutId id="2147485145" r:id="rId7"/>
    <p:sldLayoutId id="2147485146" r:id="rId8"/>
    <p:sldLayoutId id="2147485147" r:id="rId9"/>
    <p:sldLayoutId id="2147485148" r:id="rId10"/>
    <p:sldLayoutId id="2147485149" r:id="rId11"/>
    <p:sldLayoutId id="2147485150" r:id="rId12"/>
    <p:sldLayoutId id="2147485151" r:id="rId13"/>
    <p:sldLayoutId id="2147485152"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Picture 13"/>
          <p:cNvPicPr>
            <a:picLocks noChangeAspect="1" noChangeArrowheads="1"/>
          </p:cNvPicPr>
          <p:nvPr/>
        </p:nvPicPr>
        <p:blipFill>
          <a:blip r:embed="rId15">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2051"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2052"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2054"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8D9274EB-7F4D-46DD-BE65-348FFA113121}"/>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0CFC9F27-850B-4F73-BED5-C83147E45ABB}"/>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16</a:t>
            </a:r>
          </a:p>
        </p:txBody>
      </p:sp>
    </p:spTree>
    <p:custDataLst>
      <p:tags r:id="rId14"/>
    </p:custDataLst>
    <p:extLst>
      <p:ext uri="{BB962C8B-B14F-4D97-AF65-F5344CB8AC3E}">
        <p14:creationId xmlns:p14="http://schemas.microsoft.com/office/powerpoint/2010/main" val="2959013464"/>
      </p:ext>
    </p:extLst>
  </p:cSld>
  <p:clrMap bg1="lt1" tx1="dk1" bg2="lt2" tx2="dk2" accent1="accent1" accent2="accent2" accent3="accent3" accent4="accent4" accent5="accent5" accent6="accent6" hlink="hlink" folHlink="folHlink"/>
  <p:sldLayoutIdLst>
    <p:sldLayoutId id="2147485154" r:id="rId1"/>
    <p:sldLayoutId id="2147485155" r:id="rId2"/>
    <p:sldLayoutId id="2147485156" r:id="rId3"/>
    <p:sldLayoutId id="2147485157" r:id="rId4"/>
    <p:sldLayoutId id="2147485158" r:id="rId5"/>
    <p:sldLayoutId id="2147485159" r:id="rId6"/>
    <p:sldLayoutId id="2147485160" r:id="rId7"/>
    <p:sldLayoutId id="2147485161" r:id="rId8"/>
    <p:sldLayoutId id="2147485162" r:id="rId9"/>
    <p:sldLayoutId id="2147485163" r:id="rId10"/>
    <p:sldLayoutId id="2147485164" r:id="rId11"/>
    <p:sldLayoutId id="2147485165"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3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6.xml"/><Relationship Id="rId1" Type="http://schemas.openxmlformats.org/officeDocument/2006/relationships/tags" Target="../tags/tag40.xml"/><Relationship Id="rId5" Type="http://schemas.openxmlformats.org/officeDocument/2006/relationships/image" Target="../media/image6.png"/><Relationship Id="rId4" Type="http://schemas.openxmlformats.org/officeDocument/2006/relationships/image" Target="../media/image17.jpe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6.xml"/><Relationship Id="rId1" Type="http://schemas.openxmlformats.org/officeDocument/2006/relationships/tags" Target="../tags/tag41.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18.jpe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6.xml"/><Relationship Id="rId1" Type="http://schemas.openxmlformats.org/officeDocument/2006/relationships/tags" Target="../tags/tag42.xml"/><Relationship Id="rId5" Type="http://schemas.openxmlformats.org/officeDocument/2006/relationships/image" Target="../media/image6.png"/><Relationship Id="rId4" Type="http://schemas.openxmlformats.org/officeDocument/2006/relationships/image" Target="../media/image19.jpe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6.xml"/><Relationship Id="rId1" Type="http://schemas.openxmlformats.org/officeDocument/2006/relationships/tags" Target="../tags/tag43.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20.jpe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6.xml"/><Relationship Id="rId1" Type="http://schemas.openxmlformats.org/officeDocument/2006/relationships/tags" Target="../tags/tag44.xml"/><Relationship Id="rId5" Type="http://schemas.openxmlformats.org/officeDocument/2006/relationships/image" Target="../media/image6.png"/><Relationship Id="rId4" Type="http://schemas.openxmlformats.org/officeDocument/2006/relationships/image" Target="../media/image21.jpe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6.xml"/><Relationship Id="rId1" Type="http://schemas.openxmlformats.org/officeDocument/2006/relationships/tags" Target="../tags/tag45.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22.jpeg"/></Relationships>
</file>

<file path=ppt/slides/_rels/slide16.xml.rels><?xml version="1.0" encoding="UTF-8" standalone="yes"?>
<Relationships xmlns="http://schemas.openxmlformats.org/package/2006/relationships"><Relationship Id="rId8" Type="http://schemas.openxmlformats.org/officeDocument/2006/relationships/image" Target="../media/image25.jpg"/><Relationship Id="rId3" Type="http://schemas.openxmlformats.org/officeDocument/2006/relationships/control" Target="../activeX/activeX1.xml"/><Relationship Id="rId7" Type="http://schemas.openxmlformats.org/officeDocument/2006/relationships/image" Target="../media/image9.png"/><Relationship Id="rId2" Type="http://schemas.openxmlformats.org/officeDocument/2006/relationships/tags" Target="../tags/tag46.xml"/><Relationship Id="rId1" Type="http://schemas.openxmlformats.org/officeDocument/2006/relationships/vmlDrawing" Target="../drawings/vmlDrawing1.vml"/><Relationship Id="rId6" Type="http://schemas.openxmlformats.org/officeDocument/2006/relationships/image" Target="../media/image24.png"/><Relationship Id="rId5" Type="http://schemas.openxmlformats.org/officeDocument/2006/relationships/notesSlide" Target="../notesSlides/notesSlide16.xml"/><Relationship Id="rId4" Type="http://schemas.openxmlformats.org/officeDocument/2006/relationships/slideLayout" Target="../slideLayouts/slideLayout20.xml"/><Relationship Id="rId9" Type="http://schemas.openxmlformats.org/officeDocument/2006/relationships/image" Target="../media/image23.wmf"/></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4.xml"/><Relationship Id="rId1" Type="http://schemas.openxmlformats.org/officeDocument/2006/relationships/tags" Target="../tags/tag3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6.xml"/><Relationship Id="rId1" Type="http://schemas.openxmlformats.org/officeDocument/2006/relationships/tags" Target="../tags/tag33.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7" Type="http://schemas.openxmlformats.org/officeDocument/2006/relationships/image" Target="../media/image11.png"/><Relationship Id="rId2" Type="http://schemas.openxmlformats.org/officeDocument/2006/relationships/slideLayout" Target="../slideLayouts/slideLayout6.xml"/><Relationship Id="rId1" Type="http://schemas.openxmlformats.org/officeDocument/2006/relationships/tags" Target="../tags/tag34.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10.jpe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6.xml"/><Relationship Id="rId1" Type="http://schemas.openxmlformats.org/officeDocument/2006/relationships/tags" Target="../tags/tag35.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6.xml"/><Relationship Id="rId1" Type="http://schemas.openxmlformats.org/officeDocument/2006/relationships/tags" Target="../tags/tag36.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6.xml"/><Relationship Id="rId1" Type="http://schemas.openxmlformats.org/officeDocument/2006/relationships/tags" Target="../tags/tag37.xml"/><Relationship Id="rId5" Type="http://schemas.openxmlformats.org/officeDocument/2006/relationships/image" Target="../media/image6.png"/><Relationship Id="rId4" Type="http://schemas.openxmlformats.org/officeDocument/2006/relationships/image" Target="../media/image14.jpe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7" Type="http://schemas.openxmlformats.org/officeDocument/2006/relationships/image" Target="../media/image11.png"/><Relationship Id="rId2" Type="http://schemas.openxmlformats.org/officeDocument/2006/relationships/slideLayout" Target="../slideLayouts/slideLayout6.xml"/><Relationship Id="rId1" Type="http://schemas.openxmlformats.org/officeDocument/2006/relationships/tags" Target="../tags/tag38.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15.jpe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6.xml"/><Relationship Id="rId1" Type="http://schemas.openxmlformats.org/officeDocument/2006/relationships/tags" Target="../tags/tag39.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1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3">
            <a:extLst>
              <a:ext uri="{FF2B5EF4-FFF2-40B4-BE49-F238E27FC236}">
                <a16:creationId xmlns:a16="http://schemas.microsoft.com/office/drawing/2014/main" id="{A439563B-9C76-4CD0-8C32-B055D2C5952B}"/>
              </a:ext>
            </a:extLst>
          </p:cNvPr>
          <p:cNvSpPr>
            <a:spLocks noGrp="1"/>
          </p:cNvSpPr>
          <p:nvPr>
            <p:ph type="title"/>
          </p:nvPr>
        </p:nvSpPr>
        <p:spPr/>
        <p:txBody>
          <a:bodyPr/>
          <a:lstStyle/>
          <a:p>
            <a:r>
              <a:rPr lang="en-GB" altLang="en-US" dirty="0"/>
              <a:t>Plant </a:t>
            </a:r>
            <a:br>
              <a:rPr lang="en-GB" altLang="en-US" dirty="0"/>
            </a:br>
            <a:r>
              <a:rPr lang="en-GB" altLang="en-US" dirty="0" err="1"/>
              <a:t>Defenses</a:t>
            </a:r>
            <a:endParaRPr lang="en-GB" altLang="en-US" dirty="0"/>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a:extLst>
              <a:ext uri="{FF2B5EF4-FFF2-40B4-BE49-F238E27FC236}">
                <a16:creationId xmlns:a16="http://schemas.microsoft.com/office/drawing/2014/main" id="{F2AA2AF3-E94E-45C7-94CD-6E867B419EF7}"/>
              </a:ext>
            </a:extLst>
          </p:cNvPr>
          <p:cNvSpPr>
            <a:spLocks noGrp="1"/>
          </p:cNvSpPr>
          <p:nvPr>
            <p:ph type="title"/>
          </p:nvPr>
        </p:nvSpPr>
        <p:spPr/>
        <p:txBody>
          <a:bodyPr/>
          <a:lstStyle/>
          <a:p>
            <a:r>
              <a:rPr lang="en-GB" altLang="en-US"/>
              <a:t>Spines</a:t>
            </a:r>
          </a:p>
        </p:txBody>
      </p:sp>
      <p:sp>
        <p:nvSpPr>
          <p:cNvPr id="22532" name="Rectangle 44">
            <a:extLst>
              <a:ext uri="{FF2B5EF4-FFF2-40B4-BE49-F238E27FC236}">
                <a16:creationId xmlns:a16="http://schemas.microsoft.com/office/drawing/2014/main" id="{659A7629-AB1C-4220-B11D-C19D040E64BE}"/>
              </a:ext>
            </a:extLst>
          </p:cNvPr>
          <p:cNvSpPr>
            <a:spLocks noChangeArrowheads="1"/>
          </p:cNvSpPr>
          <p:nvPr/>
        </p:nvSpPr>
        <p:spPr bwMode="auto">
          <a:xfrm>
            <a:off x="342900" y="784225"/>
            <a:ext cx="81899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Spines</a:t>
            </a:r>
            <a:r>
              <a:rPr lang="en-GB" altLang="en-US"/>
              <a:t> are another type of </a:t>
            </a:r>
            <a:r>
              <a:rPr lang="en-GB" altLang="en-US" b="1"/>
              <a:t>mechanical adaptation. </a:t>
            </a:r>
            <a:r>
              <a:rPr lang="en-GB" altLang="en-US"/>
              <a:t>Like thorns and hairs, they prevent herbivorous animals from feeding on a plant. </a:t>
            </a:r>
          </a:p>
        </p:txBody>
      </p:sp>
      <p:pic>
        <p:nvPicPr>
          <p:cNvPr id="11" name="Picture 10" descr="xwing_442902895_WEB.jpg">
            <a:extLst>
              <a:ext uri="{FF2B5EF4-FFF2-40B4-BE49-F238E27FC236}">
                <a16:creationId xmlns:a16="http://schemas.microsoft.com/office/drawing/2014/main" id="{3662AF07-C63F-4CAB-A13A-915FA396030C}"/>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616450" y="2170113"/>
            <a:ext cx="3916363" cy="3983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41">
            <a:extLst>
              <a:ext uri="{FF2B5EF4-FFF2-40B4-BE49-F238E27FC236}">
                <a16:creationId xmlns:a16="http://schemas.microsoft.com/office/drawing/2014/main" id="{0C9493C8-D159-4579-AEBC-6A1F76FE5E66}"/>
              </a:ext>
            </a:extLst>
          </p:cNvPr>
          <p:cNvSpPr>
            <a:spLocks noChangeArrowheads="1"/>
          </p:cNvSpPr>
          <p:nvPr/>
        </p:nvSpPr>
        <p:spPr bwMode="auto">
          <a:xfrm>
            <a:off x="342900" y="3686175"/>
            <a:ext cx="40767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surface of a </a:t>
            </a:r>
            <a:r>
              <a:rPr lang="en-GB" altLang="en-US" b="1" dirty="0"/>
              <a:t>cactus</a:t>
            </a:r>
            <a:r>
              <a:rPr lang="en-GB" altLang="en-US" dirty="0"/>
              <a:t> has a dense covering of spines.</a:t>
            </a:r>
          </a:p>
        </p:txBody>
      </p:sp>
      <p:sp>
        <p:nvSpPr>
          <p:cNvPr id="15" name="Rectangle 42">
            <a:extLst>
              <a:ext uri="{FF2B5EF4-FFF2-40B4-BE49-F238E27FC236}">
                <a16:creationId xmlns:a16="http://schemas.microsoft.com/office/drawing/2014/main" id="{ACDDF992-A710-4F01-837C-B112061DD681}"/>
              </a:ext>
            </a:extLst>
          </p:cNvPr>
          <p:cNvSpPr>
            <a:spLocks noChangeArrowheads="1"/>
          </p:cNvSpPr>
          <p:nvPr/>
        </p:nvSpPr>
        <p:spPr bwMode="auto">
          <a:xfrm>
            <a:off x="342900" y="2051050"/>
            <a:ext cx="4251325"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Spines are </a:t>
            </a:r>
            <a:r>
              <a:rPr lang="en-GB" altLang="en-US" b="1" dirty="0"/>
              <a:t>modified leaves</a:t>
            </a:r>
            <a:r>
              <a:rPr lang="en-GB" altLang="en-US" dirty="0"/>
              <a:t>. They are very sharp, making it difficult for herbivores to reach the plant tissue below. </a:t>
            </a:r>
          </a:p>
        </p:txBody>
      </p:sp>
      <p:sp>
        <p:nvSpPr>
          <p:cNvPr id="18" name="Rectangle 43">
            <a:extLst>
              <a:ext uri="{FF2B5EF4-FFF2-40B4-BE49-F238E27FC236}">
                <a16:creationId xmlns:a16="http://schemas.microsoft.com/office/drawing/2014/main" id="{E63C01F4-C196-4796-8DFC-9094D169BD82}"/>
              </a:ext>
            </a:extLst>
          </p:cNvPr>
          <p:cNvSpPr>
            <a:spLocks noChangeArrowheads="1"/>
          </p:cNvSpPr>
          <p:nvPr/>
        </p:nvSpPr>
        <p:spPr bwMode="auto">
          <a:xfrm>
            <a:off x="342900" y="4583113"/>
            <a:ext cx="3810000"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In the desert, these help protect cacti from small herbivorous animals, </a:t>
            </a:r>
            <a:br>
              <a:rPr lang="en-GB" altLang="en-US" dirty="0"/>
            </a:br>
            <a:r>
              <a:rPr lang="en-GB" altLang="en-US" dirty="0"/>
              <a:t>such as mice and bats.</a:t>
            </a:r>
          </a:p>
        </p:txBody>
      </p:sp>
      <p:pic>
        <p:nvPicPr>
          <p:cNvPr id="9" name="Picture 8">
            <a:extLst>
              <a:ext uri="{FF2B5EF4-FFF2-40B4-BE49-F238E27FC236}">
                <a16:creationId xmlns:a16="http://schemas.microsoft.com/office/drawing/2014/main" id="{61223AB9-D4DB-48CE-9F50-7FA792AA4CDD}"/>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0"/>
                                  </p:stCondLst>
                                  <p:childTnLst>
                                    <p:set>
                                      <p:cBhvr>
                                        <p:cTn id="19"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5" grpId="0"/>
      <p:bldP spid="1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a:extLst>
              <a:ext uri="{FF2B5EF4-FFF2-40B4-BE49-F238E27FC236}">
                <a16:creationId xmlns:a16="http://schemas.microsoft.com/office/drawing/2014/main" id="{E92A702D-C7EA-4351-ABA9-3024FDADE89B}"/>
              </a:ext>
            </a:extLst>
          </p:cNvPr>
          <p:cNvSpPr>
            <a:spLocks noGrp="1"/>
          </p:cNvSpPr>
          <p:nvPr>
            <p:ph type="title"/>
          </p:nvPr>
        </p:nvSpPr>
        <p:spPr/>
        <p:txBody>
          <a:bodyPr/>
          <a:lstStyle/>
          <a:p>
            <a:r>
              <a:rPr lang="en-GB" altLang="en-US"/>
              <a:t>Moving leaves</a:t>
            </a:r>
          </a:p>
        </p:txBody>
      </p:sp>
      <p:sp>
        <p:nvSpPr>
          <p:cNvPr id="23557" name="Rectangle 4">
            <a:extLst>
              <a:ext uri="{FF2B5EF4-FFF2-40B4-BE49-F238E27FC236}">
                <a16:creationId xmlns:a16="http://schemas.microsoft.com/office/drawing/2014/main" id="{2F96D8A1-B8AE-4CC8-8009-476517C06769}"/>
              </a:ext>
            </a:extLst>
          </p:cNvPr>
          <p:cNvSpPr>
            <a:spLocks noChangeArrowheads="1"/>
          </p:cNvSpPr>
          <p:nvPr/>
        </p:nvSpPr>
        <p:spPr bwMode="auto">
          <a:xfrm>
            <a:off x="342900" y="784225"/>
            <a:ext cx="78613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leaves of some plants are able to curl or droop in response to </a:t>
            </a:r>
            <a:r>
              <a:rPr lang="en-GB" altLang="en-US" b="1" dirty="0"/>
              <a:t>touch</a:t>
            </a:r>
            <a:r>
              <a:rPr lang="en-GB" altLang="en-US" dirty="0"/>
              <a:t>. </a:t>
            </a:r>
          </a:p>
        </p:txBody>
      </p:sp>
      <p:sp>
        <p:nvSpPr>
          <p:cNvPr id="8" name="Rectangle 7">
            <a:extLst>
              <a:ext uri="{FF2B5EF4-FFF2-40B4-BE49-F238E27FC236}">
                <a16:creationId xmlns:a16="http://schemas.microsoft.com/office/drawing/2014/main" id="{971EC244-346D-41FD-8D36-37B23B0CE882}"/>
              </a:ext>
            </a:extLst>
          </p:cNvPr>
          <p:cNvSpPr>
            <a:spLocks noChangeArrowheads="1"/>
          </p:cNvSpPr>
          <p:nvPr/>
        </p:nvSpPr>
        <p:spPr bwMode="auto">
          <a:xfrm>
            <a:off x="342900" y="1732360"/>
            <a:ext cx="818991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For example, if a </a:t>
            </a:r>
            <a:r>
              <a:rPr lang="en-GB" altLang="en-US" b="1" i="1" dirty="0"/>
              <a:t>Mimosa</a:t>
            </a:r>
            <a:r>
              <a:rPr lang="en-GB" altLang="en-US" dirty="0"/>
              <a:t> plant is touched, its leaves fold in half to become “shut.”</a:t>
            </a:r>
          </a:p>
        </p:txBody>
      </p:sp>
      <p:sp>
        <p:nvSpPr>
          <p:cNvPr id="9" name="Rectangle 8">
            <a:extLst>
              <a:ext uri="{FF2B5EF4-FFF2-40B4-BE49-F238E27FC236}">
                <a16:creationId xmlns:a16="http://schemas.microsoft.com/office/drawing/2014/main" id="{8ADE2611-E737-47A5-B049-1937277E6CD7}"/>
              </a:ext>
            </a:extLst>
          </p:cNvPr>
          <p:cNvSpPr>
            <a:spLocks noChangeArrowheads="1"/>
          </p:cNvSpPr>
          <p:nvPr/>
        </p:nvSpPr>
        <p:spPr bwMode="auto">
          <a:xfrm>
            <a:off x="342900" y="5318127"/>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Such a response reduces damage and makes it more likely that the herbivore will look for an alternative plant to eat. </a:t>
            </a:r>
          </a:p>
        </p:txBody>
      </p:sp>
      <p:sp>
        <p:nvSpPr>
          <p:cNvPr id="10" name="Rectangle 9">
            <a:extLst>
              <a:ext uri="{FF2B5EF4-FFF2-40B4-BE49-F238E27FC236}">
                <a16:creationId xmlns:a16="http://schemas.microsoft.com/office/drawing/2014/main" id="{3C101519-4E30-4418-B381-CA17BFED94FB}"/>
              </a:ext>
            </a:extLst>
          </p:cNvPr>
          <p:cNvSpPr>
            <a:spLocks noChangeArrowheads="1"/>
          </p:cNvSpPr>
          <p:nvPr/>
        </p:nvSpPr>
        <p:spPr bwMode="auto">
          <a:xfrm>
            <a:off x="342900" y="2682082"/>
            <a:ext cx="389096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This reduces the surface </a:t>
            </a:r>
          </a:p>
          <a:p>
            <a:r>
              <a:rPr lang="en-GB" altLang="en-US" dirty="0"/>
              <a:t>area of the leaf available </a:t>
            </a:r>
          </a:p>
          <a:p>
            <a:r>
              <a:rPr lang="en-GB" altLang="en-US" dirty="0"/>
              <a:t>for a herbivore to eat. </a:t>
            </a:r>
          </a:p>
        </p:txBody>
      </p:sp>
      <p:pic>
        <p:nvPicPr>
          <p:cNvPr id="11" name="Picture 10" descr="trytrle_495147361_WEB.jpg">
            <a:extLst>
              <a:ext uri="{FF2B5EF4-FFF2-40B4-BE49-F238E27FC236}">
                <a16:creationId xmlns:a16="http://schemas.microsoft.com/office/drawing/2014/main" id="{BA3EB3E3-EE7F-4AF4-8905-9415D3E4D75F}"/>
              </a:ext>
            </a:extLst>
          </p:cNvPr>
          <p:cNvPicPr>
            <a:picLocks noChangeAspect="1"/>
          </p:cNvPicPr>
          <p:nvPr/>
        </p:nvPicPr>
        <p:blipFill>
          <a:blip r:embed="rId4">
            <a:extLst>
              <a:ext uri="{28A0092B-C50C-407E-A947-70E740481C1C}">
                <a14:useLocalDpi xmlns:a14="http://schemas.microsoft.com/office/drawing/2010/main" val="0"/>
              </a:ext>
            </a:extLst>
          </a:blip>
          <a:srcRect r="12067"/>
          <a:stretch>
            <a:fillRect/>
          </a:stretch>
        </p:blipFill>
        <p:spPr bwMode="auto">
          <a:xfrm>
            <a:off x="4503738" y="2333450"/>
            <a:ext cx="3759200" cy="285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11">
            <a:extLst>
              <a:ext uri="{FF2B5EF4-FFF2-40B4-BE49-F238E27FC236}">
                <a16:creationId xmlns:a16="http://schemas.microsoft.com/office/drawing/2014/main" id="{71554E96-E2B4-4F43-8712-A931BDF62EA6}"/>
              </a:ext>
            </a:extLst>
          </p:cNvPr>
          <p:cNvSpPr>
            <a:spLocks noChangeArrowheads="1"/>
          </p:cNvSpPr>
          <p:nvPr/>
        </p:nvSpPr>
        <p:spPr bwMode="auto">
          <a:xfrm>
            <a:off x="342900" y="4000104"/>
            <a:ext cx="389096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movement can also</a:t>
            </a:r>
          </a:p>
          <a:p>
            <a:r>
              <a:rPr lang="en-GB" altLang="en-US" dirty="0"/>
              <a:t>dislodge insects from the </a:t>
            </a:r>
            <a:br>
              <a:rPr lang="en-GB" altLang="en-US" dirty="0"/>
            </a:br>
            <a:r>
              <a:rPr lang="en-GB" altLang="en-US" dirty="0"/>
              <a:t>plant, making them fall off.</a:t>
            </a:r>
          </a:p>
        </p:txBody>
      </p:sp>
      <p:pic>
        <p:nvPicPr>
          <p:cNvPr id="13" name="Picture 12">
            <a:extLst>
              <a:ext uri="{FF2B5EF4-FFF2-40B4-BE49-F238E27FC236}">
                <a16:creationId xmlns:a16="http://schemas.microsoft.com/office/drawing/2014/main" id="{D2EEC1E3-3986-4102-B224-CEB98BA0124A}"/>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4" name="Picture 9" descr="notes_icon">
            <a:extLst>
              <a:ext uri="{FF2B5EF4-FFF2-40B4-BE49-F238E27FC236}">
                <a16:creationId xmlns:a16="http://schemas.microsoft.com/office/drawing/2014/main" id="{60D87F6E-EC8F-4C5C-8561-B721E12F28A5}"/>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nodeType="afterEffect">
                                  <p:stCondLst>
                                    <p:cond delay="0"/>
                                  </p:stCondLst>
                                  <p:childTnLst>
                                    <p:set>
                                      <p:cBhvr>
                                        <p:cTn id="23"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a:extLst>
              <a:ext uri="{FF2B5EF4-FFF2-40B4-BE49-F238E27FC236}">
                <a16:creationId xmlns:a16="http://schemas.microsoft.com/office/drawing/2014/main" id="{8DD58079-3198-461C-B838-E6749848B25D}"/>
              </a:ext>
            </a:extLst>
          </p:cNvPr>
          <p:cNvSpPr>
            <a:spLocks noGrp="1"/>
          </p:cNvSpPr>
          <p:nvPr>
            <p:ph type="title"/>
          </p:nvPr>
        </p:nvSpPr>
        <p:spPr/>
        <p:txBody>
          <a:bodyPr/>
          <a:lstStyle/>
          <a:p>
            <a:r>
              <a:rPr lang="en-GB" altLang="en-US"/>
              <a:t>Mimicry</a:t>
            </a:r>
          </a:p>
        </p:txBody>
      </p:sp>
      <p:sp>
        <p:nvSpPr>
          <p:cNvPr id="24580" name="Rectangle 4">
            <a:extLst>
              <a:ext uri="{FF2B5EF4-FFF2-40B4-BE49-F238E27FC236}">
                <a16:creationId xmlns:a16="http://schemas.microsoft.com/office/drawing/2014/main" id="{4118EFEE-2BE7-4CD0-98C0-BF71882A1C22}"/>
              </a:ext>
            </a:extLst>
          </p:cNvPr>
          <p:cNvSpPr>
            <a:spLocks noChangeArrowheads="1"/>
          </p:cNvSpPr>
          <p:nvPr/>
        </p:nvSpPr>
        <p:spPr bwMode="auto">
          <a:xfrm>
            <a:off x="342900" y="784225"/>
            <a:ext cx="81899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Some plants are adapted to look like other plants, animals </a:t>
            </a:r>
          </a:p>
          <a:p>
            <a:r>
              <a:rPr lang="en-GB" altLang="en-US" dirty="0"/>
              <a:t>or their environment to prevent herbivores from feeding on them. This is known as </a:t>
            </a:r>
            <a:r>
              <a:rPr lang="en-GB" altLang="en-US" b="1" dirty="0">
                <a:solidFill>
                  <a:srgbClr val="10BC45"/>
                </a:solidFill>
              </a:rPr>
              <a:t>mimicry</a:t>
            </a:r>
            <a:r>
              <a:rPr lang="en-GB" altLang="en-US" dirty="0"/>
              <a:t>.</a:t>
            </a:r>
          </a:p>
        </p:txBody>
      </p:sp>
      <p:sp>
        <p:nvSpPr>
          <p:cNvPr id="6" name="Rectangle 5">
            <a:extLst>
              <a:ext uri="{FF2B5EF4-FFF2-40B4-BE49-F238E27FC236}">
                <a16:creationId xmlns:a16="http://schemas.microsoft.com/office/drawing/2014/main" id="{E17D5095-0E13-4F1B-AAA1-9FBFF1B82AD6}"/>
              </a:ext>
            </a:extLst>
          </p:cNvPr>
          <p:cNvSpPr>
            <a:spLocks noChangeArrowheads="1"/>
          </p:cNvSpPr>
          <p:nvPr/>
        </p:nvSpPr>
        <p:spPr bwMode="auto">
          <a:xfrm>
            <a:off x="342900" y="2173288"/>
            <a:ext cx="471487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For example, the </a:t>
            </a:r>
            <a:r>
              <a:rPr lang="en-GB" altLang="en-US" b="1" i="1" dirty="0" err="1"/>
              <a:t>Lithops</a:t>
            </a:r>
            <a:r>
              <a:rPr lang="en-GB" altLang="en-US" dirty="0"/>
              <a:t> plant </a:t>
            </a:r>
          </a:p>
          <a:p>
            <a:r>
              <a:rPr lang="en-GB" altLang="en-US" dirty="0"/>
              <a:t>resembles a stone pebble. </a:t>
            </a:r>
          </a:p>
        </p:txBody>
      </p:sp>
      <p:sp>
        <p:nvSpPr>
          <p:cNvPr id="7" name="Rectangle 6">
            <a:extLst>
              <a:ext uri="{FF2B5EF4-FFF2-40B4-BE49-F238E27FC236}">
                <a16:creationId xmlns:a16="http://schemas.microsoft.com/office/drawing/2014/main" id="{5698D8D9-CC4E-4B42-94BB-79B464EC9945}"/>
              </a:ext>
            </a:extLst>
          </p:cNvPr>
          <p:cNvSpPr>
            <a:spLocks noChangeArrowheads="1"/>
          </p:cNvSpPr>
          <p:nvPr/>
        </p:nvSpPr>
        <p:spPr bwMode="auto">
          <a:xfrm>
            <a:off x="342900" y="3194050"/>
            <a:ext cx="4714875"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In the wild, they are found in the </a:t>
            </a:r>
          </a:p>
          <a:p>
            <a:r>
              <a:rPr lang="en-GB" altLang="en-US" dirty="0"/>
              <a:t>dry regions of southern Africa, </a:t>
            </a:r>
          </a:p>
          <a:p>
            <a:r>
              <a:rPr lang="en-GB" altLang="en-US" dirty="0"/>
              <a:t>where they are a food source </a:t>
            </a:r>
          </a:p>
          <a:p>
            <a:r>
              <a:rPr lang="en-GB" altLang="en-US" dirty="0"/>
              <a:t>for many types of animal.</a:t>
            </a:r>
          </a:p>
        </p:txBody>
      </p:sp>
      <p:sp>
        <p:nvSpPr>
          <p:cNvPr id="8" name="Rectangle 7">
            <a:extLst>
              <a:ext uri="{FF2B5EF4-FFF2-40B4-BE49-F238E27FC236}">
                <a16:creationId xmlns:a16="http://schemas.microsoft.com/office/drawing/2014/main" id="{00203237-48D2-4623-8DA8-D58655652CB5}"/>
              </a:ext>
            </a:extLst>
          </p:cNvPr>
          <p:cNvSpPr>
            <a:spLocks noChangeArrowheads="1"/>
          </p:cNvSpPr>
          <p:nvPr/>
        </p:nvSpPr>
        <p:spPr bwMode="auto">
          <a:xfrm>
            <a:off x="342900" y="4953000"/>
            <a:ext cx="81899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However, their appearance enables them to blend in with</a:t>
            </a:r>
          </a:p>
          <a:p>
            <a:r>
              <a:rPr lang="en-GB" altLang="en-US" dirty="0"/>
              <a:t>their surroundings. This makes it less likely that they will be seen by herbivores and eaten.</a:t>
            </a:r>
          </a:p>
        </p:txBody>
      </p:sp>
      <p:pic>
        <p:nvPicPr>
          <p:cNvPr id="9" name="Picture 8" descr="Sarah2_420426283_WEB.jpg">
            <a:extLst>
              <a:ext uri="{FF2B5EF4-FFF2-40B4-BE49-F238E27FC236}">
                <a16:creationId xmlns:a16="http://schemas.microsoft.com/office/drawing/2014/main" id="{21CC01A9-231B-4BBB-813E-3072543DC0F4}"/>
              </a:ext>
            </a:extLst>
          </p:cNvPr>
          <p:cNvPicPr>
            <a:picLocks noChangeAspect="1"/>
          </p:cNvPicPr>
          <p:nvPr/>
        </p:nvPicPr>
        <p:blipFill>
          <a:blip r:embed="rId4">
            <a:extLst>
              <a:ext uri="{28A0092B-C50C-407E-A947-70E740481C1C}">
                <a14:useLocalDpi xmlns:a14="http://schemas.microsoft.com/office/drawing/2010/main" val="0"/>
              </a:ext>
            </a:extLst>
          </a:blip>
          <a:srcRect l="2824" r="10428"/>
          <a:stretch>
            <a:fillRect/>
          </a:stretch>
        </p:blipFill>
        <p:spPr bwMode="auto">
          <a:xfrm>
            <a:off x="5057775" y="1938338"/>
            <a:ext cx="3475038" cy="3005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FC24638C-2BF4-4ADA-9320-48EEFD90DCC9}"/>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0"/>
                                  </p:stCondLst>
                                  <p:childTnLst>
                                    <p:set>
                                      <p:cBhvr>
                                        <p:cTn id="19"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a:extLst>
              <a:ext uri="{FF2B5EF4-FFF2-40B4-BE49-F238E27FC236}">
                <a16:creationId xmlns:a16="http://schemas.microsoft.com/office/drawing/2014/main" id="{BE9B6F40-8CC6-40DF-937D-FAD768F1A669}"/>
              </a:ext>
            </a:extLst>
          </p:cNvPr>
          <p:cNvSpPr>
            <a:spLocks noGrp="1"/>
          </p:cNvSpPr>
          <p:nvPr>
            <p:ph type="title"/>
          </p:nvPr>
        </p:nvSpPr>
        <p:spPr/>
        <p:txBody>
          <a:bodyPr/>
          <a:lstStyle/>
          <a:p>
            <a:r>
              <a:rPr lang="en-GB" altLang="en-US"/>
              <a:t>Antimicrobial chemicals</a:t>
            </a:r>
          </a:p>
        </p:txBody>
      </p:sp>
      <p:sp>
        <p:nvSpPr>
          <p:cNvPr id="26628" name="TextBox 24">
            <a:extLst>
              <a:ext uri="{FF2B5EF4-FFF2-40B4-BE49-F238E27FC236}">
                <a16:creationId xmlns:a16="http://schemas.microsoft.com/office/drawing/2014/main" id="{3449A879-350B-46CD-A81A-832FD6ABB06D}"/>
              </a:ext>
            </a:extLst>
          </p:cNvPr>
          <p:cNvSpPr txBox="1">
            <a:spLocks noChangeArrowheads="1"/>
          </p:cNvSpPr>
          <p:nvPr/>
        </p:nvSpPr>
        <p:spPr bwMode="auto">
          <a:xfrm>
            <a:off x="342900" y="784225"/>
            <a:ext cx="863282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As well as physical </a:t>
            </a:r>
            <a:r>
              <a:rPr lang="en-GB" altLang="en-US" dirty="0" err="1"/>
              <a:t>defenses</a:t>
            </a:r>
            <a:r>
              <a:rPr lang="en-GB" altLang="en-US" dirty="0"/>
              <a:t>, many plants produce chemicals to protect themselves from microorganisms and herbivores.</a:t>
            </a:r>
          </a:p>
        </p:txBody>
      </p:sp>
      <p:sp>
        <p:nvSpPr>
          <p:cNvPr id="5" name="TextBox 23">
            <a:extLst>
              <a:ext uri="{FF2B5EF4-FFF2-40B4-BE49-F238E27FC236}">
                <a16:creationId xmlns:a16="http://schemas.microsoft.com/office/drawing/2014/main" id="{4C0C86B3-CEC7-4B26-8D8B-632AF56A3750}"/>
              </a:ext>
            </a:extLst>
          </p:cNvPr>
          <p:cNvSpPr txBox="1">
            <a:spLocks noChangeArrowheads="1"/>
          </p:cNvSpPr>
          <p:nvPr/>
        </p:nvSpPr>
        <p:spPr bwMode="auto">
          <a:xfrm>
            <a:off x="342900" y="1681163"/>
            <a:ext cx="86328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10BC45"/>
                </a:solidFill>
              </a:rPr>
              <a:t>Antimicrobial chemicals </a:t>
            </a:r>
            <a:r>
              <a:rPr lang="en-GB" altLang="en-US" dirty="0">
                <a:solidFill>
                  <a:srgbClr val="010066"/>
                </a:solidFill>
              </a:rPr>
              <a:t>are a type of </a:t>
            </a:r>
            <a:r>
              <a:rPr lang="en-GB" altLang="en-US" b="1" dirty="0">
                <a:solidFill>
                  <a:srgbClr val="010066"/>
                </a:solidFill>
              </a:rPr>
              <a:t>chemical </a:t>
            </a:r>
            <a:r>
              <a:rPr lang="en-GB" altLang="en-US" b="1" dirty="0" err="1">
                <a:solidFill>
                  <a:srgbClr val="010066"/>
                </a:solidFill>
              </a:rPr>
              <a:t>defense</a:t>
            </a:r>
            <a:r>
              <a:rPr lang="en-GB" altLang="en-US" dirty="0">
                <a:solidFill>
                  <a:srgbClr val="010066"/>
                </a:solidFill>
              </a:rPr>
              <a:t>. </a:t>
            </a:r>
          </a:p>
          <a:p>
            <a:r>
              <a:rPr lang="en-GB" altLang="en-US" dirty="0">
                <a:solidFill>
                  <a:srgbClr val="010066"/>
                </a:solidFill>
              </a:rPr>
              <a:t>They </a:t>
            </a:r>
            <a:r>
              <a:rPr lang="en-GB" altLang="en-US" dirty="0"/>
              <a:t>can kill or slow the growth of pathogens, including </a:t>
            </a:r>
          </a:p>
          <a:p>
            <a:r>
              <a:rPr lang="en-GB" altLang="en-US" dirty="0">
                <a:solidFill>
                  <a:srgbClr val="010066"/>
                </a:solidFill>
              </a:rPr>
              <a:t>viruses, bacteria and fungi</a:t>
            </a:r>
            <a:r>
              <a:rPr lang="en-GB" altLang="en-US" dirty="0"/>
              <a:t>.  </a:t>
            </a:r>
          </a:p>
        </p:txBody>
      </p:sp>
      <p:sp>
        <p:nvSpPr>
          <p:cNvPr id="6" name="TextBox 22">
            <a:extLst>
              <a:ext uri="{FF2B5EF4-FFF2-40B4-BE49-F238E27FC236}">
                <a16:creationId xmlns:a16="http://schemas.microsoft.com/office/drawing/2014/main" id="{DFCAFFB6-48DF-44DD-8D2F-6CC5A8542691}"/>
              </a:ext>
            </a:extLst>
          </p:cNvPr>
          <p:cNvSpPr txBox="1">
            <a:spLocks noChangeArrowheads="1"/>
          </p:cNvSpPr>
          <p:nvPr/>
        </p:nvSpPr>
        <p:spPr bwMode="auto">
          <a:xfrm>
            <a:off x="342900" y="2947988"/>
            <a:ext cx="4646789"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Some of these chemicals target </a:t>
            </a:r>
          </a:p>
          <a:p>
            <a:r>
              <a:rPr lang="en-GB" altLang="en-US" dirty="0"/>
              <a:t>specific types of pathogen, </a:t>
            </a:r>
          </a:p>
          <a:p>
            <a:r>
              <a:rPr lang="en-GB" altLang="en-US" dirty="0"/>
              <a:t>whereas others are effective </a:t>
            </a:r>
          </a:p>
          <a:p>
            <a:r>
              <a:rPr lang="en-GB" altLang="en-US" dirty="0"/>
              <a:t>against a range of pathogens.</a:t>
            </a:r>
          </a:p>
        </p:txBody>
      </p:sp>
      <p:sp>
        <p:nvSpPr>
          <p:cNvPr id="7" name="TextBox 21">
            <a:extLst>
              <a:ext uri="{FF2B5EF4-FFF2-40B4-BE49-F238E27FC236}">
                <a16:creationId xmlns:a16="http://schemas.microsoft.com/office/drawing/2014/main" id="{AA795C24-5503-4207-86A2-1AF2DBE081E0}"/>
              </a:ext>
            </a:extLst>
          </p:cNvPr>
          <p:cNvSpPr txBox="1">
            <a:spLocks noChangeArrowheads="1"/>
          </p:cNvSpPr>
          <p:nvPr/>
        </p:nvSpPr>
        <p:spPr bwMode="auto">
          <a:xfrm>
            <a:off x="342900" y="4583113"/>
            <a:ext cx="4646789"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For example, tomato plants </a:t>
            </a:r>
            <a:br>
              <a:rPr lang="en-GB" altLang="en-US" dirty="0"/>
            </a:br>
            <a:r>
              <a:rPr lang="en-GB" altLang="en-US" dirty="0"/>
              <a:t>can produce an antimicrobial </a:t>
            </a:r>
            <a:br>
              <a:rPr lang="en-GB" altLang="en-US" dirty="0"/>
            </a:br>
            <a:r>
              <a:rPr lang="en-GB" altLang="en-US" dirty="0"/>
              <a:t>chemical called</a:t>
            </a:r>
            <a:r>
              <a:rPr lang="en-GB" altLang="en-US" b="1" dirty="0"/>
              <a:t> saponin </a:t>
            </a:r>
            <a:r>
              <a:rPr lang="en-GB" altLang="en-US" dirty="0"/>
              <a:t>that </a:t>
            </a:r>
            <a:br>
              <a:rPr lang="en-GB" altLang="en-US" dirty="0"/>
            </a:br>
            <a:r>
              <a:rPr lang="en-GB" altLang="en-US" dirty="0"/>
              <a:t>protects them from fungi.</a:t>
            </a:r>
          </a:p>
        </p:txBody>
      </p:sp>
      <p:pic>
        <p:nvPicPr>
          <p:cNvPr id="8" name="Picture 7" descr="photowind_352406612_WEB.jpg">
            <a:extLst>
              <a:ext uri="{FF2B5EF4-FFF2-40B4-BE49-F238E27FC236}">
                <a16:creationId xmlns:a16="http://schemas.microsoft.com/office/drawing/2014/main" id="{F043C964-3DE9-4480-AB90-29AEB53AD400}"/>
              </a:ext>
            </a:extLst>
          </p:cNvPr>
          <p:cNvPicPr>
            <a:picLocks noChangeAspect="1"/>
          </p:cNvPicPr>
          <p:nvPr/>
        </p:nvPicPr>
        <p:blipFill>
          <a:blip r:embed="rId4">
            <a:extLst>
              <a:ext uri="{28A0092B-C50C-407E-A947-70E740481C1C}">
                <a14:useLocalDpi xmlns:a14="http://schemas.microsoft.com/office/drawing/2010/main" val="0"/>
              </a:ext>
            </a:extLst>
          </a:blip>
          <a:srcRect l="10175" r="23199" b="6050"/>
          <a:stretch>
            <a:fillRect/>
          </a:stretch>
        </p:blipFill>
        <p:spPr bwMode="auto">
          <a:xfrm>
            <a:off x="5164138" y="2984500"/>
            <a:ext cx="3368675" cy="316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7E8AA288-9EA0-4C38-8BDE-A53A77013B20}"/>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1" name="Picture 9" descr="notes_icon">
            <a:extLst>
              <a:ext uri="{FF2B5EF4-FFF2-40B4-BE49-F238E27FC236}">
                <a16:creationId xmlns:a16="http://schemas.microsoft.com/office/drawing/2014/main" id="{1F76498C-F690-4B46-A5E3-055859749CC8}"/>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0"/>
                                  </p:stCondLst>
                                  <p:childTnLst>
                                    <p:set>
                                      <p:cBhvr>
                                        <p:cTn id="19"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a:extLst>
              <a:ext uri="{FF2B5EF4-FFF2-40B4-BE49-F238E27FC236}">
                <a16:creationId xmlns:a16="http://schemas.microsoft.com/office/drawing/2014/main" id="{4A9E7C4C-E214-4459-A05D-9F3DA40F7500}"/>
              </a:ext>
            </a:extLst>
          </p:cNvPr>
          <p:cNvSpPr>
            <a:spLocks noGrp="1"/>
          </p:cNvSpPr>
          <p:nvPr>
            <p:ph type="title"/>
          </p:nvPr>
        </p:nvSpPr>
        <p:spPr/>
        <p:txBody>
          <a:bodyPr/>
          <a:lstStyle/>
          <a:p>
            <a:r>
              <a:rPr lang="en-GB" altLang="en-US"/>
              <a:t>Poisons</a:t>
            </a:r>
          </a:p>
        </p:txBody>
      </p:sp>
      <p:sp>
        <p:nvSpPr>
          <p:cNvPr id="27652" name="TextBox 2">
            <a:extLst>
              <a:ext uri="{FF2B5EF4-FFF2-40B4-BE49-F238E27FC236}">
                <a16:creationId xmlns:a16="http://schemas.microsoft.com/office/drawing/2014/main" id="{8D931979-CE2E-40D9-BBE2-F7778F44EC8C}"/>
              </a:ext>
            </a:extLst>
          </p:cNvPr>
          <p:cNvSpPr txBox="1">
            <a:spLocks noChangeArrowheads="1"/>
          </p:cNvSpPr>
          <p:nvPr/>
        </p:nvSpPr>
        <p:spPr bwMode="auto">
          <a:xfrm>
            <a:off x="342900" y="784225"/>
            <a:ext cx="83947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10BC45"/>
                </a:solidFill>
              </a:rPr>
              <a:t>Poisons</a:t>
            </a:r>
            <a:r>
              <a:rPr lang="en-GB" altLang="en-US" dirty="0"/>
              <a:t> are another type of </a:t>
            </a:r>
            <a:r>
              <a:rPr lang="en-GB" altLang="en-US" b="1" dirty="0"/>
              <a:t>chemical </a:t>
            </a:r>
            <a:r>
              <a:rPr lang="en-GB" altLang="en-US" b="1" dirty="0" err="1"/>
              <a:t>defense</a:t>
            </a:r>
            <a:r>
              <a:rPr lang="en-GB" altLang="en-US" dirty="0"/>
              <a:t>. They are </a:t>
            </a:r>
          </a:p>
          <a:p>
            <a:r>
              <a:rPr lang="en-GB" altLang="en-US" dirty="0"/>
              <a:t>toxic chemicals which can make a plant inedible. As a result, they help protect plants from herbivores.</a:t>
            </a:r>
          </a:p>
        </p:txBody>
      </p:sp>
      <p:sp>
        <p:nvSpPr>
          <p:cNvPr id="27653" name="Rectangle 4">
            <a:extLst>
              <a:ext uri="{FF2B5EF4-FFF2-40B4-BE49-F238E27FC236}">
                <a16:creationId xmlns:a16="http://schemas.microsoft.com/office/drawing/2014/main" id="{C12E2964-1A82-43D7-96A0-259097387EA7}"/>
              </a:ext>
            </a:extLst>
          </p:cNvPr>
          <p:cNvSpPr>
            <a:spLocks noChangeArrowheads="1"/>
          </p:cNvSpPr>
          <p:nvPr/>
        </p:nvSpPr>
        <p:spPr bwMode="auto">
          <a:xfrm>
            <a:off x="342900" y="1844675"/>
            <a:ext cx="81899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6" name="Rectangle 5">
            <a:extLst>
              <a:ext uri="{FF2B5EF4-FFF2-40B4-BE49-F238E27FC236}">
                <a16:creationId xmlns:a16="http://schemas.microsoft.com/office/drawing/2014/main" id="{0B9158F3-8EBA-44BB-BA58-6B276092EE38}"/>
              </a:ext>
            </a:extLst>
          </p:cNvPr>
          <p:cNvSpPr>
            <a:spLocks noChangeArrowheads="1"/>
          </p:cNvSpPr>
          <p:nvPr/>
        </p:nvSpPr>
        <p:spPr bwMode="auto">
          <a:xfrm>
            <a:off x="342901" y="2130425"/>
            <a:ext cx="5098344"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Poisonous plants usually have a </a:t>
            </a:r>
          </a:p>
          <a:p>
            <a:r>
              <a:rPr lang="en-GB" altLang="en-US" b="1" dirty="0"/>
              <a:t>bitter taste </a:t>
            </a:r>
            <a:r>
              <a:rPr lang="en-GB" altLang="en-US" dirty="0"/>
              <a:t>to deter herbivores </a:t>
            </a:r>
          </a:p>
          <a:p>
            <a:r>
              <a:rPr lang="en-GB" altLang="en-US" dirty="0"/>
              <a:t>from eating them. However, some </a:t>
            </a:r>
          </a:p>
          <a:p>
            <a:r>
              <a:rPr lang="en-GB" altLang="en-US" dirty="0"/>
              <a:t>toxic chemicals can cause severe </a:t>
            </a:r>
            <a:br>
              <a:rPr lang="en-GB" altLang="en-US" dirty="0"/>
            </a:br>
            <a:r>
              <a:rPr lang="en-GB" altLang="en-US" dirty="0"/>
              <a:t>side effects and even death.</a:t>
            </a:r>
          </a:p>
        </p:txBody>
      </p:sp>
      <p:sp>
        <p:nvSpPr>
          <p:cNvPr id="7" name="Rectangle 6">
            <a:extLst>
              <a:ext uri="{FF2B5EF4-FFF2-40B4-BE49-F238E27FC236}">
                <a16:creationId xmlns:a16="http://schemas.microsoft.com/office/drawing/2014/main" id="{38A06008-F5E6-4F80-8071-C160D984FF27}"/>
              </a:ext>
            </a:extLst>
          </p:cNvPr>
          <p:cNvSpPr>
            <a:spLocks noChangeArrowheads="1"/>
          </p:cNvSpPr>
          <p:nvPr/>
        </p:nvSpPr>
        <p:spPr bwMode="auto">
          <a:xfrm>
            <a:off x="342900" y="4214813"/>
            <a:ext cx="5098344"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For example,</a:t>
            </a:r>
            <a:r>
              <a:rPr lang="en-GB" altLang="en-US" b="1" dirty="0"/>
              <a:t> ragwort </a:t>
            </a:r>
            <a:r>
              <a:rPr lang="en-GB" altLang="en-US" dirty="0"/>
              <a:t>contains </a:t>
            </a:r>
          </a:p>
          <a:p>
            <a:r>
              <a:rPr lang="en-GB" altLang="en-US" dirty="0"/>
              <a:t>a poisonous chemical. If eaten </a:t>
            </a:r>
            <a:br>
              <a:rPr lang="en-GB" altLang="en-US" dirty="0"/>
            </a:br>
            <a:r>
              <a:rPr lang="en-GB" altLang="en-US" dirty="0"/>
              <a:t>by animals, such as cattle, sheep </a:t>
            </a:r>
            <a:br>
              <a:rPr lang="en-GB" altLang="en-US" dirty="0"/>
            </a:br>
            <a:r>
              <a:rPr lang="en-GB" altLang="en-US" dirty="0"/>
              <a:t>or horses, it can lead to liver </a:t>
            </a:r>
            <a:br>
              <a:rPr lang="en-GB" altLang="en-US" dirty="0"/>
            </a:br>
            <a:r>
              <a:rPr lang="en-GB" altLang="en-US" dirty="0"/>
              <a:t>disease and sometimes death.</a:t>
            </a:r>
          </a:p>
        </p:txBody>
      </p:sp>
      <p:pic>
        <p:nvPicPr>
          <p:cNvPr id="9" name="Picture 8" descr="slide 16.jpg">
            <a:extLst>
              <a:ext uri="{FF2B5EF4-FFF2-40B4-BE49-F238E27FC236}">
                <a16:creationId xmlns:a16="http://schemas.microsoft.com/office/drawing/2014/main" id="{B3B15FA4-C1CF-4288-8F7C-B67FDEB7977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851525" y="1974850"/>
            <a:ext cx="2992438" cy="404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B3CB1C85-5EA9-434C-937B-A24332E452F1}"/>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par>
                          <p:cTn id="13" fill="hold">
                            <p:stCondLst>
                              <p:cond delay="0"/>
                            </p:stCondLst>
                            <p:childTnLst>
                              <p:par>
                                <p:cTn id="14" presetID="1" presetClass="entr" presetSubtype="0" fill="hold" nodeType="afterEffect">
                                  <p:stCondLst>
                                    <p:cond delay="0"/>
                                  </p:stCondLst>
                                  <p:childTnLst>
                                    <p:set>
                                      <p:cBhvr>
                                        <p:cTn id="15"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a:extLst>
              <a:ext uri="{FF2B5EF4-FFF2-40B4-BE49-F238E27FC236}">
                <a16:creationId xmlns:a16="http://schemas.microsoft.com/office/drawing/2014/main" id="{F8C65495-B264-4E61-9F96-B7D5FD90A708}"/>
              </a:ext>
            </a:extLst>
          </p:cNvPr>
          <p:cNvSpPr>
            <a:spLocks noGrp="1"/>
          </p:cNvSpPr>
          <p:nvPr>
            <p:ph type="title"/>
          </p:nvPr>
        </p:nvSpPr>
        <p:spPr/>
        <p:txBody>
          <a:bodyPr/>
          <a:lstStyle/>
          <a:p>
            <a:r>
              <a:rPr lang="en-GB" altLang="en-US"/>
              <a:t>How can humans use plant chemicals?</a:t>
            </a:r>
          </a:p>
        </p:txBody>
      </p:sp>
      <p:sp>
        <p:nvSpPr>
          <p:cNvPr id="28676" name="Rectangle 5">
            <a:extLst>
              <a:ext uri="{FF2B5EF4-FFF2-40B4-BE49-F238E27FC236}">
                <a16:creationId xmlns:a16="http://schemas.microsoft.com/office/drawing/2014/main" id="{AB5C0C15-2D07-4ED9-9909-579FA3AB472C}"/>
              </a:ext>
            </a:extLst>
          </p:cNvPr>
          <p:cNvSpPr>
            <a:spLocks noChangeArrowheads="1"/>
          </p:cNvSpPr>
          <p:nvPr/>
        </p:nvSpPr>
        <p:spPr bwMode="auto">
          <a:xfrm>
            <a:off x="342900" y="784225"/>
            <a:ext cx="88011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Many </a:t>
            </a:r>
            <a:r>
              <a:rPr lang="en-GB" altLang="en-US" b="1" dirty="0"/>
              <a:t>drugs</a:t>
            </a:r>
            <a:r>
              <a:rPr lang="en-GB" altLang="en-US" dirty="0"/>
              <a:t> used to treat diseases and their symptoms originate from chemicals produced by plants.</a:t>
            </a:r>
          </a:p>
        </p:txBody>
      </p:sp>
      <p:sp>
        <p:nvSpPr>
          <p:cNvPr id="8" name="TextBox 2">
            <a:extLst>
              <a:ext uri="{FF2B5EF4-FFF2-40B4-BE49-F238E27FC236}">
                <a16:creationId xmlns:a16="http://schemas.microsoft.com/office/drawing/2014/main" id="{149BD11D-29BA-4A1C-84A9-3F1510CA8179}"/>
              </a:ext>
            </a:extLst>
          </p:cNvPr>
          <p:cNvSpPr txBox="1">
            <a:spLocks noChangeArrowheads="1"/>
          </p:cNvSpPr>
          <p:nvPr/>
        </p:nvSpPr>
        <p:spPr bwMode="auto">
          <a:xfrm>
            <a:off x="342900" y="4953000"/>
            <a:ext cx="88011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Plant antimicrobial chemicals can also be useful to humans.</a:t>
            </a:r>
          </a:p>
          <a:p>
            <a:r>
              <a:rPr lang="en-GB" altLang="en-US" dirty="0"/>
              <a:t>Oils taken from </a:t>
            </a:r>
            <a:r>
              <a:rPr lang="en-GB" altLang="en-US" b="1" dirty="0"/>
              <a:t>tea tree </a:t>
            </a:r>
            <a:r>
              <a:rPr lang="en-GB" altLang="en-US" dirty="0"/>
              <a:t>and </a:t>
            </a:r>
            <a:r>
              <a:rPr lang="en-GB" altLang="en-US" b="1" dirty="0"/>
              <a:t>witch hazel </a:t>
            </a:r>
            <a:r>
              <a:rPr lang="en-GB" altLang="en-US" dirty="0"/>
              <a:t>plants have </a:t>
            </a:r>
            <a:r>
              <a:rPr lang="en-GB" altLang="en-US" b="1" dirty="0">
                <a:solidFill>
                  <a:srgbClr val="10BC45"/>
                </a:solidFill>
              </a:rPr>
              <a:t>antibacterial </a:t>
            </a:r>
            <a:r>
              <a:rPr lang="en-GB" altLang="en-US" dirty="0"/>
              <a:t>properties and are used as </a:t>
            </a:r>
            <a:r>
              <a:rPr lang="en-GB" altLang="en-US" b="1" dirty="0">
                <a:solidFill>
                  <a:srgbClr val="10BC45"/>
                </a:solidFill>
              </a:rPr>
              <a:t>antiseptics</a:t>
            </a:r>
            <a:r>
              <a:rPr lang="en-GB" altLang="en-US" dirty="0"/>
              <a:t>. </a:t>
            </a:r>
          </a:p>
        </p:txBody>
      </p:sp>
      <p:pic>
        <p:nvPicPr>
          <p:cNvPr id="9" name="Picture 8" descr="nitsawan-katerattanakul_444.jpg">
            <a:extLst>
              <a:ext uri="{FF2B5EF4-FFF2-40B4-BE49-F238E27FC236}">
                <a16:creationId xmlns:a16="http://schemas.microsoft.com/office/drawing/2014/main" id="{C03FF029-CC60-48B3-97DA-DDA77E9625DF}"/>
              </a:ext>
            </a:extLst>
          </p:cNvPr>
          <p:cNvPicPr>
            <a:picLocks noChangeAspect="1"/>
          </p:cNvPicPr>
          <p:nvPr/>
        </p:nvPicPr>
        <p:blipFill>
          <a:blip r:embed="rId4">
            <a:extLst>
              <a:ext uri="{28A0092B-C50C-407E-A947-70E740481C1C}">
                <a14:useLocalDpi xmlns:a14="http://schemas.microsoft.com/office/drawing/2010/main" val="0"/>
              </a:ext>
            </a:extLst>
          </a:blip>
          <a:srcRect t="8861" b="12292"/>
          <a:stretch>
            <a:fillRect/>
          </a:stretch>
        </p:blipFill>
        <p:spPr bwMode="auto">
          <a:xfrm>
            <a:off x="5613400" y="1641475"/>
            <a:ext cx="2789238" cy="3297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a:extLst>
              <a:ext uri="{FF2B5EF4-FFF2-40B4-BE49-F238E27FC236}">
                <a16:creationId xmlns:a16="http://schemas.microsoft.com/office/drawing/2014/main" id="{CC4897ED-CB59-4E6A-B3FC-E303DA8C785E}"/>
              </a:ext>
            </a:extLst>
          </p:cNvPr>
          <p:cNvSpPr>
            <a:spLocks noChangeArrowheads="1"/>
          </p:cNvSpPr>
          <p:nvPr/>
        </p:nvSpPr>
        <p:spPr bwMode="auto">
          <a:xfrm>
            <a:off x="342900" y="2498725"/>
            <a:ext cx="5719763" cy="1201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Eating </a:t>
            </a:r>
            <a:r>
              <a:rPr lang="en-GB" altLang="en-US" b="1"/>
              <a:t>foxglove </a:t>
            </a:r>
            <a:r>
              <a:rPr lang="en-GB" altLang="en-US"/>
              <a:t>plants can cause </a:t>
            </a:r>
            <a:br>
              <a:rPr lang="en-GB" altLang="en-US"/>
            </a:br>
            <a:r>
              <a:rPr lang="en-GB" altLang="en-US"/>
              <a:t>a heart attack as they contain a poisonous chemical.</a:t>
            </a:r>
          </a:p>
        </p:txBody>
      </p:sp>
      <p:sp>
        <p:nvSpPr>
          <p:cNvPr id="15" name="Rectangle 14">
            <a:extLst>
              <a:ext uri="{FF2B5EF4-FFF2-40B4-BE49-F238E27FC236}">
                <a16:creationId xmlns:a16="http://schemas.microsoft.com/office/drawing/2014/main" id="{9DEBEE04-BFF1-4F1C-BF8E-7F682FF2DECF}"/>
              </a:ext>
            </a:extLst>
          </p:cNvPr>
          <p:cNvSpPr>
            <a:spLocks noChangeArrowheads="1"/>
          </p:cNvSpPr>
          <p:nvPr/>
        </p:nvSpPr>
        <p:spPr bwMode="auto">
          <a:xfrm>
            <a:off x="342900" y="1641475"/>
            <a:ext cx="50165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10BC45"/>
                </a:solidFill>
              </a:rPr>
              <a:t>Aspirin</a:t>
            </a:r>
            <a:r>
              <a:rPr lang="en-GB" altLang="en-US" dirty="0"/>
              <a:t> is a type of painkiller that is derived from </a:t>
            </a:r>
            <a:r>
              <a:rPr lang="en-GB" altLang="en-US" b="1" dirty="0"/>
              <a:t>willow trees</a:t>
            </a:r>
            <a:r>
              <a:rPr lang="en-GB" altLang="en-US" dirty="0"/>
              <a:t>. </a:t>
            </a:r>
          </a:p>
        </p:txBody>
      </p:sp>
      <p:sp>
        <p:nvSpPr>
          <p:cNvPr id="16" name="Rectangle 15">
            <a:extLst>
              <a:ext uri="{FF2B5EF4-FFF2-40B4-BE49-F238E27FC236}">
                <a16:creationId xmlns:a16="http://schemas.microsoft.com/office/drawing/2014/main" id="{CAEC73A5-E52C-48DE-AB04-656ABDF83AE8}"/>
              </a:ext>
            </a:extLst>
          </p:cNvPr>
          <p:cNvSpPr>
            <a:spLocks noChangeArrowheads="1"/>
          </p:cNvSpPr>
          <p:nvPr/>
        </p:nvSpPr>
        <p:spPr bwMode="auto">
          <a:xfrm>
            <a:off x="342900" y="3725863"/>
            <a:ext cx="52451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However, in controlled dosages the </a:t>
            </a:r>
          </a:p>
          <a:p>
            <a:r>
              <a:rPr lang="en-GB" altLang="en-US"/>
              <a:t>same chemical can be used to treat patients with irregular heart rates.</a:t>
            </a:r>
          </a:p>
        </p:txBody>
      </p:sp>
      <p:pic>
        <p:nvPicPr>
          <p:cNvPr id="11" name="Picture 10">
            <a:extLst>
              <a:ext uri="{FF2B5EF4-FFF2-40B4-BE49-F238E27FC236}">
                <a16:creationId xmlns:a16="http://schemas.microsoft.com/office/drawing/2014/main" id="{7225A3EC-95EE-4C28-804C-776FE686D1B3}"/>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2" name="Picture 9" descr="notes_icon">
            <a:extLst>
              <a:ext uri="{FF2B5EF4-FFF2-40B4-BE49-F238E27FC236}">
                <a16:creationId xmlns:a16="http://schemas.microsoft.com/office/drawing/2014/main" id="{DC2C1254-CA19-4ACE-9612-E1022C461F4D}"/>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nodeType="afterEffect">
                                  <p:stCondLst>
                                    <p:cond delay="0"/>
                                  </p:stCondLst>
                                  <p:childTnLst>
                                    <p:set>
                                      <p:cBhvr>
                                        <p:cTn id="23"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5" grpId="0"/>
      <p:bldP spid="1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12">
            <a:extLst>
              <a:ext uri="{FF2B5EF4-FFF2-40B4-BE49-F238E27FC236}">
                <a16:creationId xmlns:a16="http://schemas.microsoft.com/office/drawing/2014/main" id="{8256C684-1E4C-48A1-BE16-EDA02CA2525C}"/>
              </a:ext>
            </a:extLst>
          </p:cNvPr>
          <p:cNvSpPr>
            <a:spLocks noGrp="1" noChangeArrowheads="1"/>
          </p:cNvSpPr>
          <p:nvPr>
            <p:ph type="title"/>
          </p:nvPr>
        </p:nvSpPr>
        <p:spPr/>
        <p:txBody>
          <a:bodyPr/>
          <a:lstStyle/>
          <a:p>
            <a:pPr eaLnBrk="1" hangingPunct="1"/>
            <a:r>
              <a:rPr lang="en-GB" altLang="en-US" dirty="0" err="1"/>
              <a:t>Defense</a:t>
            </a:r>
            <a:r>
              <a:rPr lang="en-GB" altLang="en-US" dirty="0"/>
              <a:t> definitions</a:t>
            </a:r>
          </a:p>
        </p:txBody>
      </p:sp>
      <p:pic>
        <p:nvPicPr>
          <p:cNvPr id="7" name="Picture 6" descr="flash_icon">
            <a:extLst>
              <a:ext uri="{FF2B5EF4-FFF2-40B4-BE49-F238E27FC236}">
                <a16:creationId xmlns:a16="http://schemas.microsoft.com/office/drawing/2014/main" id="{2227C86C-F9D4-4591-804F-CA78895BD001}"/>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8" name="Picture 7" descr="notes_icon">
            <a:extLst>
              <a:ext uri="{FF2B5EF4-FFF2-40B4-BE49-F238E27FC236}">
                <a16:creationId xmlns:a16="http://schemas.microsoft.com/office/drawing/2014/main" id="{65A3B822-F621-4C0B-9308-9F8DF17D7C15}"/>
              </a:ext>
            </a:extLst>
          </p:cNvPr>
          <p:cNvPicPr>
            <a:picLocks noChangeAspect="1" noChangeArrowheads="1"/>
          </p:cNvPicPr>
          <p:nvPr/>
        </p:nvPicPr>
        <p:blipFill>
          <a:blip r:embed="rId7" cstate="print"/>
          <a:srcRect/>
          <a:stretch>
            <a:fillRect/>
          </a:stretch>
        </p:blipFill>
        <p:spPr bwMode="auto">
          <a:xfrm>
            <a:off x="8123238" y="150813"/>
            <a:ext cx="442912" cy="38735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047" name="ShockwaveFlash1" r:id="rId3" imgW="8699400" imgH="5308560"/>
        </mc:Choice>
        <mc:Fallback>
          <p:control name="ShockwaveFlash1" r:id="rId3" imgW="8699400" imgH="5308560">
            <p:pic>
              <p:nvPicPr>
                <p:cNvPr id="3" name="ShockwaveFlash1"/>
                <p:cNvPicPr preferRelativeResize="0">
                  <a:picLocks noChangeArrowheads="1" noChangeShapeType="1"/>
                </p:cNvPicPr>
                <p:nvPr/>
              </p:nvPicPr>
              <p:blipFill>
                <a:blip r:embed="rId9"/>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marL="216000" indent="-216000">
              <a:buSzPct val="100000"/>
              <a:buFont typeface="Wingdings 2" panose="05020102010507070707" pitchFamily="18" charset="2"/>
              <a:buChar char=""/>
            </a:pPr>
            <a:r>
              <a:rPr lang="en-GB" sz="1600" dirty="0"/>
              <a:t>Constructing Explanations and Designing Solutions</a:t>
            </a:r>
          </a:p>
          <a:p>
            <a:pPr marL="216000" indent="-216000">
              <a:buSzPct val="100000"/>
              <a:buFont typeface="Wingdings 2" panose="05020102010507070707" pitchFamily="18" charset="2"/>
              <a:buChar char=""/>
            </a:pPr>
            <a:r>
              <a:rPr lang="en-GB" sz="1600" dirty="0"/>
              <a:t>Obtaining, Evaluating and Communicating Information</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1. Patterns </a:t>
            </a:r>
          </a:p>
          <a:p>
            <a:r>
              <a:rPr lang="en-GB" sz="1600" dirty="0"/>
              <a:t>2. Cause and Effect</a:t>
            </a:r>
          </a:p>
          <a:p>
            <a:r>
              <a:rPr lang="en-GB" sz="1600" dirty="0"/>
              <a:t>6. Structure and Function</a:t>
            </a:r>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a:extLst>
              <a:ext uri="{FF2B5EF4-FFF2-40B4-BE49-F238E27FC236}">
                <a16:creationId xmlns:a16="http://schemas.microsoft.com/office/drawing/2014/main" id="{03317690-80E6-4A76-8B26-F5AF0EEF469E}"/>
              </a:ext>
            </a:extLst>
          </p:cNvPr>
          <p:cNvSpPr>
            <a:spLocks noGrp="1"/>
          </p:cNvSpPr>
          <p:nvPr>
            <p:ph type="title"/>
          </p:nvPr>
        </p:nvSpPr>
        <p:spPr/>
        <p:txBody>
          <a:bodyPr/>
          <a:lstStyle/>
          <a:p>
            <a:r>
              <a:rPr lang="en-GB" altLang="en-US" dirty="0"/>
              <a:t>Plant </a:t>
            </a:r>
            <a:r>
              <a:rPr lang="en-GB" altLang="en-US" dirty="0" err="1"/>
              <a:t>defenses</a:t>
            </a:r>
            <a:endParaRPr lang="en-GB" altLang="en-US" dirty="0"/>
          </a:p>
        </p:txBody>
      </p:sp>
      <p:sp>
        <p:nvSpPr>
          <p:cNvPr id="14340" name="TextBox 4">
            <a:extLst>
              <a:ext uri="{FF2B5EF4-FFF2-40B4-BE49-F238E27FC236}">
                <a16:creationId xmlns:a16="http://schemas.microsoft.com/office/drawing/2014/main" id="{A59F289D-B89D-4A7C-A5A0-A11529A74C42}"/>
              </a:ext>
            </a:extLst>
          </p:cNvPr>
          <p:cNvSpPr txBox="1">
            <a:spLocks noChangeArrowheads="1"/>
          </p:cNvSpPr>
          <p:nvPr/>
        </p:nvSpPr>
        <p:spPr bwMode="auto">
          <a:xfrm>
            <a:off x="342900" y="78422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Plants have a range of </a:t>
            </a:r>
            <a:r>
              <a:rPr lang="en-GB" altLang="en-US" dirty="0" err="1"/>
              <a:t>defense</a:t>
            </a:r>
            <a:r>
              <a:rPr lang="en-GB" altLang="en-US" dirty="0"/>
              <a:t> responses to prevent </a:t>
            </a:r>
            <a:r>
              <a:rPr lang="en-GB" altLang="en-US" b="1" dirty="0"/>
              <a:t>damage</a:t>
            </a:r>
            <a:r>
              <a:rPr lang="en-GB" altLang="en-US" dirty="0"/>
              <a:t> and </a:t>
            </a:r>
            <a:r>
              <a:rPr lang="en-GB" altLang="en-US" b="1" dirty="0"/>
              <a:t>disease</a:t>
            </a:r>
            <a:r>
              <a:rPr lang="en-GB" altLang="en-US" dirty="0"/>
              <a:t>.  </a:t>
            </a:r>
          </a:p>
        </p:txBody>
      </p:sp>
      <p:sp>
        <p:nvSpPr>
          <p:cNvPr id="6" name="TextBox 5">
            <a:extLst>
              <a:ext uri="{FF2B5EF4-FFF2-40B4-BE49-F238E27FC236}">
                <a16:creationId xmlns:a16="http://schemas.microsoft.com/office/drawing/2014/main" id="{D6F482E3-FE06-4CF7-BD94-A532AB0BF565}"/>
              </a:ext>
            </a:extLst>
          </p:cNvPr>
          <p:cNvSpPr txBox="1">
            <a:spLocks noChangeArrowheads="1"/>
          </p:cNvSpPr>
          <p:nvPr/>
        </p:nvSpPr>
        <p:spPr bwMode="auto">
          <a:xfrm>
            <a:off x="342900" y="3052763"/>
            <a:ext cx="4827411"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There are two main types of plant </a:t>
            </a:r>
          </a:p>
          <a:p>
            <a:r>
              <a:rPr lang="en-GB" altLang="en-US" dirty="0" err="1"/>
              <a:t>defense</a:t>
            </a:r>
            <a:r>
              <a:rPr lang="en-GB" altLang="en-US" dirty="0"/>
              <a:t> response:</a:t>
            </a:r>
          </a:p>
        </p:txBody>
      </p:sp>
      <p:sp>
        <p:nvSpPr>
          <p:cNvPr id="7" name="TextBox 6">
            <a:extLst>
              <a:ext uri="{FF2B5EF4-FFF2-40B4-BE49-F238E27FC236}">
                <a16:creationId xmlns:a16="http://schemas.microsoft.com/office/drawing/2014/main" id="{91437FC7-1A27-4AB9-AE51-D54EF1292040}"/>
              </a:ext>
            </a:extLst>
          </p:cNvPr>
          <p:cNvSpPr txBox="1">
            <a:spLocks noChangeArrowheads="1"/>
          </p:cNvSpPr>
          <p:nvPr/>
        </p:nvSpPr>
        <p:spPr bwMode="auto">
          <a:xfrm>
            <a:off x="342900" y="4002088"/>
            <a:ext cx="852805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b="1" dirty="0">
                <a:solidFill>
                  <a:srgbClr val="10BC45"/>
                </a:solidFill>
              </a:rPr>
              <a:t>Physical </a:t>
            </a:r>
            <a:r>
              <a:rPr lang="en-GB" altLang="en-US" b="1" dirty="0" err="1">
                <a:solidFill>
                  <a:srgbClr val="10BC45"/>
                </a:solidFill>
              </a:rPr>
              <a:t>defenses</a:t>
            </a:r>
            <a:r>
              <a:rPr lang="en-GB" altLang="en-US" dirty="0"/>
              <a:t>: these </a:t>
            </a:r>
            <a:br>
              <a:rPr lang="en-GB" altLang="en-US" dirty="0"/>
            </a:br>
            <a:r>
              <a:rPr lang="en-GB" altLang="en-US" dirty="0"/>
              <a:t>provide a barrier against attack.</a:t>
            </a:r>
          </a:p>
        </p:txBody>
      </p:sp>
      <p:sp>
        <p:nvSpPr>
          <p:cNvPr id="8" name="TextBox 7">
            <a:extLst>
              <a:ext uri="{FF2B5EF4-FFF2-40B4-BE49-F238E27FC236}">
                <a16:creationId xmlns:a16="http://schemas.microsoft.com/office/drawing/2014/main" id="{3DE7D426-553B-459B-8444-062F366ED272}"/>
              </a:ext>
            </a:extLst>
          </p:cNvPr>
          <p:cNvSpPr txBox="1">
            <a:spLocks noChangeArrowheads="1"/>
          </p:cNvSpPr>
          <p:nvPr/>
        </p:nvSpPr>
        <p:spPr bwMode="auto">
          <a:xfrm>
            <a:off x="342900" y="4953000"/>
            <a:ext cx="86106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tabLst>
                <a:tab pos="355600" algn="l"/>
              </a:tabLst>
              <a:defRPr sz="2400">
                <a:solidFill>
                  <a:srgbClr val="000066"/>
                </a:solidFill>
                <a:latin typeface="Arial" panose="020B0604020202020204" pitchFamily="34" charset="0"/>
              </a:defRPr>
            </a:lvl1pPr>
            <a:lvl2pPr marL="742950" indent="-285750">
              <a:tabLst>
                <a:tab pos="355600" algn="l"/>
              </a:tabLst>
              <a:defRPr sz="2400">
                <a:solidFill>
                  <a:srgbClr val="000066"/>
                </a:solidFill>
                <a:latin typeface="Arial" panose="020B0604020202020204" pitchFamily="34" charset="0"/>
              </a:defRPr>
            </a:lvl2pPr>
            <a:lvl3pPr marL="1143000" indent="-228600">
              <a:tabLst>
                <a:tab pos="355600" algn="l"/>
              </a:tabLst>
              <a:defRPr sz="2400">
                <a:solidFill>
                  <a:srgbClr val="000066"/>
                </a:solidFill>
                <a:latin typeface="Arial" panose="020B0604020202020204" pitchFamily="34" charset="0"/>
              </a:defRPr>
            </a:lvl3pPr>
            <a:lvl4pPr marL="1600200" indent="-228600">
              <a:tabLst>
                <a:tab pos="355600" algn="l"/>
              </a:tabLst>
              <a:defRPr sz="2400">
                <a:solidFill>
                  <a:srgbClr val="000066"/>
                </a:solidFill>
                <a:latin typeface="Arial" panose="020B0604020202020204" pitchFamily="34" charset="0"/>
              </a:defRPr>
            </a:lvl4pPr>
            <a:lvl5pPr marL="2057400" indent="-228600">
              <a:tabLst>
                <a:tab pos="355600" algn="l"/>
              </a:tabLst>
              <a:defRPr sz="2400">
                <a:solidFill>
                  <a:srgbClr val="000066"/>
                </a:solidFill>
                <a:latin typeface="Arial" panose="020B0604020202020204" pitchFamily="34" charset="0"/>
              </a:defRPr>
            </a:lvl5pPr>
            <a:lvl6pPr marL="2514600" indent="-228600" eaLnBrk="0" fontAlgn="base" hangingPunct="0">
              <a:spcBef>
                <a:spcPct val="0"/>
              </a:spcBef>
              <a:spcAft>
                <a:spcPct val="0"/>
              </a:spcAft>
              <a:tabLst>
                <a:tab pos="355600" algn="l"/>
              </a:tabLst>
              <a:defRPr sz="2400">
                <a:solidFill>
                  <a:srgbClr val="000066"/>
                </a:solidFill>
                <a:latin typeface="Arial" panose="020B0604020202020204" pitchFamily="34" charset="0"/>
              </a:defRPr>
            </a:lvl6pPr>
            <a:lvl7pPr marL="2971800" indent="-228600" eaLnBrk="0" fontAlgn="base" hangingPunct="0">
              <a:spcBef>
                <a:spcPct val="0"/>
              </a:spcBef>
              <a:spcAft>
                <a:spcPct val="0"/>
              </a:spcAft>
              <a:tabLst>
                <a:tab pos="355600" algn="l"/>
              </a:tabLst>
              <a:defRPr sz="2400">
                <a:solidFill>
                  <a:srgbClr val="000066"/>
                </a:solidFill>
                <a:latin typeface="Arial" panose="020B0604020202020204" pitchFamily="34" charset="0"/>
              </a:defRPr>
            </a:lvl7pPr>
            <a:lvl8pPr marL="3429000" indent="-228600" eaLnBrk="0" fontAlgn="base" hangingPunct="0">
              <a:spcBef>
                <a:spcPct val="0"/>
              </a:spcBef>
              <a:spcAft>
                <a:spcPct val="0"/>
              </a:spcAft>
              <a:tabLst>
                <a:tab pos="355600" algn="l"/>
              </a:tabLst>
              <a:defRPr sz="2400">
                <a:solidFill>
                  <a:srgbClr val="000066"/>
                </a:solidFill>
                <a:latin typeface="Arial" panose="020B0604020202020204" pitchFamily="34" charset="0"/>
              </a:defRPr>
            </a:lvl8pPr>
            <a:lvl9pPr marL="3886200" indent="-228600" eaLnBrk="0" fontAlgn="base" hangingPunct="0">
              <a:spcBef>
                <a:spcPct val="0"/>
              </a:spcBef>
              <a:spcAft>
                <a:spcPct val="0"/>
              </a:spcAft>
              <a:tabLst>
                <a:tab pos="355600" algn="l"/>
              </a:tabLs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b="1" dirty="0">
                <a:solidFill>
                  <a:srgbClr val="10BC45"/>
                </a:solidFill>
              </a:rPr>
              <a:t>Chemical </a:t>
            </a:r>
            <a:r>
              <a:rPr lang="en-GB" altLang="en-US" b="1" dirty="0" err="1">
                <a:solidFill>
                  <a:srgbClr val="10BC45"/>
                </a:solidFill>
              </a:rPr>
              <a:t>defenses</a:t>
            </a:r>
            <a:r>
              <a:rPr lang="en-GB" altLang="en-US" dirty="0"/>
              <a:t>: these are </a:t>
            </a:r>
            <a:br>
              <a:rPr lang="en-GB" altLang="en-US" dirty="0"/>
            </a:br>
            <a:r>
              <a:rPr lang="en-GB" altLang="en-US" dirty="0"/>
              <a:t>chemical substances produced </a:t>
            </a:r>
            <a:br>
              <a:rPr lang="en-GB" altLang="en-US" dirty="0"/>
            </a:br>
            <a:r>
              <a:rPr lang="en-GB" altLang="en-US" dirty="0"/>
              <a:t>by a plant.</a:t>
            </a:r>
          </a:p>
        </p:txBody>
      </p:sp>
      <p:sp>
        <p:nvSpPr>
          <p:cNvPr id="9" name="Rectangle 8">
            <a:extLst>
              <a:ext uri="{FF2B5EF4-FFF2-40B4-BE49-F238E27FC236}">
                <a16:creationId xmlns:a16="http://schemas.microsoft.com/office/drawing/2014/main" id="{43D7BE08-EEF9-4417-B51D-100DD925B780}"/>
              </a:ext>
            </a:extLst>
          </p:cNvPr>
          <p:cNvSpPr>
            <a:spLocks noChangeArrowheads="1"/>
          </p:cNvSpPr>
          <p:nvPr/>
        </p:nvSpPr>
        <p:spPr bwMode="auto">
          <a:xfrm>
            <a:off x="342900" y="1733550"/>
            <a:ext cx="81899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These </a:t>
            </a:r>
            <a:r>
              <a:rPr lang="en-GB" altLang="en-US" dirty="0" err="1"/>
              <a:t>defenses</a:t>
            </a:r>
            <a:r>
              <a:rPr lang="en-GB" altLang="en-US" dirty="0"/>
              <a:t> protect plants from disease-causing microorganisms, known as </a:t>
            </a:r>
            <a:r>
              <a:rPr lang="en-GB" altLang="en-US" b="1" dirty="0">
                <a:solidFill>
                  <a:srgbClr val="10BC45"/>
                </a:solidFill>
              </a:rPr>
              <a:t>pathogens</a:t>
            </a:r>
            <a:r>
              <a:rPr lang="en-GB" altLang="en-US" dirty="0">
                <a:solidFill>
                  <a:srgbClr val="010066"/>
                </a:solidFill>
              </a:rPr>
              <a:t>,</a:t>
            </a:r>
            <a:r>
              <a:rPr lang="en-GB" altLang="en-US" dirty="0"/>
              <a:t> and </a:t>
            </a:r>
            <a:r>
              <a:rPr lang="en-GB" altLang="en-US" b="1" dirty="0">
                <a:solidFill>
                  <a:srgbClr val="10BC45"/>
                </a:solidFill>
              </a:rPr>
              <a:t>herbivores</a:t>
            </a:r>
            <a:r>
              <a:rPr lang="en-GB" altLang="en-US" dirty="0"/>
              <a:t>, which are animals that only eat plants. </a:t>
            </a:r>
          </a:p>
        </p:txBody>
      </p:sp>
      <p:pic>
        <p:nvPicPr>
          <p:cNvPr id="11" name="Picture 10" descr="Violart_528927487_WEB.jpg">
            <a:extLst>
              <a:ext uri="{FF2B5EF4-FFF2-40B4-BE49-F238E27FC236}">
                <a16:creationId xmlns:a16="http://schemas.microsoft.com/office/drawing/2014/main" id="{CC5EDAD9-832F-45B9-8B58-C983C87DF245}"/>
              </a:ext>
            </a:extLst>
          </p:cNvPr>
          <p:cNvPicPr>
            <a:picLocks noChangeAspect="1"/>
          </p:cNvPicPr>
          <p:nvPr/>
        </p:nvPicPr>
        <p:blipFill>
          <a:blip r:embed="rId4">
            <a:extLst>
              <a:ext uri="{28A0092B-C50C-407E-A947-70E740481C1C}">
                <a14:useLocalDpi xmlns:a14="http://schemas.microsoft.com/office/drawing/2010/main" val="0"/>
              </a:ext>
            </a:extLst>
          </a:blip>
          <a:srcRect l="17389" r="15094"/>
          <a:stretch>
            <a:fillRect/>
          </a:stretch>
        </p:blipFill>
        <p:spPr bwMode="auto">
          <a:xfrm>
            <a:off x="5318125" y="3005138"/>
            <a:ext cx="3214688" cy="314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a:extLst>
              <a:ext uri="{FF2B5EF4-FFF2-40B4-BE49-F238E27FC236}">
                <a16:creationId xmlns:a16="http://schemas.microsoft.com/office/drawing/2014/main" id="{7E44ED20-7BA1-4BAA-B372-7381EF230D5F}"/>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3" name="Picture 9" descr="notes_icon">
            <a:extLst>
              <a:ext uri="{FF2B5EF4-FFF2-40B4-BE49-F238E27FC236}">
                <a16:creationId xmlns:a16="http://schemas.microsoft.com/office/drawing/2014/main" id="{CEC43F4B-1F55-4BEF-854D-26CC9A8DAEA3}"/>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nodeType="afterEffect">
                                  <p:stCondLst>
                                    <p:cond delay="0"/>
                                  </p:stCondLst>
                                  <p:childTnLst>
                                    <p:set>
                                      <p:cBhvr>
                                        <p:cTn id="23"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a:extLst>
              <a:ext uri="{FF2B5EF4-FFF2-40B4-BE49-F238E27FC236}">
                <a16:creationId xmlns:a16="http://schemas.microsoft.com/office/drawing/2014/main" id="{21CDCE14-A284-4B2B-B029-7297DF03F230}"/>
              </a:ext>
            </a:extLst>
          </p:cNvPr>
          <p:cNvSpPr>
            <a:spLocks noGrp="1"/>
          </p:cNvSpPr>
          <p:nvPr>
            <p:ph type="title"/>
          </p:nvPr>
        </p:nvSpPr>
        <p:spPr/>
        <p:txBody>
          <a:bodyPr/>
          <a:lstStyle/>
          <a:p>
            <a:r>
              <a:rPr lang="en-GB" altLang="en-US" dirty="0"/>
              <a:t>Physical </a:t>
            </a:r>
            <a:r>
              <a:rPr lang="en-GB" altLang="en-US" dirty="0" err="1"/>
              <a:t>defenses</a:t>
            </a:r>
            <a:endParaRPr lang="en-GB" altLang="en-US" dirty="0"/>
          </a:p>
        </p:txBody>
      </p:sp>
      <p:sp>
        <p:nvSpPr>
          <p:cNvPr id="15364" name="TextBox 4">
            <a:extLst>
              <a:ext uri="{FF2B5EF4-FFF2-40B4-BE49-F238E27FC236}">
                <a16:creationId xmlns:a16="http://schemas.microsoft.com/office/drawing/2014/main" id="{5F0F7A02-C836-4CCD-B3C7-D937F8E126C5}"/>
              </a:ext>
            </a:extLst>
          </p:cNvPr>
          <p:cNvSpPr txBox="1">
            <a:spLocks noChangeArrowheads="1"/>
          </p:cNvSpPr>
          <p:nvPr/>
        </p:nvSpPr>
        <p:spPr bwMode="auto">
          <a:xfrm>
            <a:off x="342900" y="78422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Physical plant </a:t>
            </a:r>
            <a:r>
              <a:rPr lang="en-GB" altLang="en-US" dirty="0" err="1"/>
              <a:t>defenses</a:t>
            </a:r>
            <a:r>
              <a:rPr lang="en-GB" altLang="en-US" dirty="0"/>
              <a:t> involve features of the plant’s surface, in particular the leaves.</a:t>
            </a:r>
          </a:p>
        </p:txBody>
      </p:sp>
      <p:sp>
        <p:nvSpPr>
          <p:cNvPr id="15365" name="Rectangle 2">
            <a:extLst>
              <a:ext uri="{FF2B5EF4-FFF2-40B4-BE49-F238E27FC236}">
                <a16:creationId xmlns:a16="http://schemas.microsoft.com/office/drawing/2014/main" id="{27BB14CB-A994-4448-828A-4F1FB68F58EF}"/>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00353" name="Rectangle 1">
            <a:extLst>
              <a:ext uri="{FF2B5EF4-FFF2-40B4-BE49-F238E27FC236}">
                <a16:creationId xmlns:a16="http://schemas.microsoft.com/office/drawing/2014/main" id="{1ED0EB34-0E3A-4C3E-B242-B1D6745A3B3B}"/>
              </a:ext>
            </a:extLst>
          </p:cNvPr>
          <p:cNvSpPr>
            <a:spLocks noChangeArrowheads="1"/>
          </p:cNvSpPr>
          <p:nvPr/>
        </p:nvSpPr>
        <p:spPr bwMode="auto">
          <a:xfrm>
            <a:off x="342900" y="1792993"/>
            <a:ext cx="8189913" cy="830997"/>
          </a:xfrm>
          <a:prstGeom prst="rect">
            <a:avLst/>
          </a:prstGeom>
          <a:solidFill>
            <a:srgbClr val="96E69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dirty="0">
                <a:ea typeface="Calibri" panose="020F0502020204030204" pitchFamily="34" charset="0"/>
                <a:cs typeface="Arial" panose="020B0604020202020204" pitchFamily="34" charset="0"/>
              </a:rPr>
              <a:t>Can you name any parts of a plant, or plant cells, that have a role in defense?</a:t>
            </a:r>
          </a:p>
        </p:txBody>
      </p:sp>
      <p:sp>
        <p:nvSpPr>
          <p:cNvPr id="12" name="TextBox 11">
            <a:extLst>
              <a:ext uri="{FF2B5EF4-FFF2-40B4-BE49-F238E27FC236}">
                <a16:creationId xmlns:a16="http://schemas.microsoft.com/office/drawing/2014/main" id="{024E49CD-1C41-456C-ADAE-60361A10215F}"/>
              </a:ext>
            </a:extLst>
          </p:cNvPr>
          <p:cNvSpPr txBox="1">
            <a:spLocks noChangeArrowheads="1"/>
          </p:cNvSpPr>
          <p:nvPr/>
        </p:nvSpPr>
        <p:spPr bwMode="auto">
          <a:xfrm>
            <a:off x="342900" y="3562350"/>
            <a:ext cx="3359857"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dirty="0">
                <a:solidFill>
                  <a:srgbClr val="010066"/>
                </a:solidFill>
              </a:rPr>
              <a:t>leaf</a:t>
            </a:r>
            <a:r>
              <a:rPr lang="en-GB" altLang="en-US" b="1" dirty="0">
                <a:solidFill>
                  <a:srgbClr val="10BC45"/>
                </a:solidFill>
              </a:rPr>
              <a:t> cuticle</a:t>
            </a:r>
          </a:p>
        </p:txBody>
      </p:sp>
      <p:sp>
        <p:nvSpPr>
          <p:cNvPr id="13" name="TextBox 12">
            <a:extLst>
              <a:ext uri="{FF2B5EF4-FFF2-40B4-BE49-F238E27FC236}">
                <a16:creationId xmlns:a16="http://schemas.microsoft.com/office/drawing/2014/main" id="{65B0B0C4-A53E-4B64-8ED5-9064F19A9D1B}"/>
              </a:ext>
            </a:extLst>
          </p:cNvPr>
          <p:cNvSpPr txBox="1">
            <a:spLocks noChangeArrowheads="1"/>
          </p:cNvSpPr>
          <p:nvPr/>
        </p:nvSpPr>
        <p:spPr bwMode="auto">
          <a:xfrm>
            <a:off x="342901" y="2865438"/>
            <a:ext cx="3359856"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b="1" dirty="0">
                <a:solidFill>
                  <a:srgbClr val="10BC45"/>
                </a:solidFill>
              </a:rPr>
              <a:t>cell walls</a:t>
            </a:r>
          </a:p>
        </p:txBody>
      </p:sp>
      <p:sp>
        <p:nvSpPr>
          <p:cNvPr id="14" name="TextBox 13">
            <a:extLst>
              <a:ext uri="{FF2B5EF4-FFF2-40B4-BE49-F238E27FC236}">
                <a16:creationId xmlns:a16="http://schemas.microsoft.com/office/drawing/2014/main" id="{F4BF31E9-7BF0-4F1D-A5D7-B07832D4F2F4}"/>
              </a:ext>
            </a:extLst>
          </p:cNvPr>
          <p:cNvSpPr txBox="1">
            <a:spLocks noChangeArrowheads="1"/>
          </p:cNvSpPr>
          <p:nvPr/>
        </p:nvSpPr>
        <p:spPr bwMode="auto">
          <a:xfrm>
            <a:off x="342900" y="4256088"/>
            <a:ext cx="335985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dirty="0"/>
              <a:t>stem surface</a:t>
            </a:r>
          </a:p>
        </p:txBody>
      </p:sp>
      <p:sp>
        <p:nvSpPr>
          <p:cNvPr id="15" name="TextBox 14">
            <a:extLst>
              <a:ext uri="{FF2B5EF4-FFF2-40B4-BE49-F238E27FC236}">
                <a16:creationId xmlns:a16="http://schemas.microsoft.com/office/drawing/2014/main" id="{443853A3-2719-45F6-94FC-BF430F7C0B26}"/>
              </a:ext>
            </a:extLst>
          </p:cNvPr>
          <p:cNvSpPr txBox="1">
            <a:spLocks noChangeArrowheads="1"/>
          </p:cNvSpPr>
          <p:nvPr/>
        </p:nvSpPr>
        <p:spPr bwMode="auto">
          <a:xfrm>
            <a:off x="342900" y="4953000"/>
            <a:ext cx="3359857"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These can each help </a:t>
            </a:r>
            <a:br>
              <a:rPr lang="en-GB" altLang="en-US" dirty="0"/>
            </a:br>
            <a:r>
              <a:rPr lang="en-GB" altLang="en-US" dirty="0"/>
              <a:t>a plant resist invasion </a:t>
            </a:r>
            <a:br>
              <a:rPr lang="en-GB" altLang="en-US" dirty="0"/>
            </a:br>
            <a:r>
              <a:rPr lang="en-GB" altLang="en-US" dirty="0"/>
              <a:t>from </a:t>
            </a:r>
            <a:r>
              <a:rPr lang="en-GB" altLang="en-US" dirty="0">
                <a:solidFill>
                  <a:srgbClr val="010066"/>
                </a:solidFill>
              </a:rPr>
              <a:t>microorganisms</a:t>
            </a:r>
            <a:r>
              <a:rPr lang="en-GB" altLang="en-US" dirty="0"/>
              <a:t>.</a:t>
            </a:r>
          </a:p>
        </p:txBody>
      </p:sp>
      <p:pic>
        <p:nvPicPr>
          <p:cNvPr id="16" name="Picture 15" descr="Jomic_527680594_WEB.jpg">
            <a:extLst>
              <a:ext uri="{FF2B5EF4-FFF2-40B4-BE49-F238E27FC236}">
                <a16:creationId xmlns:a16="http://schemas.microsoft.com/office/drawing/2014/main" id="{CD7D34D1-883C-46DE-9E30-919B1540906D}"/>
              </a:ext>
            </a:extLst>
          </p:cNvPr>
          <p:cNvPicPr>
            <a:picLocks noChangeAspect="1"/>
          </p:cNvPicPr>
          <p:nvPr/>
        </p:nvPicPr>
        <p:blipFill>
          <a:blip r:embed="rId4">
            <a:extLst>
              <a:ext uri="{28A0092B-C50C-407E-A947-70E740481C1C}">
                <a14:useLocalDpi xmlns:a14="http://schemas.microsoft.com/office/drawing/2010/main" val="0"/>
              </a:ext>
            </a:extLst>
          </a:blip>
          <a:srcRect l="4054" r="13718"/>
          <a:stretch>
            <a:fillRect/>
          </a:stretch>
        </p:blipFill>
        <p:spPr bwMode="auto">
          <a:xfrm>
            <a:off x="3995738" y="2921000"/>
            <a:ext cx="4537075" cy="323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16">
            <a:extLst>
              <a:ext uri="{FF2B5EF4-FFF2-40B4-BE49-F238E27FC236}">
                <a16:creationId xmlns:a16="http://schemas.microsoft.com/office/drawing/2014/main" id="{B1B01255-9D3F-4F58-8528-9AD99983913A}"/>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8" name="Picture 9" descr="notes_icon">
            <a:extLst>
              <a:ext uri="{FF2B5EF4-FFF2-40B4-BE49-F238E27FC236}">
                <a16:creationId xmlns:a16="http://schemas.microsoft.com/office/drawing/2014/main" id="{8E96DD26-4D2A-4D88-831F-A5ED13F07589}"/>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pic>
        <p:nvPicPr>
          <p:cNvPr id="19" name="Picture 18">
            <a:extLst>
              <a:ext uri="{FF2B5EF4-FFF2-40B4-BE49-F238E27FC236}">
                <a16:creationId xmlns:a16="http://schemas.microsoft.com/office/drawing/2014/main" id="{1F39F3A4-0BC8-4F20-A51E-11B9BB2D30C0}"/>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75039"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035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childTnLst>
                          </p:cTn>
                        </p:par>
                        <p:par>
                          <p:cTn id="25" fill="hold">
                            <p:stCondLst>
                              <p:cond delay="0"/>
                            </p:stCondLst>
                            <p:childTnLst>
                              <p:par>
                                <p:cTn id="26" presetID="1" presetClass="entr" presetSubtype="0" fill="hold" nodeType="afterEffect">
                                  <p:stCondLst>
                                    <p:cond delay="0"/>
                                  </p:stCondLst>
                                  <p:childTnLst>
                                    <p:set>
                                      <p:cBhvr>
                                        <p:cTn id="27"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353" grpId="0" animBg="1"/>
      <p:bldP spid="12" grpId="0"/>
      <p:bldP spid="13" grpId="0"/>
      <p:bldP spid="14" grpId="0"/>
      <p:bldP spid="1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a:extLst>
              <a:ext uri="{FF2B5EF4-FFF2-40B4-BE49-F238E27FC236}">
                <a16:creationId xmlns:a16="http://schemas.microsoft.com/office/drawing/2014/main" id="{17747E0A-9198-4B9D-9ADA-F311499F3D1A}"/>
              </a:ext>
            </a:extLst>
          </p:cNvPr>
          <p:cNvSpPr>
            <a:spLocks noGrp="1"/>
          </p:cNvSpPr>
          <p:nvPr>
            <p:ph type="title"/>
          </p:nvPr>
        </p:nvSpPr>
        <p:spPr/>
        <p:txBody>
          <a:bodyPr/>
          <a:lstStyle/>
          <a:p>
            <a:r>
              <a:rPr lang="en-GB" altLang="en-US"/>
              <a:t>Cell walls </a:t>
            </a:r>
          </a:p>
        </p:txBody>
      </p:sp>
      <p:sp>
        <p:nvSpPr>
          <p:cNvPr id="16387" name="TextBox 2">
            <a:extLst>
              <a:ext uri="{FF2B5EF4-FFF2-40B4-BE49-F238E27FC236}">
                <a16:creationId xmlns:a16="http://schemas.microsoft.com/office/drawing/2014/main" id="{4D77E1CD-B258-42FB-BB74-3F11205ABD7D}"/>
              </a:ext>
            </a:extLst>
          </p:cNvPr>
          <p:cNvSpPr txBox="1">
            <a:spLocks noChangeArrowheads="1"/>
          </p:cNvSpPr>
          <p:nvPr/>
        </p:nvSpPr>
        <p:spPr bwMode="auto">
          <a:xfrm>
            <a:off x="342900" y="784225"/>
            <a:ext cx="84931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t>Plant cell walls </a:t>
            </a:r>
            <a:r>
              <a:rPr lang="en-GB" altLang="en-US" dirty="0"/>
              <a:t>are made out of a type of carbohydrate called </a:t>
            </a:r>
            <a:r>
              <a:rPr lang="en-GB" altLang="en-US" b="1" dirty="0">
                <a:solidFill>
                  <a:srgbClr val="10BC45"/>
                </a:solidFill>
              </a:rPr>
              <a:t>cellulose</a:t>
            </a:r>
            <a:r>
              <a:rPr lang="en-GB" altLang="en-US" dirty="0"/>
              <a:t>. The cell wall surrounds the cell membrane and has a role in </a:t>
            </a:r>
            <a:r>
              <a:rPr lang="en-GB" altLang="en-US" b="1" dirty="0"/>
              <a:t>physical </a:t>
            </a:r>
            <a:r>
              <a:rPr lang="en-GB" altLang="en-US" b="1" dirty="0" err="1"/>
              <a:t>defense</a:t>
            </a:r>
            <a:r>
              <a:rPr lang="en-GB" altLang="en-US" dirty="0"/>
              <a:t>.</a:t>
            </a:r>
          </a:p>
        </p:txBody>
      </p:sp>
      <p:sp>
        <p:nvSpPr>
          <p:cNvPr id="4" name="TextBox 3">
            <a:extLst>
              <a:ext uri="{FF2B5EF4-FFF2-40B4-BE49-F238E27FC236}">
                <a16:creationId xmlns:a16="http://schemas.microsoft.com/office/drawing/2014/main" id="{46B2ADEF-A60E-4C8E-B830-ED9492C29660}"/>
              </a:ext>
            </a:extLst>
          </p:cNvPr>
          <p:cNvSpPr txBox="1">
            <a:spLocks noChangeArrowheads="1"/>
          </p:cNvSpPr>
          <p:nvPr/>
        </p:nvSpPr>
        <p:spPr bwMode="auto">
          <a:xfrm>
            <a:off x="342900" y="2297113"/>
            <a:ext cx="818991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Cellulose is a tough, fibrous material which helps protect</a:t>
            </a:r>
          </a:p>
          <a:p>
            <a:r>
              <a:rPr lang="en-GB" altLang="en-US" dirty="0"/>
              <a:t>plant cells from being invaded. </a:t>
            </a:r>
          </a:p>
        </p:txBody>
      </p:sp>
      <p:sp>
        <p:nvSpPr>
          <p:cNvPr id="5" name="TextBox 4">
            <a:extLst>
              <a:ext uri="{FF2B5EF4-FFF2-40B4-BE49-F238E27FC236}">
                <a16:creationId xmlns:a16="http://schemas.microsoft.com/office/drawing/2014/main" id="{86F4250B-671D-499F-A870-4EBDE2A40008}"/>
              </a:ext>
            </a:extLst>
          </p:cNvPr>
          <p:cNvSpPr txBox="1">
            <a:spLocks noChangeArrowheads="1"/>
          </p:cNvSpPr>
          <p:nvPr/>
        </p:nvSpPr>
        <p:spPr bwMode="auto">
          <a:xfrm>
            <a:off x="342900" y="3440113"/>
            <a:ext cx="464978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To break down the cell wall, </a:t>
            </a:r>
          </a:p>
          <a:p>
            <a:r>
              <a:rPr lang="en-GB" altLang="en-US" dirty="0"/>
              <a:t>microorganisms have to be able </a:t>
            </a:r>
          </a:p>
          <a:p>
            <a:r>
              <a:rPr lang="en-GB" altLang="en-US" dirty="0"/>
              <a:t>to produce special </a:t>
            </a:r>
            <a:r>
              <a:rPr lang="en-GB" altLang="en-US" b="1" dirty="0">
                <a:solidFill>
                  <a:srgbClr val="10BC45"/>
                </a:solidFill>
              </a:rPr>
              <a:t>enzymes</a:t>
            </a:r>
            <a:r>
              <a:rPr lang="en-GB" altLang="en-US" dirty="0"/>
              <a:t>.</a:t>
            </a:r>
          </a:p>
        </p:txBody>
      </p:sp>
      <p:sp>
        <p:nvSpPr>
          <p:cNvPr id="6" name="TextBox 5">
            <a:extLst>
              <a:ext uri="{FF2B5EF4-FFF2-40B4-BE49-F238E27FC236}">
                <a16:creationId xmlns:a16="http://schemas.microsoft.com/office/drawing/2014/main" id="{D80D111B-A461-4FBC-B3F7-6F06F6F31E06}"/>
              </a:ext>
            </a:extLst>
          </p:cNvPr>
          <p:cNvSpPr txBox="1">
            <a:spLocks noChangeArrowheads="1"/>
          </p:cNvSpPr>
          <p:nvPr/>
        </p:nvSpPr>
        <p:spPr bwMode="auto">
          <a:xfrm>
            <a:off x="342900" y="4953000"/>
            <a:ext cx="43164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Most animals and insects do </a:t>
            </a:r>
          </a:p>
          <a:p>
            <a:r>
              <a:rPr lang="en-GB" altLang="en-US" dirty="0"/>
              <a:t>not have these enzymes, so </a:t>
            </a:r>
          </a:p>
          <a:p>
            <a:r>
              <a:rPr lang="en-GB" altLang="en-US" dirty="0"/>
              <a:t>are unable to digest cellulose.</a:t>
            </a:r>
          </a:p>
        </p:txBody>
      </p:sp>
      <p:pic>
        <p:nvPicPr>
          <p:cNvPr id="16391" name="Picture 6" descr="plantcell.png">
            <a:extLst>
              <a:ext uri="{FF2B5EF4-FFF2-40B4-BE49-F238E27FC236}">
                <a16:creationId xmlns:a16="http://schemas.microsoft.com/office/drawing/2014/main" id="{68AEB5D5-F3F5-43C6-94AA-EB85544C58A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992688" y="3143250"/>
            <a:ext cx="3290887" cy="246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8" name="Rectangle 7">
            <a:extLst>
              <a:ext uri="{FF2B5EF4-FFF2-40B4-BE49-F238E27FC236}">
                <a16:creationId xmlns:a16="http://schemas.microsoft.com/office/drawing/2014/main" id="{F061962C-3F25-46CD-9082-186B0EF65506}"/>
              </a:ext>
            </a:extLst>
          </p:cNvPr>
          <p:cNvSpPr>
            <a:spLocks noChangeArrowheads="1"/>
          </p:cNvSpPr>
          <p:nvPr/>
        </p:nvSpPr>
        <p:spPr bwMode="auto">
          <a:xfrm>
            <a:off x="4659313" y="5691188"/>
            <a:ext cx="14478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cell wall </a:t>
            </a:r>
          </a:p>
        </p:txBody>
      </p:sp>
      <p:sp>
        <p:nvSpPr>
          <p:cNvPr id="16393" name="Rectangle 8">
            <a:extLst>
              <a:ext uri="{FF2B5EF4-FFF2-40B4-BE49-F238E27FC236}">
                <a16:creationId xmlns:a16="http://schemas.microsoft.com/office/drawing/2014/main" id="{28AC2F7C-88D3-4AC0-B7F7-4EDE9D7B5C5A}"/>
              </a:ext>
            </a:extLst>
          </p:cNvPr>
          <p:cNvSpPr>
            <a:spLocks noChangeArrowheads="1"/>
          </p:cNvSpPr>
          <p:nvPr/>
        </p:nvSpPr>
        <p:spPr bwMode="auto">
          <a:xfrm>
            <a:off x="7151688" y="2849563"/>
            <a:ext cx="15335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plant cell</a:t>
            </a:r>
          </a:p>
        </p:txBody>
      </p:sp>
      <p:sp>
        <p:nvSpPr>
          <p:cNvPr id="16394" name="Rectangle 10">
            <a:extLst>
              <a:ext uri="{FF2B5EF4-FFF2-40B4-BE49-F238E27FC236}">
                <a16:creationId xmlns:a16="http://schemas.microsoft.com/office/drawing/2014/main" id="{72193D31-193B-47E7-9258-885B03A00B42}"/>
              </a:ext>
            </a:extLst>
          </p:cNvPr>
          <p:cNvSpPr>
            <a:spLocks noChangeArrowheads="1"/>
          </p:cNvSpPr>
          <p:nvPr/>
        </p:nvSpPr>
        <p:spPr bwMode="auto">
          <a:xfrm>
            <a:off x="6681788" y="5691188"/>
            <a:ext cx="23399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cell membrane</a:t>
            </a:r>
          </a:p>
        </p:txBody>
      </p:sp>
      <p:cxnSp>
        <p:nvCxnSpPr>
          <p:cNvPr id="15371" name="Straight Arrow Connector 12">
            <a:extLst>
              <a:ext uri="{FF2B5EF4-FFF2-40B4-BE49-F238E27FC236}">
                <a16:creationId xmlns:a16="http://schemas.microsoft.com/office/drawing/2014/main" id="{DB03D602-2202-443C-A9B6-123C53FD4D99}"/>
              </a:ext>
            </a:extLst>
          </p:cNvPr>
          <p:cNvCxnSpPr>
            <a:cxnSpLocks noChangeShapeType="1"/>
            <a:stCxn id="15368" idx="0"/>
          </p:cNvCxnSpPr>
          <p:nvPr/>
        </p:nvCxnSpPr>
        <p:spPr bwMode="auto">
          <a:xfrm flipV="1">
            <a:off x="5383213" y="5046663"/>
            <a:ext cx="219075" cy="644525"/>
          </a:xfrm>
          <a:prstGeom prst="straightConnector1">
            <a:avLst/>
          </a:prstGeom>
          <a:noFill/>
          <a:ln w="38100" algn="ctr">
            <a:solidFill>
              <a:schemeClr val="tx1"/>
            </a:solidFill>
            <a:round/>
            <a:headEnd type="oval" w="med" len="med"/>
            <a:tailEnd type="arrow" w="med" len="med"/>
          </a:ln>
          <a:extLst>
            <a:ext uri="{909E8E84-426E-40DD-AFC4-6F175D3DCCD1}">
              <a14:hiddenFill xmlns:a14="http://schemas.microsoft.com/office/drawing/2010/main">
                <a:noFill/>
              </a14:hiddenFill>
            </a:ext>
          </a:extLst>
        </p:spPr>
      </p:cxnSp>
      <p:cxnSp>
        <p:nvCxnSpPr>
          <p:cNvPr id="16396" name="Straight Arrow Connector 14">
            <a:extLst>
              <a:ext uri="{FF2B5EF4-FFF2-40B4-BE49-F238E27FC236}">
                <a16:creationId xmlns:a16="http://schemas.microsoft.com/office/drawing/2014/main" id="{6A04AA04-1AB5-4E3A-938C-2EF92B18756F}"/>
              </a:ext>
            </a:extLst>
          </p:cNvPr>
          <p:cNvCxnSpPr>
            <a:cxnSpLocks noChangeShapeType="1"/>
            <a:stCxn id="16394" idx="0"/>
          </p:cNvCxnSpPr>
          <p:nvPr/>
        </p:nvCxnSpPr>
        <p:spPr bwMode="auto">
          <a:xfrm flipH="1" flipV="1">
            <a:off x="7658100" y="4610100"/>
            <a:ext cx="193675" cy="1081088"/>
          </a:xfrm>
          <a:prstGeom prst="straightConnector1">
            <a:avLst/>
          </a:prstGeom>
          <a:noFill/>
          <a:ln w="38100" algn="ctr">
            <a:solidFill>
              <a:schemeClr val="tx1"/>
            </a:solidFill>
            <a:round/>
            <a:headEnd type="oval" w="med" len="med"/>
            <a:tailEnd type="arrow" w="med" len="med"/>
          </a:ln>
          <a:extLst>
            <a:ext uri="{909E8E84-426E-40DD-AFC4-6F175D3DCCD1}">
              <a14:hiddenFill xmlns:a14="http://schemas.microsoft.com/office/drawing/2010/main">
                <a:noFill/>
              </a14:hiddenFill>
            </a:ext>
          </a:extLst>
        </p:spPr>
      </p:cxnSp>
      <p:pic>
        <p:nvPicPr>
          <p:cNvPr id="15" name="Picture 14">
            <a:extLst>
              <a:ext uri="{FF2B5EF4-FFF2-40B4-BE49-F238E27FC236}">
                <a16:creationId xmlns:a16="http://schemas.microsoft.com/office/drawing/2014/main" id="{B3BFF3B6-B3E6-4BE0-AF2A-EE19245080C3}"/>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6" name="Picture 9" descr="notes_icon">
            <a:extLst>
              <a:ext uri="{FF2B5EF4-FFF2-40B4-BE49-F238E27FC236}">
                <a16:creationId xmlns:a16="http://schemas.microsoft.com/office/drawing/2014/main" id="{90B0DD82-C34E-4456-BA00-6611F632498E}"/>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36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371"/>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nodeType="afterEffect">
                                  <p:stCondLst>
                                    <p:cond delay="0"/>
                                  </p:stCondLst>
                                  <p:childTnLst>
                                    <p:set>
                                      <p:cBhvr>
                                        <p:cTn id="23"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1536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a:extLst>
              <a:ext uri="{FF2B5EF4-FFF2-40B4-BE49-F238E27FC236}">
                <a16:creationId xmlns:a16="http://schemas.microsoft.com/office/drawing/2014/main" id="{4F025BAC-5511-4E69-AB62-C5D945276E25}"/>
              </a:ext>
            </a:extLst>
          </p:cNvPr>
          <p:cNvSpPr>
            <a:spLocks noGrp="1"/>
          </p:cNvSpPr>
          <p:nvPr>
            <p:ph type="title"/>
          </p:nvPr>
        </p:nvSpPr>
        <p:spPr/>
        <p:txBody>
          <a:bodyPr/>
          <a:lstStyle/>
          <a:p>
            <a:r>
              <a:rPr lang="en-GB" altLang="en-US"/>
              <a:t>Leaf cuticle</a:t>
            </a:r>
          </a:p>
        </p:txBody>
      </p:sp>
      <p:sp>
        <p:nvSpPr>
          <p:cNvPr id="17412" name="TextBox 21">
            <a:extLst>
              <a:ext uri="{FF2B5EF4-FFF2-40B4-BE49-F238E27FC236}">
                <a16:creationId xmlns:a16="http://schemas.microsoft.com/office/drawing/2014/main" id="{73DB1808-B36E-485A-9BCF-10CA277D7D62}"/>
              </a:ext>
            </a:extLst>
          </p:cNvPr>
          <p:cNvSpPr txBox="1">
            <a:spLocks noChangeArrowheads="1"/>
          </p:cNvSpPr>
          <p:nvPr/>
        </p:nvSpPr>
        <p:spPr bwMode="auto">
          <a:xfrm>
            <a:off x="342900" y="784225"/>
            <a:ext cx="85280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a:t>
            </a:r>
            <a:r>
              <a:rPr lang="en-GB" altLang="en-US" b="1" dirty="0"/>
              <a:t>leaf cuticle </a:t>
            </a:r>
            <a:r>
              <a:rPr lang="en-GB" altLang="en-US" dirty="0"/>
              <a:t>is a thin, waxy layer which covers the </a:t>
            </a:r>
          </a:p>
          <a:p>
            <a:r>
              <a:rPr lang="en-GB" altLang="en-US" b="1" dirty="0">
                <a:solidFill>
                  <a:srgbClr val="10BC45"/>
                </a:solidFill>
              </a:rPr>
              <a:t>epidermis</a:t>
            </a:r>
            <a:r>
              <a:rPr lang="en-GB" altLang="en-US" dirty="0"/>
              <a:t>. This is the layer of cells forming the leaf’s </a:t>
            </a:r>
          </a:p>
          <a:p>
            <a:r>
              <a:rPr lang="en-GB" altLang="en-US" dirty="0"/>
              <a:t>outer surface.</a:t>
            </a:r>
          </a:p>
        </p:txBody>
      </p:sp>
      <p:sp>
        <p:nvSpPr>
          <p:cNvPr id="6" name="TextBox 22">
            <a:extLst>
              <a:ext uri="{FF2B5EF4-FFF2-40B4-BE49-F238E27FC236}">
                <a16:creationId xmlns:a16="http://schemas.microsoft.com/office/drawing/2014/main" id="{1F6FBCBF-304E-4653-8307-143FB07692B0}"/>
              </a:ext>
            </a:extLst>
          </p:cNvPr>
          <p:cNvSpPr txBox="1">
            <a:spLocks noChangeArrowheads="1"/>
          </p:cNvSpPr>
          <p:nvPr/>
        </p:nvSpPr>
        <p:spPr bwMode="auto">
          <a:xfrm>
            <a:off x="342900" y="2173288"/>
            <a:ext cx="83566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As well as reducing water loss </a:t>
            </a:r>
          </a:p>
          <a:p>
            <a:r>
              <a:rPr lang="en-GB" altLang="en-US" dirty="0"/>
              <a:t>by evaporation, the cuticle also </a:t>
            </a:r>
          </a:p>
          <a:p>
            <a:r>
              <a:rPr lang="en-GB" altLang="en-US" dirty="0"/>
              <a:t>has a role in </a:t>
            </a:r>
            <a:r>
              <a:rPr lang="en-GB" altLang="en-US" b="1" dirty="0"/>
              <a:t>physical </a:t>
            </a:r>
            <a:r>
              <a:rPr lang="en-GB" altLang="en-US" b="1" dirty="0" err="1"/>
              <a:t>defense</a:t>
            </a:r>
            <a:r>
              <a:rPr lang="en-GB" altLang="en-US" dirty="0"/>
              <a:t>. </a:t>
            </a:r>
          </a:p>
        </p:txBody>
      </p:sp>
      <p:sp>
        <p:nvSpPr>
          <p:cNvPr id="7" name="TextBox 2">
            <a:extLst>
              <a:ext uri="{FF2B5EF4-FFF2-40B4-BE49-F238E27FC236}">
                <a16:creationId xmlns:a16="http://schemas.microsoft.com/office/drawing/2014/main" id="{8A90B3B6-EBE5-49EE-96A4-8F0305B0215B}"/>
              </a:ext>
            </a:extLst>
          </p:cNvPr>
          <p:cNvSpPr txBox="1">
            <a:spLocks noChangeArrowheads="1"/>
          </p:cNvSpPr>
          <p:nvPr/>
        </p:nvSpPr>
        <p:spPr bwMode="auto">
          <a:xfrm>
            <a:off x="342900" y="3563938"/>
            <a:ext cx="81899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cuticle helps to prevent </a:t>
            </a:r>
          </a:p>
          <a:p>
            <a:r>
              <a:rPr lang="en-GB" altLang="en-US" b="1">
                <a:solidFill>
                  <a:srgbClr val="10BC45"/>
                </a:solidFill>
              </a:rPr>
              <a:t>viruses</a:t>
            </a:r>
            <a:r>
              <a:rPr lang="en-GB" altLang="en-US"/>
              <a:t>, </a:t>
            </a:r>
            <a:r>
              <a:rPr lang="en-GB" altLang="en-US" b="1">
                <a:solidFill>
                  <a:srgbClr val="10BC45"/>
                </a:solidFill>
              </a:rPr>
              <a:t>bacteria</a:t>
            </a:r>
            <a:r>
              <a:rPr lang="en-GB" altLang="en-US"/>
              <a:t> and </a:t>
            </a:r>
            <a:r>
              <a:rPr lang="en-GB" altLang="en-US" b="1">
                <a:solidFill>
                  <a:srgbClr val="10BC45"/>
                </a:solidFill>
              </a:rPr>
              <a:t>fungi </a:t>
            </a:r>
          </a:p>
          <a:p>
            <a:r>
              <a:rPr lang="en-GB" altLang="en-US"/>
              <a:t>from entering the leaf tissue. </a:t>
            </a:r>
          </a:p>
        </p:txBody>
      </p:sp>
      <p:sp>
        <p:nvSpPr>
          <p:cNvPr id="8" name="Rectangle 7">
            <a:extLst>
              <a:ext uri="{FF2B5EF4-FFF2-40B4-BE49-F238E27FC236}">
                <a16:creationId xmlns:a16="http://schemas.microsoft.com/office/drawing/2014/main" id="{E2CF783B-AA61-47D9-89BA-1876E456F7F8}"/>
              </a:ext>
            </a:extLst>
          </p:cNvPr>
          <p:cNvSpPr>
            <a:spLocks noChangeArrowheads="1"/>
          </p:cNvSpPr>
          <p:nvPr/>
        </p:nvSpPr>
        <p:spPr bwMode="auto">
          <a:xfrm>
            <a:off x="342900" y="4953000"/>
            <a:ext cx="81899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This is because microorganisms </a:t>
            </a:r>
          </a:p>
          <a:p>
            <a:r>
              <a:rPr lang="en-GB" altLang="en-US"/>
              <a:t>find it difficult to penetrate the </a:t>
            </a:r>
          </a:p>
          <a:p>
            <a:r>
              <a:rPr lang="en-GB" altLang="en-US"/>
              <a:t>waxy surface.</a:t>
            </a:r>
          </a:p>
        </p:txBody>
      </p:sp>
      <p:pic>
        <p:nvPicPr>
          <p:cNvPr id="17416" name="Picture 9" descr="plant_cell.png">
            <a:extLst>
              <a:ext uri="{FF2B5EF4-FFF2-40B4-BE49-F238E27FC236}">
                <a16:creationId xmlns:a16="http://schemas.microsoft.com/office/drawing/2014/main" id="{667B65E6-7770-4704-9C8C-337D0F28464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978400" y="2651125"/>
            <a:ext cx="3554413"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10">
            <a:extLst>
              <a:ext uri="{FF2B5EF4-FFF2-40B4-BE49-F238E27FC236}">
                <a16:creationId xmlns:a16="http://schemas.microsoft.com/office/drawing/2014/main" id="{8E41EAF8-BF79-4919-8C8F-F1D65C013519}"/>
              </a:ext>
            </a:extLst>
          </p:cNvPr>
          <p:cNvSpPr>
            <a:spLocks noChangeArrowheads="1"/>
          </p:cNvSpPr>
          <p:nvPr/>
        </p:nvSpPr>
        <p:spPr bwMode="auto">
          <a:xfrm>
            <a:off x="4691063" y="2036763"/>
            <a:ext cx="11588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cuticle</a:t>
            </a:r>
            <a:endParaRPr lang="en-GB" altLang="en-US"/>
          </a:p>
        </p:txBody>
      </p:sp>
      <p:sp>
        <p:nvSpPr>
          <p:cNvPr id="12" name="Rectangle 11">
            <a:extLst>
              <a:ext uri="{FF2B5EF4-FFF2-40B4-BE49-F238E27FC236}">
                <a16:creationId xmlns:a16="http://schemas.microsoft.com/office/drawing/2014/main" id="{A6AD42ED-DFED-4EF1-B6A6-025B9569A538}"/>
              </a:ext>
            </a:extLst>
          </p:cNvPr>
          <p:cNvSpPr>
            <a:spLocks noChangeArrowheads="1"/>
          </p:cNvSpPr>
          <p:nvPr/>
        </p:nvSpPr>
        <p:spPr bwMode="auto">
          <a:xfrm>
            <a:off x="7391400" y="1987550"/>
            <a:ext cx="17526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010066"/>
                </a:solidFill>
              </a:rPr>
              <a:t>epidermis</a:t>
            </a:r>
            <a:endParaRPr lang="en-GB" altLang="en-US">
              <a:solidFill>
                <a:srgbClr val="010066"/>
              </a:solidFill>
            </a:endParaRPr>
          </a:p>
        </p:txBody>
      </p:sp>
      <p:cxnSp>
        <p:nvCxnSpPr>
          <p:cNvPr id="13" name="Straight Arrow Connector 12">
            <a:extLst>
              <a:ext uri="{FF2B5EF4-FFF2-40B4-BE49-F238E27FC236}">
                <a16:creationId xmlns:a16="http://schemas.microsoft.com/office/drawing/2014/main" id="{1DF99D21-518E-425C-980A-21DA7B48F0CF}"/>
              </a:ext>
            </a:extLst>
          </p:cNvPr>
          <p:cNvCxnSpPr>
            <a:cxnSpLocks noChangeShapeType="1"/>
            <a:stCxn id="11" idx="2"/>
          </p:cNvCxnSpPr>
          <p:nvPr/>
        </p:nvCxnSpPr>
        <p:spPr bwMode="auto">
          <a:xfrm>
            <a:off x="5270500" y="2498725"/>
            <a:ext cx="774700" cy="527050"/>
          </a:xfrm>
          <a:prstGeom prst="straightConnector1">
            <a:avLst/>
          </a:prstGeom>
          <a:noFill/>
          <a:ln w="38100" algn="ctr">
            <a:solidFill>
              <a:schemeClr val="tx1"/>
            </a:solidFill>
            <a:round/>
            <a:headEnd type="oval" w="med" len="med"/>
            <a:tailEnd type="arrow" w="med" len="med"/>
          </a:ln>
          <a:extLst>
            <a:ext uri="{909E8E84-426E-40DD-AFC4-6F175D3DCCD1}">
              <a14:hiddenFill xmlns:a14="http://schemas.microsoft.com/office/drawing/2010/main">
                <a:noFill/>
              </a14:hiddenFill>
            </a:ext>
          </a:extLst>
        </p:spPr>
      </p:cxnSp>
      <p:cxnSp>
        <p:nvCxnSpPr>
          <p:cNvPr id="15" name="Straight Arrow Connector 14">
            <a:extLst>
              <a:ext uri="{FF2B5EF4-FFF2-40B4-BE49-F238E27FC236}">
                <a16:creationId xmlns:a16="http://schemas.microsoft.com/office/drawing/2014/main" id="{B33A5B6A-E259-4D08-B7B7-CC2A750090A3}"/>
              </a:ext>
            </a:extLst>
          </p:cNvPr>
          <p:cNvCxnSpPr>
            <a:cxnSpLocks noChangeShapeType="1"/>
            <a:stCxn id="12" idx="2"/>
          </p:cNvCxnSpPr>
          <p:nvPr/>
        </p:nvCxnSpPr>
        <p:spPr bwMode="auto">
          <a:xfrm flipH="1">
            <a:off x="7785100" y="2449513"/>
            <a:ext cx="482600" cy="1020762"/>
          </a:xfrm>
          <a:prstGeom prst="straightConnector1">
            <a:avLst/>
          </a:prstGeom>
          <a:noFill/>
          <a:ln w="38100" algn="ctr">
            <a:solidFill>
              <a:schemeClr val="tx1"/>
            </a:solidFill>
            <a:round/>
            <a:headEnd type="oval" w="med" len="med"/>
            <a:tailEnd type="arrow" w="med" len="med"/>
          </a:ln>
          <a:extLst>
            <a:ext uri="{909E8E84-426E-40DD-AFC4-6F175D3DCCD1}">
              <a14:hiddenFill xmlns:a14="http://schemas.microsoft.com/office/drawing/2010/main">
                <a:noFill/>
              </a14:hiddenFill>
            </a:ext>
          </a:extLst>
        </p:spPr>
      </p:cxnSp>
      <p:sp>
        <p:nvSpPr>
          <p:cNvPr id="17421" name="Rectangle 18">
            <a:extLst>
              <a:ext uri="{FF2B5EF4-FFF2-40B4-BE49-F238E27FC236}">
                <a16:creationId xmlns:a16="http://schemas.microsoft.com/office/drawing/2014/main" id="{D3D00066-E60A-4C8E-A061-72B47AEFB26F}"/>
              </a:ext>
            </a:extLst>
          </p:cNvPr>
          <p:cNvSpPr>
            <a:spLocks noChangeArrowheads="1"/>
          </p:cNvSpPr>
          <p:nvPr/>
        </p:nvSpPr>
        <p:spPr bwMode="auto">
          <a:xfrm>
            <a:off x="5133975" y="5532438"/>
            <a:ext cx="355123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010066"/>
                </a:solidFill>
              </a:rPr>
              <a:t>cross-section of a leaf</a:t>
            </a:r>
            <a:endParaRPr lang="en-GB" altLang="en-US">
              <a:solidFill>
                <a:srgbClr val="010066"/>
              </a:solidFill>
            </a:endParaRPr>
          </a:p>
        </p:txBody>
      </p:sp>
      <p:pic>
        <p:nvPicPr>
          <p:cNvPr id="16" name="Picture 15">
            <a:extLst>
              <a:ext uri="{FF2B5EF4-FFF2-40B4-BE49-F238E27FC236}">
                <a16:creationId xmlns:a16="http://schemas.microsoft.com/office/drawing/2014/main" id="{DC11B1BB-516E-4CB6-9DB3-3BC5064C5D27}"/>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7" name="Picture 9" descr="notes_icon">
            <a:extLst>
              <a:ext uri="{FF2B5EF4-FFF2-40B4-BE49-F238E27FC236}">
                <a16:creationId xmlns:a16="http://schemas.microsoft.com/office/drawing/2014/main" id="{0457D808-AECB-4A9D-9AE7-0FE3CB8573DD}"/>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par>
                          <p:cTn id="27" fill="hold">
                            <p:stCondLst>
                              <p:cond delay="0"/>
                            </p:stCondLst>
                            <p:childTnLst>
                              <p:par>
                                <p:cTn id="28" presetID="1" presetClass="entr" presetSubtype="0" fill="hold" nodeType="afterEffect">
                                  <p:stCondLst>
                                    <p:cond delay="0"/>
                                  </p:stCondLst>
                                  <p:childTnLst>
                                    <p:set>
                                      <p:cBhvr>
                                        <p:cTn id="29"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11" grpId="0"/>
      <p:bldP spid="1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a:extLst>
              <a:ext uri="{FF2B5EF4-FFF2-40B4-BE49-F238E27FC236}">
                <a16:creationId xmlns:a16="http://schemas.microsoft.com/office/drawing/2014/main" id="{D00A1C7E-2636-4DE3-A713-E5A583DF0434}"/>
              </a:ext>
            </a:extLst>
          </p:cNvPr>
          <p:cNvSpPr>
            <a:spLocks noGrp="1"/>
          </p:cNvSpPr>
          <p:nvPr>
            <p:ph type="title"/>
          </p:nvPr>
        </p:nvSpPr>
        <p:spPr/>
        <p:txBody>
          <a:bodyPr/>
          <a:lstStyle/>
          <a:p>
            <a:r>
              <a:rPr lang="en-GB" altLang="en-US"/>
              <a:t>Plant stems</a:t>
            </a:r>
          </a:p>
        </p:txBody>
      </p:sp>
      <p:sp>
        <p:nvSpPr>
          <p:cNvPr id="18436" name="TextBox 22">
            <a:extLst>
              <a:ext uri="{FF2B5EF4-FFF2-40B4-BE49-F238E27FC236}">
                <a16:creationId xmlns:a16="http://schemas.microsoft.com/office/drawing/2014/main" id="{CE4ADD4B-D7B3-4EE7-9318-53CC5D2AF08F}"/>
              </a:ext>
            </a:extLst>
          </p:cNvPr>
          <p:cNvSpPr txBox="1">
            <a:spLocks noChangeArrowheads="1"/>
          </p:cNvSpPr>
          <p:nvPr/>
        </p:nvSpPr>
        <p:spPr bwMode="auto">
          <a:xfrm>
            <a:off x="342900" y="784225"/>
            <a:ext cx="85280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t>Plant stems </a:t>
            </a:r>
            <a:r>
              <a:rPr lang="en-GB" altLang="en-US" dirty="0"/>
              <a:t>can be surrounded by a layer of </a:t>
            </a:r>
            <a:r>
              <a:rPr lang="en-GB" altLang="en-US" b="1" dirty="0"/>
              <a:t>dead</a:t>
            </a:r>
            <a:r>
              <a:rPr lang="en-GB" altLang="en-US" dirty="0"/>
              <a:t> plant </a:t>
            </a:r>
            <a:br>
              <a:rPr lang="en-GB" altLang="en-US" dirty="0"/>
            </a:br>
            <a:r>
              <a:rPr lang="en-GB" altLang="en-US" dirty="0"/>
              <a:t>cells which have a role in </a:t>
            </a:r>
            <a:r>
              <a:rPr lang="en-GB" altLang="en-US" b="1" dirty="0"/>
              <a:t>physical </a:t>
            </a:r>
            <a:r>
              <a:rPr lang="en-GB" altLang="en-US" b="1" dirty="0" err="1"/>
              <a:t>defense</a:t>
            </a:r>
            <a:r>
              <a:rPr lang="en-GB" altLang="en-US" dirty="0"/>
              <a:t>. In trees, this layer forms the </a:t>
            </a:r>
            <a:r>
              <a:rPr lang="en-GB" altLang="en-US" b="1" dirty="0">
                <a:solidFill>
                  <a:srgbClr val="10BC45"/>
                </a:solidFill>
              </a:rPr>
              <a:t>bark</a:t>
            </a:r>
            <a:r>
              <a:rPr lang="en-GB" altLang="en-US" dirty="0">
                <a:solidFill>
                  <a:srgbClr val="010066"/>
                </a:solidFill>
              </a:rPr>
              <a:t>,</a:t>
            </a:r>
            <a:r>
              <a:rPr lang="en-GB" altLang="en-US" dirty="0"/>
              <a:t> which covers the trunk and branches.</a:t>
            </a:r>
          </a:p>
        </p:txBody>
      </p:sp>
      <p:sp>
        <p:nvSpPr>
          <p:cNvPr id="6" name="TextBox 21">
            <a:extLst>
              <a:ext uri="{FF2B5EF4-FFF2-40B4-BE49-F238E27FC236}">
                <a16:creationId xmlns:a16="http://schemas.microsoft.com/office/drawing/2014/main" id="{7EFD41E7-2783-4CC6-9F03-7B1CB6406D57}"/>
              </a:ext>
            </a:extLst>
          </p:cNvPr>
          <p:cNvSpPr txBox="1">
            <a:spLocks noChangeArrowheads="1"/>
          </p:cNvSpPr>
          <p:nvPr/>
        </p:nvSpPr>
        <p:spPr bwMode="auto">
          <a:xfrm>
            <a:off x="342900" y="2271713"/>
            <a:ext cx="5256389"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dead cells form a tough, woody </a:t>
            </a:r>
          </a:p>
          <a:p>
            <a:r>
              <a:rPr lang="en-GB" altLang="en-US" dirty="0"/>
              <a:t>surface that is difficult for herbivores </a:t>
            </a:r>
          </a:p>
          <a:p>
            <a:r>
              <a:rPr lang="en-GB" altLang="en-US" dirty="0"/>
              <a:t>and pathogens to penetrate.   </a:t>
            </a:r>
          </a:p>
        </p:txBody>
      </p:sp>
      <p:sp>
        <p:nvSpPr>
          <p:cNvPr id="8" name="TextBox 2">
            <a:extLst>
              <a:ext uri="{FF2B5EF4-FFF2-40B4-BE49-F238E27FC236}">
                <a16:creationId xmlns:a16="http://schemas.microsoft.com/office/drawing/2014/main" id="{B680F2DE-6147-44EB-8444-8D81D005E139}"/>
              </a:ext>
            </a:extLst>
          </p:cNvPr>
          <p:cNvSpPr txBox="1">
            <a:spLocks noChangeArrowheads="1"/>
          </p:cNvSpPr>
          <p:nvPr/>
        </p:nvSpPr>
        <p:spPr bwMode="auto">
          <a:xfrm>
            <a:off x="342900" y="3759200"/>
            <a:ext cx="5256389"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This helps protect plants from being </a:t>
            </a:r>
          </a:p>
          <a:p>
            <a:r>
              <a:rPr lang="en-GB" altLang="en-US" dirty="0"/>
              <a:t>eaten or infected by disease.</a:t>
            </a:r>
          </a:p>
        </p:txBody>
      </p:sp>
      <p:pic>
        <p:nvPicPr>
          <p:cNvPr id="18439" name="Picture 9" descr="treesak_111603416_WEB.jpg">
            <a:extLst>
              <a:ext uri="{FF2B5EF4-FFF2-40B4-BE49-F238E27FC236}">
                <a16:creationId xmlns:a16="http://schemas.microsoft.com/office/drawing/2014/main" id="{650A05CD-C0ED-4333-B8FA-184C11C1600C}"/>
              </a:ext>
            </a:extLst>
          </p:cNvPr>
          <p:cNvPicPr>
            <a:picLocks noChangeAspect="1"/>
          </p:cNvPicPr>
          <p:nvPr/>
        </p:nvPicPr>
        <p:blipFill>
          <a:blip r:embed="rId4">
            <a:extLst>
              <a:ext uri="{28A0092B-C50C-407E-A947-70E740481C1C}">
                <a14:useLocalDpi xmlns:a14="http://schemas.microsoft.com/office/drawing/2010/main" val="0"/>
              </a:ext>
            </a:extLst>
          </a:blip>
          <a:srcRect l="9067" t="15366" r="1515" b="3195"/>
          <a:stretch>
            <a:fillRect/>
          </a:stretch>
        </p:blipFill>
        <p:spPr bwMode="auto">
          <a:xfrm>
            <a:off x="5727700" y="2290763"/>
            <a:ext cx="2805113" cy="386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26">
            <a:extLst>
              <a:ext uri="{FF2B5EF4-FFF2-40B4-BE49-F238E27FC236}">
                <a16:creationId xmlns:a16="http://schemas.microsoft.com/office/drawing/2014/main" id="{160052D0-3693-4B4B-B6AA-C6DF0BF693A8}"/>
              </a:ext>
            </a:extLst>
          </p:cNvPr>
          <p:cNvSpPr txBox="1">
            <a:spLocks noChangeArrowheads="1"/>
          </p:cNvSpPr>
          <p:nvPr/>
        </p:nvSpPr>
        <p:spPr bwMode="auto">
          <a:xfrm>
            <a:off x="342900" y="4876800"/>
            <a:ext cx="5256389"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In some trees, the bark peels off, </a:t>
            </a:r>
          </a:p>
          <a:p>
            <a:r>
              <a:rPr lang="en-GB" altLang="en-US" dirty="0"/>
              <a:t>taking any pathogens on the tree’s </a:t>
            </a:r>
          </a:p>
          <a:p>
            <a:r>
              <a:rPr lang="en-GB" altLang="en-US" dirty="0"/>
              <a:t>surface with it.</a:t>
            </a:r>
          </a:p>
        </p:txBody>
      </p:sp>
      <p:pic>
        <p:nvPicPr>
          <p:cNvPr id="9" name="Picture 8">
            <a:extLst>
              <a:ext uri="{FF2B5EF4-FFF2-40B4-BE49-F238E27FC236}">
                <a16:creationId xmlns:a16="http://schemas.microsoft.com/office/drawing/2014/main" id="{F251FAB7-81C4-4A50-9967-8D15D874D928}"/>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D0F62888-1299-49E2-91DB-C887DDBE4941}"/>
              </a:ext>
            </a:extLst>
          </p:cNvPr>
          <p:cNvSpPr>
            <a:spLocks noGrp="1"/>
          </p:cNvSpPr>
          <p:nvPr>
            <p:ph type="title"/>
          </p:nvPr>
        </p:nvSpPr>
        <p:spPr/>
        <p:txBody>
          <a:bodyPr/>
          <a:lstStyle/>
          <a:p>
            <a:r>
              <a:rPr lang="en-GB" altLang="en-US"/>
              <a:t>Mechanical adaptations</a:t>
            </a:r>
          </a:p>
        </p:txBody>
      </p:sp>
      <p:sp>
        <p:nvSpPr>
          <p:cNvPr id="20485" name="Rectangle 4">
            <a:extLst>
              <a:ext uri="{FF2B5EF4-FFF2-40B4-BE49-F238E27FC236}">
                <a16:creationId xmlns:a16="http://schemas.microsoft.com/office/drawing/2014/main" id="{C3A14DC2-2A15-4C6C-8938-876196F2B7CE}"/>
              </a:ext>
            </a:extLst>
          </p:cNvPr>
          <p:cNvSpPr>
            <a:spLocks noChangeArrowheads="1"/>
          </p:cNvSpPr>
          <p:nvPr/>
        </p:nvSpPr>
        <p:spPr bwMode="auto">
          <a:xfrm>
            <a:off x="342900" y="784225"/>
            <a:ext cx="88011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Plants have many </a:t>
            </a:r>
            <a:r>
              <a:rPr lang="en-GB" altLang="en-US" b="1" dirty="0"/>
              <a:t>structural features </a:t>
            </a:r>
            <a:r>
              <a:rPr lang="en-GB" altLang="en-US" dirty="0"/>
              <a:t>that have a role in </a:t>
            </a:r>
            <a:r>
              <a:rPr lang="en-GB" altLang="en-US" dirty="0" err="1"/>
              <a:t>defense</a:t>
            </a:r>
            <a:r>
              <a:rPr lang="en-GB" altLang="en-US" dirty="0"/>
              <a:t> against </a:t>
            </a:r>
            <a:r>
              <a:rPr lang="en-GB" altLang="en-US" b="1" dirty="0"/>
              <a:t>herbivores</a:t>
            </a:r>
            <a:r>
              <a:rPr lang="en-GB" altLang="en-US" dirty="0"/>
              <a:t>. </a:t>
            </a:r>
          </a:p>
        </p:txBody>
      </p:sp>
      <p:sp>
        <p:nvSpPr>
          <p:cNvPr id="6" name="Rectangle 5">
            <a:extLst>
              <a:ext uri="{FF2B5EF4-FFF2-40B4-BE49-F238E27FC236}">
                <a16:creationId xmlns:a16="http://schemas.microsoft.com/office/drawing/2014/main" id="{CD0BC2EF-C1EC-4850-BC03-7EA47961F5FF}"/>
              </a:ext>
            </a:extLst>
          </p:cNvPr>
          <p:cNvSpPr>
            <a:spLocks noChangeArrowheads="1"/>
          </p:cNvSpPr>
          <p:nvPr/>
        </p:nvSpPr>
        <p:spPr bwMode="auto">
          <a:xfrm>
            <a:off x="342900" y="1779588"/>
            <a:ext cx="81899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These features can help protect a plant from a specific herbivore, or several different types, and are known as </a:t>
            </a:r>
            <a:r>
              <a:rPr lang="en-GB" altLang="en-US" b="1" dirty="0">
                <a:solidFill>
                  <a:srgbClr val="10BC45"/>
                </a:solidFill>
              </a:rPr>
              <a:t>mechanical adaptations</a:t>
            </a:r>
            <a:r>
              <a:rPr lang="en-GB" altLang="en-US" dirty="0"/>
              <a:t>. </a:t>
            </a:r>
          </a:p>
        </p:txBody>
      </p:sp>
      <p:sp>
        <p:nvSpPr>
          <p:cNvPr id="8" name="Rectangle 1">
            <a:extLst>
              <a:ext uri="{FF2B5EF4-FFF2-40B4-BE49-F238E27FC236}">
                <a16:creationId xmlns:a16="http://schemas.microsoft.com/office/drawing/2014/main" id="{05CDD184-0AF1-416C-971F-4053A0311328}"/>
              </a:ext>
            </a:extLst>
          </p:cNvPr>
          <p:cNvSpPr>
            <a:spLocks noChangeArrowheads="1"/>
          </p:cNvSpPr>
          <p:nvPr/>
        </p:nvSpPr>
        <p:spPr bwMode="auto">
          <a:xfrm>
            <a:off x="342900" y="3144838"/>
            <a:ext cx="4597400" cy="1200329"/>
          </a:xfrm>
          <a:prstGeom prst="rect">
            <a:avLst/>
          </a:prstGeom>
          <a:solidFill>
            <a:srgbClr val="96E69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dirty="0">
                <a:ea typeface="Calibri" panose="020F0502020204030204" pitchFamily="34" charset="0"/>
                <a:cs typeface="Arial" panose="020B0604020202020204" pitchFamily="34" charset="0"/>
              </a:rPr>
              <a:t>Can you name any structural </a:t>
            </a:r>
          </a:p>
          <a:p>
            <a:r>
              <a:rPr lang="en-US" altLang="en-US" dirty="0">
                <a:ea typeface="Calibri" panose="020F0502020204030204" pitchFamily="34" charset="0"/>
                <a:cs typeface="Arial" panose="020B0604020202020204" pitchFamily="34" charset="0"/>
              </a:rPr>
              <a:t>features that help plants defend </a:t>
            </a:r>
          </a:p>
          <a:p>
            <a:r>
              <a:rPr lang="en-US" altLang="en-US" dirty="0">
                <a:ea typeface="Calibri" panose="020F0502020204030204" pitchFamily="34" charset="0"/>
                <a:cs typeface="Arial" panose="020B0604020202020204" pitchFamily="34" charset="0"/>
              </a:rPr>
              <a:t>themselves from herbivores?</a:t>
            </a:r>
          </a:p>
        </p:txBody>
      </p:sp>
      <p:sp>
        <p:nvSpPr>
          <p:cNvPr id="9" name="TextBox 8">
            <a:extLst>
              <a:ext uri="{FF2B5EF4-FFF2-40B4-BE49-F238E27FC236}">
                <a16:creationId xmlns:a16="http://schemas.microsoft.com/office/drawing/2014/main" id="{F2E2C365-0442-46FC-97CF-0E07A3C5B2EB}"/>
              </a:ext>
            </a:extLst>
          </p:cNvPr>
          <p:cNvSpPr txBox="1">
            <a:spLocks noChangeArrowheads="1"/>
          </p:cNvSpPr>
          <p:nvPr/>
        </p:nvSpPr>
        <p:spPr bwMode="auto">
          <a:xfrm>
            <a:off x="342900" y="4495095"/>
            <a:ext cx="81899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dirty="0">
                <a:solidFill>
                  <a:srgbClr val="010066"/>
                </a:solidFill>
              </a:rPr>
              <a:t>thorns</a:t>
            </a:r>
          </a:p>
        </p:txBody>
      </p:sp>
      <p:sp>
        <p:nvSpPr>
          <p:cNvPr id="10" name="TextBox 9">
            <a:extLst>
              <a:ext uri="{FF2B5EF4-FFF2-40B4-BE49-F238E27FC236}">
                <a16:creationId xmlns:a16="http://schemas.microsoft.com/office/drawing/2014/main" id="{06BAC4CD-719A-4D57-B1CC-CA0B1D4A29AD}"/>
              </a:ext>
            </a:extLst>
          </p:cNvPr>
          <p:cNvSpPr txBox="1">
            <a:spLocks noChangeArrowheads="1"/>
          </p:cNvSpPr>
          <p:nvPr/>
        </p:nvSpPr>
        <p:spPr bwMode="auto">
          <a:xfrm>
            <a:off x="342900" y="5122158"/>
            <a:ext cx="818991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a:solidFill>
                  <a:srgbClr val="010066"/>
                </a:solidFill>
              </a:rPr>
              <a:t>spines or prickles</a:t>
            </a:r>
          </a:p>
        </p:txBody>
      </p:sp>
      <p:sp>
        <p:nvSpPr>
          <p:cNvPr id="11" name="TextBox 10">
            <a:extLst>
              <a:ext uri="{FF2B5EF4-FFF2-40B4-BE49-F238E27FC236}">
                <a16:creationId xmlns:a16="http://schemas.microsoft.com/office/drawing/2014/main" id="{F334A309-8525-44A1-9D7F-7A24008D8C6E}"/>
              </a:ext>
            </a:extLst>
          </p:cNvPr>
          <p:cNvSpPr txBox="1">
            <a:spLocks noChangeArrowheads="1"/>
          </p:cNvSpPr>
          <p:nvPr/>
        </p:nvSpPr>
        <p:spPr bwMode="auto">
          <a:xfrm>
            <a:off x="342900" y="5747633"/>
            <a:ext cx="818991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a:solidFill>
                  <a:srgbClr val="010066"/>
                </a:solidFill>
              </a:rPr>
              <a:t>hairs on leaves or stems</a:t>
            </a:r>
          </a:p>
        </p:txBody>
      </p:sp>
      <p:pic>
        <p:nvPicPr>
          <p:cNvPr id="12" name="Picture 11" descr="BarryTuck_523864813_WEB.jpg">
            <a:extLst>
              <a:ext uri="{FF2B5EF4-FFF2-40B4-BE49-F238E27FC236}">
                <a16:creationId xmlns:a16="http://schemas.microsoft.com/office/drawing/2014/main" id="{A41D55F8-28A1-4AD2-AFC8-200811CB85A1}"/>
              </a:ext>
            </a:extLst>
          </p:cNvPr>
          <p:cNvPicPr>
            <a:picLocks noChangeAspect="1"/>
          </p:cNvPicPr>
          <p:nvPr/>
        </p:nvPicPr>
        <p:blipFill>
          <a:blip r:embed="rId4">
            <a:extLst>
              <a:ext uri="{28A0092B-C50C-407E-A947-70E740481C1C}">
                <a14:useLocalDpi xmlns:a14="http://schemas.microsoft.com/office/drawing/2010/main" val="0"/>
              </a:ext>
            </a:extLst>
          </a:blip>
          <a:srcRect l="16702" r="8727"/>
          <a:stretch>
            <a:fillRect/>
          </a:stretch>
        </p:blipFill>
        <p:spPr bwMode="auto">
          <a:xfrm>
            <a:off x="5168900" y="3143250"/>
            <a:ext cx="3363913" cy="300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a:extLst>
              <a:ext uri="{FF2B5EF4-FFF2-40B4-BE49-F238E27FC236}">
                <a16:creationId xmlns:a16="http://schemas.microsoft.com/office/drawing/2014/main" id="{2B73A791-7036-4EA1-97F6-274AAFF68993}"/>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4" name="Picture 9" descr="notes_icon">
            <a:extLst>
              <a:ext uri="{FF2B5EF4-FFF2-40B4-BE49-F238E27FC236}">
                <a16:creationId xmlns:a16="http://schemas.microsoft.com/office/drawing/2014/main" id="{BB5F0D15-4C97-4DB8-8019-50ED4973B3D1}"/>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pic>
        <p:nvPicPr>
          <p:cNvPr id="15" name="Picture 14">
            <a:extLst>
              <a:ext uri="{FF2B5EF4-FFF2-40B4-BE49-F238E27FC236}">
                <a16:creationId xmlns:a16="http://schemas.microsoft.com/office/drawing/2014/main" id="{1723837C-B1AA-4AC6-A5C9-E52F7A956FDF}"/>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75039"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childTnLst>
                          </p:cTn>
                        </p:par>
                        <p:par>
                          <p:cTn id="25" fill="hold">
                            <p:stCondLst>
                              <p:cond delay="0"/>
                            </p:stCondLst>
                            <p:childTnLst>
                              <p:par>
                                <p:cTn id="26" presetID="1" presetClass="entr" presetSubtype="0" fill="hold" nodeType="afterEffect">
                                  <p:stCondLst>
                                    <p:cond delay="0"/>
                                  </p:stCondLst>
                                  <p:childTnLst>
                                    <p:set>
                                      <p:cBhvr>
                                        <p:cTn id="27"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animBg="1"/>
      <p:bldP spid="9" grpId="0"/>
      <p:bldP spid="10" grpId="0"/>
      <p:bldP spid="1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a:extLst>
              <a:ext uri="{FF2B5EF4-FFF2-40B4-BE49-F238E27FC236}">
                <a16:creationId xmlns:a16="http://schemas.microsoft.com/office/drawing/2014/main" id="{4462C46A-9BAD-4BC2-91D3-67EE1FF8A8D5}"/>
              </a:ext>
            </a:extLst>
          </p:cNvPr>
          <p:cNvSpPr>
            <a:spLocks noGrp="1"/>
          </p:cNvSpPr>
          <p:nvPr>
            <p:ph type="title"/>
          </p:nvPr>
        </p:nvSpPr>
        <p:spPr/>
        <p:txBody>
          <a:bodyPr/>
          <a:lstStyle/>
          <a:p>
            <a:r>
              <a:rPr lang="en-GB" altLang="en-US"/>
              <a:t>Thorns and hairs</a:t>
            </a:r>
          </a:p>
        </p:txBody>
      </p:sp>
      <p:sp>
        <p:nvSpPr>
          <p:cNvPr id="21509" name="Rectangle 4">
            <a:extLst>
              <a:ext uri="{FF2B5EF4-FFF2-40B4-BE49-F238E27FC236}">
                <a16:creationId xmlns:a16="http://schemas.microsoft.com/office/drawing/2014/main" id="{5FD5DC31-FBE4-4C81-8E05-256746FCD68B}"/>
              </a:ext>
            </a:extLst>
          </p:cNvPr>
          <p:cNvSpPr>
            <a:spLocks noChangeArrowheads="1"/>
          </p:cNvSpPr>
          <p:nvPr/>
        </p:nvSpPr>
        <p:spPr bwMode="auto">
          <a:xfrm>
            <a:off x="342900" y="784225"/>
            <a:ext cx="8632825"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t>Thorns</a:t>
            </a:r>
            <a:r>
              <a:rPr lang="en-GB" altLang="en-US" dirty="0"/>
              <a:t> and </a:t>
            </a:r>
            <a:r>
              <a:rPr lang="en-GB" altLang="en-US" b="1" dirty="0"/>
              <a:t>hairs</a:t>
            </a:r>
            <a:r>
              <a:rPr lang="en-GB" altLang="en-US" dirty="0"/>
              <a:t> are types of </a:t>
            </a:r>
            <a:r>
              <a:rPr lang="en-GB" altLang="en-US" b="1" dirty="0"/>
              <a:t>mechanical adaptation </a:t>
            </a:r>
            <a:r>
              <a:rPr lang="en-GB" altLang="en-US" dirty="0"/>
              <a:t>that</a:t>
            </a:r>
          </a:p>
          <a:p>
            <a:r>
              <a:rPr lang="en-GB" altLang="en-US" dirty="0"/>
              <a:t>slow down the rate at which </a:t>
            </a:r>
            <a:r>
              <a:rPr lang="en-GB" altLang="en-US" b="1" dirty="0"/>
              <a:t>herbivorous animals </a:t>
            </a:r>
            <a:r>
              <a:rPr lang="en-GB" altLang="en-US" dirty="0"/>
              <a:t>can feed </a:t>
            </a:r>
          </a:p>
          <a:p>
            <a:r>
              <a:rPr lang="en-GB" altLang="en-US" dirty="0"/>
              <a:t>on a plant. This makes it more likely that the animal will move on to eat something else.</a:t>
            </a:r>
          </a:p>
        </p:txBody>
      </p:sp>
      <p:sp>
        <p:nvSpPr>
          <p:cNvPr id="13" name="Rectangle 12">
            <a:extLst>
              <a:ext uri="{FF2B5EF4-FFF2-40B4-BE49-F238E27FC236}">
                <a16:creationId xmlns:a16="http://schemas.microsoft.com/office/drawing/2014/main" id="{5EE700F6-CD1B-48C5-9BE5-CEECCA751ED8}"/>
              </a:ext>
            </a:extLst>
          </p:cNvPr>
          <p:cNvSpPr>
            <a:spLocks noChangeArrowheads="1"/>
          </p:cNvSpPr>
          <p:nvPr/>
        </p:nvSpPr>
        <p:spPr bwMode="auto">
          <a:xfrm>
            <a:off x="342900" y="2543175"/>
            <a:ext cx="88011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Thorns are most effective against large animals, whereas </a:t>
            </a:r>
          </a:p>
          <a:p>
            <a:r>
              <a:rPr lang="en-GB" altLang="en-US" dirty="0"/>
              <a:t>hairs defend plants from small animals, such as insects.</a:t>
            </a:r>
          </a:p>
        </p:txBody>
      </p:sp>
      <p:sp>
        <p:nvSpPr>
          <p:cNvPr id="14" name="Rectangle 13">
            <a:extLst>
              <a:ext uri="{FF2B5EF4-FFF2-40B4-BE49-F238E27FC236}">
                <a16:creationId xmlns:a16="http://schemas.microsoft.com/office/drawing/2014/main" id="{920471E0-4DE5-4EEF-A3CF-CAD24D8161CF}"/>
              </a:ext>
            </a:extLst>
          </p:cNvPr>
          <p:cNvSpPr>
            <a:spLocks noChangeArrowheads="1"/>
          </p:cNvSpPr>
          <p:nvPr/>
        </p:nvSpPr>
        <p:spPr bwMode="auto">
          <a:xfrm>
            <a:off x="342900" y="3563938"/>
            <a:ext cx="49911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Hairs on some plants contain </a:t>
            </a:r>
          </a:p>
          <a:p>
            <a:r>
              <a:rPr lang="en-GB" altLang="en-US" dirty="0"/>
              <a:t>chemicals that cause irritation </a:t>
            </a:r>
          </a:p>
          <a:p>
            <a:r>
              <a:rPr lang="en-GB" altLang="en-US" dirty="0"/>
              <a:t>to deter herbivores further. </a:t>
            </a:r>
          </a:p>
        </p:txBody>
      </p:sp>
      <p:sp>
        <p:nvSpPr>
          <p:cNvPr id="16" name="Rectangle 15">
            <a:extLst>
              <a:ext uri="{FF2B5EF4-FFF2-40B4-BE49-F238E27FC236}">
                <a16:creationId xmlns:a16="http://schemas.microsoft.com/office/drawing/2014/main" id="{E342C51C-3690-4729-9985-D4C7AB24A0D1}"/>
              </a:ext>
            </a:extLst>
          </p:cNvPr>
          <p:cNvSpPr>
            <a:spLocks noChangeArrowheads="1"/>
          </p:cNvSpPr>
          <p:nvPr/>
        </p:nvSpPr>
        <p:spPr bwMode="auto">
          <a:xfrm>
            <a:off x="342900" y="4953000"/>
            <a:ext cx="49911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For example, the hairs on the leaves of stinging nettles contain a chemical that causes inflammation.</a:t>
            </a:r>
          </a:p>
        </p:txBody>
      </p:sp>
      <p:pic>
        <p:nvPicPr>
          <p:cNvPr id="10" name="Picture 9" descr="slide 10.jpg">
            <a:extLst>
              <a:ext uri="{FF2B5EF4-FFF2-40B4-BE49-F238E27FC236}">
                <a16:creationId xmlns:a16="http://schemas.microsoft.com/office/drawing/2014/main" id="{25EE03E0-2D5D-4634-B3B9-18FED93B4C0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233989" y="3567113"/>
            <a:ext cx="3041650" cy="2976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a:extLst>
              <a:ext uri="{FF2B5EF4-FFF2-40B4-BE49-F238E27FC236}">
                <a16:creationId xmlns:a16="http://schemas.microsoft.com/office/drawing/2014/main" id="{1869E85B-6DF4-48F6-86A6-DD410D44E651}"/>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2" name="Picture 9" descr="notes_icon">
            <a:extLst>
              <a:ext uri="{FF2B5EF4-FFF2-40B4-BE49-F238E27FC236}">
                <a16:creationId xmlns:a16="http://schemas.microsoft.com/office/drawing/2014/main" id="{B3B9FEB5-A9C3-4B0B-B1D5-F2B0F7862786}"/>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0"/>
                                  </p:stCondLst>
                                  <p:childTnLst>
                                    <p:set>
                                      <p:cBhvr>
                                        <p:cTn id="19"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6"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DESIGN_ID_DEFAULT DESIGN" val="24wmemMC"/>
  <p:tag name="ARTICULATE_DESIGN_ID_6_DEFAULT DESIGN" val="4mqYPnxt"/>
  <p:tag name="ARTICULATE_DESIGN_ID_1_DEFAULT DESIGN" val="N5lkXrwu"/>
  <p:tag name="ARTICULATE_DESIGN_ID_7_DEFAULT DESIGN" val="WiB4JmvK"/>
  <p:tag name="ARTICULATE_DESIGN_ID_3_DEFAULT DESIGN" val="qxsluyPh"/>
  <p:tag name="ARTICULATE_DESIGN_ID_2_DEFAULT DESIGN" val="ro1cq24V"/>
  <p:tag name="ARTICULATE_DESIGN_ID_4_DEFAULT DESIGN" val="TgndHtaJ"/>
  <p:tag name="ARTICULATE_DESIGN_ID_5_DEFAULT DESIGN" val="Ea0jK8Cx"/>
  <p:tag name="ARTICULATE_SLIDE_COUNT" val="16"/>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7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14789</TotalTime>
  <Words>1622</Words>
  <Application>Microsoft Office PowerPoint</Application>
  <PresentationFormat>On-screen Show (4:3)</PresentationFormat>
  <Paragraphs>200</Paragraphs>
  <Slides>16</Slides>
  <Notes>16</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16</vt:i4>
      </vt:variant>
    </vt:vector>
  </HeadingPairs>
  <TitlesOfParts>
    <vt:vector size="21" baseType="lpstr">
      <vt:lpstr>Wingdings</vt:lpstr>
      <vt:lpstr>Arial</vt:lpstr>
      <vt:lpstr>Wingdings 2</vt:lpstr>
      <vt:lpstr>1_Default Design</vt:lpstr>
      <vt:lpstr>7_Default Design</vt:lpstr>
      <vt:lpstr>Plant  Defenses</vt:lpstr>
      <vt:lpstr>Information</vt:lpstr>
      <vt:lpstr>Plant defenses</vt:lpstr>
      <vt:lpstr>Physical defenses</vt:lpstr>
      <vt:lpstr>Cell walls </vt:lpstr>
      <vt:lpstr>Leaf cuticle</vt:lpstr>
      <vt:lpstr>Plant stems</vt:lpstr>
      <vt:lpstr>Mechanical adaptations</vt:lpstr>
      <vt:lpstr>Thorns and hairs</vt:lpstr>
      <vt:lpstr>Spines</vt:lpstr>
      <vt:lpstr>Moving leaves</vt:lpstr>
      <vt:lpstr>Mimicry</vt:lpstr>
      <vt:lpstr>Antimicrobial chemicals</vt:lpstr>
      <vt:lpstr>Poisons</vt:lpstr>
      <vt:lpstr>How can humans use plant chemicals?</vt:lpstr>
      <vt:lpstr>Defense definitions</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Plant Defenses</dc:title>
  <dc:subject>Boardworks High School Life Science</dc:subject>
  <dc:creator>Boardworks</dc:creator>
  <cp:lastModifiedBy>Tim Crilly</cp:lastModifiedBy>
  <cp:revision>603</cp:revision>
  <dcterms:created xsi:type="dcterms:W3CDTF">2003-10-06T13:07:42Z</dcterms:created>
  <dcterms:modified xsi:type="dcterms:W3CDTF">2019-01-31T15:25:57Z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AE72E3AB-508A-46FB-B61E-4311923DC072</vt:lpwstr>
  </property>
  <property fmtid="{D5CDD505-2E9C-101B-9397-08002B2CF9AE}" pid="3" name="ArticulatePath">
    <vt:lpwstr>Plant Defences</vt:lpwstr>
  </property>
</Properties>
</file>