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.xml" ContentType="application/vnd.openxmlformats-officedocument.presentationml.notesSlide+xml"/>
  <Override PartName="/ppt/tags/tag32.xml" ContentType="application/vnd.openxmlformats-officedocument.presentationml.tags+xml"/>
  <Override PartName="/ppt/notesSlides/notesSlide2.xml" ContentType="application/vnd.openxmlformats-officedocument.presentationml.notesSlide+xml"/>
  <Override PartName="/ppt/tags/tag33.xml" ContentType="application/vnd.openxmlformats-officedocument.presentationml.tags+xml"/>
  <Override PartName="/ppt/notesSlides/notesSlide3.xml" ContentType="application/vnd.openxmlformats-officedocument.presentationml.notesSlide+xml"/>
  <Override PartName="/ppt/activeX/activeX1.xml" ContentType="application/vnd.ms-office.activeX+xml"/>
  <Override PartName="/ppt/notesSlides/notesSlide4.xml" ContentType="application/vnd.openxmlformats-officedocument.presentationml.notesSlide+xml"/>
  <Override PartName="/ppt/tags/tag34.xml" ContentType="application/vnd.openxmlformats-officedocument.presentationml.tags+xml"/>
  <Override PartName="/ppt/activeX/activeX2.xml" ContentType="application/vnd.ms-office.activeX+xml"/>
  <Override PartName="/ppt/notesSlides/notesSlide5.xml" ContentType="application/vnd.openxmlformats-officedocument.presentationml.notesSlide+xml"/>
  <Override PartName="/ppt/tags/tag35.xml" ContentType="application/vnd.openxmlformats-officedocument.presentationml.tags+xml"/>
  <Override PartName="/ppt/notesSlides/notesSlide6.xml" ContentType="application/vnd.openxmlformats-officedocument.presentationml.notesSlide+xml"/>
  <Override PartName="/ppt/tags/tag36.xml" ContentType="application/vnd.openxmlformats-officedocument.presentationml.tags+xml"/>
  <Override PartName="/ppt/notesSlides/notesSlide7.xml" ContentType="application/vnd.openxmlformats-officedocument.presentationml.notesSlide+xml"/>
  <Override PartName="/ppt/tags/tag37.xml" ContentType="application/vnd.openxmlformats-officedocument.presentationml.tags+xml"/>
  <Override PartName="/ppt/notesSlides/notesSlide8.xml" ContentType="application/vnd.openxmlformats-officedocument.presentationml.notesSlide+xml"/>
  <Override PartName="/ppt/tags/tag38.xml" ContentType="application/vnd.openxmlformats-officedocument.presentationml.tags+xml"/>
  <Override PartName="/ppt/notesSlides/notesSlide9.xml" ContentType="application/vnd.openxmlformats-officedocument.presentationml.notesSlide+xml"/>
  <Override PartName="/ppt/tags/tag39.xml" ContentType="application/vnd.openxmlformats-officedocument.presentationml.tags+xml"/>
  <Override PartName="/ppt/activeX/activeX3.xml" ContentType="application/vnd.ms-office.activeX+xml"/>
  <Override PartName="/ppt/notesSlides/notesSlide10.xml" ContentType="application/vnd.openxmlformats-officedocument.presentationml.notesSlide+xml"/>
  <Override PartName="/ppt/tags/tag40.xml" ContentType="application/vnd.openxmlformats-officedocument.presentationml.tags+xml"/>
  <Override PartName="/ppt/notesSlides/notesSlide11.xml" ContentType="application/vnd.openxmlformats-officedocument.presentationml.notesSlide+xml"/>
  <Override PartName="/ppt/tags/tag41.xml" ContentType="application/vnd.openxmlformats-officedocument.presentationml.tags+xml"/>
  <Override PartName="/ppt/activeX/activeX4.xml" ContentType="application/vnd.ms-office.activeX+xml"/>
  <Override PartName="/ppt/notesSlides/notesSlide12.xml" ContentType="application/vnd.openxmlformats-officedocument.presentationml.notesSlide+xml"/>
  <Override PartName="/ppt/tags/tag42.xml" ContentType="application/vnd.openxmlformats-officedocument.presentationml.tags+xml"/>
  <Override PartName="/ppt/notesSlides/notesSlide13.xml" ContentType="application/vnd.openxmlformats-officedocument.presentationml.notesSlide+xml"/>
  <Override PartName="/ppt/tags/tag43.xml" ContentType="application/vnd.openxmlformats-officedocument.presentationml.tags+xml"/>
  <Override PartName="/ppt/activeX/activeX5.xml" ContentType="application/vnd.ms-office.activeX+xml"/>
  <Override PartName="/ppt/notesSlides/notesSlide14.xml" ContentType="application/vnd.openxmlformats-officedocument.presentationml.notesSlide+xml"/>
  <Override PartName="/ppt/tags/tag44.xml" ContentType="application/vnd.openxmlformats-officedocument.presentationml.tags+xml"/>
  <Override PartName="/ppt/activeX/activeX6.xml" ContentType="application/vnd.ms-office.activeX+xml"/>
  <Override PartName="/ppt/notesSlides/notesSlide15.xml" ContentType="application/vnd.openxmlformats-officedocument.presentationml.notesSlide+xml"/>
  <Override PartName="/ppt/tags/tag45.xml" ContentType="application/vnd.openxmlformats-officedocument.presentationml.tags+xml"/>
  <Override PartName="/ppt/notesSlides/notesSlide16.xml" ContentType="application/vnd.openxmlformats-officedocument.presentationml.notesSlide+xml"/>
  <Override PartName="/ppt/tags/tag46.xml" ContentType="application/vnd.openxmlformats-officedocument.presentationml.tags+xml"/>
  <Override PartName="/ppt/notesSlides/notesSlide17.xml" ContentType="application/vnd.openxmlformats-officedocument.presentationml.notesSlide+xml"/>
  <Override PartName="/ppt/tags/tag47.xml" ContentType="application/vnd.openxmlformats-officedocument.presentationml.tags+xml"/>
  <Override PartName="/ppt/notesSlides/notesSlide18.xml" ContentType="application/vnd.openxmlformats-officedocument.presentationml.notesSlide+xml"/>
  <Override PartName="/ppt/tags/tag48.xml" ContentType="application/vnd.openxmlformats-officedocument.presentationml.tags+xml"/>
  <Override PartName="/ppt/activeX/activeX7.xml" ContentType="application/vnd.ms-office.activeX+xml"/>
  <Override PartName="/ppt/notesSlides/notesSlide19.xml" ContentType="application/vnd.openxmlformats-officedocument.presentationml.notesSlide+xml"/>
  <Override PartName="/ppt/tags/tag49.xml" ContentType="application/vnd.openxmlformats-officedocument.presentationml.tags+xml"/>
  <Override PartName="/ppt/notesSlides/notesSlide20.xml" ContentType="application/vnd.openxmlformats-officedocument.presentationml.notesSlide+xml"/>
  <Override PartName="/ppt/tags/tag50.xml" ContentType="application/vnd.openxmlformats-officedocument.presentationml.tags+xml"/>
  <Override PartName="/ppt/activeX/activeX8.xml" ContentType="application/vnd.ms-office.activeX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5736" r:id="rId1"/>
    <p:sldMasterId id="2147485750" r:id="rId2"/>
  </p:sldMasterIdLst>
  <p:notesMasterIdLst>
    <p:notesMasterId r:id="rId24"/>
  </p:notesMasterIdLst>
  <p:handoutMasterIdLst>
    <p:handoutMasterId r:id="rId25"/>
  </p:handoutMasterIdLst>
  <p:sldIdLst>
    <p:sldId id="430" r:id="rId3"/>
    <p:sldId id="527" r:id="rId4"/>
    <p:sldId id="493" r:id="rId5"/>
    <p:sldId id="528" r:id="rId6"/>
    <p:sldId id="494" r:id="rId7"/>
    <p:sldId id="495" r:id="rId8"/>
    <p:sldId id="496" r:id="rId9"/>
    <p:sldId id="497" r:id="rId10"/>
    <p:sldId id="499" r:id="rId11"/>
    <p:sldId id="500" r:id="rId12"/>
    <p:sldId id="501" r:id="rId13"/>
    <p:sldId id="502" r:id="rId14"/>
    <p:sldId id="503" r:id="rId15"/>
    <p:sldId id="507" r:id="rId16"/>
    <p:sldId id="505" r:id="rId17"/>
    <p:sldId id="506" r:id="rId18"/>
    <p:sldId id="516" r:id="rId19"/>
    <p:sldId id="517" r:id="rId20"/>
    <p:sldId id="509" r:id="rId21"/>
    <p:sldId id="510" r:id="rId22"/>
    <p:sldId id="511" r:id="rId23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26"/>
    </p:embeddedFont>
  </p:embeddedFontLst>
  <p:custDataLst>
    <p:tags r:id="rId27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4">
          <p15:clr>
            <a:srgbClr val="A4A3A4"/>
          </p15:clr>
        </p15:guide>
        <p15:guide id="2" orient="horz" pos="3861" userDrawn="1">
          <p15:clr>
            <a:srgbClr val="A4A3A4"/>
          </p15:clr>
        </p15:guide>
        <p15:guide id="3" pos="5375">
          <p15:clr>
            <a:srgbClr val="A4A3A4"/>
          </p15:clr>
        </p15:guide>
        <p15:guide id="4" pos="2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FFFFFF"/>
    <a:srgbClr val="FF6600"/>
    <a:srgbClr val="CC0099"/>
    <a:srgbClr val="33CC33"/>
    <a:srgbClr val="009900"/>
    <a:srgbClr val="010066"/>
    <a:srgbClr val="FF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104" autoAdjust="0"/>
  </p:normalViewPr>
  <p:slideViewPr>
    <p:cSldViewPr snapToGrid="0" showGuides="1">
      <p:cViewPr>
        <p:scale>
          <a:sx n="85" d="100"/>
          <a:sy n="85" d="100"/>
        </p:scale>
        <p:origin x="618" y="162"/>
      </p:cViewPr>
      <p:guideLst>
        <p:guide orient="horz" pos="494"/>
        <p:guide orient="horz" pos="3861"/>
        <p:guide pos="5375"/>
        <p:guide pos="2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770B4794-88F3-4D89-8645-D7FC6493589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224E0536-6A75-48E3-A07A-859E4045E69D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6051CA3D-98C4-4C6E-95AA-42D9BD042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8343850C-4617-4473-8F44-C91AEAA35A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8796911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4">
            <a:extLst>
              <a:ext uri="{FF2B5EF4-FFF2-40B4-BE49-F238E27FC236}">
                <a16:creationId xmlns:a16="http://schemas.microsoft.com/office/drawing/2014/main" id="{405DB6FA-D24E-448F-A6AE-8C8DE73F8EA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E69A1B86-3CFA-4D8B-8269-EBD635F3662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6BBBFD17-7198-497A-935B-137619550D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F60DB57D-533B-4092-B171-3B9E305B3EF2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C061EFD6-1707-47D5-94A4-23D747BFC3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6651615A-7E5C-4F65-8FB1-52FBDF1DBB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108289077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>
            <a:extLst>
              <a:ext uri="{FF2B5EF4-FFF2-40B4-BE49-F238E27FC236}">
                <a16:creationId xmlns:a16="http://schemas.microsoft.com/office/drawing/2014/main" id="{319012D2-978C-4C65-917E-494FDB72D7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AE7E58B4-B18B-4E79-9197-99DAA8BD93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EBE65D-B2A5-47CE-96B3-1782655A4C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DB57D-533B-4092-B171-3B9E305B3EF2}" type="slidenum">
              <a:rPr lang="en-US" altLang="en-US" smtClean="0"/>
              <a:pPr/>
              <a:t>1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2">
            <a:extLst>
              <a:ext uri="{FF2B5EF4-FFF2-40B4-BE49-F238E27FC236}">
                <a16:creationId xmlns:a16="http://schemas.microsoft.com/office/drawing/2014/main" id="{BC9E938F-DE45-4716-A33C-CBCC44F378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034B5C44-2FD3-4FA2-9693-5F8C1AB1AC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simulation illustrates how increasing the temperature increases the number of collisions between particles.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Develop, revise, and/or use a model based on evidence to illustrate and/or predict the relationships between systems or between components of a system.</a:t>
            </a:r>
            <a:endParaRPr lang="en-US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362480-0939-4172-9D89-19462C68B0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DB57D-533B-4092-B171-3B9E305B3EF2}" type="slidenum">
              <a:rPr lang="en-US" altLang="en-US" smtClean="0"/>
              <a:pPr/>
              <a:t>10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2">
            <a:extLst>
              <a:ext uri="{FF2B5EF4-FFF2-40B4-BE49-F238E27FC236}">
                <a16:creationId xmlns:a16="http://schemas.microsoft.com/office/drawing/2014/main" id="{37FD9EDA-ECCA-4C63-A7F7-073E16CF7D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DCE23CD0-5506-488D-95B8-85B94624FC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3F2705-7EFD-4066-B1BD-5B8277BF85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DB57D-533B-4092-B171-3B9E305B3EF2}" type="slidenum">
              <a:rPr lang="en-US" altLang="en-US" smtClean="0"/>
              <a:pPr/>
              <a:t>11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2">
            <a:extLst>
              <a:ext uri="{FF2B5EF4-FFF2-40B4-BE49-F238E27FC236}">
                <a16:creationId xmlns:a16="http://schemas.microsoft.com/office/drawing/2014/main" id="{C96F5682-ED1E-49F1-9802-2C4EEDF2F7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0A3EB2CF-AE6A-46DB-98C3-845D9213E9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defRPr/>
            </a:pPr>
            <a:r>
              <a:rPr lang="en-GB" b="1" dirty="0"/>
              <a:t>Teacher notes</a:t>
            </a:r>
          </a:p>
          <a:p>
            <a:pPr>
              <a:lnSpc>
                <a:spcPct val="110000"/>
              </a:lnSpc>
              <a:defRPr/>
            </a:pPr>
            <a:r>
              <a:rPr lang="en-GB" dirty="0"/>
              <a:t>This animation can be used to introduce the reaction between sodium thiosulfate and hydrochloric acid as a way of measuring the effect of temperature on rate of reaction. It could be shown as precursor to running the experiment in the lab, or to review the experiment.</a:t>
            </a:r>
          </a:p>
          <a:p>
            <a:pPr>
              <a:lnSpc>
                <a:spcPct val="110000"/>
              </a:lnSpc>
              <a:defRPr/>
            </a:pPr>
            <a:endParaRPr lang="en-GB" dirty="0"/>
          </a:p>
          <a:p>
            <a:pPr>
              <a:lnSpc>
                <a:spcPct val="110000"/>
              </a:lnSpc>
              <a:defRPr/>
            </a:pPr>
            <a:r>
              <a:rPr lang="en-GB" dirty="0"/>
              <a:t>The temperature can be changed by using the following method:</a:t>
            </a:r>
          </a:p>
          <a:p>
            <a:pPr marL="228600" indent="-228600">
              <a:lnSpc>
                <a:spcPct val="110000"/>
              </a:lnSpc>
              <a:buFontTx/>
              <a:buAutoNum type="arabicPeriod"/>
              <a:defRPr/>
            </a:pPr>
            <a:r>
              <a:rPr lang="en-GB" dirty="0"/>
              <a:t>Measure the amounts of sodium </a:t>
            </a:r>
            <a:r>
              <a:rPr lang="en-GB" dirty="0" err="1"/>
              <a:t>thiosulfate</a:t>
            </a:r>
            <a:r>
              <a:rPr lang="en-GB" dirty="0"/>
              <a:t> and hydrochloric acid into separate boiling tubes.</a:t>
            </a:r>
          </a:p>
          <a:p>
            <a:pPr marL="228600" indent="-228600">
              <a:lnSpc>
                <a:spcPct val="110000"/>
              </a:lnSpc>
              <a:buFontTx/>
              <a:buAutoNum type="arabicPeriod"/>
              <a:defRPr/>
            </a:pPr>
            <a:r>
              <a:rPr lang="en-GB" dirty="0"/>
              <a:t>Heat a water bath to the required temperature.</a:t>
            </a:r>
          </a:p>
          <a:p>
            <a:pPr marL="228600" indent="-228600">
              <a:lnSpc>
                <a:spcPct val="110000"/>
              </a:lnSpc>
              <a:buFontTx/>
              <a:buAutoNum type="arabicPeriod"/>
              <a:defRPr/>
            </a:pPr>
            <a:r>
              <a:rPr lang="en-GB" dirty="0"/>
              <a:t>Put the boiling tubes into the water bath, and leave them there for at least a minute to allow their temperature to adjust.</a:t>
            </a:r>
          </a:p>
          <a:p>
            <a:pPr marL="228600" indent="-228600">
              <a:lnSpc>
                <a:spcPct val="110000"/>
              </a:lnSpc>
              <a:buFontTx/>
              <a:buAutoNum type="arabicPeriod"/>
              <a:defRPr/>
            </a:pPr>
            <a:r>
              <a:rPr lang="en-GB" dirty="0"/>
              <a:t>Set up the dish on top of the paper with the cross, and pour the sodium </a:t>
            </a:r>
            <a:r>
              <a:rPr lang="en-GB" dirty="0" err="1"/>
              <a:t>thiosulfate</a:t>
            </a:r>
            <a:r>
              <a:rPr lang="en-GB" dirty="0"/>
              <a:t> into the dish.</a:t>
            </a:r>
          </a:p>
          <a:p>
            <a:pPr marL="228600" indent="-228600">
              <a:lnSpc>
                <a:spcPct val="110000"/>
              </a:lnSpc>
              <a:buFontTx/>
              <a:buAutoNum type="arabicPeriod"/>
              <a:defRPr/>
            </a:pPr>
            <a:r>
              <a:rPr lang="en-GB" dirty="0"/>
              <a:t>Add the hydrochloric acid and start the timer.</a:t>
            </a:r>
          </a:p>
          <a:p>
            <a:pPr marL="228600" indent="-228600">
              <a:lnSpc>
                <a:spcPct val="110000"/>
              </a:lnSpc>
              <a:buFontTx/>
              <a:buAutoNum type="arabicPeriod"/>
              <a:defRPr/>
            </a:pPr>
            <a:endParaRPr lang="en-GB" dirty="0"/>
          </a:p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  <a:endParaRPr lang="en-GB" altLang="en-US" dirty="0"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1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Make directional hypotheses that specify what happens to a dependent variable when an independent variable is manipulated.</a:t>
            </a:r>
            <a:endParaRPr lang="en-US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6043BA-05DB-437B-8F90-1E8687B0D4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DB57D-533B-4092-B171-3B9E305B3EF2}" type="slidenum">
              <a:rPr lang="en-US" altLang="en-US" smtClean="0"/>
              <a:pPr/>
              <a:t>12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>
            <a:extLst>
              <a:ext uri="{FF2B5EF4-FFF2-40B4-BE49-F238E27FC236}">
                <a16:creationId xmlns:a16="http://schemas.microsoft.com/office/drawing/2014/main" id="{67087612-A044-4A07-9251-92E6A77D2D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A9ACEAF4-CEA3-4E2F-A640-FE8E356A96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  <a:endParaRPr lang="en-GB" altLang="en-US" dirty="0"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US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97B1EC-5B62-477F-8A0A-A0DEB52FE1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DB57D-533B-4092-B171-3B9E305B3EF2}" type="slidenum">
              <a:rPr lang="en-US" altLang="en-US" smtClean="0"/>
              <a:pPr/>
              <a:t>13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2">
            <a:extLst>
              <a:ext uri="{FF2B5EF4-FFF2-40B4-BE49-F238E27FC236}">
                <a16:creationId xmlns:a16="http://schemas.microsoft.com/office/drawing/2014/main" id="{73F84F9B-602C-4A2A-81A1-3827DB8E35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1377F13F-8F5D-4A05-A46A-B28AE42D0C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simulation illustrates how increasing the concentration increases the number of collisions between particles.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Develop, revise, and/or use a model based on evidence to illustrate and/or predict the relationships between systems or between components of a system.</a:t>
            </a:r>
            <a:endParaRPr lang="en-US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49F78D-5C98-4B59-BF77-B44FF15A43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DB57D-533B-4092-B171-3B9E305B3EF2}" type="slidenum">
              <a:rPr lang="en-US" altLang="en-US" smtClean="0"/>
              <a:pPr/>
              <a:t>14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>
            <a:extLst>
              <a:ext uri="{FF2B5EF4-FFF2-40B4-BE49-F238E27FC236}">
                <a16:creationId xmlns:a16="http://schemas.microsoft.com/office/drawing/2014/main" id="{C7C8B2C5-B24B-4910-BDB8-A8D02D9E9E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46D9F9FD-7587-4125-99EE-2495BD1F88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activity can be used to introduce the reaction between magnesium and hydrochloric acid as a way of measuring the effect of concentration on rate of reaction. It could be shown as a precursor to running the experiment in the lab, or as a summary activity.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Students may need reminding that 1 mole = 1 mol/dm</a:t>
            </a:r>
            <a:r>
              <a:rPr lang="en-GB" altLang="en-US" baseline="30000" dirty="0">
                <a:latin typeface="Arial" panose="020B0604020202020204" pitchFamily="34" charset="0"/>
              </a:rPr>
              <a:t>3</a:t>
            </a:r>
            <a:r>
              <a:rPr lang="en-GB" altLang="en-US" dirty="0">
                <a:latin typeface="Arial" panose="020B0604020202020204" pitchFamily="34" charset="0"/>
              </a:rPr>
              <a:t>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</a:t>
            </a:r>
            <a:r>
              <a:rPr lang="en-GB" dirty="0"/>
              <a:t>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:</a:t>
            </a:r>
            <a:endParaRPr lang="en-GB" altLang="en-US" dirty="0"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Make directional hypotheses that specify what happens to a dependent variable when an independent variable is manipulated.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Analyzing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Interpreting Data: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data using tools, technologies, and/or models (e.g., computational, mathematical) in order to make valid and reliable scientific claims or determine an optimal design solution.</a:t>
            </a:r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FED3B3-4D37-4F28-A0A4-4BB5E6779D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DB57D-533B-4092-B171-3B9E305B3EF2}" type="slidenum">
              <a:rPr lang="en-US" altLang="en-US" smtClean="0"/>
              <a:pPr/>
              <a:t>15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2">
            <a:extLst>
              <a:ext uri="{FF2B5EF4-FFF2-40B4-BE49-F238E27FC236}">
                <a16:creationId xmlns:a16="http://schemas.microsoft.com/office/drawing/2014/main" id="{94622992-871E-4ED4-8B97-D629270064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326B07AD-4F7E-4C55-86A2-B7B42CC777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  <a:endParaRPr lang="en-GB" altLang="en-US" dirty="0"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US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FD3132-1CF7-4E5F-A490-6C2C5357D6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DB57D-533B-4092-B171-3B9E305B3EF2}" type="slidenum">
              <a:rPr lang="en-US" altLang="en-US" smtClean="0"/>
              <a:pPr/>
              <a:t>16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>
            <a:extLst>
              <a:ext uri="{FF2B5EF4-FFF2-40B4-BE49-F238E27FC236}">
                <a16:creationId xmlns:a16="http://schemas.microsoft.com/office/drawing/2014/main" id="{40C59E3C-D35B-49CC-952F-9E40B8149D6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>
            <a:extLst>
              <a:ext uri="{FF2B5EF4-FFF2-40B4-BE49-F238E27FC236}">
                <a16:creationId xmlns:a16="http://schemas.microsoft.com/office/drawing/2014/main" id="{C2867176-519A-42C9-9077-8E8724AA7D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386A20-1A22-43D7-828D-E1FF6AA063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DB57D-533B-4092-B171-3B9E305B3EF2}" type="slidenum">
              <a:rPr lang="en-US" altLang="en-US" smtClean="0"/>
              <a:pPr/>
              <a:t>17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>
            <a:extLst>
              <a:ext uri="{FF2B5EF4-FFF2-40B4-BE49-F238E27FC236}">
                <a16:creationId xmlns:a16="http://schemas.microsoft.com/office/drawing/2014/main" id="{4C23618C-5BE1-46E1-A030-C215A016AFC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>
            <a:extLst>
              <a:ext uri="{FF2B5EF4-FFF2-40B4-BE49-F238E27FC236}">
                <a16:creationId xmlns:a16="http://schemas.microsoft.com/office/drawing/2014/main" id="{035874CD-EF2E-4396-9402-6142D84B42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  <a:endParaRPr lang="en-GB" altLang="en-US" dirty="0"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US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0451E2-B750-4B81-87DD-4439A51DA2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DB57D-533B-4092-B171-3B9E305B3EF2}" type="slidenum">
              <a:rPr lang="en-US" altLang="en-US" smtClean="0"/>
              <a:pPr/>
              <a:t>18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2">
            <a:extLst>
              <a:ext uri="{FF2B5EF4-FFF2-40B4-BE49-F238E27FC236}">
                <a16:creationId xmlns:a16="http://schemas.microsoft.com/office/drawing/2014/main" id="{F5249171-6AE2-41C3-8643-43D2F3B33F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41AD46E4-D9AC-4557-AABF-919799E3A7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simulation illustrates how increasing the surface area increases the number of collisions between particles and solid reactants.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Develop, revise, and/or use a model based on evidence to illustrate and/or predict the relationships between systems or between components of a system.</a:t>
            </a:r>
            <a:endParaRPr lang="en-US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D548AB-1859-4129-989B-AFB60C57E4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DB57D-533B-4092-B171-3B9E305B3EF2}" type="slidenum">
              <a:rPr lang="en-US" altLang="en-US" smtClean="0"/>
              <a:pPr/>
              <a:t>19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5D8529-8767-4024-BA5B-DEF38B506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DB57D-533B-4092-B171-3B9E305B3EF2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901134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>
            <a:extLst>
              <a:ext uri="{FF2B5EF4-FFF2-40B4-BE49-F238E27FC236}">
                <a16:creationId xmlns:a16="http://schemas.microsoft.com/office/drawing/2014/main" id="{A9B936F0-F0FA-4A6B-973F-E14BC23A22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DE4D1126-1417-45BA-8590-25D684E9B9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0D21E5-0401-45F5-8EB7-1A6C71D45F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DB57D-533B-4092-B171-3B9E305B3EF2}" type="slidenum">
              <a:rPr lang="en-US" altLang="en-US" smtClean="0"/>
              <a:pPr/>
              <a:t>20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2">
            <a:extLst>
              <a:ext uri="{FF2B5EF4-FFF2-40B4-BE49-F238E27FC236}">
                <a16:creationId xmlns:a16="http://schemas.microsoft.com/office/drawing/2014/main" id="{1B00F8A0-354F-4726-8A3E-967D29C7BF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051D97A5-06B9-4A0C-BC4E-06868B8B94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animation can be used to introduce the reaction between marble chips (calcium carbonate) and hydrochloric acid as a way of measuring the effect of surface area on rate of reaction. It could be shown as a precursor to running the experiment in the lab, or as a summary activity.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  <a:endParaRPr lang="en-GB" altLang="en-US" dirty="0"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Make directional hypotheses that specify what happens to a dependent variable when an independent variable is manipulated.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Analyzing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Interpreting Data: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data using tools, technologies, and/or models (e.g., computational, mathematical) in order to make valid and reliable scientific claims or determine an optimal design solution.</a:t>
            </a:r>
            <a:endParaRPr lang="en-US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63FAED-83FB-45E5-9B60-178A7634AF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DB57D-533B-4092-B171-3B9E305B3EF2}" type="slidenum">
              <a:rPr lang="en-US" altLang="en-US" smtClean="0"/>
              <a:pPr/>
              <a:t>21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>
            <a:extLst>
              <a:ext uri="{FF2B5EF4-FFF2-40B4-BE49-F238E27FC236}">
                <a16:creationId xmlns:a16="http://schemas.microsoft.com/office/drawing/2014/main" id="{168E949C-0D66-4E48-BCE0-92389EE107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054C1295-0285-44D9-94E2-772DDF8286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about rates of reaction, please refer to the </a:t>
            </a:r>
            <a:r>
              <a:rPr lang="en-GB" altLang="en-US" i="1" dirty="0">
                <a:latin typeface="Arial" panose="020B0604020202020204" pitchFamily="34" charset="0"/>
              </a:rPr>
              <a:t>Rate of Reaction</a:t>
            </a:r>
            <a:r>
              <a:rPr lang="en-GB" altLang="en-US" dirty="0">
                <a:latin typeface="Arial" panose="020B0604020202020204" pitchFamily="34" charset="0"/>
              </a:rPr>
              <a:t>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D4FEAF-B7CF-4D48-95DB-658B232E3C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DB57D-533B-4092-B171-3B9E305B3EF2}" type="slidenum">
              <a:rPr lang="en-US" altLang="en-US" smtClean="0"/>
              <a:pPr/>
              <a:t>3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7DF72D-B95D-4974-B6E9-2CC07DF072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DB57D-533B-4092-B171-3B9E305B3EF2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73117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>
            <a:extLst>
              <a:ext uri="{FF2B5EF4-FFF2-40B4-BE49-F238E27FC236}">
                <a16:creationId xmlns:a16="http://schemas.microsoft.com/office/drawing/2014/main" id="{444A5701-4DA7-4D12-ADAF-401CFAC57D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7AD46368-7CB4-4B26-97B5-49F3B84357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animated graph summarizes the qualitative information provided by the gradient of a graph that plots amount of product in a reaction against time.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89B81C-052B-491C-B289-E40C4A8BA8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DB57D-533B-4092-B171-3B9E305B3EF2}" type="slidenum">
              <a:rPr lang="en-US" altLang="en-US" smtClean="0"/>
              <a:pPr/>
              <a:t>5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>
            <a:extLst>
              <a:ext uri="{FF2B5EF4-FFF2-40B4-BE49-F238E27FC236}">
                <a16:creationId xmlns:a16="http://schemas.microsoft.com/office/drawing/2014/main" id="{8E05A687-B647-40A6-9357-4EBADC33A4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87CDF2E2-CA87-4111-BF8F-70EB07DD6E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  <a:endParaRPr lang="en-US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Analyzing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Interpreting Data: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data using tools, technologies, and/or models (e.g., computational, mathematical) in order to make valid and reliable scientific claims or determine an optimal design solution.</a:t>
            </a:r>
            <a:endParaRPr lang="en-US" dirty="0">
              <a:effectLst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Apply ratios, rates, percentages, and unit conversions in the context of complicated measurement problems involving quantities with derived or compound units (such as mg/mL, kg/m3, acre-feet, etc.).</a:t>
            </a:r>
            <a:endParaRPr lang="en-US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AF5778-371C-4D7E-8369-3D9278B78A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DB57D-533B-4092-B171-3B9E305B3EF2}" type="slidenum">
              <a:rPr lang="en-US" altLang="en-US" smtClean="0"/>
              <a:pPr/>
              <a:t>6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2">
            <a:extLst>
              <a:ext uri="{FF2B5EF4-FFF2-40B4-BE49-F238E27FC236}">
                <a16:creationId xmlns:a16="http://schemas.microsoft.com/office/drawing/2014/main" id="{83F9C50C-B4E3-40EF-A4B3-F42FBB14CB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FCEF6635-24A3-40FA-B2F8-7550CC9040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about catalysts, please refer to the </a:t>
            </a:r>
            <a:r>
              <a:rPr lang="en-GB" altLang="en-US" i="1" dirty="0">
                <a:latin typeface="Arial" panose="020B0604020202020204" pitchFamily="34" charset="0"/>
              </a:rPr>
              <a:t>Catalysts</a:t>
            </a:r>
            <a:r>
              <a:rPr lang="en-GB" altLang="en-US" dirty="0">
                <a:latin typeface="Arial" panose="020B0604020202020204" pitchFamily="34" charset="0"/>
              </a:rPr>
              <a:t> presentation.</a:t>
            </a: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  <a:endParaRPr lang="en-GB" altLang="en-US" dirty="0"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US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175328-4D3F-4FC3-B77A-33E9D0E736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DB57D-533B-4092-B171-3B9E305B3EF2}" type="slidenum">
              <a:rPr lang="en-US" altLang="en-US" smtClean="0"/>
              <a:pPr/>
              <a:t>7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>
            <a:extLst>
              <a:ext uri="{FF2B5EF4-FFF2-40B4-BE49-F238E27FC236}">
                <a16:creationId xmlns:a16="http://schemas.microsoft.com/office/drawing/2014/main" id="{AEB22480-BC4C-44F9-8EC0-8736D83367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0ED7D9F6-51D2-42C3-8477-6FB5FC4CC6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7D5D774-7C38-4AB4-8968-1CB6C49D3D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DB57D-533B-4092-B171-3B9E305B3EF2}" type="slidenum">
              <a:rPr lang="en-US" altLang="en-US" smtClean="0"/>
              <a:pPr/>
              <a:t>8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2">
            <a:extLst>
              <a:ext uri="{FF2B5EF4-FFF2-40B4-BE49-F238E27FC236}">
                <a16:creationId xmlns:a16="http://schemas.microsoft.com/office/drawing/2014/main" id="{43F14981-F8F3-473B-99E5-8BFD4B89CB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A6490BB9-8CD8-4D02-8899-39034541B8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  <a:endParaRPr lang="en-US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US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B69EBFF-A5BD-420F-80EF-7504AA9AC6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DB57D-533B-4092-B171-3B9E305B3EF2}" type="slidenum">
              <a:rPr lang="en-US" altLang="en-US" smtClean="0"/>
              <a:pPr/>
              <a:t>9</a:t>
            </a:fld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5377613-BF44-4DE5-BF60-36F4B20FC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7421" y="1187865"/>
            <a:ext cx="3990886" cy="3085032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FF66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B48021-2305-47B6-B498-CA5BD1554CD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F166D97D-0D11-4DF0-B5D6-50482DF5321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21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1698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4445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2730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25840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6799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21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09518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600661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44047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3020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4914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5951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3350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46638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6351839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931106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96296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94126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64324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8781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2492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5713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6525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6054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811323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0423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8044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3">
            <a:extLst>
              <a:ext uri="{FF2B5EF4-FFF2-40B4-BE49-F238E27FC236}">
                <a16:creationId xmlns:a16="http://schemas.microsoft.com/office/drawing/2014/main" id="{65B04989-F796-40F6-A3D7-6FEE19A9936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307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3079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AE11E49-A87B-4A9A-8F91-3A6AA5CB045F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B625491B-57B5-4C22-A0C7-C4F69C03EC0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21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1154328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737" r:id="rId1"/>
    <p:sldLayoutId id="2147485738" r:id="rId2"/>
    <p:sldLayoutId id="2147485739" r:id="rId3"/>
    <p:sldLayoutId id="2147485740" r:id="rId4"/>
    <p:sldLayoutId id="2147485741" r:id="rId5"/>
    <p:sldLayoutId id="2147485742" r:id="rId6"/>
    <p:sldLayoutId id="2147485743" r:id="rId7"/>
    <p:sldLayoutId id="2147485744" r:id="rId8"/>
    <p:sldLayoutId id="2147485745" r:id="rId9"/>
    <p:sldLayoutId id="2147485746" r:id="rId10"/>
    <p:sldLayoutId id="2147485747" r:id="rId11"/>
    <p:sldLayoutId id="2147485748" r:id="rId12"/>
    <p:sldLayoutId id="2147485749" r:id="rId13"/>
    <p:sldLayoutId id="2147485763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3">
            <a:extLst>
              <a:ext uri="{FF2B5EF4-FFF2-40B4-BE49-F238E27FC236}">
                <a16:creationId xmlns:a16="http://schemas.microsoft.com/office/drawing/2014/main" id="{625FCC69-D0C6-4AA8-9E68-AAE7A815452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410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4103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10EE32B-8321-4D3D-BA39-514E86A03C0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085B5E5D-BC41-455B-A55D-4967A10026F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21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4193990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751" r:id="rId1"/>
    <p:sldLayoutId id="2147485752" r:id="rId2"/>
    <p:sldLayoutId id="2147485753" r:id="rId3"/>
    <p:sldLayoutId id="2147485754" r:id="rId4"/>
    <p:sldLayoutId id="2147485755" r:id="rId5"/>
    <p:sldLayoutId id="2147485756" r:id="rId6"/>
    <p:sldLayoutId id="2147485757" r:id="rId7"/>
    <p:sldLayoutId id="2147485758" r:id="rId8"/>
    <p:sldLayoutId id="2147485759" r:id="rId9"/>
    <p:sldLayoutId id="2147485760" r:id="rId10"/>
    <p:sldLayoutId id="2147485761" r:id="rId11"/>
    <p:sldLayoutId id="214748576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control" Target="../activeX/activeX3.xml"/><Relationship Id="rId7" Type="http://schemas.openxmlformats.org/officeDocument/2006/relationships/image" Target="../media/image9.png"/><Relationship Id="rId2" Type="http://schemas.openxmlformats.org/officeDocument/2006/relationships/tags" Target="../tags/tag39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png"/><Relationship Id="rId11" Type="http://schemas.openxmlformats.org/officeDocument/2006/relationships/image" Target="../media/image10.wmf"/><Relationship Id="rId5" Type="http://schemas.openxmlformats.org/officeDocument/2006/relationships/notesSlide" Target="../notesSlides/notesSlide10.xml"/><Relationship Id="rId10" Type="http://schemas.openxmlformats.org/officeDocument/2006/relationships/image" Target="../media/image12.jp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0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control" Target="../activeX/activeX4.xml"/><Relationship Id="rId7" Type="http://schemas.openxmlformats.org/officeDocument/2006/relationships/image" Target="../media/image9.png"/><Relationship Id="rId2" Type="http://schemas.openxmlformats.org/officeDocument/2006/relationships/tags" Target="../tags/tag4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png"/><Relationship Id="rId11" Type="http://schemas.openxmlformats.org/officeDocument/2006/relationships/image" Target="../media/image10.wmf"/><Relationship Id="rId5" Type="http://schemas.openxmlformats.org/officeDocument/2006/relationships/notesSlide" Target="../notesSlides/notesSlide12.xml"/><Relationship Id="rId10" Type="http://schemas.openxmlformats.org/officeDocument/2006/relationships/image" Target="../media/image12.jp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2.xml"/><Relationship Id="rId6" Type="http://schemas.openxmlformats.org/officeDocument/2006/relationships/image" Target="../media/image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control" Target="../activeX/activeX5.xml"/><Relationship Id="rId7" Type="http://schemas.openxmlformats.org/officeDocument/2006/relationships/image" Target="../media/image9.png"/><Relationship Id="rId2" Type="http://schemas.openxmlformats.org/officeDocument/2006/relationships/tags" Target="../tags/tag4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1.png"/><Relationship Id="rId11" Type="http://schemas.openxmlformats.org/officeDocument/2006/relationships/image" Target="../media/image10.wmf"/><Relationship Id="rId5" Type="http://schemas.openxmlformats.org/officeDocument/2006/relationships/notesSlide" Target="../notesSlides/notesSlide14.xml"/><Relationship Id="rId10" Type="http://schemas.openxmlformats.org/officeDocument/2006/relationships/image" Target="../media/image12.jp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control" Target="../activeX/activeX6.xml"/><Relationship Id="rId7" Type="http://schemas.openxmlformats.org/officeDocument/2006/relationships/image" Target="../media/image9.png"/><Relationship Id="rId2" Type="http://schemas.openxmlformats.org/officeDocument/2006/relationships/tags" Target="../tags/tag4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1.png"/><Relationship Id="rId11" Type="http://schemas.openxmlformats.org/officeDocument/2006/relationships/image" Target="../media/image10.wmf"/><Relationship Id="rId5" Type="http://schemas.openxmlformats.org/officeDocument/2006/relationships/notesSlide" Target="../notesSlides/notesSlide15.xml"/><Relationship Id="rId10" Type="http://schemas.openxmlformats.org/officeDocument/2006/relationships/image" Target="../media/image12.jp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5.xml"/><Relationship Id="rId6" Type="http://schemas.openxmlformats.org/officeDocument/2006/relationships/image" Target="../media/image6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6.xml"/><Relationship Id="rId5" Type="http://schemas.openxmlformats.org/officeDocument/2006/relationships/image" Target="../media/image6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control" Target="../activeX/activeX7.xml"/><Relationship Id="rId7" Type="http://schemas.openxmlformats.org/officeDocument/2006/relationships/image" Target="../media/image9.png"/><Relationship Id="rId2" Type="http://schemas.openxmlformats.org/officeDocument/2006/relationships/tags" Target="../tags/tag4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1.png"/><Relationship Id="rId11" Type="http://schemas.openxmlformats.org/officeDocument/2006/relationships/image" Target="../media/image10.wmf"/><Relationship Id="rId5" Type="http://schemas.openxmlformats.org/officeDocument/2006/relationships/notesSlide" Target="../notesSlides/notesSlide19.xml"/><Relationship Id="rId10" Type="http://schemas.openxmlformats.org/officeDocument/2006/relationships/image" Target="../media/image12.jp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9.xml"/><Relationship Id="rId5" Type="http://schemas.openxmlformats.org/officeDocument/2006/relationships/image" Target="../media/image6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control" Target="../activeX/activeX8.xml"/><Relationship Id="rId7" Type="http://schemas.openxmlformats.org/officeDocument/2006/relationships/image" Target="../media/image9.png"/><Relationship Id="rId2" Type="http://schemas.openxmlformats.org/officeDocument/2006/relationships/tags" Target="../tags/tag50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21.xml"/><Relationship Id="rId10" Type="http://schemas.openxmlformats.org/officeDocument/2006/relationships/image" Target="../media/image10.wmf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2.jp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control" Target="../activeX/activeX2.xml"/><Relationship Id="rId7" Type="http://schemas.openxmlformats.org/officeDocument/2006/relationships/image" Target="../media/image9.png"/><Relationship Id="rId2" Type="http://schemas.openxmlformats.org/officeDocument/2006/relationships/tags" Target="../tags/tag3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5.xml"/><Relationship Id="rId10" Type="http://schemas.openxmlformats.org/officeDocument/2006/relationships/image" Target="../media/image10.wmf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5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6.xml"/><Relationship Id="rId6" Type="http://schemas.openxmlformats.org/officeDocument/2006/relationships/image" Target="../media/image15.pn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9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7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image" Target="../media/image21.png"/><Relationship Id="rId4" Type="http://schemas.openxmlformats.org/officeDocument/2006/relationships/image" Target="../media/image16.pn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8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3">
            <a:extLst>
              <a:ext uri="{FF2B5EF4-FFF2-40B4-BE49-F238E27FC236}">
                <a16:creationId xmlns:a16="http://schemas.microsoft.com/office/drawing/2014/main" id="{7B2FB42D-25F1-41B1-8140-3F1F20327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8622" y="1187865"/>
            <a:ext cx="4955822" cy="3113202"/>
          </a:xfrm>
        </p:spPr>
        <p:txBody>
          <a:bodyPr/>
          <a:lstStyle/>
          <a:p>
            <a:r>
              <a:rPr lang="en-GB" altLang="en-US" dirty="0"/>
              <a:t>Changing Reaction </a:t>
            </a:r>
            <a:br>
              <a:rPr lang="en-GB" altLang="en-US" dirty="0"/>
            </a:br>
            <a:r>
              <a:rPr lang="en-GB" altLang="en-US" dirty="0"/>
              <a:t>Rates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>
            <a:extLst>
              <a:ext uri="{FF2B5EF4-FFF2-40B4-BE49-F238E27FC236}">
                <a16:creationId xmlns:a16="http://schemas.microsoft.com/office/drawing/2014/main" id="{063B7570-354A-4CBC-BA5C-8B3E32BFBE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Temperature and particle collisions</a:t>
            </a:r>
          </a:p>
        </p:txBody>
      </p:sp>
      <p:pic>
        <p:nvPicPr>
          <p:cNvPr id="7" name="Picture 5" descr="flash_icon">
            <a:extLst>
              <a:ext uri="{FF2B5EF4-FFF2-40B4-BE49-F238E27FC236}">
                <a16:creationId xmlns:a16="http://schemas.microsoft.com/office/drawing/2014/main" id="{97D06238-A21C-4B3F-8B2C-E764FB5A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notes_icon">
            <a:extLst>
              <a:ext uri="{FF2B5EF4-FFF2-40B4-BE49-F238E27FC236}">
                <a16:creationId xmlns:a16="http://schemas.microsoft.com/office/drawing/2014/main" id="{F3BFF704-0ADA-4CAD-8A3C-5DC659FE2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D993CB8-8F03-469D-8D96-B11770D9D5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52B6E35-2D91-448F-ABED-C82D22981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7825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2082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58B26FEE-C2F2-4A55-A675-0804BDA4C8B8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312E4437-10BB-45D9-A5D1-3F6A361FB5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How does temperature affect rate? (1)</a:t>
            </a:r>
          </a:p>
        </p:txBody>
      </p:sp>
      <p:sp>
        <p:nvSpPr>
          <p:cNvPr id="30723" name="Text Box 3">
            <a:extLst>
              <a:ext uri="{FF2B5EF4-FFF2-40B4-BE49-F238E27FC236}">
                <a16:creationId xmlns:a16="http://schemas.microsoft.com/office/drawing/2014/main" id="{9EE52359-04D7-4414-A513-958B0FE090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92163"/>
            <a:ext cx="82073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 reaction between sodium thiosulfate and hydrochloric acid produces sulfur.</a:t>
            </a:r>
            <a:endParaRPr lang="en-US" altLang="en-US">
              <a:cs typeface="Arial" panose="020B0604020202020204" pitchFamily="34" charset="0"/>
            </a:endParaRPr>
          </a:p>
        </p:txBody>
      </p:sp>
      <p:sp>
        <p:nvSpPr>
          <p:cNvPr id="221188" name="Text Box 4">
            <a:extLst>
              <a:ext uri="{FF2B5EF4-FFF2-40B4-BE49-F238E27FC236}">
                <a16:creationId xmlns:a16="http://schemas.microsoft.com/office/drawing/2014/main" id="{5D3CB6B0-147D-4FED-A4CC-2E16F7141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4351338"/>
            <a:ext cx="8575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Sulfur is solid and so it turns the solution cloudy.</a:t>
            </a:r>
            <a:endParaRPr lang="en-US" altLang="en-US">
              <a:cs typeface="Arial" panose="020B0604020202020204" pitchFamily="34" charset="0"/>
            </a:endParaRPr>
          </a:p>
        </p:txBody>
      </p:sp>
      <p:sp>
        <p:nvSpPr>
          <p:cNvPr id="221189" name="Text Box 5">
            <a:extLst>
              <a:ext uri="{FF2B5EF4-FFF2-40B4-BE49-F238E27FC236}">
                <a16:creationId xmlns:a16="http://schemas.microsoft.com/office/drawing/2014/main" id="{07C3A235-A231-4B9A-9B76-5B9E8AC9C6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5203825"/>
            <a:ext cx="7145338" cy="830997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How can this fact be used to measure the effect of temperature on the rate of a reaction?</a:t>
            </a:r>
            <a:endParaRPr lang="en-US" altLang="en-US" dirty="0"/>
          </a:p>
        </p:txBody>
      </p:sp>
      <p:sp>
        <p:nvSpPr>
          <p:cNvPr id="221190" name="AutoShape 6">
            <a:extLst>
              <a:ext uri="{FF2B5EF4-FFF2-40B4-BE49-F238E27FC236}">
                <a16:creationId xmlns:a16="http://schemas.microsoft.com/office/drawing/2014/main" id="{5743C634-D14F-49D0-9A1E-752346720E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" y="2001838"/>
            <a:ext cx="8839200" cy="1954212"/>
          </a:xfrm>
          <a:prstGeom prst="rect">
            <a:avLst/>
          </a:prstGeom>
          <a:solidFill>
            <a:srgbClr val="FF6600"/>
          </a:solidFill>
          <a:ln w="3810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A1D02F7D-48E7-45BC-A190-E927E92E9EED}"/>
              </a:ext>
            </a:extLst>
          </p:cNvPr>
          <p:cNvGrpSpPr>
            <a:grpSpLocks/>
          </p:cNvGrpSpPr>
          <p:nvPr/>
        </p:nvGrpSpPr>
        <p:grpSpPr bwMode="auto">
          <a:xfrm>
            <a:off x="215900" y="2154238"/>
            <a:ext cx="8834438" cy="703262"/>
            <a:chOff x="124" y="1345"/>
            <a:chExt cx="5565" cy="443"/>
          </a:xfrm>
        </p:grpSpPr>
        <p:sp>
          <p:nvSpPr>
            <p:cNvPr id="30742" name="Text Box 8">
              <a:extLst>
                <a:ext uri="{FF2B5EF4-FFF2-40B4-BE49-F238E27FC236}">
                  <a16:creationId xmlns:a16="http://schemas.microsoft.com/office/drawing/2014/main" id="{280A7600-FD77-4F9C-A11E-A0D7BA4AF6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99" y="1346"/>
              <a:ext cx="1117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FFFFFF"/>
                  </a:solidFill>
                </a:rPr>
                <a:t>hydrochloric</a:t>
              </a:r>
              <a:br>
                <a:rPr lang="en-GB" altLang="en-US" sz="2000" b="1">
                  <a:solidFill>
                    <a:srgbClr val="FFFFFF"/>
                  </a:solidFill>
                </a:rPr>
              </a:br>
              <a:r>
                <a:rPr lang="en-GB" altLang="en-US" sz="2000" b="1">
                  <a:solidFill>
                    <a:srgbClr val="FFFFFF"/>
                  </a:solidFill>
                </a:rPr>
                <a:t>acid</a:t>
              </a:r>
            </a:p>
          </p:txBody>
        </p:sp>
        <p:sp>
          <p:nvSpPr>
            <p:cNvPr id="30743" name="Text Box 9">
              <a:extLst>
                <a:ext uri="{FF2B5EF4-FFF2-40B4-BE49-F238E27FC236}">
                  <a16:creationId xmlns:a16="http://schemas.microsoft.com/office/drawing/2014/main" id="{F3CF87F9-889E-4D47-9936-276EE652DC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56" y="1345"/>
              <a:ext cx="751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FFFFFF"/>
                  </a:solidFill>
                </a:rPr>
                <a:t>sodium</a:t>
              </a:r>
              <a:br>
                <a:rPr lang="en-GB" altLang="en-US" sz="2000" b="1">
                  <a:solidFill>
                    <a:srgbClr val="FFFFFF"/>
                  </a:solidFill>
                </a:rPr>
              </a:br>
              <a:r>
                <a:rPr lang="en-GB" altLang="en-US" sz="2000" b="1">
                  <a:solidFill>
                    <a:srgbClr val="FFFFFF"/>
                  </a:solidFill>
                </a:rPr>
                <a:t>chloride</a:t>
              </a:r>
            </a:p>
          </p:txBody>
        </p:sp>
        <p:sp>
          <p:nvSpPr>
            <p:cNvPr id="30744" name="Text Box 10">
              <a:extLst>
                <a:ext uri="{FF2B5EF4-FFF2-40B4-BE49-F238E27FC236}">
                  <a16:creationId xmlns:a16="http://schemas.microsoft.com/office/drawing/2014/main" id="{2402AB94-402B-45C4-928D-8E630949B8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82" y="1441"/>
              <a:ext cx="57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FFFFFF"/>
                  </a:solidFill>
                </a:rPr>
                <a:t>sulfur</a:t>
              </a:r>
            </a:p>
          </p:txBody>
        </p:sp>
        <p:sp>
          <p:nvSpPr>
            <p:cNvPr id="30745" name="Text Box 11">
              <a:extLst>
                <a:ext uri="{FF2B5EF4-FFF2-40B4-BE49-F238E27FC236}">
                  <a16:creationId xmlns:a16="http://schemas.microsoft.com/office/drawing/2014/main" id="{D970C3D4-E3E9-49C9-A9AA-6A2DA4C9DF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" y="1346"/>
              <a:ext cx="949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FFFFFF"/>
                  </a:solidFill>
                </a:rPr>
                <a:t>sodium</a:t>
              </a:r>
              <a:br>
                <a:rPr lang="en-GB" altLang="en-US" sz="2000" b="1">
                  <a:solidFill>
                    <a:srgbClr val="FFFFFF"/>
                  </a:solidFill>
                </a:rPr>
              </a:br>
              <a:r>
                <a:rPr lang="en-GB" altLang="en-US" sz="2000" b="1">
                  <a:solidFill>
                    <a:srgbClr val="FFFFFF"/>
                  </a:solidFill>
                </a:rPr>
                <a:t>thiosulfate</a:t>
              </a:r>
            </a:p>
          </p:txBody>
        </p:sp>
        <p:sp>
          <p:nvSpPr>
            <p:cNvPr id="30746" name="Text Box 12">
              <a:extLst>
                <a:ext uri="{FF2B5EF4-FFF2-40B4-BE49-F238E27FC236}">
                  <a16:creationId xmlns:a16="http://schemas.microsoft.com/office/drawing/2014/main" id="{96285219-ED3B-450A-A4E1-13E0836320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8" y="1394"/>
              <a:ext cx="26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3000" b="1">
                  <a:solidFill>
                    <a:srgbClr val="FFFFFF"/>
                  </a:solidFill>
                </a:rPr>
                <a:t>+</a:t>
              </a:r>
            </a:p>
          </p:txBody>
        </p:sp>
        <p:sp>
          <p:nvSpPr>
            <p:cNvPr id="30747" name="Text Box 13">
              <a:extLst>
                <a:ext uri="{FF2B5EF4-FFF2-40B4-BE49-F238E27FC236}">
                  <a16:creationId xmlns:a16="http://schemas.microsoft.com/office/drawing/2014/main" id="{58F5F2EF-530E-4538-8383-1E1AD1DA65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0" y="1393"/>
              <a:ext cx="283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3000" b="1">
                  <a:solidFill>
                    <a:srgbClr val="FFFFFF"/>
                  </a:solidFill>
                </a:rPr>
                <a:t>+</a:t>
              </a:r>
            </a:p>
          </p:txBody>
        </p:sp>
        <p:sp>
          <p:nvSpPr>
            <p:cNvPr id="30748" name="Text Box 15">
              <a:extLst>
                <a:ext uri="{FF2B5EF4-FFF2-40B4-BE49-F238E27FC236}">
                  <a16:creationId xmlns:a16="http://schemas.microsoft.com/office/drawing/2014/main" id="{27E02A6D-992F-4B75-B238-56BDF0E822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18" y="1441"/>
              <a:ext cx="57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FFFFFF"/>
                  </a:solidFill>
                </a:rPr>
                <a:t>water</a:t>
              </a:r>
            </a:p>
          </p:txBody>
        </p:sp>
        <p:sp>
          <p:nvSpPr>
            <p:cNvPr id="30749" name="Text Box 16">
              <a:extLst>
                <a:ext uri="{FF2B5EF4-FFF2-40B4-BE49-F238E27FC236}">
                  <a16:creationId xmlns:a16="http://schemas.microsoft.com/office/drawing/2014/main" id="{7E71C0A6-0A14-4A00-A0D3-A423998929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6" y="1345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FFFFFF"/>
                  </a:solidFill>
                </a:rPr>
                <a:t>sulfur</a:t>
              </a:r>
              <a:br>
                <a:rPr lang="en-GB" altLang="en-US" sz="2000" b="1">
                  <a:solidFill>
                    <a:srgbClr val="FFFFFF"/>
                  </a:solidFill>
                </a:rPr>
              </a:br>
              <a:r>
                <a:rPr lang="en-GB" altLang="en-US" sz="2000" b="1">
                  <a:solidFill>
                    <a:srgbClr val="FFFFFF"/>
                  </a:solidFill>
                </a:rPr>
                <a:t>dioxide</a:t>
              </a:r>
            </a:p>
          </p:txBody>
        </p:sp>
        <p:sp>
          <p:nvSpPr>
            <p:cNvPr id="30750" name="Text Box 17">
              <a:extLst>
                <a:ext uri="{FF2B5EF4-FFF2-40B4-BE49-F238E27FC236}">
                  <a16:creationId xmlns:a16="http://schemas.microsoft.com/office/drawing/2014/main" id="{3C623631-29A3-4F1E-967A-9D2AF56121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14" y="1393"/>
              <a:ext cx="283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3000" b="1">
                  <a:solidFill>
                    <a:srgbClr val="FFFFFF"/>
                  </a:solidFill>
                </a:rPr>
                <a:t>+</a:t>
              </a:r>
            </a:p>
          </p:txBody>
        </p:sp>
        <p:sp>
          <p:nvSpPr>
            <p:cNvPr id="30751" name="Text Box 18">
              <a:extLst>
                <a:ext uri="{FF2B5EF4-FFF2-40B4-BE49-F238E27FC236}">
                  <a16:creationId xmlns:a16="http://schemas.microsoft.com/office/drawing/2014/main" id="{A9DE11C6-3A4F-4B4F-A9BC-2373799594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52" y="1393"/>
              <a:ext cx="283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3000" b="1">
                  <a:solidFill>
                    <a:srgbClr val="FFFFFF"/>
                  </a:solidFill>
                </a:rPr>
                <a:t>+</a:t>
              </a:r>
            </a:p>
          </p:txBody>
        </p:sp>
      </p:grpSp>
      <p:grpSp>
        <p:nvGrpSpPr>
          <p:cNvPr id="3" name="Group 19">
            <a:extLst>
              <a:ext uri="{FF2B5EF4-FFF2-40B4-BE49-F238E27FC236}">
                <a16:creationId xmlns:a16="http://schemas.microsoft.com/office/drawing/2014/main" id="{3769EBC7-7F8C-4B30-B670-022A2A219907}"/>
              </a:ext>
            </a:extLst>
          </p:cNvPr>
          <p:cNvGrpSpPr>
            <a:grpSpLocks/>
          </p:cNvGrpSpPr>
          <p:nvPr/>
        </p:nvGrpSpPr>
        <p:grpSpPr bwMode="auto">
          <a:xfrm>
            <a:off x="309563" y="3101975"/>
            <a:ext cx="8683625" cy="795338"/>
            <a:chOff x="183" y="1942"/>
            <a:chExt cx="5470" cy="501"/>
          </a:xfrm>
        </p:grpSpPr>
        <p:sp>
          <p:nvSpPr>
            <p:cNvPr id="30732" name="Text Box 20">
              <a:extLst>
                <a:ext uri="{FF2B5EF4-FFF2-40B4-BE49-F238E27FC236}">
                  <a16:creationId xmlns:a16="http://schemas.microsoft.com/office/drawing/2014/main" id="{E5539D8D-60F7-4E6E-93F6-B997969C61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3" y="1943"/>
              <a:ext cx="831" cy="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sz="2300" b="1">
                  <a:solidFill>
                    <a:srgbClr val="FFFFFF"/>
                  </a:solidFill>
                </a:rPr>
                <a:t>Na</a:t>
              </a:r>
              <a:r>
                <a:rPr lang="en-GB" altLang="en-US" sz="2300" b="1" baseline="-25000">
                  <a:solidFill>
                    <a:srgbClr val="FFFFFF"/>
                  </a:solidFill>
                </a:rPr>
                <a:t>2</a:t>
              </a:r>
              <a:r>
                <a:rPr lang="en-GB" altLang="en-US" sz="2300" b="1">
                  <a:solidFill>
                    <a:srgbClr val="FFFFFF"/>
                  </a:solidFill>
                </a:rPr>
                <a:t>S</a:t>
              </a:r>
              <a:r>
                <a:rPr lang="en-GB" altLang="en-US" sz="2300" b="1" baseline="-25000">
                  <a:solidFill>
                    <a:srgbClr val="FFFFFF"/>
                  </a:solidFill>
                </a:rPr>
                <a:t>2</a:t>
              </a:r>
              <a:r>
                <a:rPr lang="en-GB" altLang="en-US" sz="2300" b="1">
                  <a:solidFill>
                    <a:srgbClr val="FFFFFF"/>
                  </a:solidFill>
                </a:rPr>
                <a:t>O</a:t>
              </a:r>
              <a:r>
                <a:rPr lang="en-GB" altLang="en-US" sz="2300" b="1" baseline="-25000">
                  <a:solidFill>
                    <a:srgbClr val="FFFFFF"/>
                  </a:solidFill>
                </a:rPr>
                <a:t>3</a:t>
              </a:r>
              <a:br>
                <a:rPr lang="en-GB" altLang="en-US" sz="2300" b="1">
                  <a:solidFill>
                    <a:srgbClr val="FFFFFF"/>
                  </a:solidFill>
                </a:rPr>
              </a:br>
              <a:r>
                <a:rPr lang="en-GB" altLang="en-US" sz="2300">
                  <a:solidFill>
                    <a:srgbClr val="FFFFFF"/>
                  </a:solidFill>
                </a:rPr>
                <a:t>(aq)</a:t>
              </a:r>
              <a:endParaRPr lang="en-GB" altLang="en-US" sz="2300">
                <a:solidFill>
                  <a:srgbClr val="FFFFFF"/>
                </a:solidFill>
                <a:sym typeface="Monotype Sorts" pitchFamily="2" charset="2"/>
              </a:endParaRPr>
            </a:p>
          </p:txBody>
        </p:sp>
        <p:sp>
          <p:nvSpPr>
            <p:cNvPr id="30733" name="Text Box 21">
              <a:extLst>
                <a:ext uri="{FF2B5EF4-FFF2-40B4-BE49-F238E27FC236}">
                  <a16:creationId xmlns:a16="http://schemas.microsoft.com/office/drawing/2014/main" id="{C2432929-1891-4D1F-979F-E093AACB5A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64" y="1943"/>
              <a:ext cx="587" cy="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sz="2300" b="1">
                  <a:solidFill>
                    <a:srgbClr val="FFFFFF"/>
                  </a:solidFill>
                </a:rPr>
                <a:t>2HCl</a:t>
              </a:r>
              <a:br>
                <a:rPr lang="en-GB" altLang="en-US" sz="2300" b="1">
                  <a:solidFill>
                    <a:srgbClr val="FFFFFF"/>
                  </a:solidFill>
                </a:rPr>
              </a:br>
              <a:r>
                <a:rPr lang="en-GB" altLang="en-US" sz="2300">
                  <a:solidFill>
                    <a:srgbClr val="FFFFFF"/>
                  </a:solidFill>
                </a:rPr>
                <a:t>(aq)</a:t>
              </a:r>
              <a:endParaRPr lang="en-GB" altLang="en-US" sz="2300">
                <a:solidFill>
                  <a:srgbClr val="FFFFFF"/>
                </a:solidFill>
                <a:sym typeface="Monotype Sorts" pitchFamily="2" charset="2"/>
              </a:endParaRPr>
            </a:p>
          </p:txBody>
        </p:sp>
        <p:sp>
          <p:nvSpPr>
            <p:cNvPr id="30734" name="Text Box 22">
              <a:extLst>
                <a:ext uri="{FF2B5EF4-FFF2-40B4-BE49-F238E27FC236}">
                  <a16:creationId xmlns:a16="http://schemas.microsoft.com/office/drawing/2014/main" id="{F71F1F62-6636-43E4-A62B-368274BCB4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84" y="1943"/>
              <a:ext cx="695" cy="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sz="2300" b="1">
                  <a:solidFill>
                    <a:srgbClr val="FFFFFF"/>
                  </a:solidFill>
                  <a:sym typeface="Monotype Sorts" pitchFamily="2" charset="2"/>
                </a:rPr>
                <a:t>2NaCl</a:t>
              </a:r>
              <a:br>
                <a:rPr lang="en-GB" altLang="en-US" sz="2300" b="1">
                  <a:solidFill>
                    <a:srgbClr val="FFFFFF"/>
                  </a:solidFill>
                  <a:sym typeface="Monotype Sorts" pitchFamily="2" charset="2"/>
                </a:rPr>
              </a:br>
              <a:r>
                <a:rPr lang="en-GB" altLang="en-US" sz="2300">
                  <a:solidFill>
                    <a:srgbClr val="FFFFFF"/>
                  </a:solidFill>
                  <a:sym typeface="Monotype Sorts" pitchFamily="2" charset="2"/>
                </a:rPr>
                <a:t>(aq)</a:t>
              </a:r>
            </a:p>
          </p:txBody>
        </p:sp>
        <p:sp>
          <p:nvSpPr>
            <p:cNvPr id="30735" name="Text Box 23">
              <a:extLst>
                <a:ext uri="{FF2B5EF4-FFF2-40B4-BE49-F238E27FC236}">
                  <a16:creationId xmlns:a16="http://schemas.microsoft.com/office/drawing/2014/main" id="{CCCE3350-FB36-4E63-89FC-83268A3729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00" y="1943"/>
              <a:ext cx="340" cy="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sz="2300" b="1">
                  <a:solidFill>
                    <a:srgbClr val="FFFFFF"/>
                  </a:solidFill>
                  <a:sym typeface="Monotype Sorts" pitchFamily="2" charset="2"/>
                </a:rPr>
                <a:t>S</a:t>
              </a:r>
              <a:br>
                <a:rPr lang="en-GB" altLang="en-US" sz="2300">
                  <a:solidFill>
                    <a:srgbClr val="FFFFFF"/>
                  </a:solidFill>
                  <a:sym typeface="Monotype Sorts" pitchFamily="2" charset="2"/>
                </a:rPr>
              </a:br>
              <a:r>
                <a:rPr lang="en-GB" altLang="en-US" sz="2300">
                  <a:solidFill>
                    <a:srgbClr val="FFFFFF"/>
                  </a:solidFill>
                  <a:sym typeface="Monotype Sorts" pitchFamily="2" charset="2"/>
                </a:rPr>
                <a:t>(s)</a:t>
              </a:r>
            </a:p>
          </p:txBody>
        </p:sp>
        <p:sp>
          <p:nvSpPr>
            <p:cNvPr id="30736" name="Text Box 24">
              <a:extLst>
                <a:ext uri="{FF2B5EF4-FFF2-40B4-BE49-F238E27FC236}">
                  <a16:creationId xmlns:a16="http://schemas.microsoft.com/office/drawing/2014/main" id="{7DAE7360-19E9-46AD-B045-B9A42E1F49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0" y="2028"/>
              <a:ext cx="26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3000" b="1">
                  <a:solidFill>
                    <a:srgbClr val="FFFFFF"/>
                  </a:solidFill>
                </a:rPr>
                <a:t>+</a:t>
              </a:r>
            </a:p>
          </p:txBody>
        </p:sp>
        <p:sp>
          <p:nvSpPr>
            <p:cNvPr id="30737" name="Text Box 25">
              <a:extLst>
                <a:ext uri="{FF2B5EF4-FFF2-40B4-BE49-F238E27FC236}">
                  <a16:creationId xmlns:a16="http://schemas.microsoft.com/office/drawing/2014/main" id="{3FA8A61A-D7DF-47F3-ADD2-E1B16EDB68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8" y="2028"/>
              <a:ext cx="26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3000" b="1">
                  <a:solidFill>
                    <a:srgbClr val="FFFFFF"/>
                  </a:solidFill>
                </a:rPr>
                <a:t>+</a:t>
              </a:r>
            </a:p>
          </p:txBody>
        </p:sp>
        <p:sp>
          <p:nvSpPr>
            <p:cNvPr id="30738" name="Text Box 27">
              <a:extLst>
                <a:ext uri="{FF2B5EF4-FFF2-40B4-BE49-F238E27FC236}">
                  <a16:creationId xmlns:a16="http://schemas.microsoft.com/office/drawing/2014/main" id="{EBDEA407-0225-4887-8813-1B7F851CB1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3" y="1942"/>
              <a:ext cx="488" cy="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sz="2300" b="1">
                  <a:solidFill>
                    <a:srgbClr val="FFFFFF"/>
                  </a:solidFill>
                  <a:sym typeface="Monotype Sorts" pitchFamily="2" charset="2"/>
                </a:rPr>
                <a:t>SO</a:t>
              </a:r>
              <a:r>
                <a:rPr lang="en-GB" altLang="en-US" sz="2300" b="1" baseline="-25000">
                  <a:solidFill>
                    <a:srgbClr val="FFFFFF"/>
                  </a:solidFill>
                  <a:sym typeface="Monotype Sorts" pitchFamily="2" charset="2"/>
                </a:rPr>
                <a:t>2</a:t>
              </a:r>
              <a:br>
                <a:rPr lang="en-GB" altLang="en-US" sz="2300">
                  <a:solidFill>
                    <a:srgbClr val="FFFFFF"/>
                  </a:solidFill>
                  <a:sym typeface="Monotype Sorts" pitchFamily="2" charset="2"/>
                </a:rPr>
              </a:br>
              <a:r>
                <a:rPr lang="en-GB" altLang="en-US" sz="2300">
                  <a:solidFill>
                    <a:srgbClr val="FFFFFF"/>
                  </a:solidFill>
                  <a:sym typeface="Monotype Sorts" pitchFamily="2" charset="2"/>
                </a:rPr>
                <a:t>(g)</a:t>
              </a:r>
            </a:p>
          </p:txBody>
        </p:sp>
        <p:sp>
          <p:nvSpPr>
            <p:cNvPr id="30739" name="Text Box 28">
              <a:extLst>
                <a:ext uri="{FF2B5EF4-FFF2-40B4-BE49-F238E27FC236}">
                  <a16:creationId xmlns:a16="http://schemas.microsoft.com/office/drawing/2014/main" id="{30FF1441-D477-4EA3-B7F0-0921473857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53" y="1942"/>
              <a:ext cx="500" cy="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sz="2300" b="1">
                  <a:solidFill>
                    <a:srgbClr val="FFFFFF"/>
                  </a:solidFill>
                  <a:sym typeface="Monotype Sorts" pitchFamily="2" charset="2"/>
                </a:rPr>
                <a:t>H</a:t>
              </a:r>
              <a:r>
                <a:rPr lang="en-GB" altLang="en-US" sz="2300" b="1" baseline="-25000">
                  <a:solidFill>
                    <a:srgbClr val="FFFFFF"/>
                  </a:solidFill>
                  <a:sym typeface="Monotype Sorts" pitchFamily="2" charset="2"/>
                </a:rPr>
                <a:t>2</a:t>
              </a:r>
              <a:r>
                <a:rPr lang="en-GB" altLang="en-US" sz="2300" b="1">
                  <a:solidFill>
                    <a:srgbClr val="FFFFFF"/>
                  </a:solidFill>
                  <a:sym typeface="Monotype Sorts" pitchFamily="2" charset="2"/>
                </a:rPr>
                <a:t>O</a:t>
              </a:r>
              <a:br>
                <a:rPr lang="en-GB" altLang="en-US" sz="2300" b="1">
                  <a:solidFill>
                    <a:srgbClr val="FFFFFF"/>
                  </a:solidFill>
                  <a:sym typeface="Monotype Sorts" pitchFamily="2" charset="2"/>
                </a:rPr>
              </a:br>
              <a:r>
                <a:rPr lang="en-GB" altLang="en-US" sz="2300">
                  <a:solidFill>
                    <a:srgbClr val="FFFFFF"/>
                  </a:solidFill>
                  <a:sym typeface="Monotype Sorts" pitchFamily="2" charset="2"/>
                </a:rPr>
                <a:t>(l)</a:t>
              </a:r>
            </a:p>
          </p:txBody>
        </p:sp>
        <p:sp>
          <p:nvSpPr>
            <p:cNvPr id="30740" name="Text Box 29">
              <a:extLst>
                <a:ext uri="{FF2B5EF4-FFF2-40B4-BE49-F238E27FC236}">
                  <a16:creationId xmlns:a16="http://schemas.microsoft.com/office/drawing/2014/main" id="{9A9B93D6-C98E-490A-8F31-D7C6B4B8CB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52" y="2028"/>
              <a:ext cx="283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3000" b="1">
                  <a:solidFill>
                    <a:srgbClr val="FFFFFF"/>
                  </a:solidFill>
                </a:rPr>
                <a:t>+</a:t>
              </a:r>
            </a:p>
          </p:txBody>
        </p:sp>
        <p:sp>
          <p:nvSpPr>
            <p:cNvPr id="30741" name="Text Box 30">
              <a:extLst>
                <a:ext uri="{FF2B5EF4-FFF2-40B4-BE49-F238E27FC236}">
                  <a16:creationId xmlns:a16="http://schemas.microsoft.com/office/drawing/2014/main" id="{DFDF537B-76AD-4E51-ADA1-9EA45A8350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14" y="2028"/>
              <a:ext cx="283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3000" b="1">
                  <a:solidFill>
                    <a:srgbClr val="FFFFFF"/>
                  </a:solidFill>
                </a:rPr>
                <a:t>+</a:t>
              </a:r>
            </a:p>
          </p:txBody>
        </p:sp>
      </p:grpSp>
      <p:pic>
        <p:nvPicPr>
          <p:cNvPr id="35" name="Picture 34" descr="Atmospheric_pollutants_7.1.png">
            <a:extLst>
              <a:ext uri="{FF2B5EF4-FFF2-40B4-BE49-F238E27FC236}">
                <a16:creationId xmlns:a16="http://schemas.microsoft.com/office/drawing/2014/main" id="{6AC48899-E80C-4C4A-AE94-BB84D7772A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275" y="3228975"/>
            <a:ext cx="682625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35" descr="Atmospheric_pollutants_7.1.png">
            <a:extLst>
              <a:ext uri="{FF2B5EF4-FFF2-40B4-BE49-F238E27FC236}">
                <a16:creationId xmlns:a16="http://schemas.microsoft.com/office/drawing/2014/main" id="{A53E8878-79FA-4461-8A27-CC9D159E55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241550"/>
            <a:ext cx="682625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EEC80D1-FFD5-44E3-9847-D9E806727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26DBC02-548E-46D3-8F0C-FDE107F18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2221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88" grpId="0"/>
      <p:bldP spid="221189" grpId="0" animBg="1"/>
      <p:bldP spid="22119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>
            <a:extLst>
              <a:ext uri="{FF2B5EF4-FFF2-40B4-BE49-F238E27FC236}">
                <a16:creationId xmlns:a16="http://schemas.microsoft.com/office/drawing/2014/main" id="{B5B96282-DC4E-42E6-A788-54F637A88A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How does temperature affect rate? (2)</a:t>
            </a:r>
          </a:p>
        </p:txBody>
      </p:sp>
      <p:pic>
        <p:nvPicPr>
          <p:cNvPr id="8" name="Picture 5" descr="flash_icon">
            <a:extLst>
              <a:ext uri="{FF2B5EF4-FFF2-40B4-BE49-F238E27FC236}">
                <a16:creationId xmlns:a16="http://schemas.microsoft.com/office/drawing/2014/main" id="{01A66785-A7BC-46C6-BF15-277200DCB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notes_icon">
            <a:extLst>
              <a:ext uri="{FF2B5EF4-FFF2-40B4-BE49-F238E27FC236}">
                <a16:creationId xmlns:a16="http://schemas.microsoft.com/office/drawing/2014/main" id="{9B8F2C95-3416-4A47-8FF1-19D2A9922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7D8AC0E-C60A-4D04-AE3E-4FB573E0E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1F5CCC-01AA-462E-8F4B-2BB0F4A0C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7825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3106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8B8F063F-B29C-4DE7-99B7-B140B36F994A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6388393F-6729-4737-93EE-E3F4D348F5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Effect of concentration on rate of reaction</a:t>
            </a:r>
          </a:p>
        </p:txBody>
      </p:sp>
      <p:sp>
        <p:nvSpPr>
          <p:cNvPr id="32771" name="Text Box 3">
            <a:extLst>
              <a:ext uri="{FF2B5EF4-FFF2-40B4-BE49-F238E27FC236}">
                <a16:creationId xmlns:a16="http://schemas.microsoft.com/office/drawing/2014/main" id="{163FAC9F-0D03-4F4E-8689-56B888390B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92163"/>
            <a:ext cx="79422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The higher the concentration of a dissolved reactant, the faster the rate of a reaction.</a:t>
            </a:r>
          </a:p>
        </p:txBody>
      </p:sp>
      <p:sp>
        <p:nvSpPr>
          <p:cNvPr id="227332" name="Text Box 4">
            <a:extLst>
              <a:ext uri="{FF2B5EF4-FFF2-40B4-BE49-F238E27FC236}">
                <a16:creationId xmlns:a16="http://schemas.microsoft.com/office/drawing/2014/main" id="{811F4D38-F073-4B2D-8C32-56541047E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775708"/>
            <a:ext cx="7383463" cy="822325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Why does increased concentration increase the rate of reaction?</a:t>
            </a:r>
          </a:p>
        </p:txBody>
      </p:sp>
      <p:sp>
        <p:nvSpPr>
          <p:cNvPr id="227333" name="Text Box 5">
            <a:extLst>
              <a:ext uri="{FF2B5EF4-FFF2-40B4-BE49-F238E27FC236}">
                <a16:creationId xmlns:a16="http://schemas.microsoft.com/office/drawing/2014/main" id="{A361E0FB-51B5-401D-9E7C-9D5E33EB5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2801057"/>
            <a:ext cx="7942263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en-GB" altLang="en-US" dirty="0"/>
              <a:t>At a higher concentration, there are more particles in the same amount of space. This means that the particles are more likely to collide and therefore more likely to react.</a:t>
            </a:r>
            <a:endParaRPr lang="en-US" altLang="en-US" dirty="0">
              <a:cs typeface="Arial" panose="020B0604020202020204" pitchFamily="34" charset="0"/>
            </a:endParaRPr>
          </a:p>
        </p:txBody>
      </p:sp>
      <p:pic>
        <p:nvPicPr>
          <p:cNvPr id="32780" name="Picture 7" descr="high concentration">
            <a:extLst>
              <a:ext uri="{FF2B5EF4-FFF2-40B4-BE49-F238E27FC236}">
                <a16:creationId xmlns:a16="http://schemas.microsoft.com/office/drawing/2014/main" id="{996FD5B7-279B-4C35-A9D2-DB26AA7E5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4151315"/>
            <a:ext cx="1981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81" name="Text Box 8">
            <a:extLst>
              <a:ext uri="{FF2B5EF4-FFF2-40B4-BE49-F238E27FC236}">
                <a16:creationId xmlns:a16="http://schemas.microsoft.com/office/drawing/2014/main" id="{4CBBA125-FD3A-49BF-9B04-C817B232D7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3638" y="6149977"/>
            <a:ext cx="3213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FF6600"/>
                </a:solidFill>
              </a:rPr>
              <a:t>higher concentration</a:t>
            </a:r>
          </a:p>
        </p:txBody>
      </p:sp>
      <p:pic>
        <p:nvPicPr>
          <p:cNvPr id="32778" name="Picture 10" descr="low concentration">
            <a:extLst>
              <a:ext uri="{FF2B5EF4-FFF2-40B4-BE49-F238E27FC236}">
                <a16:creationId xmlns:a16="http://schemas.microsoft.com/office/drawing/2014/main" id="{254C8566-A453-45EE-8DFA-FA1DCD6A6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25" y="4149727"/>
            <a:ext cx="1981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9" name="Text Box 11">
            <a:extLst>
              <a:ext uri="{FF2B5EF4-FFF2-40B4-BE49-F238E27FC236}">
                <a16:creationId xmlns:a16="http://schemas.microsoft.com/office/drawing/2014/main" id="{2E0EA393-DD1B-4DF9-B63B-D9150ED7F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438" y="6149977"/>
            <a:ext cx="3078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 dirty="0">
                <a:solidFill>
                  <a:srgbClr val="FF6600"/>
                </a:solidFill>
              </a:rPr>
              <a:t>lower concentration</a:t>
            </a:r>
          </a:p>
        </p:txBody>
      </p:sp>
      <p:sp>
        <p:nvSpPr>
          <p:cNvPr id="227340" name="AutoShape 12">
            <a:extLst>
              <a:ext uri="{FF2B5EF4-FFF2-40B4-BE49-F238E27FC236}">
                <a16:creationId xmlns:a16="http://schemas.microsoft.com/office/drawing/2014/main" id="{0F968D65-6736-4061-87FB-692369C451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4976815"/>
            <a:ext cx="1219200" cy="330200"/>
          </a:xfrm>
          <a:prstGeom prst="rightArrow">
            <a:avLst>
              <a:gd name="adj1" fmla="val 50000"/>
              <a:gd name="adj2" fmla="val 92308"/>
            </a:avLst>
          </a:prstGeom>
          <a:solidFill>
            <a:srgbClr val="FF6600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pic>
        <p:nvPicPr>
          <p:cNvPr id="12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3ABBFD4-27F3-4D44-BD1D-89A61D2CC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858AB7-7FE2-4281-B5B2-2014B4BCF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2221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2" grpId="0" animBg="1"/>
      <p:bldP spid="227333" grpId="0"/>
      <p:bldP spid="32781" grpId="0"/>
      <p:bldP spid="32779" grpId="0"/>
      <p:bldP spid="22734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E57E9A62-5967-4D58-8DC6-161E1656BA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Concentration and particle collisions</a:t>
            </a:r>
          </a:p>
        </p:txBody>
      </p:sp>
      <p:pic>
        <p:nvPicPr>
          <p:cNvPr id="7" name="Picture 5" descr="flash_icon">
            <a:extLst>
              <a:ext uri="{FF2B5EF4-FFF2-40B4-BE49-F238E27FC236}">
                <a16:creationId xmlns:a16="http://schemas.microsoft.com/office/drawing/2014/main" id="{18F02C97-B10D-41CC-AEA6-69E28A1A8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notes_icon">
            <a:extLst>
              <a:ext uri="{FF2B5EF4-FFF2-40B4-BE49-F238E27FC236}">
                <a16:creationId xmlns:a16="http://schemas.microsoft.com/office/drawing/2014/main" id="{060E5ABA-A142-4E20-8240-73203109C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C927AEF-FED1-412F-A0D0-D71F822B0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3DD213-3913-4E9C-988E-397E8C8F2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7825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4129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C5A0AAC5-3C39-4C3C-BE63-2CD1C1B6BA35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381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>
            <a:extLst>
              <a:ext uri="{FF2B5EF4-FFF2-40B4-BE49-F238E27FC236}">
                <a16:creationId xmlns:a16="http://schemas.microsoft.com/office/drawing/2014/main" id="{3CA5CB89-1758-4C60-A9EB-5DE104D361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The effect of concentration on rate</a:t>
            </a:r>
          </a:p>
        </p:txBody>
      </p:sp>
      <p:pic>
        <p:nvPicPr>
          <p:cNvPr id="8" name="Picture 5" descr="flash_icon">
            <a:extLst>
              <a:ext uri="{FF2B5EF4-FFF2-40B4-BE49-F238E27FC236}">
                <a16:creationId xmlns:a16="http://schemas.microsoft.com/office/drawing/2014/main" id="{F19B41BE-388C-4231-B0EF-155FE97B8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notes_icon">
            <a:extLst>
              <a:ext uri="{FF2B5EF4-FFF2-40B4-BE49-F238E27FC236}">
                <a16:creationId xmlns:a16="http://schemas.microsoft.com/office/drawing/2014/main" id="{C2BD609B-A2C8-4324-B1B5-0FFB544A7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870EF71-C0A0-401B-9018-25E730DAB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55B4DC-DE45-4283-8349-6EB075553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7825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5154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14373DD6-E5E5-422D-959B-6E93CE74317A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80B78A7D-EEE9-4CF6-B5DA-E99C4A1E80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Effect of pressure on rate of reaction</a:t>
            </a:r>
          </a:p>
        </p:txBody>
      </p:sp>
      <p:sp>
        <p:nvSpPr>
          <p:cNvPr id="233475" name="AutoShape 3">
            <a:extLst>
              <a:ext uri="{FF2B5EF4-FFF2-40B4-BE49-F238E27FC236}">
                <a16:creationId xmlns:a16="http://schemas.microsoft.com/office/drawing/2014/main" id="{B8BF9339-A80D-4BDC-8F3B-9166470B4B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4936245"/>
            <a:ext cx="1219200" cy="330200"/>
          </a:xfrm>
          <a:prstGeom prst="rightArrow">
            <a:avLst>
              <a:gd name="adj1" fmla="val 50000"/>
              <a:gd name="adj2" fmla="val 92308"/>
            </a:avLst>
          </a:prstGeom>
          <a:solidFill>
            <a:srgbClr val="FF6600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sp>
        <p:nvSpPr>
          <p:cNvPr id="233476" name="Text Box 4">
            <a:extLst>
              <a:ext uri="{FF2B5EF4-FFF2-40B4-BE49-F238E27FC236}">
                <a16:creationId xmlns:a16="http://schemas.microsoft.com/office/drawing/2014/main" id="{99A6EF34-B142-4DE6-B9E0-2F4E7A673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2796824"/>
            <a:ext cx="79375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The gas particles become closer together, increasing the frequency of collisions. </a:t>
            </a:r>
            <a:r>
              <a:rPr lang="en-GB" altLang="en-US" dirty="0"/>
              <a:t>This means that the particles are more likely to react.</a:t>
            </a:r>
            <a:endParaRPr lang="en-GB" altLang="en-US" dirty="0">
              <a:solidFill>
                <a:srgbClr val="010066"/>
              </a:solidFill>
            </a:endParaRPr>
          </a:p>
        </p:txBody>
      </p:sp>
      <p:sp>
        <p:nvSpPr>
          <p:cNvPr id="33797" name="Text Box 5">
            <a:extLst>
              <a:ext uri="{FF2B5EF4-FFF2-40B4-BE49-F238E27FC236}">
                <a16:creationId xmlns:a16="http://schemas.microsoft.com/office/drawing/2014/main" id="{BFE61B7A-4561-418F-8C7F-AE131DCAD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92163"/>
            <a:ext cx="7937500" cy="822325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Why does increasing the pressure of gaseous reactants increase the rate of reaction?</a:t>
            </a:r>
          </a:p>
        </p:txBody>
      </p:sp>
      <p:sp>
        <p:nvSpPr>
          <p:cNvPr id="233478" name="Text Box 6">
            <a:extLst>
              <a:ext uri="{FF2B5EF4-FFF2-40B4-BE49-F238E27FC236}">
                <a16:creationId xmlns:a16="http://schemas.microsoft.com/office/drawing/2014/main" id="{86BC7B6A-636D-4759-8B13-741570BEFD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825979"/>
            <a:ext cx="7559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/>
              <a:t>As the pressure increases, the space in which the gas particles are moving becomes smaller.</a:t>
            </a:r>
          </a:p>
        </p:txBody>
      </p:sp>
      <p:sp>
        <p:nvSpPr>
          <p:cNvPr id="33804" name="Text Box 8">
            <a:extLst>
              <a:ext uri="{FF2B5EF4-FFF2-40B4-BE49-F238E27FC236}">
                <a16:creationId xmlns:a16="http://schemas.microsoft.com/office/drawing/2014/main" id="{673A8E4A-81AD-46AF-B49E-DCBF8697D3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7463" y="6169732"/>
            <a:ext cx="2352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 dirty="0">
                <a:solidFill>
                  <a:srgbClr val="FF6600"/>
                </a:solidFill>
              </a:rPr>
              <a:t>lower pressure</a:t>
            </a:r>
          </a:p>
        </p:txBody>
      </p:sp>
      <p:pic>
        <p:nvPicPr>
          <p:cNvPr id="33805" name="Picture 9" descr="low pressure">
            <a:extLst>
              <a:ext uri="{FF2B5EF4-FFF2-40B4-BE49-F238E27FC236}">
                <a16:creationId xmlns:a16="http://schemas.microsoft.com/office/drawing/2014/main" id="{635A526E-9D79-4751-8EA9-BCA4306AC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775" y="4107570"/>
            <a:ext cx="1987550" cy="198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2" name="Text Box 11">
            <a:extLst>
              <a:ext uri="{FF2B5EF4-FFF2-40B4-BE49-F238E27FC236}">
                <a16:creationId xmlns:a16="http://schemas.microsoft.com/office/drawing/2014/main" id="{F7089013-15E9-4FE7-8AC5-78AEB0D443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7175" y="6169732"/>
            <a:ext cx="2487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FF6600"/>
                </a:solidFill>
              </a:rPr>
              <a:t>higher pressure</a:t>
            </a:r>
          </a:p>
        </p:txBody>
      </p:sp>
      <p:pic>
        <p:nvPicPr>
          <p:cNvPr id="33803" name="Picture 12" descr="high pressure">
            <a:extLst>
              <a:ext uri="{FF2B5EF4-FFF2-40B4-BE49-F238E27FC236}">
                <a16:creationId xmlns:a16="http://schemas.microsoft.com/office/drawing/2014/main" id="{86FC9897-0290-4D43-B33E-E62378FE2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538" y="4347282"/>
            <a:ext cx="1508125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49A226F-B4D8-442A-8E53-E2FAF3105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C9871AB-89F3-4C53-B1C4-F83D72400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2221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5" grpId="0" animBg="1"/>
      <p:bldP spid="233476" grpId="0"/>
      <p:bldP spid="233478" grpId="0"/>
      <p:bldP spid="33804" grpId="0"/>
      <p:bldP spid="3380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3">
            <a:extLst>
              <a:ext uri="{FF2B5EF4-FFF2-40B4-BE49-F238E27FC236}">
                <a16:creationId xmlns:a16="http://schemas.microsoft.com/office/drawing/2014/main" id="{3CCFA731-8261-4C3E-8884-8167F3A4A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92163"/>
            <a:ext cx="832079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For a solid with a fixed volume, the surface area will depend on how small the pieces are. The ratio between the surface area and the volume will affect the rate of reaction.</a:t>
            </a:r>
          </a:p>
        </p:txBody>
      </p:sp>
      <p:sp>
        <p:nvSpPr>
          <p:cNvPr id="35843" name="Title 2">
            <a:extLst>
              <a:ext uri="{FF2B5EF4-FFF2-40B4-BE49-F238E27FC236}">
                <a16:creationId xmlns:a16="http://schemas.microsoft.com/office/drawing/2014/main" id="{2C18C985-C263-45B6-AE51-68CB1106B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Surface area to volume ratio</a:t>
            </a:r>
          </a:p>
        </p:txBody>
      </p:sp>
      <p:sp>
        <p:nvSpPr>
          <p:cNvPr id="18" name="Text Box 31">
            <a:extLst>
              <a:ext uri="{FF2B5EF4-FFF2-40B4-BE49-F238E27FC236}">
                <a16:creationId xmlns:a16="http://schemas.microsoft.com/office/drawing/2014/main" id="{8D2CEE2D-2FC6-4B01-81CF-E300D8610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1" y="2108200"/>
            <a:ext cx="8477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For example, suppose we have a solid rectangular prism with dimensions 2</a:t>
            </a:r>
            <a:r>
              <a:rPr lang="en-GB" altLang="en-US" sz="1000" dirty="0"/>
              <a:t> </a:t>
            </a:r>
            <a:r>
              <a:rPr lang="en-GB" altLang="en-US" dirty="0"/>
              <a:t>cm × 2</a:t>
            </a:r>
            <a:r>
              <a:rPr lang="en-GB" altLang="en-US" sz="1000" dirty="0"/>
              <a:t> </a:t>
            </a:r>
            <a:r>
              <a:rPr lang="en-GB" altLang="en-US" dirty="0"/>
              <a:t>cm × 1</a:t>
            </a:r>
            <a:r>
              <a:rPr lang="en-GB" altLang="en-US" sz="1000" dirty="0"/>
              <a:t> </a:t>
            </a:r>
            <a:r>
              <a:rPr lang="en-GB" altLang="en-US" dirty="0"/>
              <a:t>cm. The surface area to volume ratios for different sized pieces are shown in the table below.</a:t>
            </a:r>
          </a:p>
        </p:txBody>
      </p:sp>
      <p:pic>
        <p:nvPicPr>
          <p:cNvPr id="33" name="Picture 32" descr="Changing_reaction_rates_21.1.png">
            <a:extLst>
              <a:ext uri="{FF2B5EF4-FFF2-40B4-BE49-F238E27FC236}">
                <a16:creationId xmlns:a16="http://schemas.microsoft.com/office/drawing/2014/main" id="{2406C7D0-82A2-49BC-B800-490BCC07AD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16" y="3459163"/>
            <a:ext cx="7747000" cy="305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94D805A-8C97-4797-AD49-8C6C8A230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596D2B31-D596-447F-9A1A-80C02E480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Effect of surface area on rate of reaction</a:t>
            </a:r>
          </a:p>
        </p:txBody>
      </p:sp>
      <p:sp>
        <p:nvSpPr>
          <p:cNvPr id="36867" name="Text Box 3">
            <a:extLst>
              <a:ext uri="{FF2B5EF4-FFF2-40B4-BE49-F238E27FC236}">
                <a16:creationId xmlns:a16="http://schemas.microsoft.com/office/drawing/2014/main" id="{3EFFCD5B-BA6E-4FE1-BC8F-DFC72CAB56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84225"/>
            <a:ext cx="81740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Any reaction involving a solid can only take place at the surface of the solid. If the solid is split into several pieces, the surface area to volume ratio increases.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844BFD44-7C94-43F5-BC5F-68EB42D0A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049463"/>
            <a:ext cx="6324600" cy="461962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What effect will this have on rate of reaction? 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C4051D0B-3BB1-48EA-B922-689E1C332D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5322888"/>
            <a:ext cx="86042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Smaller pieces have a larger surface area to volume ratio. This means more collisions and a greater chance of reaction.  </a:t>
            </a: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D210A80C-D240-48BE-899D-5BCD4AC3F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419600"/>
            <a:ext cx="8604250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This means that there is an increased area for the reactant particles to collide with.</a:t>
            </a:r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1D764BD8-3657-4DEC-BDDE-35E56B9C8B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2900" y="3148013"/>
            <a:ext cx="976313" cy="265112"/>
          </a:xfrm>
          <a:prstGeom prst="rightArrow">
            <a:avLst>
              <a:gd name="adj1" fmla="val 50000"/>
              <a:gd name="adj2" fmla="val 92308"/>
            </a:avLst>
          </a:prstGeom>
          <a:solidFill>
            <a:srgbClr val="FF6600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29486E20-A287-4746-A95B-E9276785EF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9375" y="3149600"/>
            <a:ext cx="976313" cy="265113"/>
          </a:xfrm>
          <a:prstGeom prst="rightArrow">
            <a:avLst>
              <a:gd name="adj1" fmla="val 50000"/>
              <a:gd name="adj2" fmla="val 92308"/>
            </a:avLst>
          </a:prstGeom>
          <a:solidFill>
            <a:srgbClr val="FF6600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pic>
        <p:nvPicPr>
          <p:cNvPr id="36875" name="Picture 9" descr="cube - two">
            <a:extLst>
              <a:ext uri="{FF2B5EF4-FFF2-40B4-BE49-F238E27FC236}">
                <a16:creationId xmlns:a16="http://schemas.microsoft.com/office/drawing/2014/main" id="{C49676CA-AC0B-41D3-BB42-0F0C64A0F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188" y="2736850"/>
            <a:ext cx="1184275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80" name="Text Box 11">
            <a:extLst>
              <a:ext uri="{FF2B5EF4-FFF2-40B4-BE49-F238E27FC236}">
                <a16:creationId xmlns:a16="http://schemas.microsoft.com/office/drawing/2014/main" id="{CA464DEB-82AB-4541-A9F9-A02826C362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788" y="3773488"/>
            <a:ext cx="25733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FF6600"/>
                </a:solidFill>
              </a:rPr>
              <a:t>low surface area</a:t>
            </a:r>
          </a:p>
        </p:txBody>
      </p:sp>
      <p:pic>
        <p:nvPicPr>
          <p:cNvPr id="36881" name="Picture 12" descr="cube">
            <a:extLst>
              <a:ext uri="{FF2B5EF4-FFF2-40B4-BE49-F238E27FC236}">
                <a16:creationId xmlns:a16="http://schemas.microsoft.com/office/drawing/2014/main" id="{54B7F269-9796-4822-9743-28660EB15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488" y="2736850"/>
            <a:ext cx="10795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8" name="Text Box 14">
            <a:extLst>
              <a:ext uri="{FF2B5EF4-FFF2-40B4-BE49-F238E27FC236}">
                <a16:creationId xmlns:a16="http://schemas.microsoft.com/office/drawing/2014/main" id="{CADA67DD-4BF9-4154-AD4C-11FEE10FA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7988" y="3773488"/>
            <a:ext cx="2708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FF6600"/>
                </a:solidFill>
              </a:rPr>
              <a:t>high surface area</a:t>
            </a:r>
          </a:p>
        </p:txBody>
      </p:sp>
      <p:pic>
        <p:nvPicPr>
          <p:cNvPr id="36879" name="Picture 15" descr="cube - four">
            <a:extLst>
              <a:ext uri="{FF2B5EF4-FFF2-40B4-BE49-F238E27FC236}">
                <a16:creationId xmlns:a16="http://schemas.microsoft.com/office/drawing/2014/main" id="{05D2D442-BB8B-4C1A-BC44-42A166DB3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663" y="2736850"/>
            <a:ext cx="1184275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9565256-2A0F-468A-AC8B-50289F81B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85AF9E0-B6DE-4D4B-AD66-3554E2AC5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2221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 animBg="1"/>
      <p:bldP spid="8" grpId="0" animBg="1"/>
      <p:bldP spid="36880" grpId="0"/>
      <p:bldP spid="3687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>
            <a:extLst>
              <a:ext uri="{FF2B5EF4-FFF2-40B4-BE49-F238E27FC236}">
                <a16:creationId xmlns:a16="http://schemas.microsoft.com/office/drawing/2014/main" id="{947DB486-D751-4FC6-85D4-C57B4AED97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Surface area and particle collisions</a:t>
            </a:r>
          </a:p>
        </p:txBody>
      </p:sp>
      <p:pic>
        <p:nvPicPr>
          <p:cNvPr id="9" name="Picture 5" descr="flash_icon">
            <a:extLst>
              <a:ext uri="{FF2B5EF4-FFF2-40B4-BE49-F238E27FC236}">
                <a16:creationId xmlns:a16="http://schemas.microsoft.com/office/drawing/2014/main" id="{D6B74E85-1671-471B-8456-4828833D7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notes_icon">
            <a:extLst>
              <a:ext uri="{FF2B5EF4-FFF2-40B4-BE49-F238E27FC236}">
                <a16:creationId xmlns:a16="http://schemas.microsoft.com/office/drawing/2014/main" id="{784C73E3-EF67-41BA-AFB7-A0FDD9E172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250C9CD-C0EE-4881-B11D-F6B25E5F1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ADB633-9C8C-414F-B35E-F653D4D84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7825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6177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D35CE96C-04BC-485A-A3DC-E7C98ABE8D8E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Developing and Using Models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Planning and Carrying Out Investigations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 err="1"/>
              <a:t>Analyzing</a:t>
            </a:r>
            <a:r>
              <a:rPr lang="en-GB" sz="1600" dirty="0"/>
              <a:t> and Interpreting Data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Using Mathematics and Computational Thinking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Constructing Explanations and Designing Solutions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 </a:t>
            </a:r>
          </a:p>
          <a:p>
            <a:r>
              <a:rPr lang="en-GB" sz="1600" dirty="0"/>
              <a:t>2. Cause and Effect</a:t>
            </a:r>
          </a:p>
          <a:p>
            <a:r>
              <a:rPr lang="en-GB" sz="1600" dirty="0"/>
              <a:t>3. Scale, Proportion, and Quantity</a:t>
            </a:r>
          </a:p>
          <a:p>
            <a:r>
              <a:rPr lang="en-GB" sz="1600" dirty="0"/>
              <a:t>5. Energy and Matter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AutoShape 2">
            <a:extLst>
              <a:ext uri="{FF2B5EF4-FFF2-40B4-BE49-F238E27FC236}">
                <a16:creationId xmlns:a16="http://schemas.microsoft.com/office/drawing/2014/main" id="{7C6C8DD7-8BB3-408B-BFF8-15F205D00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975" y="1944688"/>
            <a:ext cx="8543925" cy="1935162"/>
          </a:xfrm>
          <a:prstGeom prst="rect">
            <a:avLst/>
          </a:prstGeom>
          <a:solidFill>
            <a:srgbClr val="FF6600"/>
          </a:solidFill>
          <a:ln w="3810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EEAA29A9-629B-48B1-93CB-957BA5034D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Reaction between a carbonate and an acid</a:t>
            </a:r>
          </a:p>
        </p:txBody>
      </p:sp>
      <p:sp>
        <p:nvSpPr>
          <p:cNvPr id="37892" name="Text Box 4">
            <a:extLst>
              <a:ext uri="{FF2B5EF4-FFF2-40B4-BE49-F238E27FC236}">
                <a16:creationId xmlns:a16="http://schemas.microsoft.com/office/drawing/2014/main" id="{8810A9B5-9B60-4661-B7B0-C622DF0B2D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92163"/>
            <a:ext cx="82200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Marble chips are made of calcium carbonate. They react with hydrochloric acid to produce carbon dioxide.</a:t>
            </a:r>
            <a:endParaRPr lang="en-US" altLang="en-US">
              <a:cs typeface="Arial" panose="020B0604020202020204" pitchFamily="34" charset="0"/>
            </a:endParaRPr>
          </a:p>
        </p:txBody>
      </p:sp>
      <p:sp>
        <p:nvSpPr>
          <p:cNvPr id="242693" name="Text Box 5">
            <a:extLst>
              <a:ext uri="{FF2B5EF4-FFF2-40B4-BE49-F238E27FC236}">
                <a16:creationId xmlns:a16="http://schemas.microsoft.com/office/drawing/2014/main" id="{D4CB9B53-7197-44C8-A496-6CAB7AD6A9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4314825"/>
            <a:ext cx="83851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 effect of increased surface area on the rate of reaction can be measured by comparing how quickly the mass of the reactants decreases using marble chips of different sizes.</a:t>
            </a:r>
            <a:endParaRPr lang="en-US" altLang="en-US"/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D9A8456B-07C2-4026-A04F-3B3ED5E2E867}"/>
              </a:ext>
            </a:extLst>
          </p:cNvPr>
          <p:cNvGrpSpPr>
            <a:grpSpLocks/>
          </p:cNvGrpSpPr>
          <p:nvPr/>
        </p:nvGrpSpPr>
        <p:grpSpPr bwMode="auto">
          <a:xfrm>
            <a:off x="396875" y="2011363"/>
            <a:ext cx="8337550" cy="763587"/>
            <a:chOff x="250" y="1267"/>
            <a:chExt cx="5252" cy="481"/>
          </a:xfrm>
          <a:solidFill>
            <a:srgbClr val="FF6600"/>
          </a:solidFill>
        </p:grpSpPr>
        <p:sp>
          <p:nvSpPr>
            <p:cNvPr id="37906" name="Text Box 7">
              <a:extLst>
                <a:ext uri="{FF2B5EF4-FFF2-40B4-BE49-F238E27FC236}">
                  <a16:creationId xmlns:a16="http://schemas.microsoft.com/office/drawing/2014/main" id="{C11FFE39-73AE-465C-98E3-EFD21DB28F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08" y="1268"/>
              <a:ext cx="1212" cy="48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solidFill>
                    <a:srgbClr val="FFFFFF"/>
                  </a:solidFill>
                </a:rPr>
                <a:t>hydrochloric</a:t>
              </a:r>
              <a:br>
                <a:rPr lang="en-GB" sz="2200" b="1">
                  <a:solidFill>
                    <a:srgbClr val="FFFFFF"/>
                  </a:solidFill>
                </a:rPr>
              </a:br>
              <a:r>
                <a:rPr lang="en-GB" sz="2200" b="1">
                  <a:solidFill>
                    <a:srgbClr val="FFFFFF"/>
                  </a:solidFill>
                </a:rPr>
                <a:t>acid</a:t>
              </a:r>
            </a:p>
          </p:txBody>
        </p:sp>
        <p:sp>
          <p:nvSpPr>
            <p:cNvPr id="37907" name="Text Box 8">
              <a:extLst>
                <a:ext uri="{FF2B5EF4-FFF2-40B4-BE49-F238E27FC236}">
                  <a16:creationId xmlns:a16="http://schemas.microsoft.com/office/drawing/2014/main" id="{2B0EEDF5-ECA9-4C1E-B111-BE378ACDB8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2" y="1267"/>
              <a:ext cx="818" cy="48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solidFill>
                    <a:srgbClr val="FFFFFF"/>
                  </a:solidFill>
                </a:rPr>
                <a:t>calcium</a:t>
              </a:r>
              <a:br>
                <a:rPr lang="en-GB" sz="2200" b="1">
                  <a:solidFill>
                    <a:srgbClr val="FFFFFF"/>
                  </a:solidFill>
                </a:rPr>
              </a:br>
              <a:r>
                <a:rPr lang="en-GB" sz="2200" b="1">
                  <a:solidFill>
                    <a:srgbClr val="FFFFFF"/>
                  </a:solidFill>
                </a:rPr>
                <a:t>chloride</a:t>
              </a:r>
            </a:p>
          </p:txBody>
        </p:sp>
        <p:sp>
          <p:nvSpPr>
            <p:cNvPr id="37908" name="Text Box 9">
              <a:extLst>
                <a:ext uri="{FF2B5EF4-FFF2-40B4-BE49-F238E27FC236}">
                  <a16:creationId xmlns:a16="http://schemas.microsoft.com/office/drawing/2014/main" id="{442AA3BE-B09C-49A4-8F74-04BD7C4706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" y="1268"/>
              <a:ext cx="1000" cy="48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solidFill>
                    <a:srgbClr val="FFFFFF"/>
                  </a:solidFill>
                </a:rPr>
                <a:t>calcium</a:t>
              </a:r>
              <a:br>
                <a:rPr lang="en-GB" sz="2200" b="1">
                  <a:solidFill>
                    <a:srgbClr val="FFFFFF"/>
                  </a:solidFill>
                </a:rPr>
              </a:br>
              <a:r>
                <a:rPr lang="en-GB" sz="2200" b="1">
                  <a:solidFill>
                    <a:srgbClr val="FFFFFF"/>
                  </a:solidFill>
                </a:rPr>
                <a:t>carbonate</a:t>
              </a:r>
            </a:p>
          </p:txBody>
        </p:sp>
        <p:sp>
          <p:nvSpPr>
            <p:cNvPr id="37909" name="Text Box 10">
              <a:extLst>
                <a:ext uri="{FF2B5EF4-FFF2-40B4-BE49-F238E27FC236}">
                  <a16:creationId xmlns:a16="http://schemas.microsoft.com/office/drawing/2014/main" id="{388AE7C7-C9AE-4F38-8C92-0B714D9EB8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73" y="1335"/>
              <a:ext cx="266" cy="34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3000" b="1">
                  <a:solidFill>
                    <a:srgbClr val="FFFFFF"/>
                  </a:solidFill>
                </a:rPr>
                <a:t>+</a:t>
              </a:r>
            </a:p>
          </p:txBody>
        </p:sp>
        <p:sp>
          <p:nvSpPr>
            <p:cNvPr id="37910" name="Text Box 11">
              <a:extLst>
                <a:ext uri="{FF2B5EF4-FFF2-40B4-BE49-F238E27FC236}">
                  <a16:creationId xmlns:a16="http://schemas.microsoft.com/office/drawing/2014/main" id="{C982ADA7-C142-4FA1-A469-39763F9B93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7" y="1335"/>
              <a:ext cx="283" cy="34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3000" b="1">
                  <a:solidFill>
                    <a:srgbClr val="FFFFFF"/>
                  </a:solidFill>
                </a:rPr>
                <a:t>+</a:t>
              </a:r>
            </a:p>
          </p:txBody>
        </p:sp>
        <p:sp>
          <p:nvSpPr>
            <p:cNvPr id="37912" name="Text Box 13">
              <a:extLst>
                <a:ext uri="{FF2B5EF4-FFF2-40B4-BE49-F238E27FC236}">
                  <a16:creationId xmlns:a16="http://schemas.microsoft.com/office/drawing/2014/main" id="{398A9874-ED94-40D7-A226-83B0880B80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6" y="1373"/>
              <a:ext cx="589" cy="26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solidFill>
                    <a:srgbClr val="FFFFFF"/>
                  </a:solidFill>
                </a:rPr>
                <a:t>water</a:t>
              </a:r>
            </a:p>
          </p:txBody>
        </p:sp>
        <p:sp>
          <p:nvSpPr>
            <p:cNvPr id="37913" name="Text Box 14">
              <a:extLst>
                <a:ext uri="{FF2B5EF4-FFF2-40B4-BE49-F238E27FC236}">
                  <a16:creationId xmlns:a16="http://schemas.microsoft.com/office/drawing/2014/main" id="{740F063B-73B1-46F8-9154-BBD038FB82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9" y="1335"/>
              <a:ext cx="283" cy="34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3000" b="1">
                  <a:solidFill>
                    <a:srgbClr val="FFFFFF"/>
                  </a:solidFill>
                </a:rPr>
                <a:t>+</a:t>
              </a:r>
            </a:p>
          </p:txBody>
        </p:sp>
        <p:sp>
          <p:nvSpPr>
            <p:cNvPr id="37914" name="Text Box 15">
              <a:extLst>
                <a:ext uri="{FF2B5EF4-FFF2-40B4-BE49-F238E27FC236}">
                  <a16:creationId xmlns:a16="http://schemas.microsoft.com/office/drawing/2014/main" id="{991248BE-4DCE-4E14-AB81-B2E7E3DBA9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56" y="1267"/>
              <a:ext cx="746" cy="48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solidFill>
                    <a:srgbClr val="FFFFFF"/>
                  </a:solidFill>
                </a:rPr>
                <a:t>carbon</a:t>
              </a:r>
              <a:br>
                <a:rPr lang="en-GB" sz="2200" b="1">
                  <a:solidFill>
                    <a:srgbClr val="FFFFFF"/>
                  </a:solidFill>
                </a:rPr>
              </a:br>
              <a:r>
                <a:rPr lang="en-GB" sz="2200" b="1">
                  <a:solidFill>
                    <a:srgbClr val="FFFFFF"/>
                  </a:solidFill>
                </a:rPr>
                <a:t>dioxide</a:t>
              </a:r>
            </a:p>
          </p:txBody>
        </p:sp>
      </p:grpSp>
      <p:grpSp>
        <p:nvGrpSpPr>
          <p:cNvPr id="3" name="Group 27">
            <a:extLst>
              <a:ext uri="{FF2B5EF4-FFF2-40B4-BE49-F238E27FC236}">
                <a16:creationId xmlns:a16="http://schemas.microsoft.com/office/drawing/2014/main" id="{B555754A-E2E1-409C-8846-4E75DCEFD0DC}"/>
              </a:ext>
            </a:extLst>
          </p:cNvPr>
          <p:cNvGrpSpPr>
            <a:grpSpLocks/>
          </p:cNvGrpSpPr>
          <p:nvPr/>
        </p:nvGrpSpPr>
        <p:grpSpPr bwMode="auto">
          <a:xfrm>
            <a:off x="588963" y="2913065"/>
            <a:ext cx="7950200" cy="830263"/>
            <a:chOff x="371" y="1835"/>
            <a:chExt cx="5008" cy="523"/>
          </a:xfrm>
          <a:solidFill>
            <a:srgbClr val="FF6600"/>
          </a:solidFill>
        </p:grpSpPr>
        <p:sp>
          <p:nvSpPr>
            <p:cNvPr id="37897" name="Text Box 17">
              <a:extLst>
                <a:ext uri="{FF2B5EF4-FFF2-40B4-BE49-F238E27FC236}">
                  <a16:creationId xmlns:a16="http://schemas.microsoft.com/office/drawing/2014/main" id="{50354799-008D-4597-9588-834104A31E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1" y="1835"/>
              <a:ext cx="758" cy="52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b="1">
                  <a:solidFill>
                    <a:srgbClr val="FFFFFF"/>
                  </a:solidFill>
                </a:rPr>
                <a:t>CaCO</a:t>
              </a:r>
              <a:r>
                <a:rPr lang="en-GB" b="1" baseline="-25000">
                  <a:solidFill>
                    <a:srgbClr val="FFFFFF"/>
                  </a:solidFill>
                </a:rPr>
                <a:t>3</a:t>
              </a:r>
              <a:r>
                <a:rPr lang="en-GB" b="1">
                  <a:solidFill>
                    <a:srgbClr val="FFFFFF"/>
                  </a:solidFill>
                </a:rPr>
                <a:t> </a:t>
              </a:r>
              <a:r>
                <a:rPr lang="en-GB">
                  <a:solidFill>
                    <a:srgbClr val="FFFFFF"/>
                  </a:solidFill>
                </a:rPr>
                <a:t>(s)</a:t>
              </a:r>
              <a:endParaRPr lang="en-GB">
                <a:solidFill>
                  <a:srgbClr val="FFFFFF"/>
                </a:solidFill>
                <a:sym typeface="Monotype Sorts"/>
              </a:endParaRPr>
            </a:p>
          </p:txBody>
        </p:sp>
        <p:sp>
          <p:nvSpPr>
            <p:cNvPr id="37898" name="Text Box 18">
              <a:extLst>
                <a:ext uri="{FF2B5EF4-FFF2-40B4-BE49-F238E27FC236}">
                  <a16:creationId xmlns:a16="http://schemas.microsoft.com/office/drawing/2014/main" id="{9173EFFC-6284-48BC-9B20-BC0741B418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27" y="1835"/>
              <a:ext cx="774" cy="52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b="1">
                  <a:solidFill>
                    <a:srgbClr val="FFFFFF"/>
                  </a:solidFill>
                </a:rPr>
                <a:t>2HCl</a:t>
              </a:r>
            </a:p>
            <a:p>
              <a:pPr algn="ctr">
                <a:defRPr/>
              </a:pPr>
              <a:r>
                <a:rPr lang="en-GB">
                  <a:solidFill>
                    <a:srgbClr val="FFFFFF"/>
                  </a:solidFill>
                </a:rPr>
                <a:t>(aq)</a:t>
              </a:r>
              <a:endParaRPr lang="en-GB">
                <a:solidFill>
                  <a:srgbClr val="FFFFFF"/>
                </a:solidFill>
                <a:sym typeface="Monotype Sorts"/>
              </a:endParaRPr>
            </a:p>
          </p:txBody>
        </p:sp>
        <p:sp>
          <p:nvSpPr>
            <p:cNvPr id="37899" name="Text Box 19">
              <a:extLst>
                <a:ext uri="{FF2B5EF4-FFF2-40B4-BE49-F238E27FC236}">
                  <a16:creationId xmlns:a16="http://schemas.microsoft.com/office/drawing/2014/main" id="{FF8F7B85-35CE-4E88-A7D7-89892D0547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2" y="1835"/>
              <a:ext cx="978" cy="52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b="1">
                  <a:solidFill>
                    <a:srgbClr val="FFFFFF"/>
                  </a:solidFill>
                  <a:sym typeface="Monotype Sorts"/>
                </a:rPr>
                <a:t>CaCl</a:t>
              </a:r>
              <a:r>
                <a:rPr lang="en-GB" b="1" baseline="-25000">
                  <a:solidFill>
                    <a:srgbClr val="FFFFFF"/>
                  </a:solidFill>
                  <a:sym typeface="Monotype Sorts"/>
                </a:rPr>
                <a:t>2</a:t>
              </a:r>
              <a:br>
                <a:rPr lang="en-GB" b="1" baseline="-25000">
                  <a:solidFill>
                    <a:srgbClr val="FFFFFF"/>
                  </a:solidFill>
                  <a:sym typeface="Monotype Sorts"/>
                </a:rPr>
              </a:br>
              <a:r>
                <a:rPr lang="en-GB">
                  <a:solidFill>
                    <a:srgbClr val="FFFFFF"/>
                  </a:solidFill>
                  <a:sym typeface="Monotype Sorts"/>
                </a:rPr>
                <a:t>(aq)</a:t>
              </a:r>
            </a:p>
          </p:txBody>
        </p:sp>
        <p:sp>
          <p:nvSpPr>
            <p:cNvPr id="37900" name="Text Box 20">
              <a:extLst>
                <a:ext uri="{FF2B5EF4-FFF2-40B4-BE49-F238E27FC236}">
                  <a16:creationId xmlns:a16="http://schemas.microsoft.com/office/drawing/2014/main" id="{ED620F1C-3510-4FE0-B33B-03AD76C204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7" y="1920"/>
              <a:ext cx="266" cy="34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3000" b="1">
                  <a:solidFill>
                    <a:srgbClr val="FFFFFF"/>
                  </a:solidFill>
                </a:rPr>
                <a:t>+</a:t>
              </a:r>
            </a:p>
          </p:txBody>
        </p:sp>
        <p:sp>
          <p:nvSpPr>
            <p:cNvPr id="37901" name="Text Box 21">
              <a:extLst>
                <a:ext uri="{FF2B5EF4-FFF2-40B4-BE49-F238E27FC236}">
                  <a16:creationId xmlns:a16="http://schemas.microsoft.com/office/drawing/2014/main" id="{1F845945-BDFD-4A1A-AF48-014BE0EF96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73" y="1920"/>
              <a:ext cx="266" cy="34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3000" b="1">
                  <a:solidFill>
                    <a:srgbClr val="FFFFFF"/>
                  </a:solidFill>
                </a:rPr>
                <a:t>+</a:t>
              </a:r>
            </a:p>
          </p:txBody>
        </p:sp>
        <p:sp>
          <p:nvSpPr>
            <p:cNvPr id="37903" name="Text Box 23">
              <a:extLst>
                <a:ext uri="{FF2B5EF4-FFF2-40B4-BE49-F238E27FC236}">
                  <a16:creationId xmlns:a16="http://schemas.microsoft.com/office/drawing/2014/main" id="{A2FA137C-42C1-4DA1-AAD7-95D8D48DF0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20" y="1835"/>
              <a:ext cx="500" cy="52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b="1">
                  <a:solidFill>
                    <a:srgbClr val="FFFFFF"/>
                  </a:solidFill>
                  <a:sym typeface="Monotype Sorts"/>
                </a:rPr>
                <a:t>H</a:t>
              </a:r>
              <a:r>
                <a:rPr lang="en-GB" b="1" baseline="-25000">
                  <a:solidFill>
                    <a:srgbClr val="FFFFFF"/>
                  </a:solidFill>
                  <a:sym typeface="Monotype Sorts"/>
                </a:rPr>
                <a:t>2</a:t>
              </a:r>
              <a:r>
                <a:rPr lang="en-GB" b="1">
                  <a:solidFill>
                    <a:srgbClr val="FFFFFF"/>
                  </a:solidFill>
                  <a:sym typeface="Monotype Sorts"/>
                </a:rPr>
                <a:t>O</a:t>
              </a:r>
              <a:br>
                <a:rPr lang="en-GB">
                  <a:solidFill>
                    <a:srgbClr val="FFFFFF"/>
                  </a:solidFill>
                  <a:sym typeface="Monotype Sorts"/>
                </a:rPr>
              </a:br>
              <a:r>
                <a:rPr lang="en-GB">
                  <a:solidFill>
                    <a:srgbClr val="FFFFFF"/>
                  </a:solidFill>
                  <a:sym typeface="Monotype Sorts"/>
                </a:rPr>
                <a:t>(l)</a:t>
              </a:r>
            </a:p>
          </p:txBody>
        </p:sp>
        <p:sp>
          <p:nvSpPr>
            <p:cNvPr id="37904" name="Text Box 24">
              <a:extLst>
                <a:ext uri="{FF2B5EF4-FFF2-40B4-BE49-F238E27FC236}">
                  <a16:creationId xmlns:a16="http://schemas.microsoft.com/office/drawing/2014/main" id="{AA73C8ED-9971-402F-86A4-5EA95F0F2A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9" y="1920"/>
              <a:ext cx="266" cy="34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3000" b="1">
                  <a:solidFill>
                    <a:srgbClr val="FFFFFF"/>
                  </a:solidFill>
                </a:rPr>
                <a:t>+</a:t>
              </a:r>
            </a:p>
          </p:txBody>
        </p:sp>
        <p:sp>
          <p:nvSpPr>
            <p:cNvPr id="37905" name="Text Box 25">
              <a:extLst>
                <a:ext uri="{FF2B5EF4-FFF2-40B4-BE49-F238E27FC236}">
                  <a16:creationId xmlns:a16="http://schemas.microsoft.com/office/drawing/2014/main" id="{6DDA19F9-9872-42D3-872B-F045254A07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79" y="1835"/>
              <a:ext cx="500" cy="52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b="1">
                  <a:solidFill>
                    <a:srgbClr val="FFFFFF"/>
                  </a:solidFill>
                  <a:sym typeface="Monotype Sorts"/>
                </a:rPr>
                <a:t>CO</a:t>
              </a:r>
              <a:r>
                <a:rPr lang="en-GB" b="1" baseline="-25000">
                  <a:solidFill>
                    <a:srgbClr val="FFFFFF"/>
                  </a:solidFill>
                  <a:sym typeface="Monotype Sorts"/>
                </a:rPr>
                <a:t>2</a:t>
              </a:r>
              <a:br>
                <a:rPr lang="en-GB">
                  <a:solidFill>
                    <a:srgbClr val="FFFFFF"/>
                  </a:solidFill>
                  <a:sym typeface="Monotype Sorts"/>
                </a:rPr>
              </a:br>
              <a:r>
                <a:rPr lang="en-GB">
                  <a:solidFill>
                    <a:srgbClr val="FFFFFF"/>
                  </a:solidFill>
                  <a:sym typeface="Monotype Sorts"/>
                </a:rPr>
                <a:t>(g)</a:t>
              </a:r>
            </a:p>
          </p:txBody>
        </p:sp>
      </p:grpSp>
      <p:pic>
        <p:nvPicPr>
          <p:cNvPr id="27" name="Picture 26" descr="Atmospheric_pollutants_7.1.png">
            <a:extLst>
              <a:ext uri="{FF2B5EF4-FFF2-40B4-BE49-F238E27FC236}">
                <a16:creationId xmlns:a16="http://schemas.microsoft.com/office/drawing/2014/main" id="{066FF71D-CA1E-4FC9-B189-F0417DDFC6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3089275"/>
            <a:ext cx="6826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 descr="Atmospheric_pollutants_7.1.png">
            <a:extLst>
              <a:ext uri="{FF2B5EF4-FFF2-40B4-BE49-F238E27FC236}">
                <a16:creationId xmlns:a16="http://schemas.microsoft.com/office/drawing/2014/main" id="{1E231E86-7DD5-46AE-9E2A-F5D1978A4F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238" y="2116138"/>
            <a:ext cx="6826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4781F7E-B62D-4E23-8CFA-339682BA5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690" grpId="0" animBg="1"/>
      <p:bldP spid="24269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>
            <a:extLst>
              <a:ext uri="{FF2B5EF4-FFF2-40B4-BE49-F238E27FC236}">
                <a16:creationId xmlns:a16="http://schemas.microsoft.com/office/drawing/2014/main" id="{D43BF4F6-0316-4045-AA31-7227BE8E44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The effect of surface area on rate</a:t>
            </a:r>
          </a:p>
        </p:txBody>
      </p:sp>
      <p:pic>
        <p:nvPicPr>
          <p:cNvPr id="8" name="Picture 5" descr="flash_icon">
            <a:extLst>
              <a:ext uri="{FF2B5EF4-FFF2-40B4-BE49-F238E27FC236}">
                <a16:creationId xmlns:a16="http://schemas.microsoft.com/office/drawing/2014/main" id="{9FEDA6D4-F85E-42E0-994A-068AB8900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89266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notes_icon">
            <a:extLst>
              <a:ext uri="{FF2B5EF4-FFF2-40B4-BE49-F238E27FC236}">
                <a16:creationId xmlns:a16="http://schemas.microsoft.com/office/drawing/2014/main" id="{35AD1055-BB05-4898-B33A-768D6BBB4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65222" y="130541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D0F3CD-7E31-48B2-BE5A-01A5C873E2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7825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7202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3F46CDAF-34F0-46AF-BE2D-90677BB79665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895394E6-98B3-4D18-9D94-571E0F5698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Reactions, particles and collisions</a:t>
            </a:r>
          </a:p>
        </p:txBody>
      </p:sp>
      <p:sp>
        <p:nvSpPr>
          <p:cNvPr id="23555" name="Text Box 3">
            <a:extLst>
              <a:ext uri="{FF2B5EF4-FFF2-40B4-BE49-F238E27FC236}">
                <a16:creationId xmlns:a16="http://schemas.microsoft.com/office/drawing/2014/main" id="{B02221CD-9970-4077-BFA5-D2A3A1B053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92163"/>
            <a:ext cx="82502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Collision theory says that reactions can only take place when particles collide with a certain amount of energy.</a:t>
            </a:r>
          </a:p>
        </p:txBody>
      </p:sp>
      <p:sp>
        <p:nvSpPr>
          <p:cNvPr id="203780" name="Text Box 4">
            <a:extLst>
              <a:ext uri="{FF2B5EF4-FFF2-40B4-BE49-F238E27FC236}">
                <a16:creationId xmlns:a16="http://schemas.microsoft.com/office/drawing/2014/main" id="{FCB6F959-25D7-4678-9B1E-825696B3C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766888"/>
            <a:ext cx="7942263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The minimum amount of energy needed for the particles to react is called the </a:t>
            </a:r>
            <a:r>
              <a:rPr lang="en-GB" altLang="en-US" b="1">
                <a:solidFill>
                  <a:srgbClr val="FF6600"/>
                </a:solidFill>
              </a:rPr>
              <a:t>activation energy</a:t>
            </a:r>
            <a:r>
              <a:rPr lang="en-GB" altLang="en-US"/>
              <a:t>, and is different for each reaction.</a:t>
            </a:r>
            <a:endParaRPr lang="en-GB" altLang="en-US">
              <a:solidFill>
                <a:srgbClr val="010066"/>
              </a:solidFill>
            </a:endParaRPr>
          </a:p>
        </p:txBody>
      </p:sp>
      <p:sp>
        <p:nvSpPr>
          <p:cNvPr id="203781" name="Text Box 5">
            <a:extLst>
              <a:ext uri="{FF2B5EF4-FFF2-40B4-BE49-F238E27FC236}">
                <a16:creationId xmlns:a16="http://schemas.microsoft.com/office/drawing/2014/main" id="{0FF351FF-48A7-48FE-8F46-C49B603515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3116263"/>
            <a:ext cx="6505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 rate of a reaction depends on two things: </a:t>
            </a:r>
          </a:p>
        </p:txBody>
      </p:sp>
      <p:sp>
        <p:nvSpPr>
          <p:cNvPr id="203782" name="Text Box 6">
            <a:extLst>
              <a:ext uri="{FF2B5EF4-FFF2-40B4-BE49-F238E27FC236}">
                <a16:creationId xmlns:a16="http://schemas.microsoft.com/office/drawing/2014/main" id="{514FC6F1-CCDF-4430-AD28-BCDE68DB4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3733800"/>
            <a:ext cx="6746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/>
              <a:t>the </a:t>
            </a:r>
            <a:r>
              <a:rPr lang="en-GB" altLang="en-US" b="1">
                <a:solidFill>
                  <a:srgbClr val="FF6600"/>
                </a:solidFill>
              </a:rPr>
              <a:t>frequency</a:t>
            </a:r>
            <a:r>
              <a:rPr lang="en-GB" altLang="en-US"/>
              <a:t> of collisions between particles</a:t>
            </a:r>
          </a:p>
        </p:txBody>
      </p:sp>
      <p:sp>
        <p:nvSpPr>
          <p:cNvPr id="203783" name="Text Box 7">
            <a:extLst>
              <a:ext uri="{FF2B5EF4-FFF2-40B4-BE49-F238E27FC236}">
                <a16:creationId xmlns:a16="http://schemas.microsoft.com/office/drawing/2014/main" id="{F7131289-2F4F-4157-B170-9DC4F5E6E6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4352925"/>
            <a:ext cx="6746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/>
              <a:t>the </a:t>
            </a:r>
            <a:r>
              <a:rPr lang="en-GB" altLang="en-US" b="1">
                <a:solidFill>
                  <a:srgbClr val="FF6600"/>
                </a:solidFill>
              </a:rPr>
              <a:t>energy</a:t>
            </a:r>
            <a:r>
              <a:rPr lang="en-GB" altLang="en-US"/>
              <a:t> with which particles collide.</a:t>
            </a:r>
          </a:p>
        </p:txBody>
      </p:sp>
      <p:sp>
        <p:nvSpPr>
          <p:cNvPr id="203784" name="Text Box 8">
            <a:extLst>
              <a:ext uri="{FF2B5EF4-FFF2-40B4-BE49-F238E27FC236}">
                <a16:creationId xmlns:a16="http://schemas.microsoft.com/office/drawing/2014/main" id="{D6A03371-3263-4B13-99C8-0DC00127A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4972050"/>
            <a:ext cx="7942263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If particles collide with less energy than the activation energy, they will not react. The particles will just bounce off each other.</a:t>
            </a:r>
          </a:p>
        </p:txBody>
      </p:sp>
      <p:pic>
        <p:nvPicPr>
          <p:cNvPr id="203786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DD06D14-05CB-46A6-9991-17DBABD88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3787" name="Picture 11" descr="car - fast">
            <a:extLst>
              <a:ext uri="{FF2B5EF4-FFF2-40B4-BE49-F238E27FC236}">
                <a16:creationId xmlns:a16="http://schemas.microsoft.com/office/drawing/2014/main" id="{C6C49B83-B105-44E4-BFC1-726B3CBBC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353" y="2286000"/>
            <a:ext cx="1790700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" descr="notes_icon">
            <a:extLst>
              <a:ext uri="{FF2B5EF4-FFF2-40B4-BE49-F238E27FC236}">
                <a16:creationId xmlns:a16="http://schemas.microsoft.com/office/drawing/2014/main" id="{AAF9511D-ACC3-4BE9-8D63-D188480E7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80" grpId="0"/>
      <p:bldP spid="203781" grpId="0"/>
      <p:bldP spid="203782" grpId="0"/>
      <p:bldP spid="203783" grpId="0"/>
      <p:bldP spid="20378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73697-6FD2-4D4E-95D8-F1EBD9EA0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Collision theory</a:t>
            </a:r>
            <a:endParaRPr lang="en-US" dirty="0"/>
          </a:p>
        </p:txBody>
      </p:sp>
      <p:pic>
        <p:nvPicPr>
          <p:cNvPr id="4" name="Picture 5" descr="flash_icon">
            <a:extLst>
              <a:ext uri="{FF2B5EF4-FFF2-40B4-BE49-F238E27FC236}">
                <a16:creationId xmlns:a16="http://schemas.microsoft.com/office/drawing/2014/main" id="{063AE1FC-A2CE-46F3-941F-CF275CC00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43DC329-81F3-48E6-889D-9251DB8DB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8209" name="ShockwaveFlash1" r:id="rId2" imgW="8699400" imgH="5308560"/>
        </mc:Choice>
        <mc:Fallback>
          <p:control name="ShockwaveFlash1" r:id="rId2" imgW="8699400" imgH="5308560">
            <p:pic>
              <p:nvPicPr>
                <p:cNvPr id="7" name="ShockwaveFlash1">
                  <a:extLst>
                    <a:ext uri="{FF2B5EF4-FFF2-40B4-BE49-F238E27FC236}">
                      <a16:creationId xmlns:a16="http://schemas.microsoft.com/office/drawing/2014/main" id="{5330C4A7-84D1-4EAB-971E-CDA9CF5FAF84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392262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>
            <a:extLst>
              <a:ext uri="{FF2B5EF4-FFF2-40B4-BE49-F238E27FC236}">
                <a16:creationId xmlns:a16="http://schemas.microsoft.com/office/drawing/2014/main" id="{99E46C68-2335-400F-98AB-5E9B0D3FCA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Graphing rates of reaction</a:t>
            </a:r>
          </a:p>
        </p:txBody>
      </p:sp>
      <p:pic>
        <p:nvPicPr>
          <p:cNvPr id="8" name="Picture 5" descr="flash_icon">
            <a:extLst>
              <a:ext uri="{FF2B5EF4-FFF2-40B4-BE49-F238E27FC236}">
                <a16:creationId xmlns:a16="http://schemas.microsoft.com/office/drawing/2014/main" id="{5762347F-D6A6-4FFF-8875-02E646113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notes_icon">
            <a:extLst>
              <a:ext uri="{FF2B5EF4-FFF2-40B4-BE49-F238E27FC236}">
                <a16:creationId xmlns:a16="http://schemas.microsoft.com/office/drawing/2014/main" id="{E904CD1D-EEC7-415E-A071-6A1C1B5E3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75A876D-2257-457C-831B-62318FF53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1056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D8438834-B747-4506-BEE7-515D326F9483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1">
            <a:extLst>
              <a:ext uri="{FF2B5EF4-FFF2-40B4-BE49-F238E27FC236}">
                <a16:creationId xmlns:a16="http://schemas.microsoft.com/office/drawing/2014/main" id="{C6BB1DD6-DA22-4281-8858-E8B95F7ED0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Calculating rate of reaction from graphs</a:t>
            </a:r>
          </a:p>
        </p:txBody>
      </p:sp>
      <p:sp>
        <p:nvSpPr>
          <p:cNvPr id="24608" name="Text Box 30">
            <a:extLst>
              <a:ext uri="{FF2B5EF4-FFF2-40B4-BE49-F238E27FC236}">
                <a16:creationId xmlns:a16="http://schemas.microsoft.com/office/drawing/2014/main" id="{A41387C6-F1B7-4657-8316-79C1BE880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050" y="5756275"/>
            <a:ext cx="2479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rate of reaction =</a:t>
            </a:r>
          </a:p>
        </p:txBody>
      </p:sp>
      <p:sp>
        <p:nvSpPr>
          <p:cNvPr id="24609" name="Text Box 31">
            <a:extLst>
              <a:ext uri="{FF2B5EF4-FFF2-40B4-BE49-F238E27FC236}">
                <a16:creationId xmlns:a16="http://schemas.microsoft.com/office/drawing/2014/main" id="{052A3155-C3CF-46A9-A3DF-CBA75F3E13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9900" y="6053138"/>
            <a:ext cx="71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20</a:t>
            </a:r>
            <a:r>
              <a:rPr lang="en-GB" altLang="en-US" sz="1000">
                <a:solidFill>
                  <a:srgbClr val="010066"/>
                </a:solidFill>
              </a:rPr>
              <a:t> </a:t>
            </a:r>
            <a:r>
              <a:rPr lang="en-GB" altLang="en-US">
                <a:solidFill>
                  <a:srgbClr val="010066"/>
                </a:solidFill>
              </a:rPr>
              <a:t>s</a:t>
            </a:r>
            <a:endParaRPr lang="en-GB" altLang="en-US" b="1">
              <a:solidFill>
                <a:srgbClr val="CC0000"/>
              </a:solidFill>
            </a:endParaRPr>
          </a:p>
        </p:txBody>
      </p:sp>
      <p:sp>
        <p:nvSpPr>
          <p:cNvPr id="24610" name="Text Box 32">
            <a:extLst>
              <a:ext uri="{FF2B5EF4-FFF2-40B4-BE49-F238E27FC236}">
                <a16:creationId xmlns:a16="http://schemas.microsoft.com/office/drawing/2014/main" id="{3915D01D-4535-42A4-B436-4286BFD57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3538" y="5584825"/>
            <a:ext cx="1077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45</a:t>
            </a:r>
            <a:r>
              <a:rPr lang="en-GB" altLang="en-US" sz="1000">
                <a:solidFill>
                  <a:srgbClr val="010066"/>
                </a:solidFill>
              </a:rPr>
              <a:t> </a:t>
            </a:r>
            <a:r>
              <a:rPr lang="en-GB" altLang="en-US">
                <a:solidFill>
                  <a:srgbClr val="010066"/>
                </a:solidFill>
              </a:rPr>
              <a:t>cm</a:t>
            </a:r>
            <a:r>
              <a:rPr lang="en-GB" altLang="en-US" baseline="30000">
                <a:solidFill>
                  <a:srgbClr val="010066"/>
                </a:solidFill>
              </a:rPr>
              <a:t>3</a:t>
            </a:r>
          </a:p>
        </p:txBody>
      </p:sp>
      <p:sp>
        <p:nvSpPr>
          <p:cNvPr id="24611" name="Line 33">
            <a:extLst>
              <a:ext uri="{FF2B5EF4-FFF2-40B4-BE49-F238E27FC236}">
                <a16:creationId xmlns:a16="http://schemas.microsoft.com/office/drawing/2014/main" id="{A1363EF5-83AB-43FD-915C-6919388DAED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70213" y="6032500"/>
            <a:ext cx="828675" cy="0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24606" name="Text Box 35">
            <a:extLst>
              <a:ext uri="{FF2B5EF4-FFF2-40B4-BE49-F238E27FC236}">
                <a16:creationId xmlns:a16="http://schemas.microsoft.com/office/drawing/2014/main" id="{18309B96-A004-4155-A4D8-326339B12A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4688" y="5695950"/>
            <a:ext cx="2479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rate of reaction =</a:t>
            </a:r>
          </a:p>
        </p:txBody>
      </p:sp>
      <p:sp>
        <p:nvSpPr>
          <p:cNvPr id="24607" name="Text Box 36">
            <a:extLst>
              <a:ext uri="{FF2B5EF4-FFF2-40B4-BE49-F238E27FC236}">
                <a16:creationId xmlns:a16="http://schemas.microsoft.com/office/drawing/2014/main" id="{A6310409-31B3-4CFA-A23E-D8D917BD7B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1975" y="5695950"/>
            <a:ext cx="1620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FF6600"/>
                </a:solidFill>
              </a:rPr>
              <a:t>2.25</a:t>
            </a:r>
            <a:r>
              <a:rPr lang="en-GB" altLang="en-US" sz="1000" b="1">
                <a:solidFill>
                  <a:srgbClr val="FF6600"/>
                </a:solidFill>
              </a:rPr>
              <a:t> </a:t>
            </a:r>
            <a:r>
              <a:rPr lang="en-GB" altLang="en-US" b="1">
                <a:solidFill>
                  <a:srgbClr val="FF6600"/>
                </a:solidFill>
              </a:rPr>
              <a:t>cm</a:t>
            </a:r>
            <a:r>
              <a:rPr lang="en-GB" altLang="en-US" b="1" baseline="30000">
                <a:solidFill>
                  <a:srgbClr val="FF6600"/>
                </a:solidFill>
              </a:rPr>
              <a:t>3</a:t>
            </a:r>
            <a:r>
              <a:rPr lang="en-GB" altLang="en-US" b="1">
                <a:solidFill>
                  <a:srgbClr val="FF6600"/>
                </a:solidFill>
              </a:rPr>
              <a:t>/s</a:t>
            </a:r>
          </a:p>
        </p:txBody>
      </p:sp>
      <p:sp>
        <p:nvSpPr>
          <p:cNvPr id="249893" name="Text Box 37">
            <a:extLst>
              <a:ext uri="{FF2B5EF4-FFF2-40B4-BE49-F238E27FC236}">
                <a16:creationId xmlns:a16="http://schemas.microsoft.com/office/drawing/2014/main" id="{8790F372-062D-4145-B16E-3838B61A03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879975"/>
            <a:ext cx="79295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The gradient of the graph is equal to the initial rate of reaction at that time.</a:t>
            </a:r>
          </a:p>
        </p:txBody>
      </p:sp>
      <p:sp>
        <p:nvSpPr>
          <p:cNvPr id="24586" name="Text Box 38">
            <a:extLst>
              <a:ext uri="{FF2B5EF4-FFF2-40B4-BE49-F238E27FC236}">
                <a16:creationId xmlns:a16="http://schemas.microsoft.com/office/drawing/2014/main" id="{156EDBB3-FE17-4D0F-ADB1-7299C82F33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92163"/>
            <a:ext cx="7929563" cy="4572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How can the rate of reaction be calculated from a graph?</a:t>
            </a:r>
          </a:p>
        </p:txBody>
      </p:sp>
      <p:pic>
        <p:nvPicPr>
          <p:cNvPr id="24588" name="Picture 40" descr="Changing_reaction_rates_6.1.png">
            <a:extLst>
              <a:ext uri="{FF2B5EF4-FFF2-40B4-BE49-F238E27FC236}">
                <a16:creationId xmlns:a16="http://schemas.microsoft.com/office/drawing/2014/main" id="{3ED5335D-4651-479B-8E7F-B4F688A477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25" y="1325563"/>
            <a:ext cx="6961188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9803170-D4AB-4732-8FEE-012D82986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1F1BB5F-513E-408B-8C58-2D66E9A64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65665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08" grpId="0"/>
      <p:bldP spid="24609" grpId="0"/>
      <p:bldP spid="24610" grpId="0"/>
      <p:bldP spid="24606" grpId="0"/>
      <p:bldP spid="24607" grpId="0"/>
      <p:bldP spid="24989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CB9E3CEC-2927-4CBB-9B6C-FDFC059294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Changing the rate of reactions</a:t>
            </a:r>
          </a:p>
        </p:txBody>
      </p:sp>
      <p:sp>
        <p:nvSpPr>
          <p:cNvPr id="205827" name="Text Box 3">
            <a:extLst>
              <a:ext uri="{FF2B5EF4-FFF2-40B4-BE49-F238E27FC236}">
                <a16:creationId xmlns:a16="http://schemas.microsoft.com/office/drawing/2014/main" id="{0858C4D4-8C0A-4207-B998-1AAEA542EF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2705528"/>
            <a:ext cx="4567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>
                <a:solidFill>
                  <a:srgbClr val="010066"/>
                </a:solidFill>
              </a:rPr>
              <a:t>increased </a:t>
            </a:r>
            <a:r>
              <a:rPr lang="en-GB" altLang="en-US" b="1">
                <a:solidFill>
                  <a:srgbClr val="FF6600"/>
                </a:solidFill>
              </a:rPr>
              <a:t>temperature</a:t>
            </a:r>
            <a:endParaRPr lang="en-GB" altLang="en-US">
              <a:solidFill>
                <a:srgbClr val="010066"/>
              </a:solidFill>
            </a:endParaRPr>
          </a:p>
        </p:txBody>
      </p:sp>
      <p:sp>
        <p:nvSpPr>
          <p:cNvPr id="205828" name="Text Box 4">
            <a:extLst>
              <a:ext uri="{FF2B5EF4-FFF2-40B4-BE49-F238E27FC236}">
                <a16:creationId xmlns:a16="http://schemas.microsoft.com/office/drawing/2014/main" id="{52319742-E30A-4368-B70C-39AA54A340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3479648"/>
            <a:ext cx="761047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10066"/>
                </a:solidFill>
              </a:rPr>
              <a:t>increased </a:t>
            </a:r>
            <a:r>
              <a:rPr lang="en-GB" altLang="en-US" b="1" dirty="0">
                <a:solidFill>
                  <a:srgbClr val="FF6600"/>
                </a:solidFill>
              </a:rPr>
              <a:t>concentration</a:t>
            </a:r>
            <a:r>
              <a:rPr lang="en-GB" altLang="en-US" dirty="0">
                <a:solidFill>
                  <a:srgbClr val="010066"/>
                </a:solidFill>
              </a:rPr>
              <a:t> of dissolved reactants, and increased </a:t>
            </a:r>
            <a:r>
              <a:rPr lang="en-GB" altLang="en-US" b="1" dirty="0">
                <a:solidFill>
                  <a:srgbClr val="FF6600"/>
                </a:solidFill>
              </a:rPr>
              <a:t>pressure</a:t>
            </a:r>
            <a:r>
              <a:rPr lang="en-GB" altLang="en-US" dirty="0">
                <a:solidFill>
                  <a:srgbClr val="010066"/>
                </a:solidFill>
              </a:rPr>
              <a:t> of gaseous reactants</a:t>
            </a:r>
          </a:p>
        </p:txBody>
      </p:sp>
      <p:sp>
        <p:nvSpPr>
          <p:cNvPr id="205829" name="Text Box 5">
            <a:extLst>
              <a:ext uri="{FF2B5EF4-FFF2-40B4-BE49-F238E27FC236}">
                <a16:creationId xmlns:a16="http://schemas.microsoft.com/office/drawing/2014/main" id="{C3C2143A-BF68-4124-AD66-4128090572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4627563"/>
            <a:ext cx="396486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10066"/>
                </a:solidFill>
              </a:rPr>
              <a:t>increased </a:t>
            </a:r>
            <a:r>
              <a:rPr lang="en-GB" altLang="en-US" b="1" dirty="0">
                <a:solidFill>
                  <a:srgbClr val="FF6600"/>
                </a:solidFill>
              </a:rPr>
              <a:t>surface area</a:t>
            </a:r>
            <a:r>
              <a:rPr lang="en-GB" altLang="en-US" dirty="0">
                <a:solidFill>
                  <a:srgbClr val="010066"/>
                </a:solidFill>
              </a:rPr>
              <a:t> of solid reactants</a:t>
            </a:r>
            <a:endParaRPr lang="en-GB" altLang="en-US" b="1" dirty="0">
              <a:solidFill>
                <a:srgbClr val="010066"/>
              </a:solidFill>
            </a:endParaRPr>
          </a:p>
        </p:txBody>
      </p:sp>
      <p:sp>
        <p:nvSpPr>
          <p:cNvPr id="205830" name="Text Box 6">
            <a:extLst>
              <a:ext uri="{FF2B5EF4-FFF2-40B4-BE49-F238E27FC236}">
                <a16:creationId xmlns:a16="http://schemas.microsoft.com/office/drawing/2014/main" id="{4F8D2A19-F027-4A64-BFD7-D7EF31F2BA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5700713"/>
            <a:ext cx="307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10066"/>
                </a:solidFill>
              </a:rPr>
              <a:t>use of a </a:t>
            </a:r>
            <a:r>
              <a:rPr lang="en-GB" altLang="en-US" b="1" dirty="0">
                <a:solidFill>
                  <a:srgbClr val="FF6600"/>
                </a:solidFill>
              </a:rPr>
              <a:t>catalyst</a:t>
            </a:r>
            <a:r>
              <a:rPr lang="en-GB" altLang="en-US" dirty="0">
                <a:solidFill>
                  <a:srgbClr val="010066"/>
                </a:solidFill>
              </a:rPr>
              <a:t>. </a:t>
            </a:r>
          </a:p>
        </p:txBody>
      </p:sp>
      <p:sp>
        <p:nvSpPr>
          <p:cNvPr id="25607" name="Text Box 7">
            <a:extLst>
              <a:ext uri="{FF2B5EF4-FFF2-40B4-BE49-F238E27FC236}">
                <a16:creationId xmlns:a16="http://schemas.microsoft.com/office/drawing/2014/main" id="{4F2542A1-301C-4DC0-9608-98B9063A4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92163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Anything that increases the number of successful collisions between reactant particles will speed up a reaction.</a:t>
            </a:r>
          </a:p>
        </p:txBody>
      </p:sp>
      <p:sp>
        <p:nvSpPr>
          <p:cNvPr id="205832" name="Text Box 8">
            <a:extLst>
              <a:ext uri="{FF2B5EF4-FFF2-40B4-BE49-F238E27FC236}">
                <a16:creationId xmlns:a16="http://schemas.microsoft.com/office/drawing/2014/main" id="{9FB8972B-BC63-40FD-B1E4-DB76355E2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931408"/>
            <a:ext cx="5848350" cy="4572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What factors affect the rate of reactions?</a:t>
            </a:r>
          </a:p>
        </p:txBody>
      </p:sp>
      <p:pic>
        <p:nvPicPr>
          <p:cNvPr id="12" name="Picture 9" descr="notes_icon">
            <a:extLst>
              <a:ext uri="{FF2B5EF4-FFF2-40B4-BE49-F238E27FC236}">
                <a16:creationId xmlns:a16="http://schemas.microsoft.com/office/drawing/2014/main" id="{AB567DE9-FE60-43A6-A09D-5BC1274F3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E755E51-235B-4998-AA37-009B30DED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01" descr="Changing_reaction_rates_8.1.png">
            <a:extLst>
              <a:ext uri="{FF2B5EF4-FFF2-40B4-BE49-F238E27FC236}">
                <a16:creationId xmlns:a16="http://schemas.microsoft.com/office/drawing/2014/main" id="{5CA2F14B-786F-4D02-A9EC-52AFD261671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2"/>
          <a:stretch/>
        </p:blipFill>
        <p:spPr bwMode="auto">
          <a:xfrm>
            <a:off x="5572491" y="4627563"/>
            <a:ext cx="1842721" cy="1958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D1C0A25-8037-4CC8-9D9F-945D78F09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96747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27" grpId="0"/>
      <p:bldP spid="205828" grpId="0"/>
      <p:bldP spid="205829" grpId="0"/>
      <p:bldP spid="205830" grpId="0"/>
      <p:bldP spid="2058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Changing_reaction_rates_8.5.png">
            <a:extLst>
              <a:ext uri="{FF2B5EF4-FFF2-40B4-BE49-F238E27FC236}">
                <a16:creationId xmlns:a16="http://schemas.microsoft.com/office/drawing/2014/main" id="{64025230-E67B-41F9-ADA1-81EDA41D36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425" y="3487738"/>
            <a:ext cx="1560513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3" descr="Changing_reaction_rates_8.4.png">
            <a:extLst>
              <a:ext uri="{FF2B5EF4-FFF2-40B4-BE49-F238E27FC236}">
                <a16:creationId xmlns:a16="http://schemas.microsoft.com/office/drawing/2014/main" id="{BED081C6-CF89-40E9-8E7C-28033C2CA5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3487738"/>
            <a:ext cx="1560512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2" descr="Changing_reaction_rates_8.3.png">
            <a:extLst>
              <a:ext uri="{FF2B5EF4-FFF2-40B4-BE49-F238E27FC236}">
                <a16:creationId xmlns:a16="http://schemas.microsoft.com/office/drawing/2014/main" id="{35098509-9D1C-4399-A036-944BF27348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8" y="3487738"/>
            <a:ext cx="1558925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1" descr="Changing_reaction_rates_8.2.png">
            <a:extLst>
              <a:ext uri="{FF2B5EF4-FFF2-40B4-BE49-F238E27FC236}">
                <a16:creationId xmlns:a16="http://schemas.microsoft.com/office/drawing/2014/main" id="{CABFF4C6-EE70-4541-986A-B8EFD3B675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800" y="3487738"/>
            <a:ext cx="1560513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01" descr="Changing_reaction_rates_8.1.png">
            <a:extLst>
              <a:ext uri="{FF2B5EF4-FFF2-40B4-BE49-F238E27FC236}">
                <a16:creationId xmlns:a16="http://schemas.microsoft.com/office/drawing/2014/main" id="{EAA9AD6B-FEAC-4A95-A4DE-472897BAF2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3487738"/>
            <a:ext cx="1560512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Rectangle 2">
            <a:extLst>
              <a:ext uri="{FF2B5EF4-FFF2-40B4-BE49-F238E27FC236}">
                <a16:creationId xmlns:a16="http://schemas.microsoft.com/office/drawing/2014/main" id="{71A657D8-F28C-4604-8900-740EB13488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Slower and slower</a:t>
            </a:r>
          </a:p>
        </p:txBody>
      </p:sp>
      <p:sp>
        <p:nvSpPr>
          <p:cNvPr id="26632" name="Text Box 3">
            <a:extLst>
              <a:ext uri="{FF2B5EF4-FFF2-40B4-BE49-F238E27FC236}">
                <a16:creationId xmlns:a16="http://schemas.microsoft.com/office/drawing/2014/main" id="{A749D57A-E7D6-4EE4-B7AF-2F3FE653CF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92163"/>
            <a:ext cx="81740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Reactions do not proceed at a steady rate. They start off at a certain speed, then get slower and slower until they stop.</a:t>
            </a:r>
          </a:p>
        </p:txBody>
      </p:sp>
      <p:sp>
        <p:nvSpPr>
          <p:cNvPr id="207876" name="Text Box 4">
            <a:extLst>
              <a:ext uri="{FF2B5EF4-FFF2-40B4-BE49-F238E27FC236}">
                <a16:creationId xmlns:a16="http://schemas.microsoft.com/office/drawing/2014/main" id="{D6F5299F-56B9-4F17-85AA-79271D82FE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693863"/>
            <a:ext cx="738540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As the reaction progresses, the concentration of the reactants decreases.</a:t>
            </a:r>
          </a:p>
        </p:txBody>
      </p:sp>
      <p:sp>
        <p:nvSpPr>
          <p:cNvPr id="207877" name="Text Box 5">
            <a:extLst>
              <a:ext uri="{FF2B5EF4-FFF2-40B4-BE49-F238E27FC236}">
                <a16:creationId xmlns:a16="http://schemas.microsoft.com/office/drawing/2014/main" id="{D051B510-2BB6-475E-AD3C-E398ABA286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2603500"/>
            <a:ext cx="79914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This reduces the frequency of collisions between particles and so the reaction slows down.</a:t>
            </a:r>
            <a:endParaRPr lang="en-GB" altLang="en-US">
              <a:solidFill>
                <a:srgbClr val="010066"/>
              </a:solidFill>
            </a:endParaRPr>
          </a:p>
        </p:txBody>
      </p:sp>
      <p:sp>
        <p:nvSpPr>
          <p:cNvPr id="26653" name="AutoShape 7">
            <a:extLst>
              <a:ext uri="{FF2B5EF4-FFF2-40B4-BE49-F238E27FC236}">
                <a16:creationId xmlns:a16="http://schemas.microsoft.com/office/drawing/2014/main" id="{E0F1A66C-3018-4D66-BEC0-C39C48C12F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0" y="5549900"/>
            <a:ext cx="5267325" cy="939800"/>
          </a:xfrm>
          <a:prstGeom prst="rightArrow">
            <a:avLst>
              <a:gd name="adj1" fmla="val 52704"/>
              <a:gd name="adj2" fmla="val 31553"/>
            </a:avLst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FF66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6654" name="Text Box 8">
            <a:extLst>
              <a:ext uri="{FF2B5EF4-FFF2-40B4-BE49-F238E27FC236}">
                <a16:creationId xmlns:a16="http://schemas.microsoft.com/office/drawing/2014/main" id="{DB1C305F-73AE-4B1D-B837-D71FF5CC3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9338" y="5791200"/>
            <a:ext cx="4779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percentage completion of reaction</a:t>
            </a:r>
          </a:p>
        </p:txBody>
      </p:sp>
      <p:pic>
        <p:nvPicPr>
          <p:cNvPr id="26638" name="Picture 25" descr="red">
            <a:extLst>
              <a:ext uri="{FF2B5EF4-FFF2-40B4-BE49-F238E27FC236}">
                <a16:creationId xmlns:a16="http://schemas.microsoft.com/office/drawing/2014/main" id="{F15B0204-FBD7-4175-A1F3-DCF057CFD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407" y="5683250"/>
            <a:ext cx="3206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9" name="Text Box 26">
            <a:extLst>
              <a:ext uri="{FF2B5EF4-FFF2-40B4-BE49-F238E27FC236}">
                <a16:creationId xmlns:a16="http://schemas.microsoft.com/office/drawing/2014/main" id="{3B5F31F1-FC06-4B7F-B1A7-70ED741DFD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6913" y="5614988"/>
            <a:ext cx="1541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 dirty="0">
                <a:solidFill>
                  <a:srgbClr val="010066"/>
                </a:solidFill>
              </a:rPr>
              <a:t>reactants</a:t>
            </a:r>
          </a:p>
        </p:txBody>
      </p:sp>
      <p:sp>
        <p:nvSpPr>
          <p:cNvPr id="26640" name="Text Box 27">
            <a:extLst>
              <a:ext uri="{FF2B5EF4-FFF2-40B4-BE49-F238E27FC236}">
                <a16:creationId xmlns:a16="http://schemas.microsoft.com/office/drawing/2014/main" id="{6414BF7E-40F4-49C3-BD41-BC21E64ED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6913" y="6032500"/>
            <a:ext cx="1317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product</a:t>
            </a:r>
          </a:p>
        </p:txBody>
      </p:sp>
      <p:pic>
        <p:nvPicPr>
          <p:cNvPr id="26641" name="Picture 28" descr="yellow">
            <a:extLst>
              <a:ext uri="{FF2B5EF4-FFF2-40B4-BE49-F238E27FC236}">
                <a16:creationId xmlns:a16="http://schemas.microsoft.com/office/drawing/2014/main" id="{2FC71248-2DE8-4273-A4CB-6579D99F65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170" y="5683250"/>
            <a:ext cx="3206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2" name="Picture 29" descr="orange">
            <a:extLst>
              <a:ext uri="{FF2B5EF4-FFF2-40B4-BE49-F238E27FC236}">
                <a16:creationId xmlns:a16="http://schemas.microsoft.com/office/drawing/2014/main" id="{C2A2E6C5-3126-4281-A6C3-D124B7E66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795" y="6102350"/>
            <a:ext cx="601662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DCC0A0D-6BB1-433D-B491-8FBF400E5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6" grpId="0"/>
      <p:bldP spid="207877" grpId="0"/>
      <p:bldP spid="26653" grpId="0" animBg="1"/>
      <p:bldP spid="26654" grpId="0"/>
      <p:bldP spid="26639" grpId="0"/>
      <p:bldP spid="266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878DBB7C-2561-474E-B6F4-F8B31424E1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Effect of temperature on rate</a:t>
            </a:r>
          </a:p>
        </p:txBody>
      </p:sp>
      <p:sp>
        <p:nvSpPr>
          <p:cNvPr id="29699" name="Text Box 3">
            <a:extLst>
              <a:ext uri="{FF2B5EF4-FFF2-40B4-BE49-F238E27FC236}">
                <a16:creationId xmlns:a16="http://schemas.microsoft.com/office/drawing/2014/main" id="{024221F6-24FE-4621-ADCE-52231D40BF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92163"/>
            <a:ext cx="83216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higher the temperature, the faster the rate of a reaction. In many reactions, a rise in temperature of 10</a:t>
            </a:r>
            <a:r>
              <a:rPr lang="en-GB" altLang="en-US" sz="1000" dirty="0"/>
              <a:t> </a:t>
            </a:r>
            <a:r>
              <a:rPr lang="en-US" altLang="en-US" dirty="0">
                <a:cs typeface="Arial" panose="020B0604020202020204" pitchFamily="34" charset="0"/>
              </a:rPr>
              <a:t>°C causes the rate of reaction to approximately double.</a:t>
            </a:r>
          </a:p>
        </p:txBody>
      </p:sp>
      <p:sp>
        <p:nvSpPr>
          <p:cNvPr id="215044" name="Text Box 4">
            <a:extLst>
              <a:ext uri="{FF2B5EF4-FFF2-40B4-BE49-F238E27FC236}">
                <a16:creationId xmlns:a16="http://schemas.microsoft.com/office/drawing/2014/main" id="{3AC47168-3932-405A-88E8-690436139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4" y="2297175"/>
            <a:ext cx="7296395" cy="83026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Why does increased temperature increase the rate of reaction?</a:t>
            </a:r>
            <a:endParaRPr lang="en-US" altLang="en-US" dirty="0">
              <a:cs typeface="Arial" panose="020B0604020202020204" pitchFamily="34" charset="0"/>
            </a:endParaRPr>
          </a:p>
        </p:txBody>
      </p:sp>
      <p:sp>
        <p:nvSpPr>
          <p:cNvPr id="215045" name="Text Box 5">
            <a:extLst>
              <a:ext uri="{FF2B5EF4-FFF2-40B4-BE49-F238E27FC236}">
                <a16:creationId xmlns:a16="http://schemas.microsoft.com/office/drawing/2014/main" id="{02C02B54-F13B-41F0-BAE6-8676DC954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3445000"/>
            <a:ext cx="740798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en-GB" altLang="en-US" dirty="0"/>
              <a:t>At a higher temperature, particles have more energy. This means they move faster and are more likely to collide with other particles.</a:t>
            </a:r>
            <a:endParaRPr lang="en-US" altLang="en-US" dirty="0">
              <a:cs typeface="Arial" panose="020B0604020202020204" pitchFamily="34" charset="0"/>
            </a:endParaRPr>
          </a:p>
        </p:txBody>
      </p:sp>
      <p:sp>
        <p:nvSpPr>
          <p:cNvPr id="215046" name="Text Box 6">
            <a:extLst>
              <a:ext uri="{FF2B5EF4-FFF2-40B4-BE49-F238E27FC236}">
                <a16:creationId xmlns:a16="http://schemas.microsoft.com/office/drawing/2014/main" id="{84FB5722-E66A-4994-9124-7D9BE55AC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962891"/>
            <a:ext cx="774989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en-GB" altLang="en-US" dirty="0"/>
              <a:t>When the particles collide, they do so with more energy, and so the number of successful collisions increases. </a:t>
            </a:r>
            <a:endParaRPr lang="en-US" altLang="en-US" dirty="0">
              <a:cs typeface="Arial" panose="020B0604020202020204" pitchFamily="34" charset="0"/>
            </a:endParaRPr>
          </a:p>
        </p:txBody>
      </p:sp>
      <p:pic>
        <p:nvPicPr>
          <p:cNvPr id="9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5E7DB3E-6D22-4342-B3B0-26EB60367A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C884A7-655E-4B7A-9E2A-DEAE13E47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2221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44" grpId="0" animBg="1"/>
      <p:bldP spid="215045" grpId="0"/>
      <p:bldP spid="21504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DEFAULT DESIGN" val="d5PufYeS"/>
  <p:tag name="ARTICULATE_DESIGN_ID_1_DEFAULT DESIGN" val="Z7JhOd5c"/>
  <p:tag name="ARTICULATE_DESIGN_ID_4_DEFAULT DESIGN" val="YgVvobzz"/>
  <p:tag name="ARTICULATE_DESIGN_ID_3_DEFAULT DESIGN" val="FEZ5j9yd"/>
  <p:tag name="ARTICULATE_DESIGN_ID_PART1" val="2wfc14Ki"/>
  <p:tag name="ARTICULATE_DESIGN_ID_PART2" val="H3L5fP17"/>
  <p:tag name="ARTICULATE_DESIGN_ID_PART3" val="bakPdD0S"/>
  <p:tag name="ARTICULATE_DESIGN_ID_PART4" val="otYIVQEc"/>
  <p:tag name="ARTICULATE_DESIGN_ID_PART5" val="Y0jjmPUo"/>
  <p:tag name="ARTICULATE_SLIDE_COUNT" val="20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50800">
          <a:solidFill>
            <a:srgbClr val="010066"/>
          </a:solidFill>
          <a:round/>
          <a:headEnd type="none" w="sm" len="sm"/>
          <a:tailEnd type="triangle" w="lg" len="lg"/>
        </a:ln>
      </a:spPr>
      <a:bodyPr>
        <a:spAutoFit/>
      </a:bodyPr>
      <a:lstStyle>
        <a:defPPr>
          <a:defRPr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14619</TotalTime>
  <Words>1928</Words>
  <Application>Microsoft Office PowerPoint</Application>
  <PresentationFormat>On-screen Show (4:3)</PresentationFormat>
  <Paragraphs>200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Wingdings</vt:lpstr>
      <vt:lpstr>Arial</vt:lpstr>
      <vt:lpstr>Wingdings 2</vt:lpstr>
      <vt:lpstr>1_Default Design</vt:lpstr>
      <vt:lpstr>4_Default Design</vt:lpstr>
      <vt:lpstr>Changing Reaction  Rates</vt:lpstr>
      <vt:lpstr>Information</vt:lpstr>
      <vt:lpstr>Reactions, particles and collisions</vt:lpstr>
      <vt:lpstr>Collision theory</vt:lpstr>
      <vt:lpstr>Graphing rates of reaction</vt:lpstr>
      <vt:lpstr>Calculating rate of reaction from graphs</vt:lpstr>
      <vt:lpstr>Changing the rate of reactions</vt:lpstr>
      <vt:lpstr>Slower and slower</vt:lpstr>
      <vt:lpstr>Effect of temperature on rate</vt:lpstr>
      <vt:lpstr>Temperature and particle collisions</vt:lpstr>
      <vt:lpstr>How does temperature affect rate? (1)</vt:lpstr>
      <vt:lpstr>How does temperature affect rate? (2)</vt:lpstr>
      <vt:lpstr>Effect of concentration on rate of reaction</vt:lpstr>
      <vt:lpstr>Concentration and particle collisions</vt:lpstr>
      <vt:lpstr>The effect of concentration on rate</vt:lpstr>
      <vt:lpstr>Effect of pressure on rate of reaction</vt:lpstr>
      <vt:lpstr>Surface area to volume ratio</vt:lpstr>
      <vt:lpstr>Effect of surface area on rate of reaction</vt:lpstr>
      <vt:lpstr>Surface area and particle collisions</vt:lpstr>
      <vt:lpstr>Reaction between a carbonate and an acid</vt:lpstr>
      <vt:lpstr>The effect of surface area on rate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Changing Reaction Rates</dc:title>
  <dc:subject>Boardworks High School Physical Science</dc:subject>
  <dc:creator>Boardworks</dc:creator>
  <cp:lastModifiedBy>Tim Crilly</cp:lastModifiedBy>
  <cp:revision>573</cp:revision>
  <dcterms:created xsi:type="dcterms:W3CDTF">2003-10-06T13:07:42Z</dcterms:created>
  <dcterms:modified xsi:type="dcterms:W3CDTF">2019-01-31T15:27:33Z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9D8F6EBB-44D7-473F-A035-405ACE4C888E</vt:lpwstr>
  </property>
  <property fmtid="{D5CDD505-2E9C-101B-9397-08002B2CF9AE}" pid="3" name="ArticulatePath">
    <vt:lpwstr>Changing Reaction Rates</vt:lpwstr>
  </property>
</Properties>
</file>