
<file path=[Content_Types].xml><?xml version="1.0" encoding="utf-8"?>
<Types xmlns="http://schemas.openxmlformats.org/package/2006/content-types">
  <Default Extension="bin" ContentType="application/vnd.ms-office.activeX"/>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vml" ContentType="application/vnd.openxmlformats-officedocument.vmlDrawing"/>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ags/tag7.xml" ContentType="application/vnd.openxmlformats-officedocument.presentationml.tags+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8.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activeX/activeX1.xml" ContentType="application/vnd.ms-office.activeX+xml"/>
  <Override PartName="/ppt/notesSlides/notesSlide4.xml" ContentType="application/vnd.openxmlformats-officedocument.presentationml.notesSlide+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ctiveX/activeX3.xml" ContentType="application/vnd.ms-office.activeX+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activeX/activeX4.xml" ContentType="application/vnd.ms-office.activeX+xml"/>
  <Override PartName="/ppt/notesSlides/notesSlide17.xml" ContentType="application/vnd.openxmlformats-officedocument.presentationml.notesSlide+xml"/>
  <Override PartName="/ppt/activeX/activeX5.xml" ContentType="application/vnd.ms-office.activeX+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activeX/activeX6.xml" ContentType="application/vnd.ms-office.activeX+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p:sldMasterIdLst>
    <p:sldMasterId id="2147486053" r:id="rId1"/>
    <p:sldMasterId id="2147486068" r:id="rId2"/>
  </p:sldMasterIdLst>
  <p:notesMasterIdLst>
    <p:notesMasterId r:id="rId28"/>
  </p:notesMasterIdLst>
  <p:handoutMasterIdLst>
    <p:handoutMasterId r:id="rId29"/>
  </p:handoutMasterIdLst>
  <p:sldIdLst>
    <p:sldId id="430" r:id="rId3"/>
    <p:sldId id="527" r:id="rId4"/>
    <p:sldId id="502" r:id="rId5"/>
    <p:sldId id="503" r:id="rId6"/>
    <p:sldId id="504" r:id="rId7"/>
    <p:sldId id="505" r:id="rId8"/>
    <p:sldId id="506" r:id="rId9"/>
    <p:sldId id="507" r:id="rId10"/>
    <p:sldId id="508" r:id="rId11"/>
    <p:sldId id="509" r:id="rId12"/>
    <p:sldId id="510" r:id="rId13"/>
    <p:sldId id="511" r:id="rId14"/>
    <p:sldId id="484" r:id="rId15"/>
    <p:sldId id="485" r:id="rId16"/>
    <p:sldId id="486" r:id="rId17"/>
    <p:sldId id="487" r:id="rId18"/>
    <p:sldId id="488" r:id="rId19"/>
    <p:sldId id="489" r:id="rId20"/>
    <p:sldId id="515" r:id="rId21"/>
    <p:sldId id="517" r:id="rId22"/>
    <p:sldId id="516" r:id="rId23"/>
    <p:sldId id="491" r:id="rId24"/>
    <p:sldId id="492" r:id="rId25"/>
    <p:sldId id="493" r:id="rId26"/>
    <p:sldId id="494" r:id="rId27"/>
  </p:sldIdLst>
  <p:sldSz cx="9144000" cy="6858000" type="screen4x3"/>
  <p:notesSz cx="6858000" cy="9296400"/>
  <p:embeddedFontLst>
    <p:embeddedFont>
      <p:font typeface="Wingdings 2" panose="05020102010507070707" pitchFamily="18" charset="2"/>
      <p:regular r:id="rId30"/>
    </p:embeddedFont>
  </p:embeddedFontLst>
  <p:defaultTextStyle>
    <a:defPPr>
      <a:defRPr lang="en-US"/>
    </a:defPPr>
    <a:lvl1pPr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1pPr>
    <a:lvl2pPr marL="4572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2pPr>
    <a:lvl3pPr marL="9144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3pPr>
    <a:lvl4pPr marL="13716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4pPr>
    <a:lvl5pPr marL="1828800" algn="l" rtl="0" eaLnBrk="0" fontAlgn="base" hangingPunct="0">
      <a:spcBef>
        <a:spcPct val="0"/>
      </a:spcBef>
      <a:spcAft>
        <a:spcPct val="0"/>
      </a:spcAft>
      <a:defRPr sz="2400" kern="1200">
        <a:solidFill>
          <a:srgbClr val="000066"/>
        </a:solidFill>
        <a:latin typeface="Arial" panose="020B0604020202020204" pitchFamily="34" charset="0"/>
        <a:ea typeface="+mn-ea"/>
        <a:cs typeface="+mn-cs"/>
      </a:defRPr>
    </a:lvl5pPr>
    <a:lvl6pPr marL="2286000" algn="l" defTabSz="914400" rtl="0" eaLnBrk="1" latinLnBrk="0" hangingPunct="1">
      <a:defRPr sz="2400" kern="1200">
        <a:solidFill>
          <a:srgbClr val="000066"/>
        </a:solidFill>
        <a:latin typeface="Arial" panose="020B0604020202020204" pitchFamily="34" charset="0"/>
        <a:ea typeface="+mn-ea"/>
        <a:cs typeface="+mn-cs"/>
      </a:defRPr>
    </a:lvl6pPr>
    <a:lvl7pPr marL="2743200" algn="l" defTabSz="914400" rtl="0" eaLnBrk="1" latinLnBrk="0" hangingPunct="1">
      <a:defRPr sz="2400" kern="1200">
        <a:solidFill>
          <a:srgbClr val="000066"/>
        </a:solidFill>
        <a:latin typeface="Arial" panose="020B0604020202020204" pitchFamily="34" charset="0"/>
        <a:ea typeface="+mn-ea"/>
        <a:cs typeface="+mn-cs"/>
      </a:defRPr>
    </a:lvl7pPr>
    <a:lvl8pPr marL="3200400" algn="l" defTabSz="914400" rtl="0" eaLnBrk="1" latinLnBrk="0" hangingPunct="1">
      <a:defRPr sz="2400" kern="1200">
        <a:solidFill>
          <a:srgbClr val="000066"/>
        </a:solidFill>
        <a:latin typeface="Arial" panose="020B0604020202020204" pitchFamily="34" charset="0"/>
        <a:ea typeface="+mn-ea"/>
        <a:cs typeface="+mn-cs"/>
      </a:defRPr>
    </a:lvl8pPr>
    <a:lvl9pPr marL="3657600" algn="l" defTabSz="914400" rtl="0" eaLnBrk="1" latinLnBrk="0" hangingPunct="1">
      <a:defRPr sz="2400" kern="1200">
        <a:solidFill>
          <a:srgbClr val="000066"/>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482" userDrawn="1">
          <p15:clr>
            <a:srgbClr val="A4A3A4"/>
          </p15:clr>
        </p15:guide>
        <p15:guide id="2" orient="horz" pos="3876">
          <p15:clr>
            <a:srgbClr val="A4A3A4"/>
          </p15:clr>
        </p15:guide>
        <p15:guide id="3" pos="5375">
          <p15:clr>
            <a:srgbClr val="A4A3A4"/>
          </p15:clr>
        </p15:guide>
        <p15:guide id="4" pos="226" userDrawn="1">
          <p15:clr>
            <a:srgbClr val="A4A3A4"/>
          </p15:clr>
        </p15:guide>
      </p15:sldGuideLst>
    </p:ext>
    <p:ext uri="{2D200454-40CA-4A62-9FC3-DE9A4176ACB9}">
      <p15:notesGuideLst xmlns:p15="http://schemas.microsoft.com/office/powerpoint/2012/main">
        <p15:guide id="1" orient="horz" pos="2928" userDrawn="1">
          <p15:clr>
            <a:srgbClr val="A4A3A4"/>
          </p15:clr>
        </p15:guide>
        <p15:guide id="2" pos="215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10066"/>
    <a:srgbClr val="FF6600"/>
    <a:srgbClr val="FFCC99"/>
    <a:srgbClr val="CC0099"/>
    <a:srgbClr val="33CC33"/>
    <a:srgbClr val="009900"/>
    <a:srgbClr val="FF6161"/>
    <a:srgbClr val="0033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SorterView">
  <p:normalViewPr>
    <p:restoredLeft sz="18908" autoAdjust="0"/>
    <p:restoredTop sz="83396" autoAdjust="0"/>
  </p:normalViewPr>
  <p:slideViewPr>
    <p:cSldViewPr snapToGrid="0">
      <p:cViewPr varScale="1">
        <p:scale>
          <a:sx n="85" d="100"/>
          <a:sy n="85" d="100"/>
        </p:scale>
        <p:origin x="540" y="66"/>
      </p:cViewPr>
      <p:guideLst>
        <p:guide orient="horz" pos="482"/>
        <p:guide orient="horz" pos="3876"/>
        <p:guide pos="5375"/>
        <p:guide pos="226"/>
      </p:guideLst>
    </p:cSldViewPr>
  </p:slideViewPr>
  <p:outlineViewPr>
    <p:cViewPr>
      <p:scale>
        <a:sx n="33" d="100"/>
        <a:sy n="33" d="100"/>
      </p:scale>
      <p:origin x="0" y="-1674"/>
    </p:cViewPr>
  </p:outlineViewPr>
  <p:notesTextViewPr>
    <p:cViewPr>
      <p:scale>
        <a:sx n="150" d="100"/>
        <a:sy n="150" d="100"/>
      </p:scale>
      <p:origin x="0" y="0"/>
    </p:cViewPr>
  </p:notesTextViewPr>
  <p:sorterViewPr>
    <p:cViewPr varScale="1">
      <p:scale>
        <a:sx n="100" d="100"/>
        <a:sy n="100" d="100"/>
      </p:scale>
      <p:origin x="0" y="0"/>
    </p:cViewPr>
  </p:sorterViewPr>
  <p:notesViewPr>
    <p:cSldViewPr snapToGrid="0">
      <p:cViewPr varScale="1">
        <p:scale>
          <a:sx n="77" d="100"/>
          <a:sy n="77" d="100"/>
        </p:scale>
        <p:origin x="2064" y="96"/>
      </p:cViewPr>
      <p:guideLst>
        <p:guide orient="horz" pos="2928"/>
        <p:guide pos="2154"/>
      </p:guideLst>
    </p:cSldViewPr>
  </p:notesViewPr>
  <p:gridSpacing cx="36004" cy="36004"/>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1.fntdata"/></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_rels/activeX3.xml.rels><?xml version="1.0" encoding="UTF-8" standalone="yes"?>
<Relationships xmlns="http://schemas.openxmlformats.org/package/2006/relationships"><Relationship Id="rId1" Type="http://schemas.microsoft.com/office/2006/relationships/activeXControlBinary" Target="activeX3.bin"/></Relationships>
</file>

<file path=ppt/activeX/_rels/activeX4.xml.rels><?xml version="1.0" encoding="UTF-8" standalone="yes"?>
<Relationships xmlns="http://schemas.openxmlformats.org/package/2006/relationships"><Relationship Id="rId1" Type="http://schemas.microsoft.com/office/2006/relationships/activeXControlBinary" Target="activeX4.bin"/></Relationships>
</file>

<file path=ppt/activeX/_rels/activeX5.xml.rels><?xml version="1.0" encoding="UTF-8" standalone="yes"?>
<Relationships xmlns="http://schemas.openxmlformats.org/package/2006/relationships"><Relationship Id="rId1" Type="http://schemas.microsoft.com/office/2006/relationships/activeXControlBinary" Target="activeX5.bin"/></Relationships>
</file>

<file path=ppt/activeX/_rels/activeX6.xml.rels><?xml version="1.0" encoding="UTF-8" standalone="yes"?>
<Relationships xmlns="http://schemas.openxmlformats.org/package/2006/relationships"><Relationship Id="rId1" Type="http://schemas.microsoft.com/office/2006/relationships/activeXControlBinary" Target="activeX6.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activeX/activeX3.xml><?xml version="1.0" encoding="utf-8"?>
<ax:ocx xmlns:ax="http://schemas.microsoft.com/office/2006/activeX" xmlns:r="http://schemas.openxmlformats.org/officeDocument/2006/relationships" ax:classid="{D27CDB6E-AE6D-11CF-96B8-444553540000}" ax:persistence="persistStorage" r:id="rId1"/>
</file>

<file path=ppt/activeX/activeX4.xml><?xml version="1.0" encoding="utf-8"?>
<ax:ocx xmlns:ax="http://schemas.microsoft.com/office/2006/activeX" xmlns:r="http://schemas.openxmlformats.org/officeDocument/2006/relationships" ax:classid="{D27CDB6E-AE6D-11CF-96B8-444553540000}" ax:persistence="persistStorage" r:id="rId1"/>
</file>

<file path=ppt/activeX/activeX5.xml><?xml version="1.0" encoding="utf-8"?>
<ax:ocx xmlns:ax="http://schemas.microsoft.com/office/2006/activeX" xmlns:r="http://schemas.openxmlformats.org/officeDocument/2006/relationships" ax:classid="{D27CDB6E-AE6D-11CF-96B8-444553540000}" ax:persistence="persistStorage" r:id="rId1"/>
</file>

<file path=ppt/activeX/activeX6.xml><?xml version="1.0" encoding="utf-8"?>
<ax:ocx xmlns:ax="http://schemas.microsoft.com/office/2006/activeX" xmlns:r="http://schemas.openxmlformats.org/officeDocument/2006/relationships" ax:classid="{D27CDB6E-AE6D-11CF-96B8-444553540000}" ax:persistence="persistStorage" r:id="rId1"/>
</file>

<file path=ppt/drawings/_rels/vmlDrawing1.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2.w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2.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5957" name="Rectangle 5">
            <a:extLst>
              <a:ext uri="{FF2B5EF4-FFF2-40B4-BE49-F238E27FC236}">
                <a16:creationId xmlns:a16="http://schemas.microsoft.com/office/drawing/2014/main" id="{AA2F5299-286B-497B-8781-31B056EC5A72}"/>
              </a:ext>
            </a:extLst>
          </p:cNvPr>
          <p:cNvSpPr>
            <a:spLocks noGrp="1" noChangeArrowheads="1"/>
          </p:cNvSpPr>
          <p:nvPr>
            <p:ph type="sldNum" sz="quarter" idx="3"/>
          </p:nvPr>
        </p:nvSpPr>
        <p:spPr bwMode="auto">
          <a:xfrm>
            <a:off x="3884613" y="8829966"/>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D139FFA3-9D24-49E9-B19D-C5D8A7B20455}" type="slidenum">
              <a:rPr lang="en-GB" altLang="en-US"/>
              <a:pPr/>
              <a:t>‹#›</a:t>
            </a:fld>
            <a:endParaRPr lang="en-GB" altLang="en-US" dirty="0"/>
          </a:p>
        </p:txBody>
      </p:sp>
      <p:sp>
        <p:nvSpPr>
          <p:cNvPr id="5" name="Rectangle 7">
            <a:extLst>
              <a:ext uri="{FF2B5EF4-FFF2-40B4-BE49-F238E27FC236}">
                <a16:creationId xmlns:a16="http://schemas.microsoft.com/office/drawing/2014/main" id="{3170118C-A392-46D3-9D7A-A966A1F44B90}"/>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6" name="Rectangle 9">
            <a:extLst>
              <a:ext uri="{FF2B5EF4-FFF2-40B4-BE49-F238E27FC236}">
                <a16:creationId xmlns:a16="http://schemas.microsoft.com/office/drawing/2014/main" id="{82131614-C61D-4981-9705-E76874B20389}"/>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306709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4">
            <a:extLst>
              <a:ext uri="{FF2B5EF4-FFF2-40B4-BE49-F238E27FC236}">
                <a16:creationId xmlns:a16="http://schemas.microsoft.com/office/drawing/2014/main" id="{5BA03381-BD2A-478F-9E70-523D966A9A0C}"/>
              </a:ext>
            </a:extLst>
          </p:cNvPr>
          <p:cNvSpPr>
            <a:spLocks noGrp="1" noRot="1" noChangeAspect="1" noChangeArrowheads="1" noTextEdit="1"/>
          </p:cNvSpPr>
          <p:nvPr>
            <p:ph type="sldImg" idx="2"/>
          </p:nvPr>
        </p:nvSpPr>
        <p:spPr bwMode="auto">
          <a:xfrm>
            <a:off x="1104900" y="696913"/>
            <a:ext cx="4648200" cy="348615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01" name="Rectangle 5">
            <a:extLst>
              <a:ext uri="{FF2B5EF4-FFF2-40B4-BE49-F238E27FC236}">
                <a16:creationId xmlns:a16="http://schemas.microsoft.com/office/drawing/2014/main" id="{3E897DD3-FB45-4495-B4E7-9FBC284D18BE}"/>
              </a:ext>
            </a:extLst>
          </p:cNvPr>
          <p:cNvSpPr>
            <a:spLocks noGrp="1" noChangeArrowheads="1"/>
          </p:cNvSpPr>
          <p:nvPr>
            <p:ph type="body" sz="quarter" idx="3"/>
          </p:nvPr>
        </p:nvSpPr>
        <p:spPr bwMode="auto">
          <a:xfrm>
            <a:off x="914401" y="4415790"/>
            <a:ext cx="5029200" cy="418338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4103" name="Rectangle 7">
            <a:extLst>
              <a:ext uri="{FF2B5EF4-FFF2-40B4-BE49-F238E27FC236}">
                <a16:creationId xmlns:a16="http://schemas.microsoft.com/office/drawing/2014/main" id="{6F1375AD-DEFF-4A12-8DFC-A1FDF7D85762}"/>
              </a:ext>
            </a:extLst>
          </p:cNvPr>
          <p:cNvSpPr>
            <a:spLocks noGrp="1" noChangeArrowheads="1"/>
          </p:cNvSpPr>
          <p:nvPr>
            <p:ph type="sldNum" sz="quarter" idx="5"/>
          </p:nvPr>
        </p:nvSpPr>
        <p:spPr bwMode="auto">
          <a:xfrm>
            <a:off x="3886200" y="8831580"/>
            <a:ext cx="2971800" cy="46482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b="1">
                <a:solidFill>
                  <a:schemeClr val="tx1"/>
                </a:solidFill>
              </a:defRPr>
            </a:lvl1pPr>
          </a:lstStyle>
          <a:p>
            <a:fld id="{D72F88A2-32DC-46F0-9BB9-E609ED8FC23D}" type="slidenum">
              <a:rPr lang="en-US" altLang="en-US"/>
              <a:pPr/>
              <a:t>‹#›</a:t>
            </a:fld>
            <a:endParaRPr lang="en-US" altLang="en-US" dirty="0"/>
          </a:p>
        </p:txBody>
      </p:sp>
      <p:sp>
        <p:nvSpPr>
          <p:cNvPr id="7" name="Rectangle 9">
            <a:extLst>
              <a:ext uri="{FF2B5EF4-FFF2-40B4-BE49-F238E27FC236}">
                <a16:creationId xmlns:a16="http://schemas.microsoft.com/office/drawing/2014/main" id="{C3ECD62D-7D47-4031-B2FF-BCC90B3398AB}"/>
              </a:ext>
            </a:extLst>
          </p:cNvPr>
          <p:cNvSpPr>
            <a:spLocks noChangeArrowheads="1"/>
          </p:cNvSpPr>
          <p:nvPr/>
        </p:nvSpPr>
        <p:spPr bwMode="auto">
          <a:xfrm>
            <a:off x="1924050" y="8831580"/>
            <a:ext cx="2971800" cy="464820"/>
          </a:xfrm>
          <a:prstGeom prst="rect">
            <a:avLst/>
          </a:prstGeom>
          <a:noFill/>
          <a:ln w="9525">
            <a:noFill/>
            <a:miter lim="800000"/>
            <a:headEnd/>
            <a:tailEnd/>
          </a:ln>
          <a:effectLst/>
        </p:spPr>
        <p:txBody>
          <a:bodyPr anchor="b"/>
          <a:lstStyle/>
          <a:p>
            <a:pPr algn="ctr">
              <a:defRPr/>
            </a:pPr>
            <a:r>
              <a:rPr lang="en-GB" sz="1200" b="1" dirty="0">
                <a:solidFill>
                  <a:schemeClr val="tx1"/>
                </a:solidFill>
              </a:rPr>
              <a:t>© Boardworks</a:t>
            </a:r>
          </a:p>
        </p:txBody>
      </p:sp>
      <p:sp>
        <p:nvSpPr>
          <p:cNvPr id="8" name="Rectangle 9">
            <a:extLst>
              <a:ext uri="{FF2B5EF4-FFF2-40B4-BE49-F238E27FC236}">
                <a16:creationId xmlns:a16="http://schemas.microsoft.com/office/drawing/2014/main" id="{FEAC67D7-E31E-49DB-87EC-9971B8B0D68F}"/>
              </a:ext>
            </a:extLst>
          </p:cNvPr>
          <p:cNvSpPr>
            <a:spLocks noChangeArrowheads="1"/>
          </p:cNvSpPr>
          <p:nvPr/>
        </p:nvSpPr>
        <p:spPr bwMode="auto">
          <a:xfrm>
            <a:off x="1548766" y="116205"/>
            <a:ext cx="3760470" cy="464820"/>
          </a:xfrm>
          <a:prstGeom prst="rect">
            <a:avLst/>
          </a:prstGeom>
          <a:noFill/>
          <a:ln w="9525">
            <a:noFill/>
            <a:miter lim="800000"/>
            <a:headEnd/>
            <a:tailEnd/>
          </a:ln>
        </p:spPr>
        <p:txBody>
          <a:bodyPr anchor="b"/>
          <a:lstStyle/>
          <a:p>
            <a:pPr algn="ctr"/>
            <a:r>
              <a:rPr lang="en-GB" sz="1200" b="1" dirty="0">
                <a:solidFill>
                  <a:schemeClr val="tx1"/>
                </a:solidFill>
              </a:rPr>
              <a:t>Boardworks High School Physical Science</a:t>
            </a:r>
          </a:p>
        </p:txBody>
      </p:sp>
    </p:spTree>
    <p:extLst>
      <p:ext uri="{BB962C8B-B14F-4D97-AF65-F5344CB8AC3E}">
        <p14:creationId xmlns:p14="http://schemas.microsoft.com/office/powerpoint/2010/main" val="2737839697"/>
      </p:ext>
    </p:extLst>
  </p:cSld>
  <p:clrMap bg1="lt1" tx1="dk1" bg2="lt2" tx2="dk2" accent1="accent1" accent2="accent2" accent3="accent3" accent4="accent4" accent5="accent5" accent6="accent6" hlink="hlink" folHlink="folHlink"/>
  <p:hf hdr="0" ftr="0" dt="0"/>
  <p:notesStyle>
    <a:lvl1pPr algn="l" rtl="0" eaLnBrk="0" fontAlgn="base" hangingPunct="0">
      <a:spcBef>
        <a:spcPts val="432"/>
      </a:spcBef>
      <a:spcAft>
        <a:spcPct val="0"/>
      </a:spcAft>
      <a:defRPr sz="1200" kern="1200">
        <a:solidFill>
          <a:schemeClr val="tx1"/>
        </a:solidFill>
        <a:latin typeface="Arial" charset="0"/>
        <a:ea typeface="+mn-ea"/>
        <a:cs typeface="+mn-cs"/>
      </a:defRPr>
    </a:lvl1pPr>
    <a:lvl2pPr marL="457200" algn="l" rtl="0" eaLnBrk="0" fontAlgn="base" hangingPunct="0">
      <a:spcBef>
        <a:spcPts val="432"/>
      </a:spcBef>
      <a:spcAft>
        <a:spcPct val="0"/>
      </a:spcAft>
      <a:defRPr sz="1200" kern="1200">
        <a:solidFill>
          <a:schemeClr val="tx1"/>
        </a:solidFill>
        <a:latin typeface="Arial" charset="0"/>
        <a:ea typeface="+mn-ea"/>
        <a:cs typeface="+mn-cs"/>
      </a:defRPr>
    </a:lvl2pPr>
    <a:lvl3pPr marL="914400" algn="l" rtl="0" eaLnBrk="0" fontAlgn="base" hangingPunct="0">
      <a:spcBef>
        <a:spcPts val="432"/>
      </a:spcBef>
      <a:spcAft>
        <a:spcPct val="0"/>
      </a:spcAft>
      <a:defRPr sz="1200" kern="1200">
        <a:solidFill>
          <a:schemeClr val="tx1"/>
        </a:solidFill>
        <a:latin typeface="Arial" charset="0"/>
        <a:ea typeface="+mn-ea"/>
        <a:cs typeface="+mn-cs"/>
      </a:defRPr>
    </a:lvl3pPr>
    <a:lvl4pPr marL="1371600" algn="l" rtl="0" eaLnBrk="0" fontAlgn="base" hangingPunct="0">
      <a:spcBef>
        <a:spcPts val="432"/>
      </a:spcBef>
      <a:spcAft>
        <a:spcPct val="0"/>
      </a:spcAft>
      <a:defRPr sz="1200" kern="1200">
        <a:solidFill>
          <a:schemeClr val="tx1"/>
        </a:solidFill>
        <a:latin typeface="Arial" charset="0"/>
        <a:ea typeface="+mn-ea"/>
        <a:cs typeface="+mn-cs"/>
      </a:defRPr>
    </a:lvl4pPr>
    <a:lvl5pPr marL="1828800" algn="l" rtl="0" eaLnBrk="0" fontAlgn="base" hangingPunct="0">
      <a:spcBef>
        <a:spcPts val="432"/>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9" name="Rectangle 2">
            <a:extLst>
              <a:ext uri="{FF2B5EF4-FFF2-40B4-BE49-F238E27FC236}">
                <a16:creationId xmlns:a16="http://schemas.microsoft.com/office/drawing/2014/main" id="{722100C0-D742-4620-8D2D-0704C57A75EE}"/>
              </a:ext>
            </a:extLst>
          </p:cNvPr>
          <p:cNvSpPr>
            <a:spLocks noGrp="1" noRot="1" noChangeAspect="1" noChangeArrowheads="1" noTextEdit="1"/>
          </p:cNvSpPr>
          <p:nvPr>
            <p:ph type="sldImg"/>
          </p:nvPr>
        </p:nvSpPr>
        <p:spPr>
          <a:ln/>
        </p:spPr>
      </p:sp>
      <p:sp>
        <p:nvSpPr>
          <p:cNvPr id="39940" name="Rectangle 3">
            <a:extLst>
              <a:ext uri="{FF2B5EF4-FFF2-40B4-BE49-F238E27FC236}">
                <a16:creationId xmlns:a16="http://schemas.microsoft.com/office/drawing/2014/main" id="{25C4DFF1-CF54-44CC-A27B-B7C14CC00334}"/>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9D1DD13C-CADE-4F5E-8192-8C637685275C}"/>
              </a:ext>
            </a:extLst>
          </p:cNvPr>
          <p:cNvSpPr>
            <a:spLocks noGrp="1"/>
          </p:cNvSpPr>
          <p:nvPr>
            <p:ph type="sldNum" sz="quarter" idx="10"/>
          </p:nvPr>
        </p:nvSpPr>
        <p:spPr/>
        <p:txBody>
          <a:bodyPr/>
          <a:lstStyle/>
          <a:p>
            <a:fld id="{D72F88A2-32DC-46F0-9BB9-E609ED8FC23D}" type="slidenum">
              <a:rPr lang="en-US" altLang="en-US" smtClean="0"/>
              <a:pPr/>
              <a:t>1</a:t>
            </a:fld>
            <a:endParaRPr lang="en-US" alt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5" name="Rectangle 2">
            <a:extLst>
              <a:ext uri="{FF2B5EF4-FFF2-40B4-BE49-F238E27FC236}">
                <a16:creationId xmlns:a16="http://schemas.microsoft.com/office/drawing/2014/main" id="{84074CBC-31D2-46B4-B911-0F4298DB5E84}"/>
              </a:ext>
            </a:extLst>
          </p:cNvPr>
          <p:cNvSpPr>
            <a:spLocks noGrp="1" noRot="1" noChangeAspect="1" noChangeArrowheads="1" noTextEdit="1"/>
          </p:cNvSpPr>
          <p:nvPr>
            <p:ph type="sldImg"/>
          </p:nvPr>
        </p:nvSpPr>
        <p:spPr>
          <a:ln/>
        </p:spPr>
      </p:sp>
      <p:sp>
        <p:nvSpPr>
          <p:cNvPr id="49156" name="Rectangle 3">
            <a:extLst>
              <a:ext uri="{FF2B5EF4-FFF2-40B4-BE49-F238E27FC236}">
                <a16:creationId xmlns:a16="http://schemas.microsoft.com/office/drawing/2014/main" id="{F5B6DDA7-5C88-405D-915B-A8B0A670881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BC609E1D-319D-461E-A2A6-26ACE698C926}"/>
              </a:ext>
            </a:extLst>
          </p:cNvPr>
          <p:cNvSpPr>
            <a:spLocks noGrp="1"/>
          </p:cNvSpPr>
          <p:nvPr>
            <p:ph type="sldNum" sz="quarter" idx="10"/>
          </p:nvPr>
        </p:nvSpPr>
        <p:spPr/>
        <p:txBody>
          <a:bodyPr/>
          <a:lstStyle/>
          <a:p>
            <a:fld id="{D72F88A2-32DC-46F0-9BB9-E609ED8FC23D}" type="slidenum">
              <a:rPr lang="en-US" altLang="en-US" smtClean="0"/>
              <a:pPr/>
              <a:t>10</a:t>
            </a:fld>
            <a:endParaRPr lang="en-US" alt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9" name="Rectangle 2">
            <a:extLst>
              <a:ext uri="{FF2B5EF4-FFF2-40B4-BE49-F238E27FC236}">
                <a16:creationId xmlns:a16="http://schemas.microsoft.com/office/drawing/2014/main" id="{BC317750-847E-455F-840F-513AD98D547D}"/>
              </a:ext>
            </a:extLst>
          </p:cNvPr>
          <p:cNvSpPr>
            <a:spLocks noGrp="1" noRot="1" noChangeAspect="1" noChangeArrowheads="1" noTextEdit="1"/>
          </p:cNvSpPr>
          <p:nvPr>
            <p:ph type="sldImg"/>
          </p:nvPr>
        </p:nvSpPr>
        <p:spPr>
          <a:ln/>
        </p:spPr>
      </p:sp>
      <p:sp>
        <p:nvSpPr>
          <p:cNvPr id="50180" name="Rectangle 3">
            <a:extLst>
              <a:ext uri="{FF2B5EF4-FFF2-40B4-BE49-F238E27FC236}">
                <a16:creationId xmlns:a16="http://schemas.microsoft.com/office/drawing/2014/main" id="{56A17A59-6362-4DA4-967B-066778E601D5}"/>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2E5C4878-91AD-4840-BADF-776E12FE3888}"/>
              </a:ext>
            </a:extLst>
          </p:cNvPr>
          <p:cNvSpPr>
            <a:spLocks noGrp="1"/>
          </p:cNvSpPr>
          <p:nvPr>
            <p:ph type="sldNum" sz="quarter" idx="10"/>
          </p:nvPr>
        </p:nvSpPr>
        <p:spPr/>
        <p:txBody>
          <a:bodyPr/>
          <a:lstStyle/>
          <a:p>
            <a:fld id="{D72F88A2-32DC-46F0-9BB9-E609ED8FC23D}" type="slidenum">
              <a:rPr lang="en-US" altLang="en-US" smtClean="0"/>
              <a:pPr/>
              <a:t>11</a:t>
            </a:fld>
            <a:endParaRPr lang="en-US" altLang="en-US"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3" name="Rectangle 2">
            <a:extLst>
              <a:ext uri="{FF2B5EF4-FFF2-40B4-BE49-F238E27FC236}">
                <a16:creationId xmlns:a16="http://schemas.microsoft.com/office/drawing/2014/main" id="{97A65AC6-C948-48F9-9B8F-197EB7EFB43F}"/>
              </a:ext>
            </a:extLst>
          </p:cNvPr>
          <p:cNvSpPr>
            <a:spLocks noGrp="1" noRot="1" noChangeAspect="1" noChangeArrowheads="1" noTextEdit="1"/>
          </p:cNvSpPr>
          <p:nvPr>
            <p:ph type="sldImg"/>
          </p:nvPr>
        </p:nvSpPr>
        <p:spPr>
          <a:ln/>
        </p:spPr>
      </p:sp>
      <p:sp>
        <p:nvSpPr>
          <p:cNvPr id="51204" name="Rectangle 3">
            <a:extLst>
              <a:ext uri="{FF2B5EF4-FFF2-40B4-BE49-F238E27FC236}">
                <a16:creationId xmlns:a16="http://schemas.microsoft.com/office/drawing/2014/main" id="{13B4DD10-75A2-455C-A375-D94B92B019A1}"/>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Step 1 of this calculation has already been performed in the previous slide. All that is left is step 2, which is to rearrange the moles formula to find the mass value as shown.</a:t>
            </a:r>
          </a:p>
          <a:p>
            <a:r>
              <a:rPr lang="en-GB" altLang="en-US" dirty="0">
                <a:latin typeface="Arial" panose="020B0604020202020204" pitchFamily="34" charset="0"/>
              </a:rPr>
              <a:t>The following molar mass values were used in this calculation:</a:t>
            </a:r>
          </a:p>
          <a:p>
            <a:pPr marL="171450" indent="-171450">
              <a:buFont typeface="Arial" panose="020B0604020202020204" pitchFamily="34" charset="0"/>
              <a:buChar char="•"/>
            </a:pPr>
            <a:r>
              <a:rPr lang="en-GB" altLang="en-US" dirty="0">
                <a:latin typeface="Arial" panose="020B0604020202020204" pitchFamily="34" charset="0"/>
              </a:rPr>
              <a:t>copper: 63.5</a:t>
            </a:r>
          </a:p>
          <a:p>
            <a:pPr marL="171450" indent="-171450">
              <a:buFont typeface="Arial" panose="020B0604020202020204" pitchFamily="34" charset="0"/>
              <a:buChar char="•"/>
            </a:pPr>
            <a:r>
              <a:rPr lang="en-GB" altLang="en-US" dirty="0">
                <a:latin typeface="Arial" panose="020B0604020202020204" pitchFamily="34" charset="0"/>
              </a:rPr>
              <a:t>sulfur: 32.1</a:t>
            </a:r>
          </a:p>
          <a:p>
            <a:pPr marL="171450" indent="-171450">
              <a:buFont typeface="Arial" panose="020B0604020202020204" pitchFamily="34" charset="0"/>
              <a:buChar char="•"/>
            </a:pPr>
            <a:r>
              <a:rPr lang="en-GB" altLang="en-US" dirty="0">
                <a:latin typeface="Arial" panose="020B0604020202020204" pitchFamily="34" charset="0"/>
              </a:rPr>
              <a:t>oxygen: 16.0</a:t>
            </a:r>
          </a:p>
          <a:p>
            <a:pPr marL="0" indent="0">
              <a:buFont typeface="Arial" panose="020B0604020202020204" pitchFamily="34" charset="0"/>
              <a:buNone/>
            </a:pPr>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CC7B0786-0C24-4EA6-AA18-05133FD40551}"/>
              </a:ext>
            </a:extLst>
          </p:cNvPr>
          <p:cNvSpPr>
            <a:spLocks noGrp="1"/>
          </p:cNvSpPr>
          <p:nvPr>
            <p:ph type="sldNum" sz="quarter" idx="10"/>
          </p:nvPr>
        </p:nvSpPr>
        <p:spPr/>
        <p:txBody>
          <a:bodyPr/>
          <a:lstStyle/>
          <a:p>
            <a:fld id="{D72F88A2-32DC-46F0-9BB9-E609ED8FC23D}" type="slidenum">
              <a:rPr lang="en-US" altLang="en-US" smtClean="0"/>
              <a:pPr/>
              <a:t>12</a:t>
            </a:fld>
            <a:endParaRPr lang="en-US" altLang="en-US" dirty="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Rectangle 2">
            <a:extLst>
              <a:ext uri="{FF2B5EF4-FFF2-40B4-BE49-F238E27FC236}">
                <a16:creationId xmlns:a16="http://schemas.microsoft.com/office/drawing/2014/main" id="{35DCEE00-FCF4-4F75-A85A-C82AA721CA0E}"/>
              </a:ext>
            </a:extLst>
          </p:cNvPr>
          <p:cNvSpPr>
            <a:spLocks noGrp="1" noRot="1" noChangeAspect="1" noChangeArrowheads="1" noTextEdit="1"/>
          </p:cNvSpPr>
          <p:nvPr>
            <p:ph type="sldImg"/>
          </p:nvPr>
        </p:nvSpPr>
        <p:spPr>
          <a:ln/>
        </p:spPr>
      </p:sp>
      <p:sp>
        <p:nvSpPr>
          <p:cNvPr id="53252" name="Rectangle 3">
            <a:extLst>
              <a:ext uri="{FF2B5EF4-FFF2-40B4-BE49-F238E27FC236}">
                <a16:creationId xmlns:a16="http://schemas.microsoft.com/office/drawing/2014/main" id="{D2C60227-C471-4513-9DC4-FBAB88195B1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Measuring volume is useful because volume is linked to concentration by this formula: concentration = moles ÷ volume.</a:t>
            </a:r>
            <a:br>
              <a:rPr lang="en-GB" altLang="en-US" dirty="0">
                <a:latin typeface="Arial" panose="020B0604020202020204" pitchFamily="34" charset="0"/>
              </a:rPr>
            </a:br>
            <a:r>
              <a:rPr lang="en-GB" altLang="en-US" dirty="0">
                <a:latin typeface="Arial" panose="020B0604020202020204" pitchFamily="34" charset="0"/>
              </a:rPr>
              <a:t>If the volumes of the reactants are known, the unknown concentration value can be found. The experimental method for doing this is covered on the following slides.</a:t>
            </a:r>
          </a:p>
        </p:txBody>
      </p:sp>
      <p:sp>
        <p:nvSpPr>
          <p:cNvPr id="2" name="Slide Number Placeholder 1">
            <a:extLst>
              <a:ext uri="{FF2B5EF4-FFF2-40B4-BE49-F238E27FC236}">
                <a16:creationId xmlns:a16="http://schemas.microsoft.com/office/drawing/2014/main" id="{C7F1DF72-0147-447F-8D2C-FDBF790CA13C}"/>
              </a:ext>
            </a:extLst>
          </p:cNvPr>
          <p:cNvSpPr>
            <a:spLocks noGrp="1"/>
          </p:cNvSpPr>
          <p:nvPr>
            <p:ph type="sldNum" sz="quarter" idx="10"/>
          </p:nvPr>
        </p:nvSpPr>
        <p:spPr/>
        <p:txBody>
          <a:bodyPr/>
          <a:lstStyle/>
          <a:p>
            <a:fld id="{D72F88A2-32DC-46F0-9BB9-E609ED8FC23D}" type="slidenum">
              <a:rPr lang="en-US" altLang="en-US" smtClean="0"/>
              <a:pPr/>
              <a:t>13</a:t>
            </a:fld>
            <a:endParaRPr lang="en-US" alt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5" name="Rectangle 2">
            <a:extLst>
              <a:ext uri="{FF2B5EF4-FFF2-40B4-BE49-F238E27FC236}">
                <a16:creationId xmlns:a16="http://schemas.microsoft.com/office/drawing/2014/main" id="{0094CB18-C44E-42E8-8A26-905DA81EAC92}"/>
              </a:ext>
            </a:extLst>
          </p:cNvPr>
          <p:cNvSpPr>
            <a:spLocks noGrp="1" noRot="1" noChangeAspect="1" noChangeArrowheads="1" noTextEdit="1"/>
          </p:cNvSpPr>
          <p:nvPr>
            <p:ph type="sldImg"/>
          </p:nvPr>
        </p:nvSpPr>
        <p:spPr>
          <a:ln/>
        </p:spPr>
      </p:sp>
      <p:sp>
        <p:nvSpPr>
          <p:cNvPr id="54276" name="Rectangle 3">
            <a:extLst>
              <a:ext uri="{FF2B5EF4-FFF2-40B4-BE49-F238E27FC236}">
                <a16:creationId xmlns:a16="http://schemas.microsoft.com/office/drawing/2014/main" id="{056F3FF2-EAD8-4520-B229-377C4314F4BE}"/>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7B07F95C-13DB-460F-A91B-D56C22794C44}"/>
              </a:ext>
            </a:extLst>
          </p:cNvPr>
          <p:cNvSpPr>
            <a:spLocks noGrp="1"/>
          </p:cNvSpPr>
          <p:nvPr>
            <p:ph type="sldNum" sz="quarter" idx="10"/>
          </p:nvPr>
        </p:nvSpPr>
        <p:spPr/>
        <p:txBody>
          <a:bodyPr/>
          <a:lstStyle/>
          <a:p>
            <a:fld id="{D72F88A2-32DC-46F0-9BB9-E609ED8FC23D}" type="slidenum">
              <a:rPr lang="en-US" altLang="en-US" smtClean="0"/>
              <a:pPr/>
              <a:t>14</a:t>
            </a:fld>
            <a:endParaRPr lang="en-US" altLang="en-US"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Rectangle 2">
            <a:extLst>
              <a:ext uri="{FF2B5EF4-FFF2-40B4-BE49-F238E27FC236}">
                <a16:creationId xmlns:a16="http://schemas.microsoft.com/office/drawing/2014/main" id="{A2DF304A-9C75-4A9D-919F-3A2040DD5078}"/>
              </a:ext>
            </a:extLst>
          </p:cNvPr>
          <p:cNvSpPr>
            <a:spLocks noGrp="1" noRot="1" noChangeAspect="1" noChangeArrowheads="1" noTextEdit="1"/>
          </p:cNvSpPr>
          <p:nvPr>
            <p:ph type="sldImg"/>
          </p:nvPr>
        </p:nvSpPr>
        <p:spPr>
          <a:ln/>
        </p:spPr>
      </p:sp>
      <p:sp>
        <p:nvSpPr>
          <p:cNvPr id="55300" name="Rectangle 3">
            <a:extLst>
              <a:ext uri="{FF2B5EF4-FFF2-40B4-BE49-F238E27FC236}">
                <a16:creationId xmlns:a16="http://schemas.microsoft.com/office/drawing/2014/main" id="{89AE4B29-53F4-4390-B9F7-852FDF1702FF}"/>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E9DE1A23-A296-409A-B924-253B630EB062}"/>
              </a:ext>
            </a:extLst>
          </p:cNvPr>
          <p:cNvSpPr>
            <a:spLocks noGrp="1"/>
          </p:cNvSpPr>
          <p:nvPr>
            <p:ph type="sldNum" sz="quarter" idx="10"/>
          </p:nvPr>
        </p:nvSpPr>
        <p:spPr/>
        <p:txBody>
          <a:bodyPr/>
          <a:lstStyle/>
          <a:p>
            <a:fld id="{D72F88A2-32DC-46F0-9BB9-E609ED8FC23D}" type="slidenum">
              <a:rPr lang="en-US" altLang="en-US" smtClean="0"/>
              <a:pPr/>
              <a:t>15</a:t>
            </a:fld>
            <a:endParaRPr lang="en-US" altLang="en-US"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3" name="Rectangle 2">
            <a:extLst>
              <a:ext uri="{FF2B5EF4-FFF2-40B4-BE49-F238E27FC236}">
                <a16:creationId xmlns:a16="http://schemas.microsoft.com/office/drawing/2014/main" id="{477ACEF1-7B65-41FC-9DBF-815B37EEB2E8}"/>
              </a:ext>
            </a:extLst>
          </p:cNvPr>
          <p:cNvSpPr>
            <a:spLocks noGrp="1" noRot="1" noChangeAspect="1" noChangeArrowheads="1" noTextEdit="1"/>
          </p:cNvSpPr>
          <p:nvPr>
            <p:ph type="sldImg"/>
          </p:nvPr>
        </p:nvSpPr>
        <p:spPr>
          <a:ln/>
        </p:spPr>
      </p:sp>
      <p:sp>
        <p:nvSpPr>
          <p:cNvPr id="56324" name="Rectangle 3">
            <a:extLst>
              <a:ext uri="{FF2B5EF4-FFF2-40B4-BE49-F238E27FC236}">
                <a16:creationId xmlns:a16="http://schemas.microsoft.com/office/drawing/2014/main" id="{8883657E-11F2-46DD-BB87-09BD920F130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F62F1AF8-57E0-409F-BDEA-639ED281A7EB}"/>
              </a:ext>
            </a:extLst>
          </p:cNvPr>
          <p:cNvSpPr>
            <a:spLocks noGrp="1"/>
          </p:cNvSpPr>
          <p:nvPr>
            <p:ph type="sldNum" sz="quarter" idx="10"/>
          </p:nvPr>
        </p:nvSpPr>
        <p:spPr/>
        <p:txBody>
          <a:bodyPr/>
          <a:lstStyle/>
          <a:p>
            <a:fld id="{D72F88A2-32DC-46F0-9BB9-E609ED8FC23D}" type="slidenum">
              <a:rPr lang="en-US" altLang="en-US" smtClean="0"/>
              <a:pPr/>
              <a:t>16</a:t>
            </a:fld>
            <a:endParaRPr lang="en-US" altLang="en-US" dirty="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7" name="Rectangle 2">
            <a:extLst>
              <a:ext uri="{FF2B5EF4-FFF2-40B4-BE49-F238E27FC236}">
                <a16:creationId xmlns:a16="http://schemas.microsoft.com/office/drawing/2014/main" id="{2927FC9D-EAFA-42F7-BB82-6AE13006ABAF}"/>
              </a:ext>
            </a:extLst>
          </p:cNvPr>
          <p:cNvSpPr>
            <a:spLocks noGrp="1" noRot="1" noChangeAspect="1" noChangeArrowheads="1" noTextEdit="1"/>
          </p:cNvSpPr>
          <p:nvPr>
            <p:ph type="sldImg"/>
          </p:nvPr>
        </p:nvSpPr>
        <p:spPr>
          <a:ln/>
        </p:spPr>
      </p:sp>
      <p:sp>
        <p:nvSpPr>
          <p:cNvPr id="57348" name="Rectangle 3">
            <a:extLst>
              <a:ext uri="{FF2B5EF4-FFF2-40B4-BE49-F238E27FC236}">
                <a16:creationId xmlns:a16="http://schemas.microsoft.com/office/drawing/2014/main" id="{90AF8B0F-3BEC-46B3-971F-2891B3B6FC6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92500"/>
          </a:bodyPr>
          <a:lstStyle/>
          <a:p>
            <a:pPr>
              <a:lnSpc>
                <a:spcPct val="110000"/>
              </a:lnSpc>
            </a:pPr>
            <a:r>
              <a:rPr lang="en-GB" altLang="en-US" b="1" dirty="0">
                <a:latin typeface="Arial" panose="020B0604020202020204" pitchFamily="34" charset="0"/>
              </a:rPr>
              <a:t>Teacher notes</a:t>
            </a:r>
          </a:p>
          <a:p>
            <a:pPr>
              <a:lnSpc>
                <a:spcPct val="110000"/>
              </a:lnSpc>
            </a:pPr>
            <a:r>
              <a:rPr lang="en-GB" altLang="en-US" dirty="0">
                <a:latin typeface="Arial" panose="020B0604020202020204" pitchFamily="34" charset="0"/>
              </a:rPr>
              <a:t>Titrations can also be performed in the preparation of a soluble salt. The titration enables the reactants to be added to one another in exactly the right proportions, such that at the end of the reaction the solution contains only salt and water. The use of a pipette filler enables the amount of liquid in the pipette to be accurately controlled. Titrations should be repeated several times in order to increase the reliability of the result. The meniscus is the curved upper surface of the liquid in the burette.</a:t>
            </a:r>
          </a:p>
          <a:p>
            <a:pPr>
              <a:lnSpc>
                <a:spcPct val="110000"/>
              </a:lnSpc>
            </a:pPr>
            <a:endParaRPr lang="en-GB" altLang="en-US" dirty="0">
              <a:latin typeface="Arial" panose="020B0604020202020204" pitchFamily="34" charset="0"/>
            </a:endParaRPr>
          </a:p>
          <a:p>
            <a:pPr>
              <a:lnSpc>
                <a:spcPct val="110000"/>
              </a:lnSpc>
            </a:pPr>
            <a:r>
              <a:rPr lang="en-GB" altLang="en-US" dirty="0">
                <a:latin typeface="Arial" panose="020B0604020202020204" pitchFamily="34" charset="0"/>
              </a:rPr>
              <a:t>The calculation of an unknown concentration using the results of a titration is covered in the following section.</a:t>
            </a:r>
          </a:p>
          <a:p>
            <a:pPr>
              <a:lnSpc>
                <a:spcPct val="110000"/>
              </a:lnSpc>
            </a:pPr>
            <a:endParaRPr lang="en-GB" altLang="en-US" dirty="0">
              <a:latin typeface="Arial" panose="020B0604020202020204" pitchFamily="34" charset="0"/>
            </a:endParaRPr>
          </a:p>
          <a:p>
            <a:pPr marL="0" marR="0" lvl="0" indent="0" algn="l" defTabSz="914400" rtl="0" eaLnBrk="0" fontAlgn="base" latinLnBrk="0" hangingPunct="0">
              <a:lnSpc>
                <a:spcPct val="11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1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Plan and conduct an investigation individually and collaboratively to produce data to serve as the basis for evidence, and in the design: decide on types, how much, and accuracy of data needed to produce reliable measurements and consider limitations on the precision of the data (e.g., number of trials, cost, risk, time), and refine the design accordingly.</a:t>
            </a:r>
            <a:endParaRPr lang="en-GB" dirty="0">
              <a:effectLst/>
            </a:endParaRPr>
          </a:p>
        </p:txBody>
      </p:sp>
      <p:sp>
        <p:nvSpPr>
          <p:cNvPr id="2" name="Slide Number Placeholder 1">
            <a:extLst>
              <a:ext uri="{FF2B5EF4-FFF2-40B4-BE49-F238E27FC236}">
                <a16:creationId xmlns:a16="http://schemas.microsoft.com/office/drawing/2014/main" id="{7479A861-1684-4B2E-81FC-38E520347F65}"/>
              </a:ext>
            </a:extLst>
          </p:cNvPr>
          <p:cNvSpPr>
            <a:spLocks noGrp="1"/>
          </p:cNvSpPr>
          <p:nvPr>
            <p:ph type="sldNum" sz="quarter" idx="10"/>
          </p:nvPr>
        </p:nvSpPr>
        <p:spPr/>
        <p:txBody>
          <a:bodyPr/>
          <a:lstStyle/>
          <a:p>
            <a:fld id="{D72F88A2-32DC-46F0-9BB9-E609ED8FC23D}" type="slidenum">
              <a:rPr lang="en-US" altLang="en-US" smtClean="0"/>
              <a:pPr/>
              <a:t>17</a:t>
            </a:fld>
            <a:endParaRPr lang="en-US" altLang="en-US" dirty="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1" name="Rectangle 2">
            <a:extLst>
              <a:ext uri="{FF2B5EF4-FFF2-40B4-BE49-F238E27FC236}">
                <a16:creationId xmlns:a16="http://schemas.microsoft.com/office/drawing/2014/main" id="{02161538-2083-4BDE-8102-D18DCEFB028E}"/>
              </a:ext>
            </a:extLst>
          </p:cNvPr>
          <p:cNvSpPr>
            <a:spLocks noGrp="1" noRot="1" noChangeAspect="1" noChangeArrowheads="1" noTextEdit="1"/>
          </p:cNvSpPr>
          <p:nvPr>
            <p:ph type="sldImg"/>
          </p:nvPr>
        </p:nvSpPr>
        <p:spPr>
          <a:ln/>
        </p:spPr>
      </p:sp>
      <p:sp>
        <p:nvSpPr>
          <p:cNvPr id="58372" name="Rectangle 3">
            <a:extLst>
              <a:ext uri="{FF2B5EF4-FFF2-40B4-BE49-F238E27FC236}">
                <a16:creationId xmlns:a16="http://schemas.microsoft.com/office/drawing/2014/main" id="{96B76A47-38C1-4142-87E3-4311617E5BD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Planning and Carrying Out Investigations:</a:t>
            </a:r>
            <a:r>
              <a:rPr lang="en-GB" sz="1200" kern="1200" dirty="0">
                <a:solidFill>
                  <a:schemeClr val="tx1"/>
                </a:solidFill>
                <a:effectLst/>
                <a:latin typeface="Arial" charset="0"/>
                <a:ea typeface="+mn-ea"/>
                <a:cs typeface="+mn-cs"/>
              </a:rPr>
              <a:t> Select appropriate tools to collect, record, analyze, and evaluate data.</a:t>
            </a:r>
            <a:endParaRPr lang="en-GB" dirty="0">
              <a:effectLst/>
            </a:endParaRPr>
          </a:p>
        </p:txBody>
      </p:sp>
      <p:sp>
        <p:nvSpPr>
          <p:cNvPr id="2" name="Slide Number Placeholder 1">
            <a:extLst>
              <a:ext uri="{FF2B5EF4-FFF2-40B4-BE49-F238E27FC236}">
                <a16:creationId xmlns:a16="http://schemas.microsoft.com/office/drawing/2014/main" id="{FDF5D29B-515B-4C9E-9E37-8838358BE161}"/>
              </a:ext>
            </a:extLst>
          </p:cNvPr>
          <p:cNvSpPr>
            <a:spLocks noGrp="1"/>
          </p:cNvSpPr>
          <p:nvPr>
            <p:ph type="sldNum" sz="quarter" idx="10"/>
          </p:nvPr>
        </p:nvSpPr>
        <p:spPr/>
        <p:txBody>
          <a:bodyPr/>
          <a:lstStyle/>
          <a:p>
            <a:fld id="{D72F88A2-32DC-46F0-9BB9-E609ED8FC23D}" type="slidenum">
              <a:rPr lang="en-US" altLang="en-US" smtClean="0"/>
              <a:pPr/>
              <a:t>18</a:t>
            </a:fld>
            <a:endParaRPr lang="en-US" altLang="en-US"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a:extLst>
              <a:ext uri="{FF2B5EF4-FFF2-40B4-BE49-F238E27FC236}">
                <a16:creationId xmlns:a16="http://schemas.microsoft.com/office/drawing/2014/main" id="{526C0ACA-5801-413C-8C9C-28351FCDF34D}"/>
              </a:ext>
            </a:extLst>
          </p:cNvPr>
          <p:cNvSpPr>
            <a:spLocks noGrp="1" noRot="1" noChangeAspect="1" noTextEdit="1"/>
          </p:cNvSpPr>
          <p:nvPr>
            <p:ph type="sldImg"/>
          </p:nvPr>
        </p:nvSpPr>
        <p:spPr>
          <a:ln/>
        </p:spPr>
      </p:sp>
      <p:sp>
        <p:nvSpPr>
          <p:cNvPr id="59395" name="Notes Placeholder 2">
            <a:extLst>
              <a:ext uri="{FF2B5EF4-FFF2-40B4-BE49-F238E27FC236}">
                <a16:creationId xmlns:a16="http://schemas.microsoft.com/office/drawing/2014/main" id="{469F0996-870A-4C13-B054-343F144D3B3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077E86C1-92F2-428A-A920-69E0D2BE1B94}"/>
              </a:ext>
            </a:extLst>
          </p:cNvPr>
          <p:cNvSpPr>
            <a:spLocks noGrp="1"/>
          </p:cNvSpPr>
          <p:nvPr>
            <p:ph type="sldNum" sz="quarter" idx="10"/>
          </p:nvPr>
        </p:nvSpPr>
        <p:spPr/>
        <p:txBody>
          <a:bodyPr/>
          <a:lstStyle/>
          <a:p>
            <a:fld id="{D72F88A2-32DC-46F0-9BB9-E609ED8FC23D}" type="slidenum">
              <a:rPr lang="en-US" altLang="en-US" smtClean="0"/>
              <a:pPr/>
              <a:t>19</a:t>
            </a:fld>
            <a:endParaRPr lang="en-US" altLang="en-US" dirty="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5" name="Slide Number Placeholder 4">
            <a:extLst>
              <a:ext uri="{FF2B5EF4-FFF2-40B4-BE49-F238E27FC236}">
                <a16:creationId xmlns:a16="http://schemas.microsoft.com/office/drawing/2014/main" id="{97C79544-AD61-4C50-9A83-C22C5DBC8976}"/>
              </a:ext>
            </a:extLst>
          </p:cNvPr>
          <p:cNvSpPr>
            <a:spLocks noGrp="1"/>
          </p:cNvSpPr>
          <p:nvPr>
            <p:ph type="sldNum" sz="quarter" idx="10"/>
          </p:nvPr>
        </p:nvSpPr>
        <p:spPr/>
        <p:txBody>
          <a:bodyPr/>
          <a:lstStyle/>
          <a:p>
            <a:fld id="{D72F88A2-32DC-46F0-9BB9-E609ED8FC23D}" type="slidenum">
              <a:rPr lang="en-US" altLang="en-US" smtClean="0"/>
              <a:pPr/>
              <a:t>2</a:t>
            </a:fld>
            <a:endParaRPr lang="en-US" altLang="en-US" dirty="0"/>
          </a:p>
        </p:txBody>
      </p:sp>
    </p:spTree>
    <p:extLst>
      <p:ext uri="{BB962C8B-B14F-4D97-AF65-F5344CB8AC3E}">
        <p14:creationId xmlns:p14="http://schemas.microsoft.com/office/powerpoint/2010/main" val="11763052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lide Image Placeholder 1">
            <a:extLst>
              <a:ext uri="{FF2B5EF4-FFF2-40B4-BE49-F238E27FC236}">
                <a16:creationId xmlns:a16="http://schemas.microsoft.com/office/drawing/2014/main" id="{FA7C90F8-7B87-4F16-ACB3-6068FD073131}"/>
              </a:ext>
            </a:extLst>
          </p:cNvPr>
          <p:cNvSpPr>
            <a:spLocks noGrp="1" noRot="1" noChangeAspect="1" noTextEdit="1"/>
          </p:cNvSpPr>
          <p:nvPr>
            <p:ph type="sldImg"/>
          </p:nvPr>
        </p:nvSpPr>
        <p:spPr>
          <a:ln/>
        </p:spPr>
      </p:sp>
      <p:sp>
        <p:nvSpPr>
          <p:cNvPr id="60419" name="Notes Placeholder 2">
            <a:extLst>
              <a:ext uri="{FF2B5EF4-FFF2-40B4-BE49-F238E27FC236}">
                <a16:creationId xmlns:a16="http://schemas.microsoft.com/office/drawing/2014/main" id="{90EEC603-8C42-4A73-A5D8-C9DB75694CBD}"/>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The concentrations have been calculated from reacting volume data (obtained from a titration). They are not precise because they do not all have a similar value and the range of results is large. This means that there is a large amount of uncertainty in the titration results.</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Analyzing and Interpreting Data:</a:t>
            </a:r>
            <a:r>
              <a:rPr lang="en-GB" sz="1200" kern="1200" dirty="0">
                <a:solidFill>
                  <a:schemeClr val="tx1"/>
                </a:solidFill>
                <a:effectLst/>
                <a:latin typeface="Arial" charset="0"/>
                <a:ea typeface="+mn-ea"/>
                <a:cs typeface="+mn-cs"/>
              </a:rPr>
              <a:t> Consider limitations of data analysis (e.g., measurement error, sample selection) when analyzing and interpreting data.</a:t>
            </a:r>
            <a:endParaRPr lang="en-GB" dirty="0">
              <a:effectLst/>
            </a:endParaRPr>
          </a:p>
        </p:txBody>
      </p:sp>
      <p:sp>
        <p:nvSpPr>
          <p:cNvPr id="2" name="Slide Number Placeholder 1">
            <a:extLst>
              <a:ext uri="{FF2B5EF4-FFF2-40B4-BE49-F238E27FC236}">
                <a16:creationId xmlns:a16="http://schemas.microsoft.com/office/drawing/2014/main" id="{5ED79529-E4E8-4A75-BFF4-33D480770B2C}"/>
              </a:ext>
            </a:extLst>
          </p:cNvPr>
          <p:cNvSpPr>
            <a:spLocks noGrp="1"/>
          </p:cNvSpPr>
          <p:nvPr>
            <p:ph type="sldNum" sz="quarter" idx="10"/>
          </p:nvPr>
        </p:nvSpPr>
        <p:spPr/>
        <p:txBody>
          <a:bodyPr/>
          <a:lstStyle/>
          <a:p>
            <a:fld id="{D72F88A2-32DC-46F0-9BB9-E609ED8FC23D}" type="slidenum">
              <a:rPr lang="en-US" altLang="en-US" smtClean="0"/>
              <a:pPr/>
              <a:t>20</a:t>
            </a:fld>
            <a:endParaRPr lang="en-US" alt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lide Image Placeholder 1">
            <a:extLst>
              <a:ext uri="{FF2B5EF4-FFF2-40B4-BE49-F238E27FC236}">
                <a16:creationId xmlns:a16="http://schemas.microsoft.com/office/drawing/2014/main" id="{83D66E31-9FCE-45B3-910D-C8B7A2BA0636}"/>
              </a:ext>
            </a:extLst>
          </p:cNvPr>
          <p:cNvSpPr>
            <a:spLocks noGrp="1" noRot="1" noChangeAspect="1" noTextEdit="1"/>
          </p:cNvSpPr>
          <p:nvPr>
            <p:ph type="sldImg"/>
          </p:nvPr>
        </p:nvSpPr>
        <p:spPr>
          <a:ln/>
        </p:spPr>
      </p:sp>
      <p:sp>
        <p:nvSpPr>
          <p:cNvPr id="61443" name="Notes Placeholder 2">
            <a:extLst>
              <a:ext uri="{FF2B5EF4-FFF2-40B4-BE49-F238E27FC236}">
                <a16:creationId xmlns:a16="http://schemas.microsoft.com/office/drawing/2014/main" id="{141951F1-0274-47FE-A492-0B16022109A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altLang="en-US" dirty="0">
              <a:latin typeface="Arial" panose="020B0604020202020204" pitchFamily="34" charset="0"/>
            </a:endParaRPr>
          </a:p>
        </p:txBody>
      </p:sp>
      <p:sp>
        <p:nvSpPr>
          <p:cNvPr id="2" name="Slide Number Placeholder 1">
            <a:extLst>
              <a:ext uri="{FF2B5EF4-FFF2-40B4-BE49-F238E27FC236}">
                <a16:creationId xmlns:a16="http://schemas.microsoft.com/office/drawing/2014/main" id="{BA199F51-EECF-42FD-B1D7-93B888AC0E42}"/>
              </a:ext>
            </a:extLst>
          </p:cNvPr>
          <p:cNvSpPr>
            <a:spLocks noGrp="1"/>
          </p:cNvSpPr>
          <p:nvPr>
            <p:ph type="sldNum" sz="quarter" idx="10"/>
          </p:nvPr>
        </p:nvSpPr>
        <p:spPr/>
        <p:txBody>
          <a:bodyPr/>
          <a:lstStyle/>
          <a:p>
            <a:fld id="{D72F88A2-32DC-46F0-9BB9-E609ED8FC23D}" type="slidenum">
              <a:rPr lang="en-US" altLang="en-US" smtClean="0"/>
              <a:pPr/>
              <a:t>21</a:t>
            </a:fld>
            <a:endParaRPr lang="en-US" alt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1" name="Rectangle 2">
            <a:extLst>
              <a:ext uri="{FF2B5EF4-FFF2-40B4-BE49-F238E27FC236}">
                <a16:creationId xmlns:a16="http://schemas.microsoft.com/office/drawing/2014/main" id="{FEC1BCA7-06D9-4597-A62D-7918D8746619}"/>
              </a:ext>
            </a:extLst>
          </p:cNvPr>
          <p:cNvSpPr>
            <a:spLocks noGrp="1" noRot="1" noChangeAspect="1" noChangeArrowheads="1" noTextEdit="1"/>
          </p:cNvSpPr>
          <p:nvPr>
            <p:ph type="sldImg"/>
          </p:nvPr>
        </p:nvSpPr>
        <p:spPr>
          <a:ln/>
        </p:spPr>
      </p:sp>
      <p:sp>
        <p:nvSpPr>
          <p:cNvPr id="63492" name="Rectangle 3">
            <a:extLst>
              <a:ext uri="{FF2B5EF4-FFF2-40B4-BE49-F238E27FC236}">
                <a16:creationId xmlns:a16="http://schemas.microsoft.com/office/drawing/2014/main" id="{152E318B-AB9C-4FD3-A0B5-0DD4F5FF97EC}"/>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Developing and Using Models: </a:t>
            </a:r>
            <a:r>
              <a:rPr lang="en-GB" sz="1200" kern="1200" dirty="0">
                <a:solidFill>
                  <a:schemeClr val="tx1"/>
                </a:solidFill>
                <a:effectLst/>
                <a:latin typeface="Arial" charset="0"/>
                <a:ea typeface="+mn-ea"/>
                <a:cs typeface="+mn-cs"/>
              </a:rPr>
              <a:t>Develop and/or use a model (including mathematical and computational) to generate data to support explanations, predict phenomena, analyze systems, and/or solve problems.</a:t>
            </a:r>
            <a:endParaRPr lang="en-GB" dirty="0">
              <a:effectLst/>
            </a:endParaRPr>
          </a:p>
        </p:txBody>
      </p:sp>
      <p:sp>
        <p:nvSpPr>
          <p:cNvPr id="2" name="Slide Number Placeholder 1">
            <a:extLst>
              <a:ext uri="{FF2B5EF4-FFF2-40B4-BE49-F238E27FC236}">
                <a16:creationId xmlns:a16="http://schemas.microsoft.com/office/drawing/2014/main" id="{6FACAE6B-C1F3-480C-95B4-291C7D95B84D}"/>
              </a:ext>
            </a:extLst>
          </p:cNvPr>
          <p:cNvSpPr>
            <a:spLocks noGrp="1"/>
          </p:cNvSpPr>
          <p:nvPr>
            <p:ph type="sldNum" sz="quarter" idx="10"/>
          </p:nvPr>
        </p:nvSpPr>
        <p:spPr/>
        <p:txBody>
          <a:bodyPr/>
          <a:lstStyle/>
          <a:p>
            <a:fld id="{D72F88A2-32DC-46F0-9BB9-E609ED8FC23D}" type="slidenum">
              <a:rPr lang="en-US" altLang="en-US" smtClean="0"/>
              <a:pPr/>
              <a:t>22</a:t>
            </a:fld>
            <a:endParaRPr lang="en-US" alt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5" name="Rectangle 2">
            <a:extLst>
              <a:ext uri="{FF2B5EF4-FFF2-40B4-BE49-F238E27FC236}">
                <a16:creationId xmlns:a16="http://schemas.microsoft.com/office/drawing/2014/main" id="{D94146AA-F41A-4557-A708-A13E2E324813}"/>
              </a:ext>
            </a:extLst>
          </p:cNvPr>
          <p:cNvSpPr>
            <a:spLocks noGrp="1" noRot="1" noChangeAspect="1" noChangeArrowheads="1" noTextEdit="1"/>
          </p:cNvSpPr>
          <p:nvPr>
            <p:ph type="sldImg"/>
          </p:nvPr>
        </p:nvSpPr>
        <p:spPr>
          <a:ln/>
        </p:spPr>
      </p:sp>
      <p:sp>
        <p:nvSpPr>
          <p:cNvPr id="64516" name="Rectangle 3">
            <a:extLst>
              <a:ext uri="{FF2B5EF4-FFF2-40B4-BE49-F238E27FC236}">
                <a16:creationId xmlns:a16="http://schemas.microsoft.com/office/drawing/2014/main" id="{929F4415-DAE7-4C5D-8F5C-12F4E1C6ABE2}"/>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CCCC6189-9F09-43AC-BDA3-C28A0C0E0C4B}"/>
              </a:ext>
            </a:extLst>
          </p:cNvPr>
          <p:cNvSpPr>
            <a:spLocks noGrp="1"/>
          </p:cNvSpPr>
          <p:nvPr>
            <p:ph type="sldNum" sz="quarter" idx="10"/>
          </p:nvPr>
        </p:nvSpPr>
        <p:spPr/>
        <p:txBody>
          <a:bodyPr/>
          <a:lstStyle/>
          <a:p>
            <a:fld id="{D72F88A2-32DC-46F0-9BB9-E609ED8FC23D}" type="slidenum">
              <a:rPr lang="en-US" altLang="en-US" smtClean="0"/>
              <a:pPr/>
              <a:t>23</a:t>
            </a:fld>
            <a:endParaRPr lang="en-US" alt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9" name="Rectangle 2">
            <a:extLst>
              <a:ext uri="{FF2B5EF4-FFF2-40B4-BE49-F238E27FC236}">
                <a16:creationId xmlns:a16="http://schemas.microsoft.com/office/drawing/2014/main" id="{F1F224F6-8F75-4BF5-A7DF-ACB89BCE4E7C}"/>
              </a:ext>
            </a:extLst>
          </p:cNvPr>
          <p:cNvSpPr>
            <a:spLocks noGrp="1" noRot="1" noChangeAspect="1" noChangeArrowheads="1" noTextEdit="1"/>
          </p:cNvSpPr>
          <p:nvPr>
            <p:ph type="sldImg"/>
          </p:nvPr>
        </p:nvSpPr>
        <p:spPr>
          <a:ln/>
        </p:spPr>
      </p:sp>
      <p:sp>
        <p:nvSpPr>
          <p:cNvPr id="65540" name="Rectangle 3">
            <a:extLst>
              <a:ext uri="{FF2B5EF4-FFF2-40B4-BE49-F238E27FC236}">
                <a16:creationId xmlns:a16="http://schemas.microsoft.com/office/drawing/2014/main" id="{55BE8C29-89A0-43FC-B7EC-2AB23D5B2CA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93AC2F0E-EF16-480F-B405-05C45B2F0C2A}"/>
              </a:ext>
            </a:extLst>
          </p:cNvPr>
          <p:cNvSpPr>
            <a:spLocks noGrp="1"/>
          </p:cNvSpPr>
          <p:nvPr>
            <p:ph type="sldNum" sz="quarter" idx="10"/>
          </p:nvPr>
        </p:nvSpPr>
        <p:spPr/>
        <p:txBody>
          <a:bodyPr/>
          <a:lstStyle/>
          <a:p>
            <a:fld id="{D72F88A2-32DC-46F0-9BB9-E609ED8FC23D}" type="slidenum">
              <a:rPr lang="en-US" altLang="en-US" smtClean="0"/>
              <a:pPr/>
              <a:t>24</a:t>
            </a:fld>
            <a:endParaRPr lang="en-US" alt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3" name="Rectangle 2">
            <a:extLst>
              <a:ext uri="{FF2B5EF4-FFF2-40B4-BE49-F238E27FC236}">
                <a16:creationId xmlns:a16="http://schemas.microsoft.com/office/drawing/2014/main" id="{19568653-BF31-4209-917A-E95A662D14D1}"/>
              </a:ext>
            </a:extLst>
          </p:cNvPr>
          <p:cNvSpPr>
            <a:spLocks noGrp="1" noRot="1" noChangeAspect="1" noChangeArrowheads="1" noTextEdit="1"/>
          </p:cNvSpPr>
          <p:nvPr>
            <p:ph type="sldImg"/>
          </p:nvPr>
        </p:nvSpPr>
        <p:spPr>
          <a:ln/>
        </p:spPr>
      </p:sp>
      <p:sp>
        <p:nvSpPr>
          <p:cNvPr id="66564" name="Rectangle 3">
            <a:extLst>
              <a:ext uri="{FF2B5EF4-FFF2-40B4-BE49-F238E27FC236}">
                <a16:creationId xmlns:a16="http://schemas.microsoft.com/office/drawing/2014/main" id="{B2440BFD-41CD-4D70-ADB5-D67FC8B08D43}"/>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to test students’ familiarity with titration calculations. There are 3 questions in total.</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210B947C-C56C-4AFB-A2F4-8A137CA7A57E}"/>
              </a:ext>
            </a:extLst>
          </p:cNvPr>
          <p:cNvSpPr>
            <a:spLocks noGrp="1"/>
          </p:cNvSpPr>
          <p:nvPr>
            <p:ph type="sldNum" sz="quarter" idx="10"/>
          </p:nvPr>
        </p:nvSpPr>
        <p:spPr/>
        <p:txBody>
          <a:bodyPr/>
          <a:lstStyle/>
          <a:p>
            <a:fld id="{D72F88A2-32DC-46F0-9BB9-E609ED8FC23D}" type="slidenum">
              <a:rPr lang="en-US" altLang="en-US" smtClean="0"/>
              <a:pPr/>
              <a:t>25</a:t>
            </a:fld>
            <a:endParaRPr lang="en-US" alt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7" name="Rectangle 2">
            <a:extLst>
              <a:ext uri="{FF2B5EF4-FFF2-40B4-BE49-F238E27FC236}">
                <a16:creationId xmlns:a16="http://schemas.microsoft.com/office/drawing/2014/main" id="{0778131F-3391-404E-B954-1FB27708E34A}"/>
              </a:ext>
            </a:extLst>
          </p:cNvPr>
          <p:cNvSpPr>
            <a:spLocks noGrp="1" noRot="1" noChangeAspect="1" noChangeArrowheads="1" noTextEdit="1"/>
          </p:cNvSpPr>
          <p:nvPr>
            <p:ph type="sldImg"/>
          </p:nvPr>
        </p:nvSpPr>
        <p:spPr>
          <a:ln/>
        </p:spPr>
      </p:sp>
      <p:sp>
        <p:nvSpPr>
          <p:cNvPr id="41988" name="Rectangle 3">
            <a:extLst>
              <a:ext uri="{FF2B5EF4-FFF2-40B4-BE49-F238E27FC236}">
                <a16:creationId xmlns:a16="http://schemas.microsoft.com/office/drawing/2014/main" id="{DF306E88-660A-4B05-B4E4-56F31E33D6F0}"/>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may be used to using pints or liters to measure liquids. However, these are not used for scientific measurements because they are not SI units (International System of Units). The official unit for volume is derived from meters, which is the SI base unit for length. As a point of reference, 1 dm</a:t>
            </a:r>
            <a:r>
              <a:rPr lang="en-GB" altLang="en-US" baseline="30000" dirty="0">
                <a:latin typeface="Arial" panose="020B0604020202020204" pitchFamily="34" charset="0"/>
              </a:rPr>
              <a:t>3</a:t>
            </a:r>
            <a:r>
              <a:rPr lang="en-GB" altLang="en-US" dirty="0">
                <a:latin typeface="Arial" panose="020B0604020202020204" pitchFamily="34" charset="0"/>
              </a:rPr>
              <a:t> = 1 liter.</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67AD07B3-3175-491C-9027-68366D6E6E64}"/>
              </a:ext>
            </a:extLst>
          </p:cNvPr>
          <p:cNvSpPr>
            <a:spLocks noGrp="1"/>
          </p:cNvSpPr>
          <p:nvPr>
            <p:ph type="sldNum" sz="quarter" idx="10"/>
          </p:nvPr>
        </p:nvSpPr>
        <p:spPr/>
        <p:txBody>
          <a:bodyPr/>
          <a:lstStyle/>
          <a:p>
            <a:fld id="{D72F88A2-32DC-46F0-9BB9-E609ED8FC23D}" type="slidenum">
              <a:rPr lang="en-US" altLang="en-US" smtClean="0"/>
              <a:pPr/>
              <a:t>3</a:t>
            </a:fld>
            <a:endParaRPr lang="en-US" alt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1" name="Rectangle 2">
            <a:extLst>
              <a:ext uri="{FF2B5EF4-FFF2-40B4-BE49-F238E27FC236}">
                <a16:creationId xmlns:a16="http://schemas.microsoft.com/office/drawing/2014/main" id="{74013051-E37F-4C8A-9FFA-4CE4E89EFAC5}"/>
              </a:ext>
            </a:extLst>
          </p:cNvPr>
          <p:cNvSpPr>
            <a:spLocks noGrp="1" noRot="1" noChangeAspect="1" noChangeArrowheads="1" noTextEdit="1"/>
          </p:cNvSpPr>
          <p:nvPr>
            <p:ph type="sldImg"/>
          </p:nvPr>
        </p:nvSpPr>
        <p:spPr>
          <a:ln/>
        </p:spPr>
      </p:sp>
      <p:sp>
        <p:nvSpPr>
          <p:cNvPr id="43012" name="Rectangle 3">
            <a:extLst>
              <a:ext uri="{FF2B5EF4-FFF2-40B4-BE49-F238E27FC236}">
                <a16:creationId xmlns:a16="http://schemas.microsoft.com/office/drawing/2014/main" id="{AD2FB3E5-4253-4A97-86EA-842569713492}"/>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to test students’ familiarity with converting between cubic centimeters and cubic decimeters. There are five questions in total.</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8E4CB029-6794-4ED6-B6F2-6E1DF2F9F470}"/>
              </a:ext>
            </a:extLst>
          </p:cNvPr>
          <p:cNvSpPr>
            <a:spLocks noGrp="1"/>
          </p:cNvSpPr>
          <p:nvPr>
            <p:ph type="sldNum" sz="quarter" idx="10"/>
          </p:nvPr>
        </p:nvSpPr>
        <p:spPr/>
        <p:txBody>
          <a:bodyPr/>
          <a:lstStyle/>
          <a:p>
            <a:fld id="{D72F88A2-32DC-46F0-9BB9-E609ED8FC23D}" type="slidenum">
              <a:rPr lang="en-US" altLang="en-US" smtClean="0"/>
              <a:pPr/>
              <a:t>4</a:t>
            </a:fld>
            <a:endParaRPr lang="en-US" alt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5" name="Rectangle 2">
            <a:extLst>
              <a:ext uri="{FF2B5EF4-FFF2-40B4-BE49-F238E27FC236}">
                <a16:creationId xmlns:a16="http://schemas.microsoft.com/office/drawing/2014/main" id="{706AED05-2505-4AC5-8F08-E58A20DB8BBD}"/>
              </a:ext>
            </a:extLst>
          </p:cNvPr>
          <p:cNvSpPr>
            <a:spLocks noGrp="1" noRot="1" noChangeAspect="1" noChangeArrowheads="1" noTextEdit="1"/>
          </p:cNvSpPr>
          <p:nvPr>
            <p:ph type="sldImg"/>
          </p:nvPr>
        </p:nvSpPr>
        <p:spPr>
          <a:ln/>
        </p:spPr>
      </p:sp>
      <p:sp>
        <p:nvSpPr>
          <p:cNvPr id="44036" name="Rectangle 3">
            <a:extLst>
              <a:ext uri="{FF2B5EF4-FFF2-40B4-BE49-F238E27FC236}">
                <a16:creationId xmlns:a16="http://schemas.microsoft.com/office/drawing/2014/main" id="{03ABA131-6394-4037-AB86-A67626846F90}"/>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0" fontAlgn="base" latinLnBrk="0" hangingPunct="0">
              <a:lnSpc>
                <a:spcPct val="100000"/>
              </a:lnSpc>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lnSpc>
                <a:spcPct val="100000"/>
              </a:lnSpc>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37B66A8A-4021-4848-9DF8-CFB8A40BADAE}"/>
              </a:ext>
            </a:extLst>
          </p:cNvPr>
          <p:cNvSpPr>
            <a:spLocks noGrp="1"/>
          </p:cNvSpPr>
          <p:nvPr>
            <p:ph type="sldNum" sz="quarter" idx="10"/>
          </p:nvPr>
        </p:nvSpPr>
        <p:spPr/>
        <p:txBody>
          <a:bodyPr/>
          <a:lstStyle/>
          <a:p>
            <a:fld id="{D72F88A2-32DC-46F0-9BB9-E609ED8FC23D}" type="slidenum">
              <a:rPr lang="en-US" altLang="en-US" smtClean="0"/>
              <a:pPr/>
              <a:t>5</a:t>
            </a:fld>
            <a:endParaRPr lang="en-US" alt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9" name="Rectangle 2">
            <a:extLst>
              <a:ext uri="{FF2B5EF4-FFF2-40B4-BE49-F238E27FC236}">
                <a16:creationId xmlns:a16="http://schemas.microsoft.com/office/drawing/2014/main" id="{B2A1AF65-F895-47D5-9DF6-DA95DF5989A4}"/>
              </a:ext>
            </a:extLst>
          </p:cNvPr>
          <p:cNvSpPr>
            <a:spLocks noGrp="1" noRot="1" noChangeAspect="1" noChangeArrowheads="1" noTextEdit="1"/>
          </p:cNvSpPr>
          <p:nvPr>
            <p:ph type="sldImg"/>
          </p:nvPr>
        </p:nvSpPr>
        <p:spPr>
          <a:ln/>
        </p:spPr>
      </p:sp>
      <p:sp>
        <p:nvSpPr>
          <p:cNvPr id="45060" name="Rectangle 3">
            <a:extLst>
              <a:ext uri="{FF2B5EF4-FFF2-40B4-BE49-F238E27FC236}">
                <a16:creationId xmlns:a16="http://schemas.microsoft.com/office/drawing/2014/main" id="{651A3C08-1FE9-494B-8DEE-56CA5D0ED916}"/>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to test students’ familiarity with calculating concentrations in g/dm</a:t>
            </a:r>
            <a:r>
              <a:rPr lang="en-GB" altLang="en-US" baseline="30000" dirty="0">
                <a:latin typeface="Arial" panose="020B0604020202020204" pitchFamily="34" charset="0"/>
              </a:rPr>
              <a:t>3</a:t>
            </a:r>
            <a:r>
              <a:rPr lang="en-GB" altLang="en-US" dirty="0">
                <a:latin typeface="Arial" panose="020B0604020202020204" pitchFamily="34" charset="0"/>
              </a:rPr>
              <a:t>. There are four questions in total.</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Practices:</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ratios, rates, percentages, and unit conversions in the context of complicated measurement problems involving quantities with derived or compound units (such as mg/mL, kg/m3, acre-feet, etc.).</a:t>
            </a:r>
            <a:endParaRPr lang="en-GB" dirty="0">
              <a:effectLst/>
            </a:endParaRPr>
          </a:p>
        </p:txBody>
      </p:sp>
      <p:sp>
        <p:nvSpPr>
          <p:cNvPr id="2" name="Slide Number Placeholder 1">
            <a:extLst>
              <a:ext uri="{FF2B5EF4-FFF2-40B4-BE49-F238E27FC236}">
                <a16:creationId xmlns:a16="http://schemas.microsoft.com/office/drawing/2014/main" id="{DD5B40EC-2362-4611-97E7-6099B922E20A}"/>
              </a:ext>
            </a:extLst>
          </p:cNvPr>
          <p:cNvSpPr>
            <a:spLocks noGrp="1"/>
          </p:cNvSpPr>
          <p:nvPr>
            <p:ph type="sldNum" sz="quarter" idx="10"/>
          </p:nvPr>
        </p:nvSpPr>
        <p:spPr/>
        <p:txBody>
          <a:bodyPr/>
          <a:lstStyle/>
          <a:p>
            <a:fld id="{D72F88A2-32DC-46F0-9BB9-E609ED8FC23D}" type="slidenum">
              <a:rPr lang="en-US" altLang="en-US" smtClean="0"/>
              <a:pPr/>
              <a:t>6</a:t>
            </a:fld>
            <a:endParaRPr lang="en-US"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3" name="Rectangle 2">
            <a:extLst>
              <a:ext uri="{FF2B5EF4-FFF2-40B4-BE49-F238E27FC236}">
                <a16:creationId xmlns:a16="http://schemas.microsoft.com/office/drawing/2014/main" id="{0F294C72-4397-4AEA-A07A-35FB8511E2D1}"/>
              </a:ext>
            </a:extLst>
          </p:cNvPr>
          <p:cNvSpPr>
            <a:spLocks noGrp="1" noRot="1" noChangeAspect="1" noChangeArrowheads="1" noTextEdit="1"/>
          </p:cNvSpPr>
          <p:nvPr>
            <p:ph type="sldImg"/>
          </p:nvPr>
        </p:nvSpPr>
        <p:spPr>
          <a:ln/>
        </p:spPr>
      </p:sp>
      <p:sp>
        <p:nvSpPr>
          <p:cNvPr id="46084" name="Rectangle 3">
            <a:extLst>
              <a:ext uri="{FF2B5EF4-FFF2-40B4-BE49-F238E27FC236}">
                <a16:creationId xmlns:a16="http://schemas.microsoft.com/office/drawing/2014/main" id="{796C1FB9-723D-4FAC-A41F-64304F738C85}"/>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Ensure students understand how to use the formula triangle:</a:t>
            </a:r>
          </a:p>
          <a:p>
            <a:r>
              <a:rPr lang="en-GB" altLang="en-US" dirty="0">
                <a:latin typeface="Arial" panose="020B0604020202020204" pitchFamily="34" charset="0"/>
              </a:rPr>
              <a:t>To calculate the concentration, cover the “c” in the triangle and use the calculation shown: c = n/v.</a:t>
            </a:r>
          </a:p>
          <a:p>
            <a:r>
              <a:rPr lang="en-GB" altLang="en-US" dirty="0">
                <a:latin typeface="Arial" panose="020B0604020202020204" pitchFamily="34" charset="0"/>
              </a:rPr>
              <a:t>To calculate the volume, cover the “v” in the triangle and use the calculation shown: v = n/c.</a:t>
            </a:r>
          </a:p>
          <a:p>
            <a:r>
              <a:rPr lang="en-GB" altLang="en-US" dirty="0">
                <a:latin typeface="Arial" panose="020B0604020202020204" pitchFamily="34" charset="0"/>
              </a:rPr>
              <a:t>To calculate moles, cover the “n” in the triangle and use the calculation shown: n = cv.</a:t>
            </a:r>
          </a:p>
        </p:txBody>
      </p:sp>
      <p:sp>
        <p:nvSpPr>
          <p:cNvPr id="2" name="Slide Number Placeholder 1">
            <a:extLst>
              <a:ext uri="{FF2B5EF4-FFF2-40B4-BE49-F238E27FC236}">
                <a16:creationId xmlns:a16="http://schemas.microsoft.com/office/drawing/2014/main" id="{DA5271B1-A1B6-4C3C-8A47-8A18ED1F162F}"/>
              </a:ext>
            </a:extLst>
          </p:cNvPr>
          <p:cNvSpPr>
            <a:spLocks noGrp="1"/>
          </p:cNvSpPr>
          <p:nvPr>
            <p:ph type="sldNum" sz="quarter" idx="10"/>
          </p:nvPr>
        </p:nvSpPr>
        <p:spPr/>
        <p:txBody>
          <a:bodyPr/>
          <a:lstStyle/>
          <a:p>
            <a:fld id="{D72F88A2-32DC-46F0-9BB9-E609ED8FC23D}" type="slidenum">
              <a:rPr lang="en-US" altLang="en-US" smtClean="0"/>
              <a:pPr/>
              <a:t>7</a:t>
            </a:fld>
            <a:endParaRPr lang="en-US"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7" name="Rectangle 2">
            <a:extLst>
              <a:ext uri="{FF2B5EF4-FFF2-40B4-BE49-F238E27FC236}">
                <a16:creationId xmlns:a16="http://schemas.microsoft.com/office/drawing/2014/main" id="{99147EB5-F30B-46E6-A89A-815F8D2B6F17}"/>
              </a:ext>
            </a:extLst>
          </p:cNvPr>
          <p:cNvSpPr>
            <a:spLocks noGrp="1" noRot="1" noChangeAspect="1" noChangeArrowheads="1" noTextEdit="1"/>
          </p:cNvSpPr>
          <p:nvPr>
            <p:ph type="sldImg"/>
          </p:nvPr>
        </p:nvSpPr>
        <p:spPr>
          <a:ln/>
        </p:spPr>
      </p:sp>
      <p:sp>
        <p:nvSpPr>
          <p:cNvPr id="47108" name="Rectangle 3">
            <a:extLst>
              <a:ext uri="{FF2B5EF4-FFF2-40B4-BE49-F238E27FC236}">
                <a16:creationId xmlns:a16="http://schemas.microsoft.com/office/drawing/2014/main" id="{5BAF7A13-146E-4D2C-ADEB-41BD796DF9BD}"/>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Students should recall that molar mass is equivalent to the relative atomic mass (RAM) of an element, or the relative formula mass (RFM) of a compound. </a:t>
            </a:r>
            <a:r>
              <a:rPr lang="en-GB" sz="1200" kern="1200" dirty="0">
                <a:solidFill>
                  <a:schemeClr val="tx1"/>
                </a:solidFill>
                <a:effectLst/>
                <a:latin typeface="Arial" charset="0"/>
                <a:ea typeface="+mn-ea"/>
                <a:cs typeface="+mn-cs"/>
              </a:rPr>
              <a:t>The RFM of sodium hydroxide is 40 g/mol.</a:t>
            </a:r>
            <a:endParaRPr lang="en-GB" altLang="en-US" dirty="0">
              <a:latin typeface="Arial" panose="020B0604020202020204" pitchFamily="34" charset="0"/>
            </a:endParaRP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5A27AB6D-4959-43CF-BB3D-593A1B89501B}"/>
              </a:ext>
            </a:extLst>
          </p:cNvPr>
          <p:cNvSpPr>
            <a:spLocks noGrp="1"/>
          </p:cNvSpPr>
          <p:nvPr>
            <p:ph type="sldNum" sz="quarter" idx="10"/>
          </p:nvPr>
        </p:nvSpPr>
        <p:spPr/>
        <p:txBody>
          <a:bodyPr/>
          <a:lstStyle/>
          <a:p>
            <a:fld id="{D72F88A2-32DC-46F0-9BB9-E609ED8FC23D}" type="slidenum">
              <a:rPr lang="en-US" altLang="en-US" smtClean="0"/>
              <a:pPr/>
              <a:t>8</a:t>
            </a:fld>
            <a:endParaRPr lang="en-US" altLang="en-US"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1" name="Rectangle 2">
            <a:extLst>
              <a:ext uri="{FF2B5EF4-FFF2-40B4-BE49-F238E27FC236}">
                <a16:creationId xmlns:a16="http://schemas.microsoft.com/office/drawing/2014/main" id="{4B5E704A-69A2-4790-A73D-84D2A734883E}"/>
              </a:ext>
            </a:extLst>
          </p:cNvPr>
          <p:cNvSpPr>
            <a:spLocks noGrp="1" noRot="1" noChangeAspect="1" noChangeArrowheads="1" noTextEdit="1"/>
          </p:cNvSpPr>
          <p:nvPr>
            <p:ph type="sldImg"/>
          </p:nvPr>
        </p:nvSpPr>
        <p:spPr>
          <a:ln/>
        </p:spPr>
      </p:sp>
      <p:sp>
        <p:nvSpPr>
          <p:cNvPr id="48132" name="Rectangle 3">
            <a:extLst>
              <a:ext uri="{FF2B5EF4-FFF2-40B4-BE49-F238E27FC236}">
                <a16:creationId xmlns:a16="http://schemas.microsoft.com/office/drawing/2014/main" id="{72E88214-D95B-4FE1-95D0-4ACB0E63F409}"/>
              </a:ext>
            </a:extLst>
          </p:cNvPr>
          <p:cNvSpPr>
            <a:spLocks noGrp="1" noChangeArrowheads="1"/>
          </p:cNvSpPr>
          <p:nvPr>
            <p:ph type="body" idx="1"/>
          </p:nvPr>
        </p:nvSpPr>
        <p:spPr>
          <a:xfrm>
            <a:off x="914400" y="4415790"/>
            <a:ext cx="5029200" cy="418338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altLang="en-US" b="1" dirty="0">
                <a:latin typeface="Arial" panose="020B0604020202020204" pitchFamily="34" charset="0"/>
              </a:rPr>
              <a:t>Teacher notes</a:t>
            </a:r>
          </a:p>
          <a:p>
            <a:r>
              <a:rPr lang="en-GB" altLang="en-US" dirty="0">
                <a:latin typeface="Arial" panose="020B0604020202020204" pitchFamily="34" charset="0"/>
              </a:rPr>
              <a:t>This activity could be used to test students’ familiarity with calculating concentrations in mol/dm</a:t>
            </a:r>
            <a:r>
              <a:rPr lang="en-GB" altLang="en-US" baseline="30000" dirty="0">
                <a:latin typeface="Arial" panose="020B0604020202020204" pitchFamily="34" charset="0"/>
              </a:rPr>
              <a:t>3</a:t>
            </a:r>
            <a:r>
              <a:rPr lang="en-GB" altLang="en-US" dirty="0">
                <a:latin typeface="Arial" panose="020B0604020202020204" pitchFamily="34" charset="0"/>
              </a:rPr>
              <a:t>. There are 4 questions in total. Rearrangements of c = n/v are not required in this activity, but are covered in the following slides. </a:t>
            </a:r>
          </a:p>
          <a:p>
            <a:endParaRPr lang="en-GB" altLang="en-US" dirty="0">
              <a:latin typeface="Arial" panose="020B0604020202020204" pitchFamily="34" charset="0"/>
            </a:endParaRPr>
          </a:p>
          <a:p>
            <a:pPr marL="0" marR="0" lvl="0" indent="0" algn="l" defTabSz="914400" rtl="0" eaLnBrk="0" fontAlgn="base" latinLnBrk="0" hangingPunct="0">
              <a:spcBef>
                <a:spcPts val="432"/>
              </a:spcBef>
              <a:spcAft>
                <a:spcPct val="0"/>
              </a:spcAft>
              <a:buClrTx/>
              <a:buSzTx/>
              <a:buFontTx/>
              <a:buNone/>
              <a:tabLst/>
              <a:defRPr/>
            </a:pPr>
            <a:r>
              <a:rPr lang="en-GB" sz="1200" kern="1200" dirty="0">
                <a:solidFill>
                  <a:schemeClr val="tx1"/>
                </a:solidFill>
                <a:effectLst/>
                <a:latin typeface="Arial" charset="0"/>
                <a:ea typeface="+mn-ea"/>
                <a:cs typeface="+mn-cs"/>
              </a:rPr>
              <a:t>This slide covers the Science and Engineering Practice:</a:t>
            </a:r>
          </a:p>
          <a:p>
            <a:pPr marL="171450" marR="0" lvl="0" indent="-171450" algn="l" defTabSz="914400" rtl="0" eaLnBrk="0" fontAlgn="base" latinLnBrk="0" hangingPunct="0">
              <a:spcBef>
                <a:spcPts val="432"/>
              </a:spcBef>
              <a:spcAft>
                <a:spcPct val="0"/>
              </a:spcAft>
              <a:buClrTx/>
              <a:buSzTx/>
              <a:buFont typeface="Arial" panose="020B0604020202020204" pitchFamily="34" charset="0"/>
              <a:buChar char="•"/>
              <a:tabLst/>
              <a:defRPr/>
            </a:pPr>
            <a:r>
              <a:rPr lang="en-GB" sz="1200" b="1" kern="1200" dirty="0">
                <a:solidFill>
                  <a:schemeClr val="tx1"/>
                </a:solidFill>
                <a:effectLst/>
                <a:latin typeface="Arial" charset="0"/>
                <a:ea typeface="+mn-ea"/>
                <a:cs typeface="+mn-cs"/>
              </a:rPr>
              <a:t>Using Mathematics and Computational Thinking: </a:t>
            </a:r>
            <a:r>
              <a:rPr lang="en-GB" sz="1200" kern="1200" dirty="0">
                <a:solidFill>
                  <a:schemeClr val="tx1"/>
                </a:solidFill>
                <a:effectLst/>
                <a:latin typeface="Arial" charset="0"/>
                <a:ea typeface="+mn-ea"/>
                <a:cs typeface="+mn-cs"/>
              </a:rPr>
              <a:t>Apply techniques of algebra and functions to represent and solve scientific and engineering problems.</a:t>
            </a:r>
            <a:endParaRPr lang="en-GB" dirty="0">
              <a:effectLst/>
            </a:endParaRPr>
          </a:p>
        </p:txBody>
      </p:sp>
      <p:sp>
        <p:nvSpPr>
          <p:cNvPr id="2" name="Slide Number Placeholder 1">
            <a:extLst>
              <a:ext uri="{FF2B5EF4-FFF2-40B4-BE49-F238E27FC236}">
                <a16:creationId xmlns:a16="http://schemas.microsoft.com/office/drawing/2014/main" id="{8BDD4AA6-5FE4-4489-A4E8-FC96D749AACB}"/>
              </a:ext>
            </a:extLst>
          </p:cNvPr>
          <p:cNvSpPr>
            <a:spLocks noGrp="1"/>
          </p:cNvSpPr>
          <p:nvPr>
            <p:ph type="sldNum" sz="quarter" idx="10"/>
          </p:nvPr>
        </p:nvSpPr>
        <p:spPr/>
        <p:txBody>
          <a:bodyPr/>
          <a:lstStyle/>
          <a:p>
            <a:fld id="{D72F88A2-32DC-46F0-9BB9-E609ED8FC23D}" type="slidenum">
              <a:rPr lang="en-US" altLang="en-US" smtClean="0"/>
              <a:pPr/>
              <a:t>9</a:t>
            </a:fld>
            <a:endParaRPr lang="en-US" altLang="en-US" dirty="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2.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slideMaster" Target="../slideMasters/slideMaster1.xml"/><Relationship Id="rId1" Type="http://schemas.openxmlformats.org/officeDocument/2006/relationships/tags" Target="../tags/tag6.xml"/><Relationship Id="rId5" Type="http://schemas.openxmlformats.org/officeDocument/2006/relationships/image" Target="../media/image4.png"/><Relationship Id="rId4" Type="http://schemas.openxmlformats.org/officeDocument/2006/relationships/image" Target="../media/image6.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
        <p:nvSpPr>
          <p:cNvPr id="7" name="Title 1">
            <a:extLst>
              <a:ext uri="{FF2B5EF4-FFF2-40B4-BE49-F238E27FC236}">
                <a16:creationId xmlns:a16="http://schemas.microsoft.com/office/drawing/2014/main" id="{95377613-BF44-4DE5-BF60-36F4B20FC9E5}"/>
              </a:ext>
            </a:extLst>
          </p:cNvPr>
          <p:cNvSpPr>
            <a:spLocks noGrp="1"/>
          </p:cNvSpPr>
          <p:nvPr>
            <p:ph type="title"/>
          </p:nvPr>
        </p:nvSpPr>
        <p:spPr>
          <a:xfrm>
            <a:off x="3230310" y="1187864"/>
            <a:ext cx="4973653" cy="3119215"/>
          </a:xfrm>
        </p:spPr>
        <p:txBody>
          <a:bodyPr/>
          <a:lstStyle>
            <a:lvl1pPr algn="ctr">
              <a:lnSpc>
                <a:spcPct val="100000"/>
              </a:lnSpc>
              <a:defRPr sz="4400">
                <a:solidFill>
                  <a:srgbClr val="FF6600"/>
                </a:solidFill>
              </a:defRPr>
            </a:lvl1pPr>
          </a:lstStyle>
          <a:p>
            <a:r>
              <a:rPr lang="en-US" dirty="0"/>
              <a:t>Click to edit Master title style</a:t>
            </a:r>
            <a:endParaRPr lang="en-GB" dirty="0"/>
          </a:p>
        </p:txBody>
      </p:sp>
      <p:pic>
        <p:nvPicPr>
          <p:cNvPr id="8" name="Picture 7">
            <a:extLst>
              <a:ext uri="{FF2B5EF4-FFF2-40B4-BE49-F238E27FC236}">
                <a16:creationId xmlns:a16="http://schemas.microsoft.com/office/drawing/2014/main" id="{7C507609-7DEE-4ADD-BBCC-3ADD57984E6B}"/>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A5A9B567-E1EA-4B68-8B7D-B2080927E9AE}"/>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
    </p:custDataLst>
    <p:extLst>
      <p:ext uri="{BB962C8B-B14F-4D97-AF65-F5344CB8AC3E}">
        <p14:creationId xmlns:p14="http://schemas.microsoft.com/office/powerpoint/2010/main" val="41995520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887185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53975"/>
            <a:ext cx="2057400"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53975"/>
            <a:ext cx="6019800"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0751290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457200" y="53975"/>
            <a:ext cx="8229600"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215293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dgm" preserve="1">
  <p:cSld name="Title and Diagram or Organization Chart">
    <p:spTree>
      <p:nvGrpSpPr>
        <p:cNvPr id="1" name=""/>
        <p:cNvGrpSpPr/>
        <p:nvPr/>
      </p:nvGrpSpPr>
      <p:grpSpPr>
        <a:xfrm>
          <a:off x="0" y="0"/>
          <a:ext cx="0" cy="0"/>
          <a:chOff x="0" y="0"/>
          <a:chExt cx="0" cy="0"/>
        </a:xfrm>
      </p:grpSpPr>
      <p:sp>
        <p:nvSpPr>
          <p:cNvPr id="2" name="Title 1"/>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3" name="SmartArt Placeholder 2"/>
          <p:cNvSpPr>
            <a:spLocks noGrp="1"/>
          </p:cNvSpPr>
          <p:nvPr>
            <p:ph type="dgm" idx="1"/>
          </p:nvPr>
        </p:nvSpPr>
        <p:spPr>
          <a:xfrm>
            <a:off x="457200" y="1600200"/>
            <a:ext cx="8229600" cy="4525963"/>
          </a:xfrm>
          <a:prstGeom prst="rect">
            <a:avLst/>
          </a:prstGeom>
        </p:spPr>
        <p:txBody>
          <a:bodyPr/>
          <a:lstStyle/>
          <a:p>
            <a:pPr lvl="0"/>
            <a:endParaRPr lang="en-GB" noProof="0" dirty="0"/>
          </a:p>
        </p:txBody>
      </p:sp>
    </p:spTree>
    <p:extLst>
      <p:ext uri="{BB962C8B-B14F-4D97-AF65-F5344CB8AC3E}">
        <p14:creationId xmlns:p14="http://schemas.microsoft.com/office/powerpoint/2010/main" val="349009658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3" name="Picture 17"/>
          <p:cNvPicPr>
            <a:picLocks noChangeAspect="1" noChangeArrowheads="1"/>
          </p:cNvPicPr>
          <p:nvPr userDrawn="1"/>
        </p:nvPicPr>
        <p:blipFill>
          <a:blip r:embed="rId3">
            <a:extLst>
              <a:ext uri="{28A0092B-C50C-407E-A947-70E740481C1C}">
                <a14:useLocalDpi xmlns:a14="http://schemas.microsoft.com/office/drawing/2010/main" val="0"/>
              </a:ext>
            </a:extLst>
          </a:blip>
          <a:stretch>
            <a:fillRect/>
          </a:stretch>
        </p:blipFill>
        <p:spPr bwMode="auto">
          <a:xfrm>
            <a:off x="0" y="0"/>
            <a:ext cx="9144000" cy="6858000"/>
          </a:xfrm>
          <a:prstGeom prst="rect">
            <a:avLst/>
          </a:prstGeom>
          <a:noFill/>
          <a:ln w="9525">
            <a:noFill/>
            <a:miter lim="800000"/>
            <a:headEnd/>
            <a:tailEnd/>
          </a:ln>
        </p:spPr>
      </p:pic>
      <p:pic>
        <p:nvPicPr>
          <p:cNvPr id="4" name="Picture 8">
            <a:hlinkClick r:id="" action="ppaction://hlinkshowjump?jump=nextslide"/>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7" name="Picture 6">
            <a:extLst>
              <a:ext uri="{FF2B5EF4-FFF2-40B4-BE49-F238E27FC236}">
                <a16:creationId xmlns:a16="http://schemas.microsoft.com/office/drawing/2014/main" id="{757710E3-B803-4BC1-B28F-DAEAEF4CF708}"/>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Content Placeholder 2">
            <a:extLst>
              <a:ext uri="{FF2B5EF4-FFF2-40B4-BE49-F238E27FC236}">
                <a16:creationId xmlns:a16="http://schemas.microsoft.com/office/drawing/2014/main" id="{58BEDEB8-A9C3-4367-BF40-FB60AF6FA132}"/>
              </a:ext>
            </a:extLst>
          </p:cNvPr>
          <p:cNvSpPr>
            <a:spLocks noGrp="1"/>
          </p:cNvSpPr>
          <p:nvPr>
            <p:ph idx="1" hasCustomPrompt="1"/>
          </p:nvPr>
        </p:nvSpPr>
        <p:spPr>
          <a:xfrm>
            <a:off x="3148552" y="1300899"/>
            <a:ext cx="5712644" cy="237555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0" name="Content Placeholder 2">
            <a:extLst>
              <a:ext uri="{FF2B5EF4-FFF2-40B4-BE49-F238E27FC236}">
                <a16:creationId xmlns:a16="http://schemas.microsoft.com/office/drawing/2014/main" id="{B9474967-5D5D-47B0-9641-1895A87640BC}"/>
              </a:ext>
            </a:extLst>
          </p:cNvPr>
          <p:cNvSpPr>
            <a:spLocks noGrp="1"/>
          </p:cNvSpPr>
          <p:nvPr>
            <p:ph idx="10" hasCustomPrompt="1"/>
          </p:nvPr>
        </p:nvSpPr>
        <p:spPr>
          <a:xfrm>
            <a:off x="3148552" y="4271390"/>
            <a:ext cx="5712644" cy="2359165"/>
          </a:xfrm>
          <a:prstGeom prst="rect">
            <a:avLst/>
          </a:prstGeom>
        </p:spPr>
        <p:txBody>
          <a:bodyPr/>
          <a:lstStyle>
            <a:lvl1pPr marL="0" indent="0">
              <a:buFontTx/>
              <a:buNone/>
              <a:defRPr sz="1800">
                <a:solidFill>
                  <a:srgbClr val="444444"/>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Master text styles</a:t>
            </a:r>
          </a:p>
        </p:txBody>
      </p:sp>
      <p:sp>
        <p:nvSpPr>
          <p:cNvPr id="12" name="Title 1">
            <a:extLst>
              <a:ext uri="{FF2B5EF4-FFF2-40B4-BE49-F238E27FC236}">
                <a16:creationId xmlns:a16="http://schemas.microsoft.com/office/drawing/2014/main" id="{D44EB760-B304-407E-93E6-2BC1C04C1A40}"/>
              </a:ext>
            </a:extLst>
          </p:cNvPr>
          <p:cNvSpPr>
            <a:spLocks noGrp="1"/>
          </p:cNvSpPr>
          <p:nvPr>
            <p:ph type="title"/>
          </p:nvPr>
        </p:nvSpPr>
        <p:spPr>
          <a:xfrm>
            <a:off x="233363" y="53975"/>
            <a:ext cx="7735887" cy="549275"/>
          </a:xfrm>
        </p:spPr>
        <p:txBody>
          <a:bodyPr/>
          <a:lstStyle/>
          <a:p>
            <a:r>
              <a:rPr lang="en-US"/>
              <a:t>Click to edit Master title style</a:t>
            </a:r>
            <a:endParaRPr lang="en-GB"/>
          </a:p>
        </p:txBody>
      </p:sp>
      <p:sp>
        <p:nvSpPr>
          <p:cNvPr id="13" name="Text Box 14">
            <a:extLst>
              <a:ext uri="{FF2B5EF4-FFF2-40B4-BE49-F238E27FC236}">
                <a16:creationId xmlns:a16="http://schemas.microsoft.com/office/drawing/2014/main" id="{F43ADC5B-499B-40DB-858C-27BBFD388620}"/>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
    </p:custDataLst>
    <p:extLst>
      <p:ext uri="{BB962C8B-B14F-4D97-AF65-F5344CB8AC3E}">
        <p14:creationId xmlns:p14="http://schemas.microsoft.com/office/powerpoint/2010/main" val="27710921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Tree>
    <p:extLst>
      <p:ext uri="{BB962C8B-B14F-4D97-AF65-F5344CB8AC3E}">
        <p14:creationId xmlns:p14="http://schemas.microsoft.com/office/powerpoint/2010/main" val="270686237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18314073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3927813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5363142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048622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custDataLst>
      <p:tags r:id="rId1"/>
    </p:custDataLst>
    <p:extLst>
      <p:ext uri="{BB962C8B-B14F-4D97-AF65-F5344CB8AC3E}">
        <p14:creationId xmlns:p14="http://schemas.microsoft.com/office/powerpoint/2010/main" val="20886354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72512897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44566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69371275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5547920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3728137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73838" y="53975"/>
            <a:ext cx="2112962" cy="607218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233363" y="53975"/>
            <a:ext cx="6188075" cy="6072188"/>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6346150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233363" y="53975"/>
            <a:ext cx="8453437" cy="6072188"/>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7441744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custDataLst>
      <p:tags r:id="rId1"/>
    </p:custDataLst>
    <p:extLst>
      <p:ext uri="{BB962C8B-B14F-4D97-AF65-F5344CB8AC3E}">
        <p14:creationId xmlns:p14="http://schemas.microsoft.com/office/powerpoint/2010/main" val="56754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41406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398466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14668079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319807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39615978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dirty="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42813166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ags" Target="../tags/tag1.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image" Target="../media/image4.png"/><Relationship Id="rId2" Type="http://schemas.openxmlformats.org/officeDocument/2006/relationships/slideLayout" Target="../slideLayouts/slideLayout16.xml"/><Relationship Id="rId16" Type="http://schemas.openxmlformats.org/officeDocument/2006/relationships/image" Target="../media/image2.png"/><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image" Target="../media/image1.png"/><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tags" Target="../tags/tag7.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3074" name="Picture 13"/>
          <p:cNvPicPr>
            <a:picLocks noChangeAspect="1" noChangeArrowheads="1"/>
          </p:cNvPicPr>
          <p:nvPr userDrawn="1"/>
        </p:nvPicPr>
        <p:blipFill>
          <a:blip r:embed="rId17">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dirty="0">
              <a:solidFill>
                <a:srgbClr val="5B0091"/>
              </a:solidFill>
              <a:cs typeface="Arial" charset="0"/>
            </a:endParaRPr>
          </a:p>
        </p:txBody>
      </p:sp>
      <p:sp>
        <p:nvSpPr>
          <p:cNvPr id="3076"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3079" name="Picture 16">
            <a:hlinkClick r:id="" action="ppaction://hlinkshowjump?jump=previousslide"/>
          </p:cNvPr>
          <p:cNvPicPr>
            <a:picLocks noChangeAspect="1" noChangeArrowheads="1"/>
          </p:cNvPicPr>
          <p:nvPr/>
        </p:nvPicPr>
        <p:blipFill>
          <a:blip r:embed="rId18">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3080" name="Picture 23">
            <a:hlinkClick r:id="" action="ppaction://hlinkshowjump?jump=nextslide"/>
          </p:cNvPr>
          <p:cNvPicPr>
            <a:picLocks noChangeAspect="1" noChangeArrowheads="1"/>
          </p:cNvPicPr>
          <p:nvPr/>
        </p:nvPicPr>
        <p:blipFill>
          <a:blip r:embed="rId19">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C850B436-5CDA-47B6-ADF4-7DB3E8730AC3}"/>
              </a:ext>
            </a:extLst>
          </p:cNvPr>
          <p:cNvPicPr>
            <a:picLocks noChangeAspect="1"/>
          </p:cNvPicPr>
          <p:nvPr userDrawn="1"/>
        </p:nvPicPr>
        <p:blipFill>
          <a:blip r:embed="rId20">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9" name="Text Box 14">
            <a:extLst>
              <a:ext uri="{FF2B5EF4-FFF2-40B4-BE49-F238E27FC236}">
                <a16:creationId xmlns:a16="http://schemas.microsoft.com/office/drawing/2014/main" id="{6C91EE15-05AA-46A5-B9A9-8EE8EC16691A}"/>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6"/>
    </p:custDataLst>
    <p:extLst>
      <p:ext uri="{BB962C8B-B14F-4D97-AF65-F5344CB8AC3E}">
        <p14:creationId xmlns:p14="http://schemas.microsoft.com/office/powerpoint/2010/main" val="2046854543"/>
      </p:ext>
    </p:extLst>
  </p:cSld>
  <p:clrMap bg1="lt1" tx1="dk1" bg2="lt2" tx2="dk2" accent1="accent1" accent2="accent2" accent3="accent3" accent4="accent4" accent5="accent5" accent6="accent6" hlink="hlink" folHlink="folHlink"/>
  <p:sldLayoutIdLst>
    <p:sldLayoutId id="2147486054" r:id="rId1"/>
    <p:sldLayoutId id="2147486055" r:id="rId2"/>
    <p:sldLayoutId id="2147486056" r:id="rId3"/>
    <p:sldLayoutId id="2147486057" r:id="rId4"/>
    <p:sldLayoutId id="2147486058" r:id="rId5"/>
    <p:sldLayoutId id="2147486059" r:id="rId6"/>
    <p:sldLayoutId id="2147486060" r:id="rId7"/>
    <p:sldLayoutId id="2147486061" r:id="rId8"/>
    <p:sldLayoutId id="2147486062" r:id="rId9"/>
    <p:sldLayoutId id="2147486063" r:id="rId10"/>
    <p:sldLayoutId id="2147486064" r:id="rId11"/>
    <p:sldLayoutId id="2147486065" r:id="rId12"/>
    <p:sldLayoutId id="2147486066" r:id="rId13"/>
    <p:sldLayoutId id="2147486067" r:id="rId14"/>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10BC45"/>
          </a:solidFill>
          <a:latin typeface="Arial" charset="0"/>
        </a:defRPr>
      </a:lvl6pPr>
      <a:lvl7pPr marL="914400" algn="l" rtl="0" fontAlgn="base">
        <a:spcBef>
          <a:spcPct val="0"/>
        </a:spcBef>
        <a:spcAft>
          <a:spcPct val="0"/>
        </a:spcAft>
        <a:defRPr sz="2800" b="1">
          <a:solidFill>
            <a:srgbClr val="10BC45"/>
          </a:solidFill>
          <a:latin typeface="Arial" charset="0"/>
        </a:defRPr>
      </a:lvl7pPr>
      <a:lvl8pPr marL="1371600" algn="l" rtl="0" fontAlgn="base">
        <a:spcBef>
          <a:spcPct val="0"/>
        </a:spcBef>
        <a:spcAft>
          <a:spcPct val="0"/>
        </a:spcAft>
        <a:defRPr sz="2800" b="1">
          <a:solidFill>
            <a:srgbClr val="10BC45"/>
          </a:solidFill>
          <a:latin typeface="Arial" charset="0"/>
        </a:defRPr>
      </a:lvl8pPr>
      <a:lvl9pPr marL="1828800" algn="l" rtl="0" fontAlgn="base">
        <a:spcBef>
          <a:spcPct val="0"/>
        </a:spcBef>
        <a:spcAft>
          <a:spcPct val="0"/>
        </a:spcAft>
        <a:defRPr sz="2800" b="1">
          <a:solidFill>
            <a:srgbClr val="10BC45"/>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4098" name="Picture 13"/>
          <p:cNvPicPr>
            <a:picLocks noChangeAspect="1" noChangeArrowheads="1"/>
          </p:cNvPicPr>
          <p:nvPr userDrawn="1"/>
        </p:nvPicPr>
        <p:blipFill>
          <a:blip r:embed="rId15">
            <a:extLst>
              <a:ext uri="{28A0092B-C50C-407E-A947-70E740481C1C}">
                <a14:useLocalDpi xmlns:a14="http://schemas.microsoft.com/office/drawing/2010/main" val="0"/>
              </a:ext>
            </a:extLst>
          </a:blip>
          <a:stretch>
            <a:fillRect/>
          </a:stretch>
        </p:blipFill>
        <p:spPr bwMode="auto">
          <a:xfrm>
            <a:off x="0" y="0"/>
            <a:ext cx="9139766" cy="6854824"/>
          </a:xfrm>
          <a:prstGeom prst="rect">
            <a:avLst/>
          </a:prstGeom>
          <a:noFill/>
          <a:ln w="9525">
            <a:noFill/>
            <a:miter lim="800000"/>
            <a:headEnd/>
            <a:tailEnd/>
          </a:ln>
        </p:spPr>
      </p:pic>
      <p:sp>
        <p:nvSpPr>
          <p:cNvPr id="369670" name="Text Box 6"/>
          <p:cNvSpPr txBox="1">
            <a:spLocks noChangeArrowheads="1"/>
          </p:cNvSpPr>
          <p:nvPr/>
        </p:nvSpPr>
        <p:spPr bwMode="auto">
          <a:xfrm>
            <a:off x="828675" y="44450"/>
            <a:ext cx="6048375" cy="519113"/>
          </a:xfrm>
          <a:prstGeom prst="rect">
            <a:avLst/>
          </a:prstGeom>
          <a:noFill/>
          <a:ln w="9525">
            <a:noFill/>
            <a:miter lim="800000"/>
            <a:headEnd/>
            <a:tailEnd/>
          </a:ln>
          <a:effectLst/>
        </p:spPr>
        <p:txBody>
          <a:bodyPr>
            <a:spAutoFit/>
          </a:bodyPr>
          <a:lstStyle/>
          <a:p>
            <a:pPr>
              <a:spcBef>
                <a:spcPct val="50000"/>
              </a:spcBef>
              <a:defRPr/>
            </a:pPr>
            <a:endParaRPr lang="en-GB" sz="2800" b="1" dirty="0">
              <a:solidFill>
                <a:srgbClr val="5B0091"/>
              </a:solidFill>
              <a:cs typeface="Arial" charset="0"/>
            </a:endParaRPr>
          </a:p>
        </p:txBody>
      </p:sp>
      <p:sp>
        <p:nvSpPr>
          <p:cNvPr id="4100" name="Rectangle 8"/>
          <p:cNvSpPr>
            <a:spLocks noGrp="1" noChangeArrowheads="1"/>
          </p:cNvSpPr>
          <p:nvPr>
            <p:ph type="title"/>
          </p:nvPr>
        </p:nvSpPr>
        <p:spPr bwMode="auto">
          <a:xfrm>
            <a:off x="233363" y="53975"/>
            <a:ext cx="7735887" cy="54927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a:t>Click to edit Master title style</a:t>
            </a:r>
          </a:p>
        </p:txBody>
      </p:sp>
      <p:pic>
        <p:nvPicPr>
          <p:cNvPr id="4103" name="Picture 16">
            <a:hlinkClick r:id="" action="ppaction://hlinkshowjump?jump=previousslide"/>
          </p:cNvPr>
          <p:cNvPicPr>
            <a:picLocks noChangeAspect="1" noChangeArrowheads="1"/>
          </p:cNvPicPr>
          <p:nvPr/>
        </p:nvPicPr>
        <p:blipFill>
          <a:blip r:embed="rId16">
            <a:extLst>
              <a:ext uri="{28A0092B-C50C-407E-A947-70E740481C1C}">
                <a14:useLocalDpi xmlns:a14="http://schemas.microsoft.com/office/drawing/2010/main" val="0"/>
              </a:ext>
            </a:extLst>
          </a:blip>
          <a:stretch>
            <a:fillRect/>
          </a:stretch>
        </p:blipFill>
        <p:spPr bwMode="auto">
          <a:xfrm>
            <a:off x="107950" y="6177471"/>
            <a:ext cx="630238" cy="554609"/>
          </a:xfrm>
          <a:prstGeom prst="rect">
            <a:avLst/>
          </a:prstGeom>
          <a:noFill/>
          <a:ln w="9525">
            <a:noFill/>
            <a:miter lim="800000"/>
            <a:headEnd/>
            <a:tailEnd/>
          </a:ln>
        </p:spPr>
      </p:pic>
      <p:pic>
        <p:nvPicPr>
          <p:cNvPr id="7" name="Picture 6">
            <a:extLst>
              <a:ext uri="{FF2B5EF4-FFF2-40B4-BE49-F238E27FC236}">
                <a16:creationId xmlns:a16="http://schemas.microsoft.com/office/drawing/2014/main" id="{ED4DCFDF-32FE-4F1B-9A8B-E3C7CC6057E6}"/>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7148250" y="6633730"/>
            <a:ext cx="1339208" cy="221095"/>
          </a:xfrm>
          <a:prstGeom prst="rect">
            <a:avLst/>
          </a:prstGeom>
        </p:spPr>
      </p:pic>
      <p:sp>
        <p:nvSpPr>
          <p:cNvPr id="8" name="Text Box 14">
            <a:extLst>
              <a:ext uri="{FF2B5EF4-FFF2-40B4-BE49-F238E27FC236}">
                <a16:creationId xmlns:a16="http://schemas.microsoft.com/office/drawing/2014/main" id="{D40A5A99-09C9-490B-9F5A-D54D121CD895}"/>
              </a:ext>
            </a:extLst>
          </p:cNvPr>
          <p:cNvSpPr txBox="1">
            <a:spLocks noChangeArrowheads="1"/>
          </p:cNvSpPr>
          <p:nvPr userDrawn="1"/>
        </p:nvSpPr>
        <p:spPr bwMode="auto">
          <a:xfrm>
            <a:off x="716139" y="6654800"/>
            <a:ext cx="655638" cy="246063"/>
          </a:xfrm>
          <a:prstGeom prst="rect">
            <a:avLst/>
          </a:prstGeom>
          <a:noFill/>
          <a:ln w="9525">
            <a:noFill/>
            <a:miter lim="800000"/>
            <a:headEnd/>
            <a:tailEnd/>
          </a:ln>
          <a:effectLst/>
        </p:spPr>
        <p:txBody>
          <a:bodyPr>
            <a:spAutoFit/>
          </a:bodyPr>
          <a:lstStyle/>
          <a:p>
            <a:pPr algn="ctr" eaLnBrk="1" hangingPunct="1">
              <a:spcBef>
                <a:spcPct val="50000"/>
              </a:spcBef>
            </a:pPr>
            <a:fld id="{40145087-C187-491B-93DB-48B963F291DF}" type="slidenum">
              <a:rPr lang="en-GB" altLang="en-US" sz="1000">
                <a:solidFill>
                  <a:srgbClr val="5B0091"/>
                </a:solidFill>
                <a:cs typeface="Arial" charset="0"/>
              </a:rPr>
              <a:pPr algn="ctr" eaLnBrk="1" hangingPunct="1">
                <a:spcBef>
                  <a:spcPct val="50000"/>
                </a:spcBef>
              </a:pPr>
              <a:t>‹#›</a:t>
            </a:fld>
            <a:r>
              <a:rPr lang="en-GB" altLang="en-US" sz="1000" dirty="0">
                <a:solidFill>
                  <a:srgbClr val="5B0091"/>
                </a:solidFill>
                <a:cs typeface="Arial" charset="0"/>
              </a:rPr>
              <a:t> of 25</a:t>
            </a:r>
          </a:p>
        </p:txBody>
      </p:sp>
    </p:spTree>
    <p:custDataLst>
      <p:tags r:id="rId14"/>
    </p:custDataLst>
    <p:extLst>
      <p:ext uri="{BB962C8B-B14F-4D97-AF65-F5344CB8AC3E}">
        <p14:creationId xmlns:p14="http://schemas.microsoft.com/office/powerpoint/2010/main" val="2575734012"/>
      </p:ext>
    </p:extLst>
  </p:cSld>
  <p:clrMap bg1="lt1" tx1="dk1" bg2="lt2" tx2="dk2" accent1="accent1" accent2="accent2" accent3="accent3" accent4="accent4" accent5="accent5" accent6="accent6" hlink="hlink" folHlink="folHlink"/>
  <p:sldLayoutIdLst>
    <p:sldLayoutId id="2147486069" r:id="rId1"/>
    <p:sldLayoutId id="2147486070" r:id="rId2"/>
    <p:sldLayoutId id="2147486071" r:id="rId3"/>
    <p:sldLayoutId id="2147486072" r:id="rId4"/>
    <p:sldLayoutId id="2147486073" r:id="rId5"/>
    <p:sldLayoutId id="2147486074" r:id="rId6"/>
    <p:sldLayoutId id="2147486075" r:id="rId7"/>
    <p:sldLayoutId id="2147486076" r:id="rId8"/>
    <p:sldLayoutId id="2147486077" r:id="rId9"/>
    <p:sldLayoutId id="2147486078" r:id="rId10"/>
    <p:sldLayoutId id="2147486079" r:id="rId11"/>
    <p:sldLayoutId id="2147486080" r:id="rId12"/>
  </p:sldLayoutIdLst>
  <p:txStyles>
    <p:titleStyle>
      <a:lvl1pPr algn="l" rtl="0" eaLnBrk="0" fontAlgn="base" hangingPunct="0">
        <a:spcBef>
          <a:spcPct val="0"/>
        </a:spcBef>
        <a:spcAft>
          <a:spcPct val="0"/>
        </a:spcAft>
        <a:defRPr sz="2800" b="1">
          <a:solidFill>
            <a:schemeClr val="bg1"/>
          </a:solidFill>
          <a:latin typeface="+mj-lt"/>
          <a:ea typeface="+mj-ea"/>
          <a:cs typeface="+mj-cs"/>
        </a:defRPr>
      </a:lvl1pPr>
      <a:lvl2pPr algn="l" rtl="0" eaLnBrk="0" fontAlgn="base" hangingPunct="0">
        <a:spcBef>
          <a:spcPct val="0"/>
        </a:spcBef>
        <a:spcAft>
          <a:spcPct val="0"/>
        </a:spcAft>
        <a:defRPr sz="2800" b="1">
          <a:solidFill>
            <a:schemeClr val="bg1"/>
          </a:solidFill>
          <a:latin typeface="Arial" charset="0"/>
        </a:defRPr>
      </a:lvl2pPr>
      <a:lvl3pPr algn="l" rtl="0" eaLnBrk="0" fontAlgn="base" hangingPunct="0">
        <a:spcBef>
          <a:spcPct val="0"/>
        </a:spcBef>
        <a:spcAft>
          <a:spcPct val="0"/>
        </a:spcAft>
        <a:defRPr sz="2800" b="1">
          <a:solidFill>
            <a:schemeClr val="bg1"/>
          </a:solidFill>
          <a:latin typeface="Arial" charset="0"/>
        </a:defRPr>
      </a:lvl3pPr>
      <a:lvl4pPr algn="l" rtl="0" eaLnBrk="0" fontAlgn="base" hangingPunct="0">
        <a:spcBef>
          <a:spcPct val="0"/>
        </a:spcBef>
        <a:spcAft>
          <a:spcPct val="0"/>
        </a:spcAft>
        <a:defRPr sz="2800" b="1">
          <a:solidFill>
            <a:schemeClr val="bg1"/>
          </a:solidFill>
          <a:latin typeface="Arial" charset="0"/>
        </a:defRPr>
      </a:lvl4pPr>
      <a:lvl5pPr algn="l" rtl="0" eaLnBrk="0" fontAlgn="base" hangingPunct="0">
        <a:spcBef>
          <a:spcPct val="0"/>
        </a:spcBef>
        <a:spcAft>
          <a:spcPct val="0"/>
        </a:spcAft>
        <a:defRPr sz="2800" b="1">
          <a:solidFill>
            <a:schemeClr val="bg1"/>
          </a:solidFill>
          <a:latin typeface="Arial" charset="0"/>
        </a:defRPr>
      </a:lvl5pPr>
      <a:lvl6pPr marL="457200" algn="l" rtl="0" fontAlgn="base">
        <a:spcBef>
          <a:spcPct val="0"/>
        </a:spcBef>
        <a:spcAft>
          <a:spcPct val="0"/>
        </a:spcAft>
        <a:defRPr sz="2800" b="1">
          <a:solidFill>
            <a:srgbClr val="FF6600"/>
          </a:solidFill>
          <a:latin typeface="Arial" charset="0"/>
        </a:defRPr>
      </a:lvl6pPr>
      <a:lvl7pPr marL="914400" algn="l" rtl="0" fontAlgn="base">
        <a:spcBef>
          <a:spcPct val="0"/>
        </a:spcBef>
        <a:spcAft>
          <a:spcPct val="0"/>
        </a:spcAft>
        <a:defRPr sz="2800" b="1">
          <a:solidFill>
            <a:srgbClr val="FF6600"/>
          </a:solidFill>
          <a:latin typeface="Arial" charset="0"/>
        </a:defRPr>
      </a:lvl7pPr>
      <a:lvl8pPr marL="1371600" algn="l" rtl="0" fontAlgn="base">
        <a:spcBef>
          <a:spcPct val="0"/>
        </a:spcBef>
        <a:spcAft>
          <a:spcPct val="0"/>
        </a:spcAft>
        <a:defRPr sz="2800" b="1">
          <a:solidFill>
            <a:srgbClr val="FF6600"/>
          </a:solidFill>
          <a:latin typeface="Arial" charset="0"/>
        </a:defRPr>
      </a:lvl8pPr>
      <a:lvl9pPr marL="1828800" algn="l" rtl="0" fontAlgn="base">
        <a:spcBef>
          <a:spcPct val="0"/>
        </a:spcBef>
        <a:spcAft>
          <a:spcPct val="0"/>
        </a:spcAft>
        <a:defRPr sz="2800" b="1">
          <a:solidFill>
            <a:srgbClr val="FF6600"/>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6.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6.png"/></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0.png"/></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6.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17.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0.xml"/><Relationship Id="rId7" Type="http://schemas.openxmlformats.org/officeDocument/2006/relationships/image" Target="../media/image23.png"/><Relationship Id="rId2" Type="http://schemas.openxmlformats.org/officeDocument/2006/relationships/control" Target="../activeX/activeX4.xml"/><Relationship Id="rId1" Type="http://schemas.openxmlformats.org/officeDocument/2006/relationships/vmlDrawing" Target="../drawings/vmlDrawing4.vml"/><Relationship Id="rId6" Type="http://schemas.openxmlformats.org/officeDocument/2006/relationships/image" Target="../media/image10.png"/><Relationship Id="rId11" Type="http://schemas.openxmlformats.org/officeDocument/2006/relationships/image" Target="../media/image12.wmf"/><Relationship Id="rId5" Type="http://schemas.openxmlformats.org/officeDocument/2006/relationships/image" Target="../media/image13.png"/><Relationship Id="rId10" Type="http://schemas.openxmlformats.org/officeDocument/2006/relationships/image" Target="../media/image14.jpg"/><Relationship Id="rId4" Type="http://schemas.openxmlformats.org/officeDocument/2006/relationships/notesSlide" Target="../notesSlides/notesSlide17.xml"/><Relationship Id="rId9" Type="http://schemas.openxmlformats.org/officeDocument/2006/relationships/image" Target="../media/image11.png"/></Relationships>
</file>

<file path=ppt/slides/_rels/slide18.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5.xml"/><Relationship Id="rId1" Type="http://schemas.openxmlformats.org/officeDocument/2006/relationships/vmlDrawing" Target="../drawings/vmlDrawing5.vml"/><Relationship Id="rId6" Type="http://schemas.openxmlformats.org/officeDocument/2006/relationships/image" Target="../media/image6.png"/><Relationship Id="rId5" Type="http://schemas.openxmlformats.org/officeDocument/2006/relationships/image" Target="../media/image13.png"/><Relationship Id="rId4" Type="http://schemas.openxmlformats.org/officeDocument/2006/relationships/notesSlide" Target="../notesSlides/notesSlide18.xml"/><Relationship Id="rId9" Type="http://schemas.openxmlformats.org/officeDocument/2006/relationships/image" Target="../media/image12.wmf"/></Relationships>
</file>

<file path=ppt/slides/_rels/slide1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4.xml"/><Relationship Id="rId1" Type="http://schemas.openxmlformats.org/officeDocument/2006/relationships/tags" Target="../tags/tag8.xml"/></Relationships>
</file>

<file path=ppt/slides/_rels/slide2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0.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6.png"/></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6.png"/></Relationships>
</file>

<file path=ppt/slides/_rels/slide24.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24.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6.png"/></Relationships>
</file>

<file path=ppt/slides/_rels/slide25.xml.rels><?xml version="1.0" encoding="UTF-8" standalone="yes"?>
<Relationships xmlns="http://schemas.openxmlformats.org/package/2006/relationships"><Relationship Id="rId8" Type="http://schemas.openxmlformats.org/officeDocument/2006/relationships/image" Target="../media/image14.jpg"/><Relationship Id="rId3" Type="http://schemas.openxmlformats.org/officeDocument/2006/relationships/slideLayout" Target="../slideLayouts/slideLayout20.xml"/><Relationship Id="rId7" Type="http://schemas.openxmlformats.org/officeDocument/2006/relationships/image" Target="../media/image11.png"/><Relationship Id="rId2" Type="http://schemas.openxmlformats.org/officeDocument/2006/relationships/control" Target="../activeX/activeX6.xml"/><Relationship Id="rId1" Type="http://schemas.openxmlformats.org/officeDocument/2006/relationships/vmlDrawing" Target="../drawings/vmlDrawing6.vml"/><Relationship Id="rId6" Type="http://schemas.openxmlformats.org/officeDocument/2006/relationships/image" Target="../media/image10.png"/><Relationship Id="rId5" Type="http://schemas.openxmlformats.org/officeDocument/2006/relationships/image" Target="../media/image13.png"/><Relationship Id="rId4" Type="http://schemas.openxmlformats.org/officeDocument/2006/relationships/notesSlide" Target="../notesSlides/notesSlide25.xml"/><Relationship Id="rId9" Type="http://schemas.openxmlformats.org/officeDocument/2006/relationships/image" Target="../media/image12.wmf"/></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image" Target="../media/image6.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1.xml"/><Relationship Id="rId1" Type="http://schemas.openxmlformats.org/officeDocument/2006/relationships/vmlDrawing" Target="../drawings/vmlDrawing1.vml"/><Relationship Id="rId6" Type="http://schemas.openxmlformats.org/officeDocument/2006/relationships/image" Target="../media/image10.png"/><Relationship Id="rId5" Type="http://schemas.openxmlformats.org/officeDocument/2006/relationships/image" Target="../media/image13.png"/><Relationship Id="rId10" Type="http://schemas.openxmlformats.org/officeDocument/2006/relationships/image" Target="../media/image12.wmf"/><Relationship Id="rId4" Type="http://schemas.openxmlformats.org/officeDocument/2006/relationships/notesSlide" Target="../notesSlides/notesSlide4.xml"/><Relationship Id="rId9" Type="http://schemas.openxmlformats.org/officeDocument/2006/relationships/image" Target="../media/image14.jpg"/></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2.xml"/><Relationship Id="rId1" Type="http://schemas.openxmlformats.org/officeDocument/2006/relationships/vmlDrawing" Target="../drawings/vmlDrawing2.vml"/><Relationship Id="rId6" Type="http://schemas.openxmlformats.org/officeDocument/2006/relationships/image" Target="../media/image10.png"/><Relationship Id="rId5" Type="http://schemas.openxmlformats.org/officeDocument/2006/relationships/image" Target="../media/image13.png"/><Relationship Id="rId10" Type="http://schemas.openxmlformats.org/officeDocument/2006/relationships/image" Target="../media/image12.wmf"/><Relationship Id="rId4" Type="http://schemas.openxmlformats.org/officeDocument/2006/relationships/notesSlide" Target="../notesSlides/notesSlide6.xml"/><Relationship Id="rId9" Type="http://schemas.openxmlformats.org/officeDocument/2006/relationships/image" Target="../media/image14.jp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6.png"/><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6.xml"/><Relationship Id="rId5" Type="http://schemas.openxmlformats.org/officeDocument/2006/relationships/image" Target="../media/image11.png"/><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20.xml"/><Relationship Id="rId7" Type="http://schemas.openxmlformats.org/officeDocument/2006/relationships/image" Target="../media/image6.png"/><Relationship Id="rId2" Type="http://schemas.openxmlformats.org/officeDocument/2006/relationships/control" Target="../activeX/activeX3.xml"/><Relationship Id="rId1" Type="http://schemas.openxmlformats.org/officeDocument/2006/relationships/vmlDrawing" Target="../drawings/vmlDrawing3.vml"/><Relationship Id="rId6" Type="http://schemas.openxmlformats.org/officeDocument/2006/relationships/image" Target="../media/image10.png"/><Relationship Id="rId5" Type="http://schemas.openxmlformats.org/officeDocument/2006/relationships/image" Target="../media/image13.png"/><Relationship Id="rId10" Type="http://schemas.openxmlformats.org/officeDocument/2006/relationships/image" Target="../media/image12.wmf"/><Relationship Id="rId4" Type="http://schemas.openxmlformats.org/officeDocument/2006/relationships/notesSlide" Target="../notesSlides/notesSlide9.xml"/><Relationship Id="rId9" Type="http://schemas.openxmlformats.org/officeDocument/2006/relationships/image" Target="../media/image14.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3">
            <a:extLst>
              <a:ext uri="{FF2B5EF4-FFF2-40B4-BE49-F238E27FC236}">
                <a16:creationId xmlns:a16="http://schemas.microsoft.com/office/drawing/2014/main" id="{D1F53993-8449-4A9D-89B0-DF6DC7D00737}"/>
              </a:ext>
            </a:extLst>
          </p:cNvPr>
          <p:cNvSpPr>
            <a:spLocks noGrp="1"/>
          </p:cNvSpPr>
          <p:nvPr>
            <p:ph type="title"/>
          </p:nvPr>
        </p:nvSpPr>
        <p:spPr/>
        <p:txBody>
          <a:bodyPr/>
          <a:lstStyle/>
          <a:p>
            <a:r>
              <a:rPr lang="en-GB" altLang="en-US" dirty="0"/>
              <a:t>Concentration </a:t>
            </a:r>
            <a:br>
              <a:rPr lang="en-GB" altLang="en-US" dirty="0"/>
            </a:br>
            <a:r>
              <a:rPr lang="en-GB" altLang="en-US" dirty="0"/>
              <a:t>of Solutions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1">
            <a:extLst>
              <a:ext uri="{FF2B5EF4-FFF2-40B4-BE49-F238E27FC236}">
                <a16:creationId xmlns:a16="http://schemas.microsoft.com/office/drawing/2014/main" id="{41228C65-7A66-4D1C-98C0-19E3DCC002DE}"/>
              </a:ext>
            </a:extLst>
          </p:cNvPr>
          <p:cNvSpPr>
            <a:spLocks noChangeArrowheads="1"/>
          </p:cNvSpPr>
          <p:nvPr/>
        </p:nvSpPr>
        <p:spPr bwMode="auto">
          <a:xfrm>
            <a:off x="342900" y="4489275"/>
            <a:ext cx="8326967" cy="1573212"/>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dirty="0"/>
          </a:p>
        </p:txBody>
      </p:sp>
      <p:pic>
        <p:nvPicPr>
          <p:cNvPr id="251920" name="Picture 16" descr="formula triangle">
            <a:extLst>
              <a:ext uri="{FF2B5EF4-FFF2-40B4-BE49-F238E27FC236}">
                <a16:creationId xmlns:a16="http://schemas.microsoft.com/office/drawing/2014/main" id="{35079662-3B78-4DD4-88A0-F4AA2F76149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8525" y="1671638"/>
            <a:ext cx="2400300"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2" name="Rectangle 2">
            <a:extLst>
              <a:ext uri="{FF2B5EF4-FFF2-40B4-BE49-F238E27FC236}">
                <a16:creationId xmlns:a16="http://schemas.microsoft.com/office/drawing/2014/main" id="{1AF0480E-E2B2-4724-A424-0BA99DA692A3}"/>
              </a:ext>
            </a:extLst>
          </p:cNvPr>
          <p:cNvSpPr>
            <a:spLocks noGrp="1" noChangeArrowheads="1"/>
          </p:cNvSpPr>
          <p:nvPr>
            <p:ph type="title"/>
          </p:nvPr>
        </p:nvSpPr>
        <p:spPr/>
        <p:txBody>
          <a:bodyPr/>
          <a:lstStyle/>
          <a:p>
            <a:r>
              <a:rPr lang="en-GB" altLang="en-US" dirty="0"/>
              <a:t>Rearranging formulae – example 1</a:t>
            </a:r>
          </a:p>
        </p:txBody>
      </p:sp>
      <p:sp>
        <p:nvSpPr>
          <p:cNvPr id="22533" name="Text Box 3">
            <a:extLst>
              <a:ext uri="{FF2B5EF4-FFF2-40B4-BE49-F238E27FC236}">
                <a16:creationId xmlns:a16="http://schemas.microsoft.com/office/drawing/2014/main" id="{B0056095-857F-452F-B5D2-8A5057E90E2D}"/>
              </a:ext>
            </a:extLst>
          </p:cNvPr>
          <p:cNvSpPr txBox="1">
            <a:spLocks noChangeArrowheads="1"/>
          </p:cNvSpPr>
          <p:nvPr/>
        </p:nvSpPr>
        <p:spPr bwMode="auto">
          <a:xfrm>
            <a:off x="375355" y="784225"/>
            <a:ext cx="8157457"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volume of 0.8</a:t>
            </a:r>
            <a:r>
              <a:rPr lang="en-GB" altLang="en-US" sz="1000" dirty="0"/>
              <a:t> </a:t>
            </a:r>
            <a:r>
              <a:rPr lang="en-GB" altLang="en-US" dirty="0"/>
              <a:t>mol/dm</a:t>
            </a:r>
            <a:r>
              <a:rPr lang="en-GB" altLang="en-US" baseline="30000" dirty="0"/>
              <a:t>3</a:t>
            </a:r>
            <a:r>
              <a:rPr lang="en-GB" altLang="en-US" dirty="0"/>
              <a:t> potassium bromide solution contains 1.6 moles of potassium bromide (KBr)? </a:t>
            </a:r>
          </a:p>
        </p:txBody>
      </p:sp>
      <p:pic>
        <p:nvPicPr>
          <p:cNvPr id="251911" name="Picture 7" descr="hand_for_formula_triangle">
            <a:extLst>
              <a:ext uri="{FF2B5EF4-FFF2-40B4-BE49-F238E27FC236}">
                <a16:creationId xmlns:a16="http://schemas.microsoft.com/office/drawing/2014/main" id="{43C6E047-2566-4795-B256-AA6B6B21605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960056" y="3015755"/>
            <a:ext cx="2106789" cy="13344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1912" name="Rectangle 8">
            <a:extLst>
              <a:ext uri="{FF2B5EF4-FFF2-40B4-BE49-F238E27FC236}">
                <a16:creationId xmlns:a16="http://schemas.microsoft.com/office/drawing/2014/main" id="{7B604154-25FD-47CD-A6EB-81EDADEEE5F9}"/>
              </a:ext>
            </a:extLst>
          </p:cNvPr>
          <p:cNvSpPr>
            <a:spLocks noChangeArrowheads="1"/>
          </p:cNvSpPr>
          <p:nvPr/>
        </p:nvSpPr>
        <p:spPr bwMode="auto">
          <a:xfrm>
            <a:off x="3835400" y="3729039"/>
            <a:ext cx="18700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dirty="0">
                <a:solidFill>
                  <a:srgbClr val="010066"/>
                </a:solidFill>
              </a:rPr>
              <a:t>v = n</a:t>
            </a:r>
            <a:r>
              <a:rPr lang="en-GB" altLang="en-US" sz="1000" b="1" dirty="0">
                <a:solidFill>
                  <a:srgbClr val="010066"/>
                </a:solidFill>
              </a:rPr>
              <a:t> </a:t>
            </a:r>
            <a:r>
              <a:rPr lang="en-GB" altLang="en-US" sz="2800" b="1" dirty="0">
                <a:solidFill>
                  <a:srgbClr val="010066"/>
                </a:solidFill>
              </a:rPr>
              <a:t>/</a:t>
            </a:r>
            <a:r>
              <a:rPr lang="en-GB" altLang="en-US" sz="1000" b="1" dirty="0">
                <a:solidFill>
                  <a:srgbClr val="010066"/>
                </a:solidFill>
              </a:rPr>
              <a:t> </a:t>
            </a:r>
            <a:r>
              <a:rPr lang="en-GB" altLang="en-US" sz="2800" b="1" dirty="0">
                <a:solidFill>
                  <a:srgbClr val="010066"/>
                </a:solidFill>
              </a:rPr>
              <a:t>c</a:t>
            </a:r>
          </a:p>
        </p:txBody>
      </p:sp>
      <p:sp>
        <p:nvSpPr>
          <p:cNvPr id="251915" name="Rectangle 11">
            <a:extLst>
              <a:ext uri="{FF2B5EF4-FFF2-40B4-BE49-F238E27FC236}">
                <a16:creationId xmlns:a16="http://schemas.microsoft.com/office/drawing/2014/main" id="{85BCC5D4-7857-4503-87CC-54EDC9509A84}"/>
              </a:ext>
            </a:extLst>
          </p:cNvPr>
          <p:cNvSpPr>
            <a:spLocks noChangeArrowheads="1"/>
          </p:cNvSpPr>
          <p:nvPr/>
        </p:nvSpPr>
        <p:spPr bwMode="auto">
          <a:xfrm>
            <a:off x="375356" y="4547306"/>
            <a:ext cx="818991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calculation is simply a matter of substituting the values into the rearranged formula:</a:t>
            </a:r>
          </a:p>
        </p:txBody>
      </p:sp>
      <p:sp>
        <p:nvSpPr>
          <p:cNvPr id="251916" name="Rectangle 12">
            <a:extLst>
              <a:ext uri="{FF2B5EF4-FFF2-40B4-BE49-F238E27FC236}">
                <a16:creationId xmlns:a16="http://schemas.microsoft.com/office/drawing/2014/main" id="{DA8C5B65-F2C7-4399-9E7F-38E011BDF5C5}"/>
              </a:ext>
            </a:extLst>
          </p:cNvPr>
          <p:cNvSpPr>
            <a:spLocks noChangeArrowheads="1"/>
          </p:cNvSpPr>
          <p:nvPr/>
        </p:nvSpPr>
        <p:spPr bwMode="auto">
          <a:xfrm>
            <a:off x="544691" y="5520971"/>
            <a:ext cx="3445434"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v = n </a:t>
            </a:r>
            <a:r>
              <a:rPr lang="en-GB" altLang="en-US" dirty="0">
                <a:solidFill>
                  <a:srgbClr val="010066"/>
                </a:solidFill>
              </a:rPr>
              <a:t>/</a:t>
            </a:r>
            <a:r>
              <a:rPr lang="en-GB" altLang="en-US" b="1" dirty="0">
                <a:solidFill>
                  <a:srgbClr val="010066"/>
                </a:solidFill>
              </a:rPr>
              <a:t> c</a:t>
            </a:r>
            <a:r>
              <a:rPr lang="en-GB" altLang="en-US" dirty="0"/>
              <a:t>  </a:t>
            </a:r>
            <a:r>
              <a:rPr lang="en-GB" altLang="en-US" dirty="0">
                <a:solidFill>
                  <a:srgbClr val="010066"/>
                </a:solidFill>
              </a:rPr>
              <a:t>= 1.6 / 0.8</a:t>
            </a:r>
            <a:endParaRPr lang="en-GB" altLang="en-US" sz="2800" dirty="0">
              <a:solidFill>
                <a:srgbClr val="010066"/>
              </a:solidFill>
            </a:endParaRPr>
          </a:p>
        </p:txBody>
      </p:sp>
      <p:sp>
        <p:nvSpPr>
          <p:cNvPr id="251917" name="Rectangle 13">
            <a:extLst>
              <a:ext uri="{FF2B5EF4-FFF2-40B4-BE49-F238E27FC236}">
                <a16:creationId xmlns:a16="http://schemas.microsoft.com/office/drawing/2014/main" id="{8B1187C9-5E61-427D-94F8-927B2B01AC6E}"/>
              </a:ext>
            </a:extLst>
          </p:cNvPr>
          <p:cNvSpPr>
            <a:spLocks noChangeArrowheads="1"/>
          </p:cNvSpPr>
          <p:nvPr/>
        </p:nvSpPr>
        <p:spPr bwMode="auto">
          <a:xfrm>
            <a:off x="3341688" y="5520971"/>
            <a:ext cx="14589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t>
            </a:r>
            <a:r>
              <a:rPr lang="en-GB" altLang="en-US" b="1" dirty="0">
                <a:solidFill>
                  <a:srgbClr val="010066"/>
                </a:solidFill>
              </a:rPr>
              <a:t> </a:t>
            </a:r>
            <a:r>
              <a:rPr lang="en-GB" altLang="en-US" b="1" dirty="0">
                <a:solidFill>
                  <a:srgbClr val="FF6600"/>
                </a:solidFill>
              </a:rPr>
              <a:t>2</a:t>
            </a:r>
            <a:r>
              <a:rPr lang="en-GB" altLang="en-US" sz="1000" b="1" dirty="0">
                <a:solidFill>
                  <a:srgbClr val="FF6600"/>
                </a:solidFill>
              </a:rPr>
              <a:t> </a:t>
            </a:r>
            <a:r>
              <a:rPr lang="en-GB" altLang="en-US" b="1" dirty="0">
                <a:solidFill>
                  <a:srgbClr val="FF6600"/>
                </a:solidFill>
              </a:rPr>
              <a:t>dm</a:t>
            </a:r>
            <a:r>
              <a:rPr lang="en-GB" altLang="en-US" b="1" baseline="30000" dirty="0">
                <a:solidFill>
                  <a:srgbClr val="FF6600"/>
                </a:solidFill>
              </a:rPr>
              <a:t>3</a:t>
            </a:r>
            <a:endParaRPr lang="en-GB" altLang="en-US" sz="2800" baseline="30000" dirty="0">
              <a:solidFill>
                <a:srgbClr val="FF6600"/>
              </a:solidFill>
            </a:endParaRPr>
          </a:p>
        </p:txBody>
      </p:sp>
      <p:pic>
        <p:nvPicPr>
          <p:cNvPr id="13" name="Picture 8">
            <a:hlinkClick r:id="" action="ppaction://hlinkshowjump?jump=nextslide"/>
            <a:extLst>
              <a:ext uri="{FF2B5EF4-FFF2-40B4-BE49-F238E27FC236}">
                <a16:creationId xmlns:a16="http://schemas.microsoft.com/office/drawing/2014/main" id="{E0AEC25F-3D30-40A3-9471-1680F40BE1B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CEAF78B9-0922-4DED-BAF9-3D8D45897EC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519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5191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1912"/>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51915"/>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51916"/>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51917"/>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251912" grpId="0"/>
      <p:bldP spid="251915" grpId="0"/>
      <p:bldP spid="251916" grpId="0"/>
      <p:bldP spid="25191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4768" name="Picture 32" descr="formula triangle">
            <a:extLst>
              <a:ext uri="{FF2B5EF4-FFF2-40B4-BE49-F238E27FC236}">
                <a16:creationId xmlns:a16="http://schemas.microsoft.com/office/drawing/2014/main" id="{8DF2AEF0-AF16-44AA-8131-38784BAF26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8525" y="1792288"/>
            <a:ext cx="2400300" cy="1958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5" name="Rectangle 2">
            <a:extLst>
              <a:ext uri="{FF2B5EF4-FFF2-40B4-BE49-F238E27FC236}">
                <a16:creationId xmlns:a16="http://schemas.microsoft.com/office/drawing/2014/main" id="{DB0E4238-3F32-4206-B924-61E2C330B216}"/>
              </a:ext>
            </a:extLst>
          </p:cNvPr>
          <p:cNvSpPr>
            <a:spLocks noGrp="1" noChangeArrowheads="1"/>
          </p:cNvSpPr>
          <p:nvPr>
            <p:ph type="title"/>
          </p:nvPr>
        </p:nvSpPr>
        <p:spPr/>
        <p:txBody>
          <a:bodyPr/>
          <a:lstStyle/>
          <a:p>
            <a:r>
              <a:rPr lang="en-GB" altLang="en-US" dirty="0"/>
              <a:t>Rearranging formulae – example 2</a:t>
            </a:r>
          </a:p>
        </p:txBody>
      </p:sp>
      <p:sp>
        <p:nvSpPr>
          <p:cNvPr id="23556" name="Text Box 4">
            <a:extLst>
              <a:ext uri="{FF2B5EF4-FFF2-40B4-BE49-F238E27FC236}">
                <a16:creationId xmlns:a16="http://schemas.microsoft.com/office/drawing/2014/main" id="{7AD85BEE-CD50-4288-8483-3BE3BCCCAB51}"/>
              </a:ext>
            </a:extLst>
          </p:cNvPr>
          <p:cNvSpPr txBox="1">
            <a:spLocks noChangeArrowheads="1"/>
          </p:cNvSpPr>
          <p:nvPr/>
        </p:nvSpPr>
        <p:spPr bwMode="auto">
          <a:xfrm>
            <a:off x="358774" y="784225"/>
            <a:ext cx="7735887" cy="830997"/>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 many moles of copper sulfate are there in 250</a:t>
            </a:r>
            <a:r>
              <a:rPr lang="en-GB" altLang="en-US" sz="1000" dirty="0"/>
              <a:t> </a:t>
            </a:r>
            <a:r>
              <a:rPr lang="en-GB" altLang="en-US" dirty="0"/>
              <a:t>cm</a:t>
            </a:r>
            <a:r>
              <a:rPr lang="en-GB" altLang="en-US" baseline="30000" dirty="0"/>
              <a:t>3</a:t>
            </a:r>
            <a:r>
              <a:rPr lang="en-GB" altLang="en-US" dirty="0"/>
              <a:t> </a:t>
            </a:r>
            <a:br>
              <a:rPr lang="en-GB" altLang="en-US" dirty="0"/>
            </a:br>
            <a:r>
              <a:rPr lang="en-GB" altLang="en-US" dirty="0"/>
              <a:t>of 0.2</a:t>
            </a:r>
            <a:r>
              <a:rPr lang="en-GB" altLang="en-US" sz="1000" dirty="0"/>
              <a:t> </a:t>
            </a:r>
            <a:r>
              <a:rPr lang="en-GB" altLang="en-US" dirty="0"/>
              <a:t>mol/dm</a:t>
            </a:r>
            <a:r>
              <a:rPr lang="en-GB" altLang="en-US" baseline="30000" dirty="0"/>
              <a:t>3</a:t>
            </a:r>
            <a:r>
              <a:rPr lang="en-GB" altLang="en-US" dirty="0"/>
              <a:t> copper sulfate solution (CuSO</a:t>
            </a:r>
            <a:r>
              <a:rPr lang="en-GB" altLang="en-US" baseline="-25000" dirty="0"/>
              <a:t>4</a:t>
            </a:r>
            <a:r>
              <a:rPr lang="en-GB" altLang="en-US" dirty="0"/>
              <a:t>)?</a:t>
            </a:r>
          </a:p>
        </p:txBody>
      </p:sp>
      <p:pic>
        <p:nvPicPr>
          <p:cNvPr id="244759" name="Picture 23" descr="hand_for_formula_triangle">
            <a:extLst>
              <a:ext uri="{FF2B5EF4-FFF2-40B4-BE49-F238E27FC236}">
                <a16:creationId xmlns:a16="http://schemas.microsoft.com/office/drawing/2014/main" id="{1DD1A673-BD53-420E-B072-96D7D142BC9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98700" y="2306638"/>
            <a:ext cx="2355850" cy="1492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4753" name="Rectangle 17">
            <a:extLst>
              <a:ext uri="{FF2B5EF4-FFF2-40B4-BE49-F238E27FC236}">
                <a16:creationId xmlns:a16="http://schemas.microsoft.com/office/drawing/2014/main" id="{A797A4D7-01C6-425E-802F-53C4B62DF50A}"/>
              </a:ext>
            </a:extLst>
          </p:cNvPr>
          <p:cNvSpPr>
            <a:spLocks noChangeArrowheads="1"/>
          </p:cNvSpPr>
          <p:nvPr/>
        </p:nvSpPr>
        <p:spPr bwMode="auto">
          <a:xfrm>
            <a:off x="3776663" y="3668713"/>
            <a:ext cx="1870075"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dirty="0">
                <a:solidFill>
                  <a:srgbClr val="010066"/>
                </a:solidFill>
              </a:rPr>
              <a:t>n = cv</a:t>
            </a:r>
          </a:p>
        </p:txBody>
      </p:sp>
      <p:grpSp>
        <p:nvGrpSpPr>
          <p:cNvPr id="2" name="Group 14">
            <a:extLst>
              <a:ext uri="{FF2B5EF4-FFF2-40B4-BE49-F238E27FC236}">
                <a16:creationId xmlns:a16="http://schemas.microsoft.com/office/drawing/2014/main" id="{1A567B1A-27DF-49FE-8E6B-31FDE171980F}"/>
              </a:ext>
            </a:extLst>
          </p:cNvPr>
          <p:cNvGrpSpPr>
            <a:grpSpLocks/>
          </p:cNvGrpSpPr>
          <p:nvPr/>
        </p:nvGrpSpPr>
        <p:grpSpPr bwMode="auto">
          <a:xfrm>
            <a:off x="358775" y="4489450"/>
            <a:ext cx="8631238" cy="1663700"/>
            <a:chOff x="342892" y="4488873"/>
            <a:chExt cx="8646729" cy="1664277"/>
          </a:xfrm>
        </p:grpSpPr>
        <p:sp>
          <p:nvSpPr>
            <p:cNvPr id="23566" name="Rectangle 13">
              <a:extLst>
                <a:ext uri="{FF2B5EF4-FFF2-40B4-BE49-F238E27FC236}">
                  <a16:creationId xmlns:a16="http://schemas.microsoft.com/office/drawing/2014/main" id="{DC411C05-02EE-47AD-A83C-0B47D10D05B8}"/>
                </a:ext>
              </a:extLst>
            </p:cNvPr>
            <p:cNvSpPr>
              <a:spLocks noChangeArrowheads="1"/>
            </p:cNvSpPr>
            <p:nvPr/>
          </p:nvSpPr>
          <p:spPr bwMode="auto">
            <a:xfrm>
              <a:off x="342900" y="4488873"/>
              <a:ext cx="8646721" cy="1664277"/>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dirty="0"/>
            </a:p>
          </p:txBody>
        </p:sp>
        <p:sp>
          <p:nvSpPr>
            <p:cNvPr id="23567" name="Rectangle 24">
              <a:extLst>
                <a:ext uri="{FF2B5EF4-FFF2-40B4-BE49-F238E27FC236}">
                  <a16:creationId xmlns:a16="http://schemas.microsoft.com/office/drawing/2014/main" id="{DF9C6F69-450C-486A-A47C-CC6C497C93C7}"/>
                </a:ext>
              </a:extLst>
            </p:cNvPr>
            <p:cNvSpPr>
              <a:spLocks noChangeArrowheads="1"/>
            </p:cNvSpPr>
            <p:nvPr/>
          </p:nvSpPr>
          <p:spPr bwMode="auto">
            <a:xfrm>
              <a:off x="342892" y="4589463"/>
              <a:ext cx="3603633" cy="46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010066"/>
                  </a:solidFill>
                </a:rPr>
                <a:t>Step 1:</a:t>
              </a:r>
              <a:r>
                <a:rPr lang="en-GB" altLang="en-US" dirty="0">
                  <a:solidFill>
                    <a:srgbClr val="010066"/>
                  </a:solidFill>
                </a:rPr>
                <a:t> convert the units</a:t>
              </a:r>
            </a:p>
          </p:txBody>
        </p:sp>
      </p:grpSp>
      <p:sp>
        <p:nvSpPr>
          <p:cNvPr id="244761" name="Rectangle 25">
            <a:extLst>
              <a:ext uri="{FF2B5EF4-FFF2-40B4-BE49-F238E27FC236}">
                <a16:creationId xmlns:a16="http://schemas.microsoft.com/office/drawing/2014/main" id="{6C02019A-885A-4299-86A6-A8E617E22C60}"/>
              </a:ext>
            </a:extLst>
          </p:cNvPr>
          <p:cNvSpPr>
            <a:spLocks noChangeArrowheads="1"/>
          </p:cNvSpPr>
          <p:nvPr/>
        </p:nvSpPr>
        <p:spPr bwMode="auto">
          <a:xfrm>
            <a:off x="342900" y="5175250"/>
            <a:ext cx="34258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250</a:t>
            </a:r>
            <a:r>
              <a:rPr lang="en-GB" altLang="en-US" sz="1000" dirty="0">
                <a:solidFill>
                  <a:srgbClr val="010066"/>
                </a:solidFill>
              </a:rPr>
              <a:t> </a:t>
            </a:r>
            <a:r>
              <a:rPr lang="en-GB" altLang="en-US" dirty="0">
                <a:solidFill>
                  <a:srgbClr val="010066"/>
                </a:solidFill>
              </a:rPr>
              <a:t>cm</a:t>
            </a:r>
            <a:r>
              <a:rPr lang="en-GB" altLang="en-US" baseline="30000" dirty="0">
                <a:solidFill>
                  <a:srgbClr val="010066"/>
                </a:solidFill>
              </a:rPr>
              <a:t>3</a:t>
            </a:r>
            <a:r>
              <a:rPr lang="en-GB" altLang="en-US" dirty="0">
                <a:solidFill>
                  <a:srgbClr val="010066"/>
                </a:solidFill>
              </a:rPr>
              <a:t> = 0.25</a:t>
            </a:r>
            <a:r>
              <a:rPr lang="en-GB" altLang="en-US" sz="1000" dirty="0">
                <a:solidFill>
                  <a:srgbClr val="010066"/>
                </a:solidFill>
              </a:rPr>
              <a:t> </a:t>
            </a:r>
            <a:r>
              <a:rPr lang="en-GB" altLang="en-US" dirty="0">
                <a:solidFill>
                  <a:srgbClr val="010066"/>
                </a:solidFill>
              </a:rPr>
              <a:t>dm</a:t>
            </a:r>
            <a:r>
              <a:rPr lang="en-GB" altLang="en-US" baseline="30000" dirty="0">
                <a:solidFill>
                  <a:srgbClr val="010066"/>
                </a:solidFill>
              </a:rPr>
              <a:t>3</a:t>
            </a:r>
          </a:p>
        </p:txBody>
      </p:sp>
      <p:sp>
        <p:nvSpPr>
          <p:cNvPr id="244762" name="Rectangle 26">
            <a:extLst>
              <a:ext uri="{FF2B5EF4-FFF2-40B4-BE49-F238E27FC236}">
                <a16:creationId xmlns:a16="http://schemas.microsoft.com/office/drawing/2014/main" id="{2D8B5C5B-FF02-45E1-8CFE-180B26115B9D}"/>
              </a:ext>
            </a:extLst>
          </p:cNvPr>
          <p:cNvSpPr>
            <a:spLocks noChangeArrowheads="1"/>
          </p:cNvSpPr>
          <p:nvPr/>
        </p:nvSpPr>
        <p:spPr bwMode="auto">
          <a:xfrm>
            <a:off x="4014788" y="4591050"/>
            <a:ext cx="49641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rgbClr val="010066"/>
                </a:solidFill>
              </a:rPr>
              <a:t>Step 2:</a:t>
            </a:r>
            <a:r>
              <a:rPr lang="en-GB" altLang="en-US" dirty="0">
                <a:solidFill>
                  <a:srgbClr val="010066"/>
                </a:solidFill>
              </a:rPr>
              <a:t> substitute into the formula</a:t>
            </a:r>
          </a:p>
        </p:txBody>
      </p:sp>
      <p:sp>
        <p:nvSpPr>
          <p:cNvPr id="244763" name="Rectangle 27">
            <a:extLst>
              <a:ext uri="{FF2B5EF4-FFF2-40B4-BE49-F238E27FC236}">
                <a16:creationId xmlns:a16="http://schemas.microsoft.com/office/drawing/2014/main" id="{D943A285-AA27-46F0-9234-BEFF038D6515}"/>
              </a:ext>
            </a:extLst>
          </p:cNvPr>
          <p:cNvSpPr>
            <a:spLocks noChangeArrowheads="1"/>
          </p:cNvSpPr>
          <p:nvPr/>
        </p:nvSpPr>
        <p:spPr bwMode="auto">
          <a:xfrm>
            <a:off x="4332288" y="5072063"/>
            <a:ext cx="4329112"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800" b="1" dirty="0">
                <a:solidFill>
                  <a:srgbClr val="010066"/>
                </a:solidFill>
              </a:rPr>
              <a:t>n = cv   </a:t>
            </a:r>
            <a:r>
              <a:rPr lang="en-GB" altLang="en-US" dirty="0">
                <a:solidFill>
                  <a:srgbClr val="010066"/>
                </a:solidFill>
              </a:rPr>
              <a:t>= 0.2 </a:t>
            </a:r>
            <a:r>
              <a:rPr lang="en-GB" altLang="en-US" dirty="0"/>
              <a:t>× </a:t>
            </a:r>
            <a:r>
              <a:rPr lang="en-GB" altLang="en-US" dirty="0">
                <a:solidFill>
                  <a:srgbClr val="010066"/>
                </a:solidFill>
              </a:rPr>
              <a:t>0.25</a:t>
            </a:r>
            <a:r>
              <a:rPr lang="en-GB" altLang="en-US" sz="2800" b="1" dirty="0">
                <a:solidFill>
                  <a:srgbClr val="010066"/>
                </a:solidFill>
              </a:rPr>
              <a:t> </a:t>
            </a:r>
          </a:p>
        </p:txBody>
      </p:sp>
      <p:sp>
        <p:nvSpPr>
          <p:cNvPr id="244764" name="Rectangle 28">
            <a:extLst>
              <a:ext uri="{FF2B5EF4-FFF2-40B4-BE49-F238E27FC236}">
                <a16:creationId xmlns:a16="http://schemas.microsoft.com/office/drawing/2014/main" id="{18B945F9-1E8A-42DF-AC89-BF35054321CF}"/>
              </a:ext>
            </a:extLst>
          </p:cNvPr>
          <p:cNvSpPr>
            <a:spLocks noChangeArrowheads="1"/>
          </p:cNvSpPr>
          <p:nvPr/>
        </p:nvSpPr>
        <p:spPr bwMode="auto">
          <a:xfrm>
            <a:off x="5399966" y="5632450"/>
            <a:ext cx="21050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 </a:t>
            </a:r>
            <a:r>
              <a:rPr lang="en-GB" altLang="en-US" b="1" dirty="0">
                <a:solidFill>
                  <a:srgbClr val="FF6600"/>
                </a:solidFill>
              </a:rPr>
              <a:t>0.05</a:t>
            </a:r>
            <a:r>
              <a:rPr lang="en-GB" altLang="en-US" sz="1000" b="1" dirty="0">
                <a:solidFill>
                  <a:srgbClr val="FF6600"/>
                </a:solidFill>
              </a:rPr>
              <a:t> </a:t>
            </a:r>
            <a:r>
              <a:rPr lang="en-GB" altLang="en-US" b="1" dirty="0">
                <a:solidFill>
                  <a:srgbClr val="FF6600"/>
                </a:solidFill>
              </a:rPr>
              <a:t>mol</a:t>
            </a:r>
            <a:endParaRPr lang="en-GB" altLang="en-US" b="1" baseline="30000" dirty="0">
              <a:solidFill>
                <a:srgbClr val="FF6600"/>
              </a:solidFill>
            </a:endParaRPr>
          </a:p>
        </p:txBody>
      </p:sp>
      <p:pic>
        <p:nvPicPr>
          <p:cNvPr id="16" name="Picture 8">
            <a:hlinkClick r:id="" action="ppaction://hlinkshowjump?jump=nextslide"/>
            <a:extLst>
              <a:ext uri="{FF2B5EF4-FFF2-40B4-BE49-F238E27FC236}">
                <a16:creationId xmlns:a16="http://schemas.microsoft.com/office/drawing/2014/main" id="{B1A80976-B693-4065-923D-593D3425261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5" name="Picture 14">
            <a:extLst>
              <a:ext uri="{FF2B5EF4-FFF2-40B4-BE49-F238E27FC236}">
                <a16:creationId xmlns:a16="http://schemas.microsoft.com/office/drawing/2014/main" id="{571FF110-9B38-452C-95C5-3B4CABB6788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476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24475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4475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4476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476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44763"/>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44764"/>
                                        </p:tgtEl>
                                        <p:attrNameLst>
                                          <p:attrName>style.visibility</p:attrName>
                                        </p:attrNameLst>
                                      </p:cBhvr>
                                      <p:to>
                                        <p:strVal val="visible"/>
                                      </p:to>
                                    </p:set>
                                  </p:childTnLst>
                                </p:cTn>
                              </p:par>
                            </p:childTnLst>
                          </p:cTn>
                        </p:par>
                        <p:par>
                          <p:cTn id="35" fill="hold">
                            <p:stCondLst>
                              <p:cond delay="0"/>
                            </p:stCondLst>
                            <p:childTnLst>
                              <p:par>
                                <p:cTn id="36" presetID="1" presetClass="entr" presetSubtype="0" fill="hold" nodeType="afterEffect">
                                  <p:stCondLst>
                                    <p:cond delay="0"/>
                                  </p:stCondLst>
                                  <p:childTnLst>
                                    <p:set>
                                      <p:cBhvr>
                                        <p:cTn id="37"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4753" grpId="0"/>
      <p:bldP spid="244761" grpId="0"/>
      <p:bldP spid="244762" grpId="0"/>
      <p:bldP spid="244763" grpId="0"/>
      <p:bldP spid="24476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a:extLst>
              <a:ext uri="{FF2B5EF4-FFF2-40B4-BE49-F238E27FC236}">
                <a16:creationId xmlns:a16="http://schemas.microsoft.com/office/drawing/2014/main" id="{C538FEF0-45C2-40A6-992C-A628653607E4}"/>
              </a:ext>
            </a:extLst>
          </p:cNvPr>
          <p:cNvSpPr>
            <a:spLocks noGrp="1" noChangeArrowheads="1"/>
          </p:cNvSpPr>
          <p:nvPr>
            <p:ph type="title"/>
          </p:nvPr>
        </p:nvSpPr>
        <p:spPr/>
        <p:txBody>
          <a:bodyPr/>
          <a:lstStyle/>
          <a:p>
            <a:r>
              <a:rPr lang="en-GB" altLang="en-US" dirty="0"/>
              <a:t>Calculating mass of solute</a:t>
            </a:r>
          </a:p>
        </p:txBody>
      </p:sp>
      <p:sp>
        <p:nvSpPr>
          <p:cNvPr id="24579" name="Text Box 4">
            <a:extLst>
              <a:ext uri="{FF2B5EF4-FFF2-40B4-BE49-F238E27FC236}">
                <a16:creationId xmlns:a16="http://schemas.microsoft.com/office/drawing/2014/main" id="{726E16D4-2A02-4F6E-9063-E7E544B0CF5B}"/>
              </a:ext>
            </a:extLst>
          </p:cNvPr>
          <p:cNvSpPr txBox="1">
            <a:spLocks noChangeArrowheads="1"/>
          </p:cNvSpPr>
          <p:nvPr/>
        </p:nvSpPr>
        <p:spPr bwMode="auto">
          <a:xfrm>
            <a:off x="341313" y="784225"/>
            <a:ext cx="8202612"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What mass of copper sulfate (CuSO</a:t>
            </a:r>
            <a:r>
              <a:rPr lang="en-GB" altLang="en-US" baseline="-25000" dirty="0"/>
              <a:t>4</a:t>
            </a:r>
            <a:r>
              <a:rPr lang="en-GB" altLang="en-US" dirty="0"/>
              <a:t>) was used to make 250</a:t>
            </a:r>
            <a:r>
              <a:rPr lang="en-GB" altLang="en-US" sz="1000" dirty="0"/>
              <a:t> </a:t>
            </a:r>
            <a:r>
              <a:rPr lang="en-GB" altLang="en-US" dirty="0"/>
              <a:t>cm</a:t>
            </a:r>
            <a:r>
              <a:rPr lang="en-GB" altLang="en-US" baseline="30000" dirty="0"/>
              <a:t>3</a:t>
            </a:r>
            <a:r>
              <a:rPr lang="en-GB" altLang="en-US" dirty="0"/>
              <a:t> of 0.2</a:t>
            </a:r>
            <a:r>
              <a:rPr lang="en-GB" altLang="en-US" sz="1000" dirty="0"/>
              <a:t> </a:t>
            </a:r>
            <a:r>
              <a:rPr lang="en-GB" altLang="en-US" dirty="0"/>
              <a:t>mol/dm</a:t>
            </a:r>
            <a:r>
              <a:rPr lang="en-GB" altLang="en-US" baseline="30000" dirty="0"/>
              <a:t>3</a:t>
            </a:r>
            <a:r>
              <a:rPr lang="en-GB" altLang="en-US" dirty="0"/>
              <a:t> copper sulfate solution?</a:t>
            </a:r>
          </a:p>
        </p:txBody>
      </p:sp>
      <p:sp>
        <p:nvSpPr>
          <p:cNvPr id="252933" name="Text Box 5">
            <a:extLst>
              <a:ext uri="{FF2B5EF4-FFF2-40B4-BE49-F238E27FC236}">
                <a16:creationId xmlns:a16="http://schemas.microsoft.com/office/drawing/2014/main" id="{1DAABC6A-53D2-4CA1-85B0-517C8FB2FB19}"/>
              </a:ext>
            </a:extLst>
          </p:cNvPr>
          <p:cNvSpPr txBox="1">
            <a:spLocks noChangeArrowheads="1"/>
          </p:cNvSpPr>
          <p:nvPr/>
        </p:nvSpPr>
        <p:spPr bwMode="auto">
          <a:xfrm>
            <a:off x="355600" y="3300413"/>
            <a:ext cx="85090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This is simply an extension of the previous calculation, from which the moles of copper sulfate was found to be </a:t>
            </a:r>
            <a:r>
              <a:rPr lang="en-GB" altLang="en-US" dirty="0">
                <a:solidFill>
                  <a:srgbClr val="010066"/>
                </a:solidFill>
              </a:rPr>
              <a:t>0.05</a:t>
            </a:r>
            <a:r>
              <a:rPr lang="en-GB" altLang="en-US" sz="1000" dirty="0">
                <a:solidFill>
                  <a:srgbClr val="010066"/>
                </a:solidFill>
              </a:rPr>
              <a:t> </a:t>
            </a:r>
            <a:r>
              <a:rPr lang="en-GB" altLang="en-US" dirty="0">
                <a:solidFill>
                  <a:srgbClr val="010066"/>
                </a:solidFill>
              </a:rPr>
              <a:t>mol.</a:t>
            </a:r>
          </a:p>
        </p:txBody>
      </p:sp>
      <p:sp>
        <p:nvSpPr>
          <p:cNvPr id="252935" name="Text Box 7">
            <a:extLst>
              <a:ext uri="{FF2B5EF4-FFF2-40B4-BE49-F238E27FC236}">
                <a16:creationId xmlns:a16="http://schemas.microsoft.com/office/drawing/2014/main" id="{BCEB4F37-1CE0-429A-8A99-2767E34B3250}"/>
              </a:ext>
            </a:extLst>
          </p:cNvPr>
          <p:cNvSpPr txBox="1">
            <a:spLocks noChangeArrowheads="1"/>
          </p:cNvSpPr>
          <p:nvPr/>
        </p:nvSpPr>
        <p:spPr bwMode="auto">
          <a:xfrm>
            <a:off x="355600" y="1957388"/>
            <a:ext cx="81772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Step 1:</a:t>
            </a:r>
            <a:r>
              <a:rPr lang="en-GB" altLang="en-US" dirty="0"/>
              <a:t> Calculate the number of moles of copper sulfate. </a:t>
            </a:r>
          </a:p>
        </p:txBody>
      </p:sp>
      <p:sp>
        <p:nvSpPr>
          <p:cNvPr id="252936" name="Text Box 8">
            <a:extLst>
              <a:ext uri="{FF2B5EF4-FFF2-40B4-BE49-F238E27FC236}">
                <a16:creationId xmlns:a16="http://schemas.microsoft.com/office/drawing/2014/main" id="{C15C671D-8674-4E5F-8892-A33A148E84B3}"/>
              </a:ext>
            </a:extLst>
          </p:cNvPr>
          <p:cNvSpPr txBox="1">
            <a:spLocks noChangeArrowheads="1"/>
          </p:cNvSpPr>
          <p:nvPr/>
        </p:nvSpPr>
        <p:spPr bwMode="auto">
          <a:xfrm>
            <a:off x="355600" y="2517775"/>
            <a:ext cx="8572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t>Step 2:</a:t>
            </a:r>
            <a:r>
              <a:rPr lang="en-GB" altLang="en-US" dirty="0"/>
              <a:t> Rearrange the moles formula to give the mass value. </a:t>
            </a:r>
          </a:p>
        </p:txBody>
      </p:sp>
      <p:sp>
        <p:nvSpPr>
          <p:cNvPr id="252937" name="Text Box 9">
            <a:extLst>
              <a:ext uri="{FF2B5EF4-FFF2-40B4-BE49-F238E27FC236}">
                <a16:creationId xmlns:a16="http://schemas.microsoft.com/office/drawing/2014/main" id="{2106E9A0-3BDD-46C4-9D76-65E98A99EAAF}"/>
              </a:ext>
            </a:extLst>
          </p:cNvPr>
          <p:cNvSpPr txBox="1">
            <a:spLocks noChangeArrowheads="1"/>
          </p:cNvSpPr>
          <p:nvPr/>
        </p:nvSpPr>
        <p:spPr bwMode="auto">
          <a:xfrm>
            <a:off x="3759200" y="4987924"/>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a:t>
            </a:r>
            <a:r>
              <a:rPr lang="en-GB" altLang="en-US" dirty="0">
                <a:solidFill>
                  <a:srgbClr val="010066"/>
                </a:solidFill>
              </a:rPr>
              <a:t>0.05 </a:t>
            </a:r>
            <a:r>
              <a:rPr lang="en-GB" altLang="en-US" dirty="0"/>
              <a:t>× </a:t>
            </a:r>
            <a:r>
              <a:rPr lang="en-GB" altLang="en-US" dirty="0">
                <a:solidFill>
                  <a:srgbClr val="010066"/>
                </a:solidFill>
              </a:rPr>
              <a:t>159.6</a:t>
            </a:r>
          </a:p>
        </p:txBody>
      </p:sp>
      <p:sp>
        <p:nvSpPr>
          <p:cNvPr id="252943" name="Text Box 15">
            <a:extLst>
              <a:ext uri="{FF2B5EF4-FFF2-40B4-BE49-F238E27FC236}">
                <a16:creationId xmlns:a16="http://schemas.microsoft.com/office/drawing/2014/main" id="{85334592-83CF-418E-ADC0-0220330739F8}"/>
              </a:ext>
            </a:extLst>
          </p:cNvPr>
          <p:cNvSpPr txBox="1">
            <a:spLocks noChangeArrowheads="1"/>
          </p:cNvSpPr>
          <p:nvPr/>
        </p:nvSpPr>
        <p:spPr bwMode="auto">
          <a:xfrm>
            <a:off x="3760788" y="5526615"/>
            <a:ext cx="251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 </a:t>
            </a:r>
            <a:r>
              <a:rPr lang="en-GB" altLang="en-US" b="1" dirty="0">
                <a:solidFill>
                  <a:srgbClr val="FF6600"/>
                </a:solidFill>
              </a:rPr>
              <a:t>8.0</a:t>
            </a:r>
            <a:r>
              <a:rPr lang="en-GB" altLang="en-US" sz="1000" b="1" dirty="0">
                <a:solidFill>
                  <a:srgbClr val="FF6600"/>
                </a:solidFill>
              </a:rPr>
              <a:t> </a:t>
            </a:r>
            <a:r>
              <a:rPr lang="en-GB" altLang="en-US" b="1" dirty="0">
                <a:solidFill>
                  <a:srgbClr val="FF6600"/>
                </a:solidFill>
              </a:rPr>
              <a:t>g</a:t>
            </a:r>
          </a:p>
        </p:txBody>
      </p:sp>
      <p:grpSp>
        <p:nvGrpSpPr>
          <p:cNvPr id="2" name="Group 15">
            <a:extLst>
              <a:ext uri="{FF2B5EF4-FFF2-40B4-BE49-F238E27FC236}">
                <a16:creationId xmlns:a16="http://schemas.microsoft.com/office/drawing/2014/main" id="{D1ADA84D-5E2A-4E9B-B815-528DF1F5792D}"/>
              </a:ext>
            </a:extLst>
          </p:cNvPr>
          <p:cNvGrpSpPr>
            <a:grpSpLocks/>
          </p:cNvGrpSpPr>
          <p:nvPr/>
        </p:nvGrpSpPr>
        <p:grpSpPr bwMode="auto">
          <a:xfrm>
            <a:off x="342900" y="4375983"/>
            <a:ext cx="8648700" cy="1664277"/>
            <a:chOff x="342900" y="4488873"/>
            <a:chExt cx="8648700" cy="1664277"/>
          </a:xfrm>
        </p:grpSpPr>
        <p:sp>
          <p:nvSpPr>
            <p:cNvPr id="24589" name="Text Box 13">
              <a:extLst>
                <a:ext uri="{FF2B5EF4-FFF2-40B4-BE49-F238E27FC236}">
                  <a16:creationId xmlns:a16="http://schemas.microsoft.com/office/drawing/2014/main" id="{1EEBE4E1-5C0D-4B8C-BB36-B004EC07C962}"/>
                </a:ext>
              </a:extLst>
            </p:cNvPr>
            <p:cNvSpPr txBox="1">
              <a:spLocks noChangeArrowheads="1"/>
            </p:cNvSpPr>
            <p:nvPr/>
          </p:nvSpPr>
          <p:spPr bwMode="auto">
            <a:xfrm>
              <a:off x="355600" y="4573412"/>
              <a:ext cx="8636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eaLnBrk="1" hangingPunct="1">
                <a:spcBef>
                  <a:spcPct val="50000"/>
                </a:spcBef>
              </a:pPr>
              <a:r>
                <a:rPr lang="en-GB" altLang="en-US" b="1" dirty="0">
                  <a:solidFill>
                    <a:srgbClr val="010066"/>
                  </a:solidFill>
                </a:rPr>
                <a:t>mass of copper sulfate = number of moles </a:t>
              </a:r>
              <a:r>
                <a:rPr lang="en-GB" altLang="en-US" b="1" dirty="0"/>
                <a:t>×</a:t>
              </a:r>
              <a:r>
                <a:rPr lang="en-GB" altLang="en-US" dirty="0"/>
                <a:t> </a:t>
              </a:r>
              <a:r>
                <a:rPr lang="en-GB" altLang="en-US" b="1" dirty="0">
                  <a:solidFill>
                    <a:srgbClr val="010066"/>
                  </a:solidFill>
                </a:rPr>
                <a:t>molar mass </a:t>
              </a:r>
            </a:p>
          </p:txBody>
        </p:sp>
        <p:sp>
          <p:nvSpPr>
            <p:cNvPr id="24590" name="Rectangle 13">
              <a:extLst>
                <a:ext uri="{FF2B5EF4-FFF2-40B4-BE49-F238E27FC236}">
                  <a16:creationId xmlns:a16="http://schemas.microsoft.com/office/drawing/2014/main" id="{CFA5564F-99E2-485D-AE32-4A387D73777A}"/>
                </a:ext>
              </a:extLst>
            </p:cNvPr>
            <p:cNvSpPr>
              <a:spLocks noChangeArrowheads="1"/>
            </p:cNvSpPr>
            <p:nvPr/>
          </p:nvSpPr>
          <p:spPr bwMode="auto">
            <a:xfrm>
              <a:off x="342900" y="4488873"/>
              <a:ext cx="8397339" cy="1664277"/>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dirty="0"/>
            </a:p>
          </p:txBody>
        </p:sp>
      </p:grpSp>
      <p:pic>
        <p:nvPicPr>
          <p:cNvPr id="15" name="Picture 9" descr="notes_icon">
            <a:extLst>
              <a:ext uri="{FF2B5EF4-FFF2-40B4-BE49-F238E27FC236}">
                <a16:creationId xmlns:a16="http://schemas.microsoft.com/office/drawing/2014/main" id="{14768F68-5BAE-4B6F-8E71-6990C7B58BB9}"/>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16" name="Picture 8">
            <a:hlinkClick r:id="" action="ppaction://hlinkshowjump?jump=nextslide"/>
            <a:extLst>
              <a:ext uri="{FF2B5EF4-FFF2-40B4-BE49-F238E27FC236}">
                <a16:creationId xmlns:a16="http://schemas.microsoft.com/office/drawing/2014/main" id="{D138E2D5-C47B-4802-BFF4-1E6E2C6F64D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4" name="Picture 9">
            <a:extLst>
              <a:ext uri="{FF2B5EF4-FFF2-40B4-BE49-F238E27FC236}">
                <a16:creationId xmlns:a16="http://schemas.microsoft.com/office/drawing/2014/main" id="{932D4E23-802F-4C5B-AC78-03092AA9F5F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5293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5293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5293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293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52943"/>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2933" grpId="0"/>
      <p:bldP spid="252935" grpId="0"/>
      <p:bldP spid="252936" grpId="0"/>
      <p:bldP spid="252937" grpId="0"/>
      <p:bldP spid="252943" grpId="0"/>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a:extLst>
              <a:ext uri="{FF2B5EF4-FFF2-40B4-BE49-F238E27FC236}">
                <a16:creationId xmlns:a16="http://schemas.microsoft.com/office/drawing/2014/main" id="{6E97DD96-DEC0-4BE6-9A0B-36D43472FE2E}"/>
              </a:ext>
            </a:extLst>
          </p:cNvPr>
          <p:cNvSpPr>
            <a:spLocks noGrp="1" noChangeArrowheads="1"/>
          </p:cNvSpPr>
          <p:nvPr>
            <p:ph type="title"/>
          </p:nvPr>
        </p:nvSpPr>
        <p:spPr>
          <a:noFill/>
        </p:spPr>
        <p:txBody>
          <a:bodyPr>
            <a:spAutoFit/>
          </a:bodyPr>
          <a:lstStyle/>
          <a:p>
            <a:r>
              <a:rPr lang="en-GB" altLang="en-US" dirty="0"/>
              <a:t>Titrations</a:t>
            </a:r>
          </a:p>
        </p:txBody>
      </p:sp>
      <p:sp>
        <p:nvSpPr>
          <p:cNvPr id="26628" name="Text Box 11">
            <a:extLst>
              <a:ext uri="{FF2B5EF4-FFF2-40B4-BE49-F238E27FC236}">
                <a16:creationId xmlns:a16="http://schemas.microsoft.com/office/drawing/2014/main" id="{80F238A3-9257-449A-9DEA-FE59595A31A0}"/>
              </a:ext>
            </a:extLst>
          </p:cNvPr>
          <p:cNvSpPr txBox="1">
            <a:spLocks noChangeArrowheads="1"/>
          </p:cNvSpPr>
          <p:nvPr/>
        </p:nvSpPr>
        <p:spPr bwMode="auto">
          <a:xfrm>
            <a:off x="354013" y="784225"/>
            <a:ext cx="8789987"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a:t>
            </a:r>
            <a:r>
              <a:rPr lang="en-GB" altLang="en-US" b="1" dirty="0">
                <a:solidFill>
                  <a:srgbClr val="FF6600"/>
                </a:solidFill>
              </a:rPr>
              <a:t>titration</a:t>
            </a:r>
            <a:r>
              <a:rPr lang="en-GB" altLang="en-US" dirty="0">
                <a:solidFill>
                  <a:srgbClr val="010066"/>
                </a:solidFill>
              </a:rPr>
              <a:t> is a technique used to accurately determine the concentration of a substance in </a:t>
            </a:r>
            <a:r>
              <a:rPr lang="en-GB" altLang="en-US" b="1" dirty="0">
                <a:solidFill>
                  <a:srgbClr val="010066"/>
                </a:solidFill>
              </a:rPr>
              <a:t>solution</a:t>
            </a:r>
            <a:r>
              <a:rPr lang="en-GB" altLang="en-US" dirty="0">
                <a:solidFill>
                  <a:srgbClr val="010066"/>
                </a:solidFill>
              </a:rPr>
              <a:t>. </a:t>
            </a:r>
          </a:p>
        </p:txBody>
      </p:sp>
      <p:sp>
        <p:nvSpPr>
          <p:cNvPr id="267278" name="Rectangle 14">
            <a:extLst>
              <a:ext uri="{FF2B5EF4-FFF2-40B4-BE49-F238E27FC236}">
                <a16:creationId xmlns:a16="http://schemas.microsoft.com/office/drawing/2014/main" id="{12568736-3597-4372-A7B3-2DB1314F5F0A}"/>
              </a:ext>
            </a:extLst>
          </p:cNvPr>
          <p:cNvSpPr>
            <a:spLocks noChangeArrowheads="1"/>
          </p:cNvSpPr>
          <p:nvPr/>
        </p:nvSpPr>
        <p:spPr bwMode="auto">
          <a:xfrm>
            <a:off x="2470150" y="1879600"/>
            <a:ext cx="5573713" cy="1570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During a titration, a solution of known concentration, called a </a:t>
            </a:r>
            <a:r>
              <a:rPr lang="en-GB" altLang="en-US" b="1" dirty="0">
                <a:solidFill>
                  <a:srgbClr val="FF6600"/>
                </a:solidFill>
              </a:rPr>
              <a:t>standard solution</a:t>
            </a:r>
            <a:r>
              <a:rPr lang="en-GB" altLang="en-US" dirty="0">
                <a:solidFill>
                  <a:srgbClr val="010066"/>
                </a:solidFill>
              </a:rPr>
              <a:t>,</a:t>
            </a:r>
            <a:r>
              <a:rPr lang="en-GB" altLang="en-US" b="1" dirty="0">
                <a:solidFill>
                  <a:srgbClr val="FF6600"/>
                </a:solidFill>
              </a:rPr>
              <a:t> </a:t>
            </a:r>
            <a:r>
              <a:rPr lang="en-GB" altLang="en-US" dirty="0">
                <a:solidFill>
                  <a:srgbClr val="010066"/>
                </a:solidFill>
              </a:rPr>
              <a:t>is added to a solution of </a:t>
            </a:r>
            <a:br>
              <a:rPr lang="en-GB" altLang="en-US" dirty="0">
                <a:solidFill>
                  <a:srgbClr val="010066"/>
                </a:solidFill>
              </a:rPr>
            </a:br>
            <a:r>
              <a:rPr lang="en-GB" altLang="en-US" b="1" dirty="0">
                <a:solidFill>
                  <a:srgbClr val="010066"/>
                </a:solidFill>
              </a:rPr>
              <a:t>unknown concentration</a:t>
            </a:r>
            <a:r>
              <a:rPr lang="en-GB" altLang="en-US" dirty="0">
                <a:solidFill>
                  <a:srgbClr val="010066"/>
                </a:solidFill>
              </a:rPr>
              <a:t>.</a:t>
            </a:r>
            <a:endParaRPr lang="en-GB" altLang="en-US" b="1" dirty="0">
              <a:solidFill>
                <a:srgbClr val="FF6600"/>
              </a:solidFill>
            </a:endParaRPr>
          </a:p>
        </p:txBody>
      </p:sp>
      <p:sp>
        <p:nvSpPr>
          <p:cNvPr id="267281" name="Rectangle 17">
            <a:extLst>
              <a:ext uri="{FF2B5EF4-FFF2-40B4-BE49-F238E27FC236}">
                <a16:creationId xmlns:a16="http://schemas.microsoft.com/office/drawing/2014/main" id="{004381E2-66CF-4A64-B9D8-CBA35A025714}"/>
              </a:ext>
            </a:extLst>
          </p:cNvPr>
          <p:cNvSpPr>
            <a:spLocks noChangeArrowheads="1"/>
          </p:cNvSpPr>
          <p:nvPr/>
        </p:nvSpPr>
        <p:spPr bwMode="auto">
          <a:xfrm>
            <a:off x="2481263" y="3706813"/>
            <a:ext cx="618331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purpose of a titration is to determine </a:t>
            </a:r>
            <a:br>
              <a:rPr lang="en-GB" altLang="en-US" dirty="0">
                <a:solidFill>
                  <a:srgbClr val="010066"/>
                </a:solidFill>
              </a:rPr>
            </a:br>
            <a:r>
              <a:rPr lang="en-GB" altLang="en-US" dirty="0">
                <a:solidFill>
                  <a:srgbClr val="010066"/>
                </a:solidFill>
              </a:rPr>
              <a:t>the </a:t>
            </a:r>
            <a:r>
              <a:rPr lang="en-GB" altLang="en-US" b="1" dirty="0">
                <a:solidFill>
                  <a:srgbClr val="010066"/>
                </a:solidFill>
              </a:rPr>
              <a:t>volume</a:t>
            </a:r>
            <a:r>
              <a:rPr lang="en-GB" altLang="en-US" dirty="0">
                <a:solidFill>
                  <a:srgbClr val="010066"/>
                </a:solidFill>
              </a:rPr>
              <a:t> of solution required to reach an </a:t>
            </a:r>
            <a:r>
              <a:rPr lang="en-GB" altLang="en-US" b="1" dirty="0">
                <a:solidFill>
                  <a:srgbClr val="FF6600"/>
                </a:solidFill>
              </a:rPr>
              <a:t>endpoint</a:t>
            </a:r>
            <a:r>
              <a:rPr lang="en-GB" altLang="en-US" dirty="0">
                <a:solidFill>
                  <a:srgbClr val="010066"/>
                </a:solidFill>
              </a:rPr>
              <a:t>. An endpoint is an observable physical change, such as a color change.</a:t>
            </a:r>
            <a:endParaRPr lang="en-GB" altLang="en-US" b="1" dirty="0">
              <a:solidFill>
                <a:srgbClr val="FF6600"/>
              </a:solidFill>
            </a:endParaRPr>
          </a:p>
        </p:txBody>
      </p:sp>
      <p:sp>
        <p:nvSpPr>
          <p:cNvPr id="267282" name="Rectangle 18">
            <a:extLst>
              <a:ext uri="{FF2B5EF4-FFF2-40B4-BE49-F238E27FC236}">
                <a16:creationId xmlns:a16="http://schemas.microsoft.com/office/drawing/2014/main" id="{54CD58A3-95D7-4AB0-801F-2DF63DB1C84E}"/>
              </a:ext>
            </a:extLst>
          </p:cNvPr>
          <p:cNvSpPr>
            <a:spLocks noChangeArrowheads="1"/>
          </p:cNvSpPr>
          <p:nvPr/>
        </p:nvSpPr>
        <p:spPr bwMode="auto">
          <a:xfrm>
            <a:off x="2508250" y="5534025"/>
            <a:ext cx="5297488"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Why is measuring the volume useful?</a:t>
            </a:r>
            <a:endParaRPr lang="en-GB" altLang="en-US" b="1" dirty="0">
              <a:solidFill>
                <a:srgbClr val="FF6600"/>
              </a:solidFill>
            </a:endParaRPr>
          </a:p>
        </p:txBody>
      </p:sp>
      <p:pic>
        <p:nvPicPr>
          <p:cNvPr id="26633" name="Picture 21" descr="titrations_titration">
            <a:extLst>
              <a:ext uri="{FF2B5EF4-FFF2-40B4-BE49-F238E27FC236}">
                <a16:creationId xmlns:a16="http://schemas.microsoft.com/office/drawing/2014/main" id="{B8019426-CB9E-421E-B094-C54A882AEA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4013" y="1735138"/>
            <a:ext cx="2098675" cy="451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descr="notes_icon">
            <a:extLst>
              <a:ext uri="{FF2B5EF4-FFF2-40B4-BE49-F238E27FC236}">
                <a16:creationId xmlns:a16="http://schemas.microsoft.com/office/drawing/2014/main" id="{17CAE6FD-0A38-423C-9BAF-BE4E5A7915F3}"/>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11" name="Picture 8">
            <a:hlinkClick r:id="" action="ppaction://hlinkshowjump?jump=nextslide"/>
            <a:extLst>
              <a:ext uri="{FF2B5EF4-FFF2-40B4-BE49-F238E27FC236}">
                <a16:creationId xmlns:a16="http://schemas.microsoft.com/office/drawing/2014/main" id="{54453DE4-7C78-4E76-B49B-73B47CB64938}"/>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67278"/>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67281"/>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67282"/>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7278" grpId="0"/>
      <p:bldP spid="267281" grpId="0"/>
      <p:bldP spid="26728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2" descr="SC_sulfuricacid">
            <a:extLst>
              <a:ext uri="{FF2B5EF4-FFF2-40B4-BE49-F238E27FC236}">
                <a16:creationId xmlns:a16="http://schemas.microsoft.com/office/drawing/2014/main" id="{00A3E569-D1DF-45D2-87AF-2F1ADE367D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467475" y="3198813"/>
            <a:ext cx="1587500" cy="2847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2">
            <a:extLst>
              <a:ext uri="{FF2B5EF4-FFF2-40B4-BE49-F238E27FC236}">
                <a16:creationId xmlns:a16="http://schemas.microsoft.com/office/drawing/2014/main" id="{EB1496AA-1F5A-4133-AB78-6C46874B18BA}"/>
              </a:ext>
            </a:extLst>
          </p:cNvPr>
          <p:cNvSpPr>
            <a:spLocks noGrp="1" noChangeArrowheads="1"/>
          </p:cNvSpPr>
          <p:nvPr>
            <p:ph type="title"/>
          </p:nvPr>
        </p:nvSpPr>
        <p:spPr/>
        <p:txBody>
          <a:bodyPr/>
          <a:lstStyle/>
          <a:p>
            <a:r>
              <a:rPr lang="en-GB" altLang="en-US" dirty="0"/>
              <a:t>Finding an unknown concentration</a:t>
            </a:r>
          </a:p>
        </p:txBody>
      </p:sp>
      <p:sp>
        <p:nvSpPr>
          <p:cNvPr id="27652" name="Rectangle 4">
            <a:extLst>
              <a:ext uri="{FF2B5EF4-FFF2-40B4-BE49-F238E27FC236}">
                <a16:creationId xmlns:a16="http://schemas.microsoft.com/office/drawing/2014/main" id="{6A9A5312-89AD-486A-A950-127E171E8187}"/>
              </a:ext>
            </a:extLst>
          </p:cNvPr>
          <p:cNvSpPr>
            <a:spLocks noChangeArrowheads="1"/>
          </p:cNvSpPr>
          <p:nvPr/>
        </p:nvSpPr>
        <p:spPr bwMode="auto">
          <a:xfrm>
            <a:off x="354013" y="784225"/>
            <a:ext cx="81899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Volume can be used to determine the concentration by</a:t>
            </a:r>
            <a:br>
              <a:rPr lang="en-GB" altLang="en-US" dirty="0">
                <a:solidFill>
                  <a:srgbClr val="010066"/>
                </a:solidFill>
              </a:rPr>
            </a:br>
            <a:r>
              <a:rPr lang="en-GB" altLang="en-US" dirty="0">
                <a:solidFill>
                  <a:srgbClr val="010066"/>
                </a:solidFill>
              </a:rPr>
              <a:t>using the following relationship:</a:t>
            </a:r>
          </a:p>
        </p:txBody>
      </p:sp>
      <p:sp>
        <p:nvSpPr>
          <p:cNvPr id="280581" name="AutoShape 5">
            <a:extLst>
              <a:ext uri="{FF2B5EF4-FFF2-40B4-BE49-F238E27FC236}">
                <a16:creationId xmlns:a16="http://schemas.microsoft.com/office/drawing/2014/main" id="{6C39D92C-55A0-4CBC-81A3-7B3AADB713AC}"/>
              </a:ext>
            </a:extLst>
          </p:cNvPr>
          <p:cNvSpPr>
            <a:spLocks noChangeArrowheads="1"/>
          </p:cNvSpPr>
          <p:nvPr/>
        </p:nvSpPr>
        <p:spPr bwMode="auto">
          <a:xfrm>
            <a:off x="912813" y="1773238"/>
            <a:ext cx="6985000" cy="1150937"/>
          </a:xfrm>
          <a:prstGeom prst="roundRect">
            <a:avLst>
              <a:gd name="adj" fmla="val 0"/>
            </a:avLst>
          </a:prstGeom>
          <a:solidFill>
            <a:srgbClr val="FF6600"/>
          </a:solidFill>
          <a:ln>
            <a:noFill/>
          </a:ln>
          <a:extLst>
            <a:ext uri="{91240B29-F687-4F45-9708-019B960494DF}">
              <a14:hiddenLine xmlns:a14="http://schemas.microsoft.com/office/drawing/2010/main" w="38100" algn="ctr">
                <a:solidFill>
                  <a:srgbClr val="000000"/>
                </a:solidFill>
                <a:round/>
                <a:headEnd/>
                <a:tailEnd/>
              </a14:hiddenLine>
            </a:ext>
          </a:extLst>
        </p:spPr>
        <p:txBody>
          <a:bodyPr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dirty="0"/>
          </a:p>
        </p:txBody>
      </p:sp>
      <p:sp>
        <p:nvSpPr>
          <p:cNvPr id="280582" name="Rectangle 6">
            <a:extLst>
              <a:ext uri="{FF2B5EF4-FFF2-40B4-BE49-F238E27FC236}">
                <a16:creationId xmlns:a16="http://schemas.microsoft.com/office/drawing/2014/main" id="{C77D52AE-1B7E-429B-8887-96B0CE8011B4}"/>
              </a:ext>
            </a:extLst>
          </p:cNvPr>
          <p:cNvSpPr>
            <a:spLocks noChangeArrowheads="1"/>
          </p:cNvSpPr>
          <p:nvPr/>
        </p:nvSpPr>
        <p:spPr bwMode="auto">
          <a:xfrm>
            <a:off x="3900488" y="2390775"/>
            <a:ext cx="3781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volume of solution (dm</a:t>
            </a:r>
            <a:r>
              <a:rPr lang="en-GB" altLang="en-US" b="1" baseline="30000" dirty="0">
                <a:solidFill>
                  <a:schemeClr val="bg1"/>
                </a:solidFill>
              </a:rPr>
              <a:t>3</a:t>
            </a:r>
            <a:r>
              <a:rPr lang="en-GB" altLang="en-US" b="1" dirty="0">
                <a:solidFill>
                  <a:schemeClr val="bg1"/>
                </a:solidFill>
              </a:rPr>
              <a:t>)</a:t>
            </a:r>
          </a:p>
        </p:txBody>
      </p:sp>
      <p:sp>
        <p:nvSpPr>
          <p:cNvPr id="280583" name="Line 7">
            <a:extLst>
              <a:ext uri="{FF2B5EF4-FFF2-40B4-BE49-F238E27FC236}">
                <a16:creationId xmlns:a16="http://schemas.microsoft.com/office/drawing/2014/main" id="{80AAAE72-D9B4-4631-AB8E-01BBA09653D8}"/>
              </a:ext>
            </a:extLst>
          </p:cNvPr>
          <p:cNvSpPr>
            <a:spLocks noChangeShapeType="1"/>
          </p:cNvSpPr>
          <p:nvPr/>
        </p:nvSpPr>
        <p:spPr bwMode="auto">
          <a:xfrm>
            <a:off x="3937000" y="2355850"/>
            <a:ext cx="3635375" cy="0"/>
          </a:xfrm>
          <a:prstGeom prst="line">
            <a:avLst/>
          </a:prstGeom>
          <a:noFill/>
          <a:ln w="25400">
            <a:solidFill>
              <a:schemeClr val="bg1">
                <a:lumMod val="95000"/>
              </a:schemeClr>
            </a:solidFill>
            <a:round/>
            <a:headEnd/>
            <a:tailEnd/>
          </a:ln>
        </p:spPr>
        <p:txBody>
          <a:bodyPr/>
          <a:lstStyle/>
          <a:p>
            <a:pPr>
              <a:defRPr/>
            </a:pPr>
            <a:endParaRPr lang="en-GB" dirty="0">
              <a:latin typeface="Arial" charset="0"/>
            </a:endParaRPr>
          </a:p>
        </p:txBody>
      </p:sp>
      <p:sp>
        <p:nvSpPr>
          <p:cNvPr id="280584" name="Rectangle 8">
            <a:extLst>
              <a:ext uri="{FF2B5EF4-FFF2-40B4-BE49-F238E27FC236}">
                <a16:creationId xmlns:a16="http://schemas.microsoft.com/office/drawing/2014/main" id="{0115193C-3F41-4028-AA57-F3725A1CD5F0}"/>
              </a:ext>
            </a:extLst>
          </p:cNvPr>
          <p:cNvSpPr>
            <a:spLocks noChangeArrowheads="1"/>
          </p:cNvSpPr>
          <p:nvPr/>
        </p:nvSpPr>
        <p:spPr bwMode="auto">
          <a:xfrm>
            <a:off x="1308100" y="2103438"/>
            <a:ext cx="2544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concentration  =</a:t>
            </a:r>
          </a:p>
        </p:txBody>
      </p:sp>
      <p:sp>
        <p:nvSpPr>
          <p:cNvPr id="280585" name="Rectangle 9">
            <a:extLst>
              <a:ext uri="{FF2B5EF4-FFF2-40B4-BE49-F238E27FC236}">
                <a16:creationId xmlns:a16="http://schemas.microsoft.com/office/drawing/2014/main" id="{979C279A-8F63-4719-AABA-86C6B163ED00}"/>
              </a:ext>
            </a:extLst>
          </p:cNvPr>
          <p:cNvSpPr>
            <a:spLocks noChangeArrowheads="1"/>
          </p:cNvSpPr>
          <p:nvPr/>
        </p:nvSpPr>
        <p:spPr bwMode="auto">
          <a:xfrm>
            <a:off x="4046538" y="1851025"/>
            <a:ext cx="3467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number of moles (mol)</a:t>
            </a:r>
          </a:p>
        </p:txBody>
      </p:sp>
      <p:sp>
        <p:nvSpPr>
          <p:cNvPr id="280586" name="Rectangle 10">
            <a:extLst>
              <a:ext uri="{FF2B5EF4-FFF2-40B4-BE49-F238E27FC236}">
                <a16:creationId xmlns:a16="http://schemas.microsoft.com/office/drawing/2014/main" id="{3E75FFC8-382E-4B0C-AC85-BB87EB485E24}"/>
              </a:ext>
            </a:extLst>
          </p:cNvPr>
          <p:cNvSpPr>
            <a:spLocks noChangeArrowheads="1"/>
          </p:cNvSpPr>
          <p:nvPr/>
        </p:nvSpPr>
        <p:spPr bwMode="auto">
          <a:xfrm>
            <a:off x="358774" y="3082925"/>
            <a:ext cx="601662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An unknown concentration value can be found if the following values are known: </a:t>
            </a:r>
          </a:p>
        </p:txBody>
      </p:sp>
      <p:sp>
        <p:nvSpPr>
          <p:cNvPr id="280590" name="Rectangle 14">
            <a:extLst>
              <a:ext uri="{FF2B5EF4-FFF2-40B4-BE49-F238E27FC236}">
                <a16:creationId xmlns:a16="http://schemas.microsoft.com/office/drawing/2014/main" id="{6B24C9DB-C7E4-41E7-8BA3-81BB29C85B8B}"/>
              </a:ext>
            </a:extLst>
          </p:cNvPr>
          <p:cNvSpPr>
            <a:spLocks noChangeArrowheads="1"/>
          </p:cNvSpPr>
          <p:nvPr/>
        </p:nvSpPr>
        <p:spPr bwMode="auto">
          <a:xfrm>
            <a:off x="354013" y="5295900"/>
            <a:ext cx="5065712"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These values can be found through a titration. </a:t>
            </a:r>
          </a:p>
        </p:txBody>
      </p:sp>
      <p:sp>
        <p:nvSpPr>
          <p:cNvPr id="280591" name="Text Box 15">
            <a:extLst>
              <a:ext uri="{FF2B5EF4-FFF2-40B4-BE49-F238E27FC236}">
                <a16:creationId xmlns:a16="http://schemas.microsoft.com/office/drawing/2014/main" id="{EE6D4E76-7F9B-4BBD-9F45-2D9E6E1F14A1}"/>
              </a:ext>
            </a:extLst>
          </p:cNvPr>
          <p:cNvSpPr txBox="1">
            <a:spLocks noChangeArrowheads="1"/>
          </p:cNvSpPr>
          <p:nvPr/>
        </p:nvSpPr>
        <p:spPr bwMode="auto">
          <a:xfrm>
            <a:off x="647703" y="4075289"/>
            <a:ext cx="4432300" cy="457200"/>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number of moles in solution</a:t>
            </a:r>
          </a:p>
        </p:txBody>
      </p:sp>
      <p:sp>
        <p:nvSpPr>
          <p:cNvPr id="280592" name="Text Box 16">
            <a:extLst>
              <a:ext uri="{FF2B5EF4-FFF2-40B4-BE49-F238E27FC236}">
                <a16:creationId xmlns:a16="http://schemas.microsoft.com/office/drawing/2014/main" id="{5EF4CB83-A6C3-4910-BC22-235222FEEEFE}"/>
              </a:ext>
            </a:extLst>
          </p:cNvPr>
          <p:cNvSpPr txBox="1">
            <a:spLocks noChangeArrowheads="1"/>
          </p:cNvSpPr>
          <p:nvPr/>
        </p:nvSpPr>
        <p:spPr bwMode="auto">
          <a:xfrm>
            <a:off x="647703" y="4691239"/>
            <a:ext cx="5029200" cy="457200"/>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Char char="l"/>
            </a:pPr>
            <a:r>
              <a:rPr lang="en-GB" altLang="en-US" dirty="0">
                <a:solidFill>
                  <a:srgbClr val="010066"/>
                </a:solidFill>
              </a:rPr>
              <a:t>volume of solution.</a:t>
            </a:r>
          </a:p>
        </p:txBody>
      </p:sp>
      <p:pic>
        <p:nvPicPr>
          <p:cNvPr id="15" name="Picture 8">
            <a:hlinkClick r:id="" action="ppaction://hlinkshowjump?jump=nextslide"/>
            <a:extLst>
              <a:ext uri="{FF2B5EF4-FFF2-40B4-BE49-F238E27FC236}">
                <a16:creationId xmlns:a16="http://schemas.microsoft.com/office/drawing/2014/main" id="{FDEF5FFB-E093-4970-B617-4601B6F91A2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058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80584"/>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8058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8058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8058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0586"/>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0591"/>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0592"/>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80590"/>
                                        </p:tgtEl>
                                        <p:attrNameLst>
                                          <p:attrName>style.visibility</p:attrName>
                                        </p:attrNameLst>
                                      </p:cBhvr>
                                      <p:to>
                                        <p:strVal val="visible"/>
                                      </p:to>
                                    </p:set>
                                  </p:childTnLst>
                                </p:cTn>
                              </p:par>
                            </p:childTnLst>
                          </p:cTn>
                        </p:par>
                        <p:par>
                          <p:cTn id="31" fill="hold">
                            <p:stCondLst>
                              <p:cond delay="0"/>
                            </p:stCondLst>
                            <p:childTnLst>
                              <p:par>
                                <p:cTn id="32" presetID="1" presetClass="entr" presetSubtype="0" fill="hold" nodeType="afterEffect">
                                  <p:stCondLst>
                                    <p:cond delay="0"/>
                                  </p:stCondLst>
                                  <p:childTnLst>
                                    <p:set>
                                      <p:cBhvr>
                                        <p:cTn id="33"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0581" grpId="0" animBg="1"/>
      <p:bldP spid="280582" grpId="0"/>
      <p:bldP spid="280584" grpId="0"/>
      <p:bldP spid="280585" grpId="0"/>
      <p:bldP spid="280586" grpId="0"/>
      <p:bldP spid="280590" grpId="0"/>
      <p:bldP spid="280591" grpId="0" animBg="1"/>
      <p:bldP spid="280592" grpId="0" animBg="1"/>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65242" name="Picture 26" descr="T_titration_equipment">
            <a:extLst>
              <a:ext uri="{FF2B5EF4-FFF2-40B4-BE49-F238E27FC236}">
                <a16:creationId xmlns:a16="http://schemas.microsoft.com/office/drawing/2014/main" id="{EB627AC6-5B37-4054-9A5C-FF96A4E1299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3800" y="2000250"/>
            <a:ext cx="1712913" cy="4229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65244" name="Picture 28" descr="T_titration_equipment2">
            <a:extLst>
              <a:ext uri="{FF2B5EF4-FFF2-40B4-BE49-F238E27FC236}">
                <a16:creationId xmlns:a16="http://schemas.microsoft.com/office/drawing/2014/main" id="{E4BBE3F5-4567-4A4D-A319-AFF0E94D59F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46363" y="1962150"/>
            <a:ext cx="990600" cy="4330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6" name="Rectangle 3">
            <a:extLst>
              <a:ext uri="{FF2B5EF4-FFF2-40B4-BE49-F238E27FC236}">
                <a16:creationId xmlns:a16="http://schemas.microsoft.com/office/drawing/2014/main" id="{C1CDCC7A-84E0-4125-82E9-A6A8486600C9}"/>
              </a:ext>
            </a:extLst>
          </p:cNvPr>
          <p:cNvSpPr>
            <a:spLocks noGrp="1" noChangeArrowheads="1"/>
          </p:cNvSpPr>
          <p:nvPr>
            <p:ph type="title"/>
          </p:nvPr>
        </p:nvSpPr>
        <p:spPr>
          <a:noFill/>
        </p:spPr>
        <p:txBody>
          <a:bodyPr>
            <a:spAutoFit/>
          </a:bodyPr>
          <a:lstStyle/>
          <a:p>
            <a:r>
              <a:rPr lang="en-GB" altLang="en-US" dirty="0"/>
              <a:t>Titration equipment</a:t>
            </a:r>
          </a:p>
        </p:txBody>
      </p:sp>
      <p:sp>
        <p:nvSpPr>
          <p:cNvPr id="28677" name="Text Box 4">
            <a:extLst>
              <a:ext uri="{FF2B5EF4-FFF2-40B4-BE49-F238E27FC236}">
                <a16:creationId xmlns:a16="http://schemas.microsoft.com/office/drawing/2014/main" id="{F8263870-C60C-44B2-99E5-2AACE9B24425}"/>
              </a:ext>
            </a:extLst>
          </p:cNvPr>
          <p:cNvSpPr txBox="1">
            <a:spLocks noChangeArrowheads="1"/>
          </p:cNvSpPr>
          <p:nvPr/>
        </p:nvSpPr>
        <p:spPr bwMode="auto">
          <a:xfrm>
            <a:off x="354013" y="784225"/>
            <a:ext cx="856932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following laboratory equipment is required to perform </a:t>
            </a:r>
            <a:br>
              <a:rPr lang="en-GB" altLang="en-US" dirty="0">
                <a:solidFill>
                  <a:srgbClr val="010066"/>
                </a:solidFill>
              </a:rPr>
            </a:br>
            <a:r>
              <a:rPr lang="en-GB" altLang="en-US" dirty="0">
                <a:solidFill>
                  <a:srgbClr val="010066"/>
                </a:solidFill>
              </a:rPr>
              <a:t>a titration: </a:t>
            </a:r>
          </a:p>
        </p:txBody>
      </p:sp>
      <p:sp>
        <p:nvSpPr>
          <p:cNvPr id="265222" name="Text Box 6">
            <a:extLst>
              <a:ext uri="{FF2B5EF4-FFF2-40B4-BE49-F238E27FC236}">
                <a16:creationId xmlns:a16="http://schemas.microsoft.com/office/drawing/2014/main" id="{1AB19522-32C0-4C5D-B4EF-140F0807D17A}"/>
              </a:ext>
            </a:extLst>
          </p:cNvPr>
          <p:cNvSpPr txBox="1">
            <a:spLocks noChangeArrowheads="1"/>
          </p:cNvSpPr>
          <p:nvPr/>
        </p:nvSpPr>
        <p:spPr bwMode="auto">
          <a:xfrm>
            <a:off x="3384550" y="3271838"/>
            <a:ext cx="12239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stand</a:t>
            </a:r>
          </a:p>
        </p:txBody>
      </p:sp>
      <p:sp>
        <p:nvSpPr>
          <p:cNvPr id="265223" name="Text Box 7">
            <a:extLst>
              <a:ext uri="{FF2B5EF4-FFF2-40B4-BE49-F238E27FC236}">
                <a16:creationId xmlns:a16="http://schemas.microsoft.com/office/drawing/2014/main" id="{574D0041-28D8-4B4D-AF86-6DE4E331DD7E}"/>
              </a:ext>
            </a:extLst>
          </p:cNvPr>
          <p:cNvSpPr txBox="1">
            <a:spLocks noChangeArrowheads="1"/>
          </p:cNvSpPr>
          <p:nvPr/>
        </p:nvSpPr>
        <p:spPr bwMode="auto">
          <a:xfrm>
            <a:off x="6953250" y="5383213"/>
            <a:ext cx="1476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beaker</a:t>
            </a:r>
          </a:p>
        </p:txBody>
      </p:sp>
      <p:sp>
        <p:nvSpPr>
          <p:cNvPr id="265224" name="Text Box 8">
            <a:extLst>
              <a:ext uri="{FF2B5EF4-FFF2-40B4-BE49-F238E27FC236}">
                <a16:creationId xmlns:a16="http://schemas.microsoft.com/office/drawing/2014/main" id="{84E09751-F61A-4B5C-850F-070F544C00CB}"/>
              </a:ext>
            </a:extLst>
          </p:cNvPr>
          <p:cNvSpPr txBox="1">
            <a:spLocks noChangeArrowheads="1"/>
          </p:cNvSpPr>
          <p:nvPr/>
        </p:nvSpPr>
        <p:spPr bwMode="auto">
          <a:xfrm>
            <a:off x="6891338" y="2252663"/>
            <a:ext cx="14398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burette</a:t>
            </a:r>
          </a:p>
        </p:txBody>
      </p:sp>
      <p:sp>
        <p:nvSpPr>
          <p:cNvPr id="265225" name="Text Box 9">
            <a:extLst>
              <a:ext uri="{FF2B5EF4-FFF2-40B4-BE49-F238E27FC236}">
                <a16:creationId xmlns:a16="http://schemas.microsoft.com/office/drawing/2014/main" id="{10624D64-9F5B-4F3B-8499-F43AE5F6C492}"/>
              </a:ext>
            </a:extLst>
          </p:cNvPr>
          <p:cNvSpPr txBox="1">
            <a:spLocks noChangeArrowheads="1"/>
          </p:cNvSpPr>
          <p:nvPr/>
        </p:nvSpPr>
        <p:spPr bwMode="auto">
          <a:xfrm>
            <a:off x="1130300" y="4046538"/>
            <a:ext cx="1260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pipette</a:t>
            </a:r>
          </a:p>
        </p:txBody>
      </p:sp>
      <p:sp>
        <p:nvSpPr>
          <p:cNvPr id="265226" name="Text Box 10">
            <a:extLst>
              <a:ext uri="{FF2B5EF4-FFF2-40B4-BE49-F238E27FC236}">
                <a16:creationId xmlns:a16="http://schemas.microsoft.com/office/drawing/2014/main" id="{329C525E-7F60-415B-9BA9-F92988CCB1B8}"/>
              </a:ext>
            </a:extLst>
          </p:cNvPr>
          <p:cNvSpPr txBox="1">
            <a:spLocks noChangeArrowheads="1"/>
          </p:cNvSpPr>
          <p:nvPr/>
        </p:nvSpPr>
        <p:spPr bwMode="auto">
          <a:xfrm>
            <a:off x="1116013" y="5137150"/>
            <a:ext cx="12604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conical </a:t>
            </a:r>
            <a:br>
              <a:rPr lang="en-GB" altLang="en-US" b="1" dirty="0">
                <a:solidFill>
                  <a:srgbClr val="010066"/>
                </a:solidFill>
              </a:rPr>
            </a:br>
            <a:r>
              <a:rPr lang="en-GB" altLang="en-US" b="1" dirty="0">
                <a:solidFill>
                  <a:srgbClr val="010066"/>
                </a:solidFill>
              </a:rPr>
              <a:t>flask</a:t>
            </a:r>
          </a:p>
        </p:txBody>
      </p:sp>
      <p:sp>
        <p:nvSpPr>
          <p:cNvPr id="265227" name="Text Box 11">
            <a:extLst>
              <a:ext uri="{FF2B5EF4-FFF2-40B4-BE49-F238E27FC236}">
                <a16:creationId xmlns:a16="http://schemas.microsoft.com/office/drawing/2014/main" id="{B1E5E275-1A30-4D8E-8A86-4EC0296509E0}"/>
              </a:ext>
            </a:extLst>
          </p:cNvPr>
          <p:cNvSpPr txBox="1">
            <a:spLocks noChangeArrowheads="1"/>
          </p:cNvSpPr>
          <p:nvPr/>
        </p:nvSpPr>
        <p:spPr bwMode="auto">
          <a:xfrm>
            <a:off x="1193800" y="2044700"/>
            <a:ext cx="12858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safety </a:t>
            </a:r>
            <a:br>
              <a:rPr lang="en-GB" altLang="en-US" b="1" dirty="0">
                <a:solidFill>
                  <a:srgbClr val="010066"/>
                </a:solidFill>
              </a:rPr>
            </a:br>
            <a:r>
              <a:rPr lang="en-GB" altLang="en-US" b="1" dirty="0">
                <a:solidFill>
                  <a:srgbClr val="010066"/>
                </a:solidFill>
              </a:rPr>
              <a:t>filler</a:t>
            </a:r>
          </a:p>
        </p:txBody>
      </p:sp>
      <p:sp>
        <p:nvSpPr>
          <p:cNvPr id="265235" name="Line 19">
            <a:extLst>
              <a:ext uri="{FF2B5EF4-FFF2-40B4-BE49-F238E27FC236}">
                <a16:creationId xmlns:a16="http://schemas.microsoft.com/office/drawing/2014/main" id="{DF06E6F6-D2DB-4D6F-8278-63B4069202D8}"/>
              </a:ext>
            </a:extLst>
          </p:cNvPr>
          <p:cNvSpPr>
            <a:spLocks noChangeShapeType="1"/>
          </p:cNvSpPr>
          <p:nvPr/>
        </p:nvSpPr>
        <p:spPr bwMode="auto">
          <a:xfrm flipH="1">
            <a:off x="6108700" y="5624513"/>
            <a:ext cx="760413" cy="0"/>
          </a:xfrm>
          <a:prstGeom prst="line">
            <a:avLst/>
          </a:prstGeom>
          <a:noFill/>
          <a:ln w="38100">
            <a:solidFill>
              <a:srgbClr val="010066"/>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GB" dirty="0"/>
          </a:p>
        </p:txBody>
      </p:sp>
      <p:sp>
        <p:nvSpPr>
          <p:cNvPr id="265236" name="Line 20">
            <a:extLst>
              <a:ext uri="{FF2B5EF4-FFF2-40B4-BE49-F238E27FC236}">
                <a16:creationId xmlns:a16="http://schemas.microsoft.com/office/drawing/2014/main" id="{FDA7C554-8211-4E34-83AB-9C699C3F3232}"/>
              </a:ext>
            </a:extLst>
          </p:cNvPr>
          <p:cNvSpPr>
            <a:spLocks noChangeShapeType="1"/>
          </p:cNvSpPr>
          <p:nvPr/>
        </p:nvSpPr>
        <p:spPr bwMode="auto">
          <a:xfrm>
            <a:off x="4389438" y="3530600"/>
            <a:ext cx="798512" cy="0"/>
          </a:xfrm>
          <a:prstGeom prst="line">
            <a:avLst/>
          </a:prstGeom>
          <a:noFill/>
          <a:ln w="38100">
            <a:solidFill>
              <a:srgbClr val="010066"/>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GB" dirty="0"/>
          </a:p>
        </p:txBody>
      </p:sp>
      <p:sp>
        <p:nvSpPr>
          <p:cNvPr id="265237" name="Line 21">
            <a:extLst>
              <a:ext uri="{FF2B5EF4-FFF2-40B4-BE49-F238E27FC236}">
                <a16:creationId xmlns:a16="http://schemas.microsoft.com/office/drawing/2014/main" id="{D977BBEE-9FC7-4687-A622-BCB9B43AB42E}"/>
              </a:ext>
            </a:extLst>
          </p:cNvPr>
          <p:cNvSpPr>
            <a:spLocks noChangeShapeType="1"/>
          </p:cNvSpPr>
          <p:nvPr/>
        </p:nvSpPr>
        <p:spPr bwMode="auto">
          <a:xfrm>
            <a:off x="2317750" y="4319588"/>
            <a:ext cx="798513" cy="0"/>
          </a:xfrm>
          <a:prstGeom prst="line">
            <a:avLst/>
          </a:prstGeom>
          <a:noFill/>
          <a:ln w="38100">
            <a:solidFill>
              <a:srgbClr val="010066"/>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GB" dirty="0"/>
          </a:p>
        </p:txBody>
      </p:sp>
      <p:sp>
        <p:nvSpPr>
          <p:cNvPr id="265238" name="Line 22">
            <a:extLst>
              <a:ext uri="{FF2B5EF4-FFF2-40B4-BE49-F238E27FC236}">
                <a16:creationId xmlns:a16="http://schemas.microsoft.com/office/drawing/2014/main" id="{85E5ACBE-3B16-423A-8DC8-62730AC78FA5}"/>
              </a:ext>
            </a:extLst>
          </p:cNvPr>
          <p:cNvSpPr>
            <a:spLocks noChangeShapeType="1"/>
          </p:cNvSpPr>
          <p:nvPr/>
        </p:nvSpPr>
        <p:spPr bwMode="auto">
          <a:xfrm>
            <a:off x="2166938" y="5654675"/>
            <a:ext cx="798512" cy="0"/>
          </a:xfrm>
          <a:prstGeom prst="line">
            <a:avLst/>
          </a:prstGeom>
          <a:noFill/>
          <a:ln w="38100">
            <a:solidFill>
              <a:srgbClr val="010066"/>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GB" dirty="0"/>
          </a:p>
        </p:txBody>
      </p:sp>
      <p:sp>
        <p:nvSpPr>
          <p:cNvPr id="265239" name="Line 23">
            <a:extLst>
              <a:ext uri="{FF2B5EF4-FFF2-40B4-BE49-F238E27FC236}">
                <a16:creationId xmlns:a16="http://schemas.microsoft.com/office/drawing/2014/main" id="{9075D0E7-9CB0-48F6-BFC7-AAAEF0F2DC78}"/>
              </a:ext>
            </a:extLst>
          </p:cNvPr>
          <p:cNvSpPr>
            <a:spLocks noChangeShapeType="1"/>
          </p:cNvSpPr>
          <p:nvPr/>
        </p:nvSpPr>
        <p:spPr bwMode="auto">
          <a:xfrm flipH="1" flipV="1">
            <a:off x="6005513" y="2490788"/>
            <a:ext cx="798512" cy="0"/>
          </a:xfrm>
          <a:prstGeom prst="line">
            <a:avLst/>
          </a:prstGeom>
          <a:noFill/>
          <a:ln w="38100">
            <a:solidFill>
              <a:srgbClr val="010066"/>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GB" dirty="0"/>
          </a:p>
        </p:txBody>
      </p:sp>
      <p:sp>
        <p:nvSpPr>
          <p:cNvPr id="265240" name="Line 24">
            <a:extLst>
              <a:ext uri="{FF2B5EF4-FFF2-40B4-BE49-F238E27FC236}">
                <a16:creationId xmlns:a16="http://schemas.microsoft.com/office/drawing/2014/main" id="{7B9725BC-1317-4296-87F5-A72A102A698E}"/>
              </a:ext>
            </a:extLst>
          </p:cNvPr>
          <p:cNvSpPr>
            <a:spLocks noChangeShapeType="1"/>
          </p:cNvSpPr>
          <p:nvPr/>
        </p:nvSpPr>
        <p:spPr bwMode="auto">
          <a:xfrm flipV="1">
            <a:off x="2243138" y="2352675"/>
            <a:ext cx="684212" cy="0"/>
          </a:xfrm>
          <a:prstGeom prst="line">
            <a:avLst/>
          </a:prstGeom>
          <a:noFill/>
          <a:ln w="38100">
            <a:solidFill>
              <a:srgbClr val="010066"/>
            </a:solidFill>
            <a:round/>
            <a:headEnd/>
            <a:tailEnd type="triangle" w="lg" len="lg"/>
          </a:ln>
          <a:extLst>
            <a:ext uri="{909E8E84-426E-40DD-AFC4-6F175D3DCCD1}">
              <a14:hiddenFill xmlns:a14="http://schemas.microsoft.com/office/drawing/2010/main">
                <a:noFill/>
              </a14:hiddenFill>
            </a:ext>
          </a:extLst>
        </p:spPr>
        <p:txBody>
          <a:bodyPr>
            <a:spAutoFit/>
          </a:bodyPr>
          <a:lstStyle/>
          <a:p>
            <a:endParaRPr lang="en-GB" dirty="0"/>
          </a:p>
        </p:txBody>
      </p:sp>
      <p:pic>
        <p:nvPicPr>
          <p:cNvPr id="19" name="Picture 8">
            <a:hlinkClick r:id="" action="ppaction://hlinkshowjump?jump=nextslide"/>
            <a:extLst>
              <a:ext uri="{FF2B5EF4-FFF2-40B4-BE49-F238E27FC236}">
                <a16:creationId xmlns:a16="http://schemas.microsoft.com/office/drawing/2014/main" id="{FCB96B66-AEED-46EA-8721-64CDE42346E6}"/>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6524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65242"/>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265227"/>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65240"/>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65225"/>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65237"/>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6522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65238"/>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65222"/>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265236"/>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65224"/>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6523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65223"/>
                                        </p:tgtEl>
                                        <p:attrNameLst>
                                          <p:attrName>style.visibility</p:attrName>
                                        </p:attrNameLst>
                                      </p:cBhvr>
                                      <p:to>
                                        <p:strVal val="visible"/>
                                      </p:to>
                                    </p:set>
                                  </p:childTnLst>
                                </p:cTn>
                              </p:par>
                              <p:par>
                                <p:cTn id="43" presetID="1" presetClass="entr" presetSubtype="0" fill="hold" nodeType="withEffect">
                                  <p:stCondLst>
                                    <p:cond delay="0"/>
                                  </p:stCondLst>
                                  <p:childTnLst>
                                    <p:set>
                                      <p:cBhvr>
                                        <p:cTn id="44" dur="1" fill="hold">
                                          <p:stCondLst>
                                            <p:cond delay="0"/>
                                          </p:stCondLst>
                                        </p:cTn>
                                        <p:tgtEl>
                                          <p:spTgt spid="265235"/>
                                        </p:tgtEl>
                                        <p:attrNameLst>
                                          <p:attrName>style.visibility</p:attrName>
                                        </p:attrNameLst>
                                      </p:cBhvr>
                                      <p:to>
                                        <p:strVal val="visible"/>
                                      </p:to>
                                    </p:set>
                                  </p:childTnLst>
                                </p:cTn>
                              </p:par>
                            </p:childTnLst>
                          </p:cTn>
                        </p:par>
                        <p:par>
                          <p:cTn id="45" fill="hold">
                            <p:stCondLst>
                              <p:cond delay="0"/>
                            </p:stCondLst>
                            <p:childTnLst>
                              <p:par>
                                <p:cTn id="46" presetID="1" presetClass="entr" presetSubtype="0" fill="hold" nodeType="afterEffect">
                                  <p:stCondLst>
                                    <p:cond delay="0"/>
                                  </p:stCondLst>
                                  <p:childTnLst>
                                    <p:set>
                                      <p:cBhvr>
                                        <p:cTn id="47"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5222" grpId="0"/>
      <p:bldP spid="265223" grpId="0"/>
      <p:bldP spid="265224" grpId="0"/>
      <p:bldP spid="265225" grpId="0"/>
      <p:bldP spid="265226" grpId="0"/>
      <p:bldP spid="2652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a:extLst>
              <a:ext uri="{FF2B5EF4-FFF2-40B4-BE49-F238E27FC236}">
                <a16:creationId xmlns:a16="http://schemas.microsoft.com/office/drawing/2014/main" id="{BB1B3098-B59F-4052-8369-D6FDA3E14553}"/>
              </a:ext>
            </a:extLst>
          </p:cNvPr>
          <p:cNvSpPr>
            <a:spLocks noGrp="1" noChangeArrowheads="1"/>
          </p:cNvSpPr>
          <p:nvPr>
            <p:ph type="title"/>
          </p:nvPr>
        </p:nvSpPr>
        <p:spPr/>
        <p:txBody>
          <a:bodyPr/>
          <a:lstStyle/>
          <a:p>
            <a:r>
              <a:rPr lang="en-GB" altLang="en-US" dirty="0"/>
              <a:t>Indicators</a:t>
            </a:r>
          </a:p>
        </p:txBody>
      </p:sp>
      <p:sp>
        <p:nvSpPr>
          <p:cNvPr id="29699" name="Text Box 4">
            <a:extLst>
              <a:ext uri="{FF2B5EF4-FFF2-40B4-BE49-F238E27FC236}">
                <a16:creationId xmlns:a16="http://schemas.microsoft.com/office/drawing/2014/main" id="{B836DBF2-E533-4219-9F96-4797A5FBEB7E}"/>
              </a:ext>
            </a:extLst>
          </p:cNvPr>
          <p:cNvSpPr txBox="1">
            <a:spLocks noChangeArrowheads="1"/>
          </p:cNvSpPr>
          <p:nvPr/>
        </p:nvSpPr>
        <p:spPr bwMode="auto">
          <a:xfrm>
            <a:off x="354013" y="784225"/>
            <a:ext cx="856932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a:t>
            </a:r>
            <a:r>
              <a:rPr lang="en-GB" altLang="en-US" b="1" dirty="0">
                <a:solidFill>
                  <a:srgbClr val="010066"/>
                </a:solidFill>
              </a:rPr>
              <a:t>endpoint</a:t>
            </a:r>
            <a:r>
              <a:rPr lang="en-GB" altLang="en-US" dirty="0">
                <a:solidFill>
                  <a:srgbClr val="010066"/>
                </a:solidFill>
              </a:rPr>
              <a:t> of a titration is often marked by a </a:t>
            </a:r>
            <a:r>
              <a:rPr lang="en-GB" altLang="en-US" b="1" dirty="0">
                <a:solidFill>
                  <a:srgbClr val="010066"/>
                </a:solidFill>
              </a:rPr>
              <a:t>color change</a:t>
            </a:r>
            <a:r>
              <a:rPr lang="en-GB" altLang="en-US" dirty="0">
                <a:solidFill>
                  <a:srgbClr val="010066"/>
                </a:solidFill>
              </a:rPr>
              <a:t>. This is provided by an </a:t>
            </a:r>
            <a:r>
              <a:rPr lang="en-GB" altLang="en-US" b="1" dirty="0">
                <a:solidFill>
                  <a:srgbClr val="FF6600"/>
                </a:solidFill>
              </a:rPr>
              <a:t>indicator </a:t>
            </a:r>
            <a:r>
              <a:rPr lang="en-GB" altLang="en-US" dirty="0">
                <a:solidFill>
                  <a:srgbClr val="010066"/>
                </a:solidFill>
              </a:rPr>
              <a:t>solution. </a:t>
            </a:r>
          </a:p>
        </p:txBody>
      </p:sp>
      <p:sp>
        <p:nvSpPr>
          <p:cNvPr id="281606" name="Text Box 6">
            <a:extLst>
              <a:ext uri="{FF2B5EF4-FFF2-40B4-BE49-F238E27FC236}">
                <a16:creationId xmlns:a16="http://schemas.microsoft.com/office/drawing/2014/main" id="{CE764298-68D3-4D7F-A9DB-95F91F551C5A}"/>
              </a:ext>
            </a:extLst>
          </p:cNvPr>
          <p:cNvSpPr txBox="1">
            <a:spLocks noChangeArrowheads="1"/>
          </p:cNvSpPr>
          <p:nvPr/>
        </p:nvSpPr>
        <p:spPr bwMode="auto">
          <a:xfrm>
            <a:off x="354013" y="1925638"/>
            <a:ext cx="466725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Indicators are substances which change color according to the </a:t>
            </a:r>
            <a:r>
              <a:rPr lang="en-GB" altLang="en-US" b="1" dirty="0">
                <a:solidFill>
                  <a:srgbClr val="010066"/>
                </a:solidFill>
              </a:rPr>
              <a:t>pH </a:t>
            </a:r>
            <a:r>
              <a:rPr lang="en-GB" altLang="en-US" dirty="0">
                <a:solidFill>
                  <a:srgbClr val="010066"/>
                </a:solidFill>
              </a:rPr>
              <a:t>of a solution. </a:t>
            </a:r>
          </a:p>
        </p:txBody>
      </p:sp>
      <p:sp>
        <p:nvSpPr>
          <p:cNvPr id="281607" name="Text Box 7">
            <a:extLst>
              <a:ext uri="{FF2B5EF4-FFF2-40B4-BE49-F238E27FC236}">
                <a16:creationId xmlns:a16="http://schemas.microsoft.com/office/drawing/2014/main" id="{8880C7E2-B879-4A7C-955C-07BC1B6BD97F}"/>
              </a:ext>
            </a:extLst>
          </p:cNvPr>
          <p:cNvSpPr txBox="1">
            <a:spLocks noChangeArrowheads="1"/>
          </p:cNvSpPr>
          <p:nvPr/>
        </p:nvSpPr>
        <p:spPr bwMode="auto">
          <a:xfrm>
            <a:off x="354013" y="3416300"/>
            <a:ext cx="4811712"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small amount of suitable indicator solution is added to one of the solutions during a titration.</a:t>
            </a:r>
          </a:p>
        </p:txBody>
      </p:sp>
      <p:sp>
        <p:nvSpPr>
          <p:cNvPr id="281608" name="Text Box 8">
            <a:extLst>
              <a:ext uri="{FF2B5EF4-FFF2-40B4-BE49-F238E27FC236}">
                <a16:creationId xmlns:a16="http://schemas.microsoft.com/office/drawing/2014/main" id="{F371AFFC-3315-4DB0-9839-A241D969A340}"/>
              </a:ext>
            </a:extLst>
          </p:cNvPr>
          <p:cNvSpPr txBox="1">
            <a:spLocks noChangeArrowheads="1"/>
          </p:cNvSpPr>
          <p:nvPr/>
        </p:nvSpPr>
        <p:spPr bwMode="auto">
          <a:xfrm>
            <a:off x="354013" y="4908550"/>
            <a:ext cx="4018695"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When the indicator changes color, the endpoint of the </a:t>
            </a:r>
            <a:br>
              <a:rPr lang="en-GB" altLang="en-US" dirty="0">
                <a:solidFill>
                  <a:srgbClr val="010066"/>
                </a:solidFill>
              </a:rPr>
            </a:br>
            <a:r>
              <a:rPr lang="en-GB" altLang="en-US" dirty="0">
                <a:solidFill>
                  <a:srgbClr val="010066"/>
                </a:solidFill>
              </a:rPr>
              <a:t>titration has been reached.</a:t>
            </a:r>
          </a:p>
        </p:txBody>
      </p:sp>
      <p:pic>
        <p:nvPicPr>
          <p:cNvPr id="29704" name="Picture 11" descr="indicator">
            <a:extLst>
              <a:ext uri="{FF2B5EF4-FFF2-40B4-BE49-F238E27FC236}">
                <a16:creationId xmlns:a16="http://schemas.microsoft.com/office/drawing/2014/main" id="{2FC83DE8-05B5-4934-B22A-615DB33C410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59400" y="2160588"/>
            <a:ext cx="3402013" cy="3638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hlinkClick r:id="" action="ppaction://hlinkshowjump?jump=nextslide"/>
            <a:extLst>
              <a:ext uri="{FF2B5EF4-FFF2-40B4-BE49-F238E27FC236}">
                <a16:creationId xmlns:a16="http://schemas.microsoft.com/office/drawing/2014/main" id="{0D181A7A-08EA-4D97-B5F7-E8FF8DB6A92C}"/>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160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1607"/>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1608"/>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nodeType="afterEffect">
                                  <p:stCondLst>
                                    <p:cond delay="0"/>
                                  </p:stCondLst>
                                  <p:childTnLst>
                                    <p:set>
                                      <p:cBhvr>
                                        <p:cTn id="17"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1606" grpId="0"/>
      <p:bldP spid="281607" grpId="0"/>
      <p:bldP spid="28160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2">
            <a:extLst>
              <a:ext uri="{FF2B5EF4-FFF2-40B4-BE49-F238E27FC236}">
                <a16:creationId xmlns:a16="http://schemas.microsoft.com/office/drawing/2014/main" id="{5D1BB18F-9188-4D9F-A0F1-D21733885FA0}"/>
              </a:ext>
            </a:extLst>
          </p:cNvPr>
          <p:cNvSpPr>
            <a:spLocks noGrp="1" noChangeArrowheads="1"/>
          </p:cNvSpPr>
          <p:nvPr>
            <p:ph type="title"/>
          </p:nvPr>
        </p:nvSpPr>
        <p:spPr/>
        <p:txBody>
          <a:bodyPr/>
          <a:lstStyle/>
          <a:p>
            <a:r>
              <a:rPr lang="en-GB" altLang="en-US" dirty="0"/>
              <a:t>Performing a titration</a:t>
            </a:r>
            <a:endParaRPr lang="en-US" altLang="en-US" dirty="0"/>
          </a:p>
        </p:txBody>
      </p:sp>
      <p:pic>
        <p:nvPicPr>
          <p:cNvPr id="8" name="Picture 5" descr="flash_icon">
            <a:extLst>
              <a:ext uri="{FF2B5EF4-FFF2-40B4-BE49-F238E27FC236}">
                <a16:creationId xmlns:a16="http://schemas.microsoft.com/office/drawing/2014/main" id="{3DC7BE0E-0E24-40F7-BF16-6C3141EDD627}"/>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9" descr="notes_icon">
            <a:extLst>
              <a:ext uri="{FF2B5EF4-FFF2-40B4-BE49-F238E27FC236}">
                <a16:creationId xmlns:a16="http://schemas.microsoft.com/office/drawing/2014/main" id="{BB4263A5-05EB-4DAC-A121-A76C89100A81}"/>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5" descr="exp_icon">
            <a:extLst>
              <a:ext uri="{FF2B5EF4-FFF2-40B4-BE49-F238E27FC236}">
                <a16:creationId xmlns:a16="http://schemas.microsoft.com/office/drawing/2014/main" id="{C09C04B4-DE0E-4D70-914A-09FB8455825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14278" y="150813"/>
            <a:ext cx="611188" cy="388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hlinkClick r:id="" action="ppaction://hlinkshowjump?jump=nextslide"/>
            <a:extLst>
              <a:ext uri="{FF2B5EF4-FFF2-40B4-BE49-F238E27FC236}">
                <a16:creationId xmlns:a16="http://schemas.microsoft.com/office/drawing/2014/main" id="{79AE9DFE-97EC-496C-B3F4-58A849745F12}"/>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1E978EF7-279F-495C-9EAE-D0F88EC1BC0F}"/>
              </a:ext>
            </a:extLst>
          </p:cNvPr>
          <p:cNvPicPr>
            <a:picLocks noChangeAspect="1" noChangeArrowheads="1"/>
          </p:cNvPicPr>
          <p:nvPr/>
        </p:nvPicPr>
        <p:blipFill>
          <a:blip r:embed="rId9">
            <a:extLst>
              <a:ext uri="{28A0092B-C50C-407E-A947-70E740481C1C}">
                <a14:useLocalDpi xmlns:a14="http://schemas.microsoft.com/office/drawing/2010/main" val="0"/>
              </a:ext>
            </a:extLst>
          </a:blip>
          <a:stretch>
            <a:fillRect/>
          </a:stretch>
        </p:blipFill>
        <p:spPr bwMode="auto">
          <a:xfrm>
            <a:off x="6962053" y="86520"/>
            <a:ext cx="442911" cy="516730"/>
          </a:xfrm>
          <a:prstGeom prst="rect">
            <a:avLst/>
          </a:prstGeom>
          <a:noFill/>
          <a:ln w="9525">
            <a:noFill/>
            <a:miter lim="800000"/>
            <a:headEnd/>
            <a:tailEnd/>
          </a:ln>
        </p:spPr>
      </p:pic>
      <p:pic>
        <p:nvPicPr>
          <p:cNvPr id="2" name="Picture 1"/>
          <p:cNvPicPr>
            <a:picLocks/>
          </p:cNvPicPr>
          <p:nvPr/>
        </p:nvPicPr>
        <p:blipFill>
          <a:blip r:embed="rId10">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413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95EEAAD-5BC0-46B8-8AB4-FEF0876B8A4E}"/>
                    </a:ext>
                  </a:extLst>
                </p:cNvPr>
                <p:cNvPicPr>
                  <a:picLocks/>
                </p:cNvPicPr>
                <p:nvPr/>
              </p:nvPicPr>
              <p:blipFill>
                <a:blip r:embed="rId11"/>
                <a:stretch>
                  <a:fillRect/>
                </a:stretch>
              </p:blipFill>
              <p:spPr>
                <a:xfrm>
                  <a:off x="212725" y="800100"/>
                  <a:ext cx="8699500" cy="5308600"/>
                </a:xfrm>
                <a:prstGeom prst="rect">
                  <a:avLst/>
                </a:prstGeom>
              </p:spPr>
            </p:pic>
          </p:control>
        </mc:Fallback>
      </mc:AlternateContent>
    </p:controls>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3" name="Rectangle 2">
            <a:extLst>
              <a:ext uri="{FF2B5EF4-FFF2-40B4-BE49-F238E27FC236}">
                <a16:creationId xmlns:a16="http://schemas.microsoft.com/office/drawing/2014/main" id="{36273808-0E8B-4CE5-98F8-0A249D7B6B9C}"/>
              </a:ext>
            </a:extLst>
          </p:cNvPr>
          <p:cNvSpPr>
            <a:spLocks noGrp="1" noChangeArrowheads="1"/>
          </p:cNvSpPr>
          <p:nvPr>
            <p:ph type="title"/>
          </p:nvPr>
        </p:nvSpPr>
        <p:spPr>
          <a:noFill/>
        </p:spPr>
        <p:txBody>
          <a:bodyPr>
            <a:spAutoFit/>
          </a:bodyPr>
          <a:lstStyle/>
          <a:p>
            <a:r>
              <a:rPr lang="en-GB" altLang="en-US" dirty="0"/>
              <a:t>Titration apparatus</a:t>
            </a:r>
          </a:p>
        </p:txBody>
      </p:sp>
      <p:sp>
        <p:nvSpPr>
          <p:cNvPr id="5125" name="Text Box 4">
            <a:extLst>
              <a:ext uri="{FF2B5EF4-FFF2-40B4-BE49-F238E27FC236}">
                <a16:creationId xmlns:a16="http://schemas.microsoft.com/office/drawing/2014/main" id="{2561818C-C5DE-49A7-8152-9EE52DC86B2C}"/>
              </a:ext>
            </a:extLst>
          </p:cNvPr>
          <p:cNvSpPr txBox="1">
            <a:spLocks noChangeArrowheads="1"/>
          </p:cNvSpPr>
          <p:nvPr/>
        </p:nvSpPr>
        <p:spPr bwMode="auto">
          <a:xfrm>
            <a:off x="342900" y="4705350"/>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b="1" dirty="0">
              <a:solidFill>
                <a:schemeClr val="tx1"/>
              </a:solidFill>
            </a:endParaRPr>
          </a:p>
        </p:txBody>
      </p:sp>
      <p:pic>
        <p:nvPicPr>
          <p:cNvPr id="7" name="Picture 5" descr="flash_icon">
            <a:extLst>
              <a:ext uri="{FF2B5EF4-FFF2-40B4-BE49-F238E27FC236}">
                <a16:creationId xmlns:a16="http://schemas.microsoft.com/office/drawing/2014/main" id="{D9C055D3-2BCF-450B-8DE0-D53E5968093C}"/>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8">
            <a:hlinkClick r:id="" action="ppaction://hlinkshowjump?jump=nextslide"/>
            <a:extLst>
              <a:ext uri="{FF2B5EF4-FFF2-40B4-BE49-F238E27FC236}">
                <a16:creationId xmlns:a16="http://schemas.microsoft.com/office/drawing/2014/main" id="{3A4D3031-4B03-4C59-AB93-428DA968644D}"/>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89071E16-C0BF-4485-82D1-D51C02A9DE7A}"/>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5158"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C9ABD7B9-27B1-4673-90C7-80FD1F9D44A1}"/>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CE3132BB-E6F8-4069-B44E-6F06811D90A7}"/>
              </a:ext>
            </a:extLst>
          </p:cNvPr>
          <p:cNvSpPr>
            <a:spLocks noGrp="1"/>
          </p:cNvSpPr>
          <p:nvPr>
            <p:ph type="title"/>
          </p:nvPr>
        </p:nvSpPr>
        <p:spPr/>
        <p:txBody>
          <a:bodyPr/>
          <a:lstStyle/>
          <a:p>
            <a:r>
              <a:rPr lang="en-GB" altLang="en-US" dirty="0"/>
              <a:t>Evaluating data quality (1)</a:t>
            </a:r>
          </a:p>
        </p:txBody>
      </p:sp>
      <p:sp>
        <p:nvSpPr>
          <p:cNvPr id="30724" name="TextBox 4">
            <a:extLst>
              <a:ext uri="{FF2B5EF4-FFF2-40B4-BE49-F238E27FC236}">
                <a16:creationId xmlns:a16="http://schemas.microsoft.com/office/drawing/2014/main" id="{017C515E-EABA-45B0-8456-EB7D8709EB3D}"/>
              </a:ext>
            </a:extLst>
          </p:cNvPr>
          <p:cNvSpPr txBox="1">
            <a:spLocks noChangeArrowheads="1"/>
          </p:cNvSpPr>
          <p:nvPr/>
        </p:nvSpPr>
        <p:spPr bwMode="auto">
          <a:xfrm>
            <a:off x="358774" y="784225"/>
            <a:ext cx="850106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Titrations should always be repeated several times. This allows the quality of the titration data to be evaluated. It is important to work out how </a:t>
            </a:r>
            <a:r>
              <a:rPr lang="en-GB" altLang="en-US" b="1" dirty="0">
                <a:solidFill>
                  <a:srgbClr val="FF6600"/>
                </a:solidFill>
              </a:rPr>
              <a:t>precise</a:t>
            </a:r>
            <a:r>
              <a:rPr lang="en-GB" altLang="en-US" dirty="0"/>
              <a:t> and </a:t>
            </a:r>
            <a:r>
              <a:rPr lang="en-GB" altLang="en-US" b="1" dirty="0">
                <a:solidFill>
                  <a:srgbClr val="FF6600"/>
                </a:solidFill>
              </a:rPr>
              <a:t>accurate</a:t>
            </a:r>
            <a:r>
              <a:rPr lang="en-GB" altLang="en-US" b="1" dirty="0"/>
              <a:t> </a:t>
            </a:r>
            <a:r>
              <a:rPr lang="en-GB" altLang="en-US" dirty="0"/>
              <a:t>the data is.</a:t>
            </a:r>
          </a:p>
        </p:txBody>
      </p:sp>
      <p:sp>
        <p:nvSpPr>
          <p:cNvPr id="11" name="Text Box 913">
            <a:extLst>
              <a:ext uri="{FF2B5EF4-FFF2-40B4-BE49-F238E27FC236}">
                <a16:creationId xmlns:a16="http://schemas.microsoft.com/office/drawing/2014/main" id="{BF52EB2A-022E-4A8C-8BC9-817D8BC76BF7}"/>
              </a:ext>
            </a:extLst>
          </p:cNvPr>
          <p:cNvSpPr txBox="1">
            <a:spLocks noChangeArrowheads="1"/>
          </p:cNvSpPr>
          <p:nvPr/>
        </p:nvSpPr>
        <p:spPr bwMode="auto">
          <a:xfrm>
            <a:off x="358775" y="2838601"/>
            <a:ext cx="39878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solidFill>
                  <a:srgbClr val="010066"/>
                </a:solidFill>
              </a:rPr>
              <a:t>Accuracy:</a:t>
            </a:r>
            <a:r>
              <a:rPr lang="en-GB" altLang="en-US" dirty="0">
                <a:solidFill>
                  <a:srgbClr val="010066"/>
                </a:solidFill>
              </a:rPr>
              <a:t> how close the data is to the </a:t>
            </a:r>
            <a:r>
              <a:rPr lang="en-GB" altLang="en-US" b="1" dirty="0">
                <a:solidFill>
                  <a:srgbClr val="010066"/>
                </a:solidFill>
              </a:rPr>
              <a:t>true value</a:t>
            </a:r>
            <a:r>
              <a:rPr lang="en-GB" altLang="en-US" dirty="0">
                <a:solidFill>
                  <a:srgbClr val="010066"/>
                </a:solidFill>
              </a:rPr>
              <a:t>.</a:t>
            </a:r>
            <a:endParaRPr lang="en-GB" altLang="en-US" dirty="0"/>
          </a:p>
        </p:txBody>
      </p:sp>
      <p:sp>
        <p:nvSpPr>
          <p:cNvPr id="15" name="Text Box 91555">
            <a:extLst>
              <a:ext uri="{FF2B5EF4-FFF2-40B4-BE49-F238E27FC236}">
                <a16:creationId xmlns:a16="http://schemas.microsoft.com/office/drawing/2014/main" id="{2D8BB53A-1DAF-44B8-8CF3-1F8ABA05EB32}"/>
              </a:ext>
            </a:extLst>
          </p:cNvPr>
          <p:cNvSpPr txBox="1">
            <a:spLocks noChangeArrowheads="1"/>
          </p:cNvSpPr>
          <p:nvPr/>
        </p:nvSpPr>
        <p:spPr bwMode="auto">
          <a:xfrm>
            <a:off x="358774" y="4522909"/>
            <a:ext cx="42005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solidFill>
                  <a:srgbClr val="010066"/>
                </a:solidFill>
              </a:rPr>
              <a:t>Precision:</a:t>
            </a:r>
            <a:r>
              <a:rPr lang="en-GB" altLang="en-US" dirty="0">
                <a:solidFill>
                  <a:srgbClr val="010066"/>
                </a:solidFill>
              </a:rPr>
              <a:t> a measure of the </a:t>
            </a:r>
            <a:r>
              <a:rPr lang="en-GB" altLang="en-US" b="1" dirty="0">
                <a:solidFill>
                  <a:srgbClr val="010066"/>
                </a:solidFill>
              </a:rPr>
              <a:t>spread</a:t>
            </a:r>
            <a:r>
              <a:rPr lang="en-GB" altLang="en-US" dirty="0">
                <a:solidFill>
                  <a:srgbClr val="010066"/>
                </a:solidFill>
              </a:rPr>
              <a:t> of data.</a:t>
            </a:r>
            <a:endParaRPr lang="en-GB" altLang="en-US" dirty="0"/>
          </a:p>
        </p:txBody>
      </p:sp>
      <p:pic>
        <p:nvPicPr>
          <p:cNvPr id="30727" name="Picture 13" descr="Scientist_pipette.png">
            <a:extLst>
              <a:ext uri="{FF2B5EF4-FFF2-40B4-BE49-F238E27FC236}">
                <a16:creationId xmlns:a16="http://schemas.microsoft.com/office/drawing/2014/main" id="{E773EF9C-1A4F-4923-A33C-F8D34472D4B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98988" y="2257425"/>
            <a:ext cx="4260850" cy="3868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8">
            <a:hlinkClick r:id="" action="ppaction://hlinkshowjump?jump=nextslide"/>
            <a:extLst>
              <a:ext uri="{FF2B5EF4-FFF2-40B4-BE49-F238E27FC236}">
                <a16:creationId xmlns:a16="http://schemas.microsoft.com/office/drawing/2014/main" id="{50CD6FA0-9D36-496A-AC7D-083C19E782E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FA4ABE34-7415-49D3-BEDF-B4936BDCAE32}"/>
              </a:ext>
            </a:extLst>
          </p:cNvPr>
          <p:cNvSpPr>
            <a:spLocks noGrp="1"/>
          </p:cNvSpPr>
          <p:nvPr>
            <p:ph idx="1"/>
          </p:nvPr>
        </p:nvSpPr>
        <p:spPr/>
        <p:txBody>
          <a:bodyPr>
            <a:noAutofit/>
          </a:bodyPr>
          <a:lstStyle/>
          <a:p>
            <a:pPr marL="216000" indent="-216000">
              <a:buSzPct val="100000"/>
              <a:buFont typeface="Wingdings 2" panose="05020102010507070707" pitchFamily="18" charset="2"/>
              <a:buChar char=""/>
            </a:pPr>
            <a:r>
              <a:rPr lang="en-GB" sz="1600" dirty="0"/>
              <a:t>Developing and Using Models</a:t>
            </a:r>
          </a:p>
          <a:p>
            <a:pPr marL="216000" indent="-216000">
              <a:buSzPct val="100000"/>
              <a:buFont typeface="Wingdings 2" panose="05020102010507070707" pitchFamily="18" charset="2"/>
              <a:buChar char=""/>
            </a:pPr>
            <a:r>
              <a:rPr lang="en-GB" sz="1600" dirty="0"/>
              <a:t>Planning and Carrying Out Investigations</a:t>
            </a:r>
          </a:p>
          <a:p>
            <a:pPr marL="216000" indent="-216000">
              <a:buSzPct val="100000"/>
              <a:buFont typeface="Wingdings 2" panose="05020102010507070707" pitchFamily="18" charset="2"/>
              <a:buChar char=""/>
            </a:pPr>
            <a:r>
              <a:rPr lang="en-GB" sz="1600" dirty="0"/>
              <a:t>Analyzing and Interpreting Data</a:t>
            </a:r>
          </a:p>
          <a:p>
            <a:pPr marL="216000" indent="-216000">
              <a:buSzPct val="100000"/>
              <a:buFont typeface="Wingdings 2" panose="05020102010507070707" pitchFamily="18" charset="2"/>
              <a:buChar char=""/>
            </a:pPr>
            <a:r>
              <a:rPr lang="en-GB" sz="1600" dirty="0"/>
              <a:t>Using Mathematics and Computational Thinking</a:t>
            </a:r>
          </a:p>
        </p:txBody>
      </p:sp>
      <p:sp>
        <p:nvSpPr>
          <p:cNvPr id="5" name="Content Placeholder 4">
            <a:extLst>
              <a:ext uri="{FF2B5EF4-FFF2-40B4-BE49-F238E27FC236}">
                <a16:creationId xmlns:a16="http://schemas.microsoft.com/office/drawing/2014/main" id="{097178BF-770B-4F13-AFC6-5D12BD5713F6}"/>
              </a:ext>
            </a:extLst>
          </p:cNvPr>
          <p:cNvSpPr>
            <a:spLocks noGrp="1"/>
          </p:cNvSpPr>
          <p:nvPr>
            <p:ph idx="10"/>
          </p:nvPr>
        </p:nvSpPr>
        <p:spPr/>
        <p:txBody>
          <a:bodyPr>
            <a:normAutofit/>
          </a:bodyPr>
          <a:lstStyle/>
          <a:p>
            <a:r>
              <a:rPr lang="en-GB" sz="1600" dirty="0"/>
              <a:t>3. Scale, Proportion, and Quantity</a:t>
            </a:r>
          </a:p>
        </p:txBody>
      </p:sp>
      <p:sp>
        <p:nvSpPr>
          <p:cNvPr id="7" name="Title 6">
            <a:extLst>
              <a:ext uri="{FF2B5EF4-FFF2-40B4-BE49-F238E27FC236}">
                <a16:creationId xmlns:a16="http://schemas.microsoft.com/office/drawing/2014/main" id="{0A3BB19F-D25B-4762-BF2E-7C46604C9743}"/>
              </a:ext>
            </a:extLst>
          </p:cNvPr>
          <p:cNvSpPr>
            <a:spLocks noGrp="1"/>
          </p:cNvSpPr>
          <p:nvPr>
            <p:ph type="title"/>
          </p:nvPr>
        </p:nvSpPr>
        <p:spPr/>
        <p:txBody>
          <a:bodyPr/>
          <a:lstStyle/>
          <a:p>
            <a:r>
              <a:rPr lang="en-GB" dirty="0"/>
              <a:t>Information</a:t>
            </a:r>
            <a:endParaRPr lang="en-US" dirty="0"/>
          </a:p>
        </p:txBody>
      </p:sp>
    </p:spTree>
    <p:custDataLst>
      <p:tags r:id="rId1"/>
    </p:custDataLst>
    <p:extLst>
      <p:ext uri="{BB962C8B-B14F-4D97-AF65-F5344CB8AC3E}">
        <p14:creationId xmlns:p14="http://schemas.microsoft.com/office/powerpoint/2010/main" val="14153168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ACF4CBED-2676-4EDA-8C75-A75453FAD11F}"/>
              </a:ext>
            </a:extLst>
          </p:cNvPr>
          <p:cNvSpPr>
            <a:spLocks noGrp="1"/>
          </p:cNvSpPr>
          <p:nvPr>
            <p:ph type="title"/>
          </p:nvPr>
        </p:nvSpPr>
        <p:spPr/>
        <p:txBody>
          <a:bodyPr/>
          <a:lstStyle/>
          <a:p>
            <a:r>
              <a:rPr lang="en-GB" altLang="en-US" dirty="0"/>
              <a:t>Evaluating data quality (2)</a:t>
            </a:r>
          </a:p>
        </p:txBody>
      </p:sp>
      <p:sp>
        <p:nvSpPr>
          <p:cNvPr id="31749" name="Text Box 914">
            <a:extLst>
              <a:ext uri="{FF2B5EF4-FFF2-40B4-BE49-F238E27FC236}">
                <a16:creationId xmlns:a16="http://schemas.microsoft.com/office/drawing/2014/main" id="{8DAB0BF5-3737-4B39-872B-C508333D2123}"/>
              </a:ext>
            </a:extLst>
          </p:cNvPr>
          <p:cNvSpPr txBox="1">
            <a:spLocks noChangeArrowheads="1"/>
          </p:cNvSpPr>
          <p:nvPr/>
        </p:nvSpPr>
        <p:spPr bwMode="auto">
          <a:xfrm>
            <a:off x="358774" y="784225"/>
            <a:ext cx="4849813" cy="4619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solidFill>
                  <a:srgbClr val="010066"/>
                </a:solidFill>
              </a:rPr>
              <a:t>Are these titration results precise?</a:t>
            </a:r>
            <a:endParaRPr lang="en-GB" altLang="en-US" dirty="0"/>
          </a:p>
        </p:txBody>
      </p:sp>
      <p:sp>
        <p:nvSpPr>
          <p:cNvPr id="31750" name="TextBox 18">
            <a:extLst>
              <a:ext uri="{FF2B5EF4-FFF2-40B4-BE49-F238E27FC236}">
                <a16:creationId xmlns:a16="http://schemas.microsoft.com/office/drawing/2014/main" id="{3EEC5DBB-AFA8-416C-B853-4D3CAD10957C}"/>
              </a:ext>
            </a:extLst>
          </p:cNvPr>
          <p:cNvSpPr txBox="1">
            <a:spLocks noChangeArrowheads="1"/>
          </p:cNvSpPr>
          <p:nvPr/>
        </p:nvSpPr>
        <p:spPr bwMode="auto">
          <a:xfrm>
            <a:off x="912813" y="1492250"/>
            <a:ext cx="2108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0.42</a:t>
            </a:r>
            <a:r>
              <a:rPr lang="en-GB" altLang="en-US" sz="1000" dirty="0"/>
              <a:t> </a:t>
            </a:r>
            <a:r>
              <a:rPr lang="en-GB" altLang="en-US" dirty="0"/>
              <a:t>mol/dm</a:t>
            </a:r>
            <a:r>
              <a:rPr lang="en-GB" altLang="en-US" baseline="30000" dirty="0"/>
              <a:t>3</a:t>
            </a:r>
          </a:p>
        </p:txBody>
      </p:sp>
      <p:sp>
        <p:nvSpPr>
          <p:cNvPr id="31751" name="TextBox 19">
            <a:extLst>
              <a:ext uri="{FF2B5EF4-FFF2-40B4-BE49-F238E27FC236}">
                <a16:creationId xmlns:a16="http://schemas.microsoft.com/office/drawing/2014/main" id="{8BF57B60-536F-417C-A6DD-3FA01928F9D0}"/>
              </a:ext>
            </a:extLst>
          </p:cNvPr>
          <p:cNvSpPr txBox="1">
            <a:spLocks noChangeArrowheads="1"/>
          </p:cNvSpPr>
          <p:nvPr/>
        </p:nvSpPr>
        <p:spPr bwMode="auto">
          <a:xfrm>
            <a:off x="3317875" y="1492250"/>
            <a:ext cx="21082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0.53</a:t>
            </a:r>
            <a:r>
              <a:rPr lang="en-GB" altLang="en-US" sz="1000" dirty="0"/>
              <a:t> </a:t>
            </a:r>
            <a:r>
              <a:rPr lang="en-GB" altLang="en-US" dirty="0"/>
              <a:t>mol/dm</a:t>
            </a:r>
            <a:r>
              <a:rPr lang="en-GB" altLang="en-US" baseline="30000" dirty="0"/>
              <a:t>3</a:t>
            </a:r>
          </a:p>
        </p:txBody>
      </p:sp>
      <p:sp>
        <p:nvSpPr>
          <p:cNvPr id="31752" name="TextBox 20">
            <a:extLst>
              <a:ext uri="{FF2B5EF4-FFF2-40B4-BE49-F238E27FC236}">
                <a16:creationId xmlns:a16="http://schemas.microsoft.com/office/drawing/2014/main" id="{172CB9FE-1A99-4652-A9AD-44392E325DFB}"/>
              </a:ext>
            </a:extLst>
          </p:cNvPr>
          <p:cNvSpPr txBox="1">
            <a:spLocks noChangeArrowheads="1"/>
          </p:cNvSpPr>
          <p:nvPr/>
        </p:nvSpPr>
        <p:spPr bwMode="auto">
          <a:xfrm>
            <a:off x="5724525" y="1492250"/>
            <a:ext cx="2106613"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0.65</a:t>
            </a:r>
            <a:r>
              <a:rPr lang="en-GB" altLang="en-US" sz="1000" dirty="0"/>
              <a:t> </a:t>
            </a:r>
            <a:r>
              <a:rPr lang="en-GB" altLang="en-US" dirty="0"/>
              <a:t>mol/dm</a:t>
            </a:r>
            <a:r>
              <a:rPr lang="en-GB" altLang="en-US" baseline="30000" dirty="0"/>
              <a:t>3</a:t>
            </a:r>
          </a:p>
        </p:txBody>
      </p:sp>
      <p:sp>
        <p:nvSpPr>
          <p:cNvPr id="19" name="Rectangle 18">
            <a:extLst>
              <a:ext uri="{FF2B5EF4-FFF2-40B4-BE49-F238E27FC236}">
                <a16:creationId xmlns:a16="http://schemas.microsoft.com/office/drawing/2014/main" id="{73DFA104-4F4E-48A3-B78F-A2C82CB73A68}"/>
              </a:ext>
            </a:extLst>
          </p:cNvPr>
          <p:cNvSpPr>
            <a:spLocks noChangeArrowheads="1"/>
          </p:cNvSpPr>
          <p:nvPr/>
        </p:nvSpPr>
        <p:spPr bwMode="auto">
          <a:xfrm>
            <a:off x="1535113" y="3238500"/>
            <a:ext cx="4905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t>range = 0.65</a:t>
            </a:r>
            <a:r>
              <a:rPr lang="en-GB" altLang="en-US" sz="1000" dirty="0"/>
              <a:t> </a:t>
            </a:r>
            <a:r>
              <a:rPr lang="en-GB" dirty="0"/>
              <a:t>–</a:t>
            </a:r>
            <a:r>
              <a:rPr lang="en-GB" altLang="en-US" sz="1000" dirty="0"/>
              <a:t> </a:t>
            </a:r>
            <a:r>
              <a:rPr lang="en-GB" altLang="en-US" dirty="0"/>
              <a:t>0.42 = 0.23</a:t>
            </a:r>
            <a:r>
              <a:rPr lang="en-GB" altLang="en-US" sz="1000" dirty="0"/>
              <a:t> </a:t>
            </a:r>
            <a:r>
              <a:rPr lang="en-GB" altLang="en-US" dirty="0"/>
              <a:t>mol/dm</a:t>
            </a:r>
            <a:r>
              <a:rPr lang="en-GB" altLang="en-US" baseline="30000" dirty="0"/>
              <a:t>3</a:t>
            </a:r>
            <a:r>
              <a:rPr lang="en-GB" altLang="en-US" dirty="0"/>
              <a:t> </a:t>
            </a:r>
          </a:p>
        </p:txBody>
      </p:sp>
      <p:sp>
        <p:nvSpPr>
          <p:cNvPr id="21" name="Rectangle 20">
            <a:extLst>
              <a:ext uri="{FF2B5EF4-FFF2-40B4-BE49-F238E27FC236}">
                <a16:creationId xmlns:a16="http://schemas.microsoft.com/office/drawing/2014/main" id="{3C61A7FE-0F13-4CA9-B85B-A595FDE85ADE}"/>
              </a:ext>
            </a:extLst>
          </p:cNvPr>
          <p:cNvSpPr>
            <a:spLocks noChangeArrowheads="1"/>
          </p:cNvSpPr>
          <p:nvPr/>
        </p:nvSpPr>
        <p:spPr bwMode="auto">
          <a:xfrm>
            <a:off x="1693863" y="4997450"/>
            <a:ext cx="5282670" cy="461665"/>
          </a:xfrm>
          <a:prstGeom prst="rect">
            <a:avLst/>
          </a:prstGeom>
          <a:solidFill>
            <a:srgbClr val="FF66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b="1" dirty="0">
                <a:solidFill>
                  <a:schemeClr val="bg1"/>
                </a:solidFill>
              </a:rPr>
              <a:t>uncertainty = ½ × range of results </a:t>
            </a:r>
          </a:p>
        </p:txBody>
      </p:sp>
      <p:sp>
        <p:nvSpPr>
          <p:cNvPr id="14" name="Text Box 911">
            <a:extLst>
              <a:ext uri="{FF2B5EF4-FFF2-40B4-BE49-F238E27FC236}">
                <a16:creationId xmlns:a16="http://schemas.microsoft.com/office/drawing/2014/main" id="{BDE69EFD-50EB-4FEA-9184-C982F5978236}"/>
              </a:ext>
            </a:extLst>
          </p:cNvPr>
          <p:cNvSpPr txBox="1">
            <a:spLocks noChangeArrowheads="1"/>
          </p:cNvSpPr>
          <p:nvPr/>
        </p:nvSpPr>
        <p:spPr bwMode="auto">
          <a:xfrm>
            <a:off x="358775" y="2174875"/>
            <a:ext cx="8440738"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t>These titration results are </a:t>
            </a:r>
            <a:r>
              <a:rPr lang="en-GB" altLang="en-US" b="1" dirty="0"/>
              <a:t>not</a:t>
            </a:r>
            <a:r>
              <a:rPr lang="en-GB" altLang="en-US" dirty="0"/>
              <a:t> precise. The concentrations are very different and the </a:t>
            </a:r>
            <a:r>
              <a:rPr lang="en-GB" altLang="en-US" b="1" dirty="0">
                <a:solidFill>
                  <a:srgbClr val="FF6600"/>
                </a:solidFill>
              </a:rPr>
              <a:t>range</a:t>
            </a:r>
            <a:r>
              <a:rPr lang="en-GB" altLang="en-US" dirty="0"/>
              <a:t> of the results is large. </a:t>
            </a:r>
          </a:p>
        </p:txBody>
      </p:sp>
      <p:sp>
        <p:nvSpPr>
          <p:cNvPr id="15" name="Text Box 913">
            <a:extLst>
              <a:ext uri="{FF2B5EF4-FFF2-40B4-BE49-F238E27FC236}">
                <a16:creationId xmlns:a16="http://schemas.microsoft.com/office/drawing/2014/main" id="{4CF1ED0A-80A2-4E35-BA28-0018B36487C2}"/>
              </a:ext>
            </a:extLst>
          </p:cNvPr>
          <p:cNvSpPr txBox="1">
            <a:spLocks noChangeArrowheads="1"/>
          </p:cNvSpPr>
          <p:nvPr/>
        </p:nvSpPr>
        <p:spPr bwMode="auto">
          <a:xfrm>
            <a:off x="342900" y="3933825"/>
            <a:ext cx="90265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t>Precise results will all have a similar value. The precision of a </a:t>
            </a:r>
            <a:br>
              <a:rPr lang="en-GB" altLang="en-US" dirty="0"/>
            </a:br>
            <a:r>
              <a:rPr lang="en-GB" altLang="en-US" dirty="0"/>
              <a:t>set of results can be measured by determining the </a:t>
            </a:r>
            <a:r>
              <a:rPr lang="en-GB" altLang="en-US" b="1" dirty="0">
                <a:solidFill>
                  <a:srgbClr val="FF6600"/>
                </a:solidFill>
              </a:rPr>
              <a:t>uncertainty</a:t>
            </a:r>
            <a:r>
              <a:rPr lang="en-GB" altLang="en-US" dirty="0"/>
              <a:t>. </a:t>
            </a:r>
          </a:p>
        </p:txBody>
      </p:sp>
      <p:sp>
        <p:nvSpPr>
          <p:cNvPr id="16" name="Text Box 912">
            <a:extLst>
              <a:ext uri="{FF2B5EF4-FFF2-40B4-BE49-F238E27FC236}">
                <a16:creationId xmlns:a16="http://schemas.microsoft.com/office/drawing/2014/main" id="{DE201733-EEF3-43CF-976C-1EA20651FD3C}"/>
              </a:ext>
            </a:extLst>
          </p:cNvPr>
          <p:cNvSpPr txBox="1">
            <a:spLocks noChangeArrowheads="1"/>
          </p:cNvSpPr>
          <p:nvPr/>
        </p:nvSpPr>
        <p:spPr bwMode="auto">
          <a:xfrm>
            <a:off x="358774" y="5691188"/>
            <a:ext cx="897096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dirty="0"/>
              <a:t>The higher the value of uncertainty, the less precise the results.</a:t>
            </a:r>
            <a:endParaRPr lang="en-GB" altLang="en-US" dirty="0"/>
          </a:p>
        </p:txBody>
      </p:sp>
      <p:pic>
        <p:nvPicPr>
          <p:cNvPr id="17" name="Picture 9" descr="notes_icon">
            <a:extLst>
              <a:ext uri="{FF2B5EF4-FFF2-40B4-BE49-F238E27FC236}">
                <a16:creationId xmlns:a16="http://schemas.microsoft.com/office/drawing/2014/main" id="{3DC8591F-683F-49BC-9C34-A6D62E31270C}"/>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18" name="Picture 8">
            <a:hlinkClick r:id="" action="ppaction://hlinkshowjump?jump=nextslide"/>
            <a:extLst>
              <a:ext uri="{FF2B5EF4-FFF2-40B4-BE49-F238E27FC236}">
                <a16:creationId xmlns:a16="http://schemas.microsoft.com/office/drawing/2014/main" id="{02ACBFFB-9495-4264-A564-80CABE25DB3F}"/>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0" name="Picture 9">
            <a:extLst>
              <a:ext uri="{FF2B5EF4-FFF2-40B4-BE49-F238E27FC236}">
                <a16:creationId xmlns:a16="http://schemas.microsoft.com/office/drawing/2014/main" id="{687B182E-A691-4EB1-AB74-B5CA3DCA805B}"/>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9"/>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nodeType="afterEffect">
                                  <p:stCondLst>
                                    <p:cond delay="0"/>
                                  </p:stCondLst>
                                  <p:childTnLst>
                                    <p:set>
                                      <p:cBhvr>
                                        <p:cTn id="25"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1" grpId="0" animBg="1"/>
      <p:bldP spid="14" grpId="0"/>
      <p:bldP spid="15" grpId="0"/>
      <p:bldP spid="1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4">
            <a:extLst>
              <a:ext uri="{FF2B5EF4-FFF2-40B4-BE49-F238E27FC236}">
                <a16:creationId xmlns:a16="http://schemas.microsoft.com/office/drawing/2014/main" id="{C819743A-D1DA-4470-8EF4-5CE601E4DFDD}"/>
              </a:ext>
            </a:extLst>
          </p:cNvPr>
          <p:cNvSpPr>
            <a:spLocks noGrp="1"/>
          </p:cNvSpPr>
          <p:nvPr>
            <p:ph type="title"/>
          </p:nvPr>
        </p:nvSpPr>
        <p:spPr/>
        <p:txBody>
          <a:bodyPr/>
          <a:lstStyle/>
          <a:p>
            <a:r>
              <a:rPr lang="en-GB" altLang="en-US" dirty="0"/>
              <a:t>Experimental procedure</a:t>
            </a:r>
          </a:p>
        </p:txBody>
      </p:sp>
      <p:sp>
        <p:nvSpPr>
          <p:cNvPr id="9" name="Text Box 914">
            <a:extLst>
              <a:ext uri="{FF2B5EF4-FFF2-40B4-BE49-F238E27FC236}">
                <a16:creationId xmlns:a16="http://schemas.microsoft.com/office/drawing/2014/main" id="{CF3139D9-ADA0-420F-B026-FCEC2522EBE0}"/>
              </a:ext>
            </a:extLst>
          </p:cNvPr>
          <p:cNvSpPr txBox="1">
            <a:spLocks noChangeArrowheads="1"/>
          </p:cNvSpPr>
          <p:nvPr/>
        </p:nvSpPr>
        <p:spPr bwMode="auto">
          <a:xfrm>
            <a:off x="342900" y="1450975"/>
            <a:ext cx="6097588"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add the liquid from the burette dropwise as you approach the endpoint</a:t>
            </a:r>
          </a:p>
        </p:txBody>
      </p:sp>
      <p:sp>
        <p:nvSpPr>
          <p:cNvPr id="32773" name="TextBox 13">
            <a:extLst>
              <a:ext uri="{FF2B5EF4-FFF2-40B4-BE49-F238E27FC236}">
                <a16:creationId xmlns:a16="http://schemas.microsoft.com/office/drawing/2014/main" id="{FA6C1C28-5B57-4806-A914-91AB63D57055}"/>
              </a:ext>
            </a:extLst>
          </p:cNvPr>
          <p:cNvSpPr txBox="1">
            <a:spLocks noChangeArrowheads="1"/>
          </p:cNvSpPr>
          <p:nvPr/>
        </p:nvSpPr>
        <p:spPr bwMode="auto">
          <a:xfrm>
            <a:off x="342900" y="784225"/>
            <a:ext cx="706437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t>How to ensure data is accurate and precise:</a:t>
            </a:r>
          </a:p>
        </p:txBody>
      </p:sp>
      <p:sp>
        <p:nvSpPr>
          <p:cNvPr id="8" name="Text Box 912">
            <a:extLst>
              <a:ext uri="{FF2B5EF4-FFF2-40B4-BE49-F238E27FC236}">
                <a16:creationId xmlns:a16="http://schemas.microsoft.com/office/drawing/2014/main" id="{2AFD7BB3-9A91-4874-82EB-22E9D3BADDE2}"/>
              </a:ext>
            </a:extLst>
          </p:cNvPr>
          <p:cNvSpPr txBox="1">
            <a:spLocks noChangeArrowheads="1"/>
          </p:cNvSpPr>
          <p:nvPr/>
        </p:nvSpPr>
        <p:spPr bwMode="auto">
          <a:xfrm>
            <a:off x="342900" y="3521075"/>
            <a:ext cx="494506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make sure there are no air bubbles in the pipette or burette.</a:t>
            </a:r>
          </a:p>
        </p:txBody>
      </p:sp>
      <p:pic>
        <p:nvPicPr>
          <p:cNvPr id="32775" name="Picture 13" descr="scientist_female.png">
            <a:extLst>
              <a:ext uri="{FF2B5EF4-FFF2-40B4-BE49-F238E27FC236}">
                <a16:creationId xmlns:a16="http://schemas.microsoft.com/office/drawing/2014/main" id="{4144B95D-C49E-4B3F-A159-FC72FE7F5B1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868988" y="1331913"/>
            <a:ext cx="3206750" cy="4802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Text Box 911">
            <a:extLst>
              <a:ext uri="{FF2B5EF4-FFF2-40B4-BE49-F238E27FC236}">
                <a16:creationId xmlns:a16="http://schemas.microsoft.com/office/drawing/2014/main" id="{F16BE253-05B9-4C8A-99C3-90E2DE7D4640}"/>
              </a:ext>
            </a:extLst>
          </p:cNvPr>
          <p:cNvSpPr txBox="1">
            <a:spLocks noChangeArrowheads="1"/>
          </p:cNvSpPr>
          <p:nvPr/>
        </p:nvSpPr>
        <p:spPr bwMode="auto">
          <a:xfrm>
            <a:off x="342900" y="2486025"/>
            <a:ext cx="54356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58775"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dirty="0"/>
              <a:t>use a suitable indicator that has a clear color change at the endpoint</a:t>
            </a:r>
          </a:p>
        </p:txBody>
      </p:sp>
      <p:sp>
        <p:nvSpPr>
          <p:cNvPr id="10" name="Rectangle 9">
            <a:extLst>
              <a:ext uri="{FF2B5EF4-FFF2-40B4-BE49-F238E27FC236}">
                <a16:creationId xmlns:a16="http://schemas.microsoft.com/office/drawing/2014/main" id="{B075ACB0-984C-4687-824A-A79D7D3E8557}"/>
              </a:ext>
            </a:extLst>
          </p:cNvPr>
          <p:cNvSpPr>
            <a:spLocks noChangeArrowheads="1"/>
          </p:cNvSpPr>
          <p:nvPr/>
        </p:nvSpPr>
        <p:spPr bwMode="auto">
          <a:xfrm>
            <a:off x="342900" y="4583113"/>
            <a:ext cx="5130800" cy="15700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pPr>
            <a:r>
              <a:rPr lang="en-GB" altLang="en-US" dirty="0">
                <a:solidFill>
                  <a:srgbClr val="010066"/>
                </a:solidFill>
              </a:rPr>
              <a:t>If the results are accurate, precise and there are no problems with the experimental method, then the results are </a:t>
            </a:r>
            <a:r>
              <a:rPr lang="en-GB" altLang="en-US" b="1" dirty="0">
                <a:solidFill>
                  <a:srgbClr val="FF6600"/>
                </a:solidFill>
              </a:rPr>
              <a:t>valid</a:t>
            </a:r>
            <a:r>
              <a:rPr lang="en-GB" altLang="en-US" dirty="0">
                <a:solidFill>
                  <a:srgbClr val="010066"/>
                </a:solidFill>
              </a:rPr>
              <a:t>.</a:t>
            </a:r>
            <a:endParaRPr lang="en-GB" altLang="en-US" dirty="0"/>
          </a:p>
        </p:txBody>
      </p:sp>
      <p:pic>
        <p:nvPicPr>
          <p:cNvPr id="11" name="Picture 8">
            <a:hlinkClick r:id="" action="ppaction://hlinkshowjump?jump=nextslide"/>
            <a:extLst>
              <a:ext uri="{FF2B5EF4-FFF2-40B4-BE49-F238E27FC236}">
                <a16:creationId xmlns:a16="http://schemas.microsoft.com/office/drawing/2014/main" id="{5861D5C7-5952-4F4D-935E-0231E43469D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nodeType="afterEffect">
                                  <p:stCondLst>
                                    <p:cond delay="0"/>
                                  </p:stCondLst>
                                  <p:childTnLst>
                                    <p:set>
                                      <p:cBhvr>
                                        <p:cTn id="21"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8" grpId="0"/>
      <p:bldP spid="15" grpId="0"/>
      <p:bldP spid="10"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4">
            <a:extLst>
              <a:ext uri="{FF2B5EF4-FFF2-40B4-BE49-F238E27FC236}">
                <a16:creationId xmlns:a16="http://schemas.microsoft.com/office/drawing/2014/main" id="{5187D89E-1C30-455D-9F05-8205F9D3AE03}"/>
              </a:ext>
            </a:extLst>
          </p:cNvPr>
          <p:cNvSpPr>
            <a:spLocks noGrp="1" noChangeArrowheads="1"/>
          </p:cNvSpPr>
          <p:nvPr>
            <p:ph type="title"/>
          </p:nvPr>
        </p:nvSpPr>
        <p:spPr/>
        <p:txBody>
          <a:bodyPr/>
          <a:lstStyle/>
          <a:p>
            <a:r>
              <a:rPr lang="en-GB" altLang="en-US" dirty="0"/>
              <a:t>Using titration results</a:t>
            </a:r>
          </a:p>
        </p:txBody>
      </p:sp>
      <p:sp>
        <p:nvSpPr>
          <p:cNvPr id="34819" name="Text Box 27">
            <a:extLst>
              <a:ext uri="{FF2B5EF4-FFF2-40B4-BE49-F238E27FC236}">
                <a16:creationId xmlns:a16="http://schemas.microsoft.com/office/drawing/2014/main" id="{63B52C80-AAB9-4898-8136-5A49BA44D199}"/>
              </a:ext>
            </a:extLst>
          </p:cNvPr>
          <p:cNvSpPr txBox="1">
            <a:spLocks noChangeArrowheads="1"/>
          </p:cNvSpPr>
          <p:nvPr/>
        </p:nvSpPr>
        <p:spPr bwMode="auto">
          <a:xfrm>
            <a:off x="342900" y="784225"/>
            <a:ext cx="7457722"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How are the results of a titration used to calculate the unknown molar concentration of a solution?</a:t>
            </a:r>
          </a:p>
        </p:txBody>
      </p:sp>
      <p:sp>
        <p:nvSpPr>
          <p:cNvPr id="287775" name="Text Box 31">
            <a:extLst>
              <a:ext uri="{FF2B5EF4-FFF2-40B4-BE49-F238E27FC236}">
                <a16:creationId xmlns:a16="http://schemas.microsoft.com/office/drawing/2014/main" id="{1BF1932F-6627-44AA-A023-5E4802A3BF06}"/>
              </a:ext>
            </a:extLst>
          </p:cNvPr>
          <p:cNvSpPr txBox="1">
            <a:spLocks noChangeArrowheads="1"/>
          </p:cNvSpPr>
          <p:nvPr/>
        </p:nvSpPr>
        <p:spPr bwMode="auto">
          <a:xfrm>
            <a:off x="342900" y="1931988"/>
            <a:ext cx="7572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tabLst>
                <a:tab pos="1612900" algn="l"/>
              </a:tabLst>
              <a:defRPr sz="2400">
                <a:solidFill>
                  <a:srgbClr val="000066"/>
                </a:solidFill>
                <a:latin typeface="Arial" panose="020B0604020202020204" pitchFamily="34" charset="0"/>
              </a:defRPr>
            </a:lvl1pPr>
            <a:lvl2pPr marL="742950" indent="-285750">
              <a:tabLst>
                <a:tab pos="1612900" algn="l"/>
              </a:tabLst>
              <a:defRPr sz="2400">
                <a:solidFill>
                  <a:srgbClr val="000066"/>
                </a:solidFill>
                <a:latin typeface="Arial" panose="020B0604020202020204" pitchFamily="34" charset="0"/>
              </a:defRPr>
            </a:lvl2pPr>
            <a:lvl3pPr marL="1143000" indent="-228600">
              <a:tabLst>
                <a:tab pos="1612900" algn="l"/>
              </a:tabLst>
              <a:defRPr sz="2400">
                <a:solidFill>
                  <a:srgbClr val="000066"/>
                </a:solidFill>
                <a:latin typeface="Arial" panose="020B0604020202020204" pitchFamily="34" charset="0"/>
              </a:defRPr>
            </a:lvl3pPr>
            <a:lvl4pPr marL="1600200" indent="-228600">
              <a:tabLst>
                <a:tab pos="1612900" algn="l"/>
              </a:tabLst>
              <a:defRPr sz="2400">
                <a:solidFill>
                  <a:srgbClr val="000066"/>
                </a:solidFill>
                <a:latin typeface="Arial" panose="020B0604020202020204" pitchFamily="34" charset="0"/>
              </a:defRPr>
            </a:lvl4pPr>
            <a:lvl5pPr marL="2057400" indent="-228600">
              <a:tabLst>
                <a:tab pos="161290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61290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61290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61290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612900" algn="l"/>
              </a:tabLst>
              <a:defRPr sz="2400">
                <a:solidFill>
                  <a:srgbClr val="000066"/>
                </a:solidFill>
                <a:latin typeface="Arial" panose="020B0604020202020204" pitchFamily="34" charset="0"/>
              </a:defRPr>
            </a:lvl9pPr>
          </a:lstStyle>
          <a:p>
            <a:pPr>
              <a:buClr>
                <a:srgbClr val="FF6600"/>
              </a:buClr>
              <a:buFont typeface="Wingdings" panose="05000000000000000000" pitchFamily="2" charset="2"/>
              <a:buNone/>
            </a:pPr>
            <a:r>
              <a:rPr lang="en-GB" altLang="en-US" b="1" dirty="0">
                <a:solidFill>
                  <a:srgbClr val="010066"/>
                </a:solidFill>
              </a:rPr>
              <a:t>Step 1</a:t>
            </a:r>
            <a:r>
              <a:rPr lang="en-GB" altLang="en-US" dirty="0">
                <a:solidFill>
                  <a:srgbClr val="010066"/>
                </a:solidFill>
              </a:rPr>
              <a:t>: Write a balanced equation for the reaction.</a:t>
            </a:r>
          </a:p>
        </p:txBody>
      </p:sp>
      <p:sp>
        <p:nvSpPr>
          <p:cNvPr id="287776" name="Text Box 32">
            <a:extLst>
              <a:ext uri="{FF2B5EF4-FFF2-40B4-BE49-F238E27FC236}">
                <a16:creationId xmlns:a16="http://schemas.microsoft.com/office/drawing/2014/main" id="{E668558B-F498-4ED1-B46F-D8357886ED03}"/>
              </a:ext>
            </a:extLst>
          </p:cNvPr>
          <p:cNvSpPr txBox="1">
            <a:spLocks noChangeArrowheads="1"/>
          </p:cNvSpPr>
          <p:nvPr/>
        </p:nvSpPr>
        <p:spPr bwMode="auto">
          <a:xfrm>
            <a:off x="342900" y="2486025"/>
            <a:ext cx="83947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079500" indent="-1079500">
              <a:tabLst>
                <a:tab pos="1612900" algn="l"/>
              </a:tabLst>
              <a:defRPr sz="2400">
                <a:solidFill>
                  <a:srgbClr val="000066"/>
                </a:solidFill>
                <a:latin typeface="Arial" panose="020B0604020202020204" pitchFamily="34" charset="0"/>
              </a:defRPr>
            </a:lvl1pPr>
            <a:lvl2pPr marL="742950" indent="-285750">
              <a:tabLst>
                <a:tab pos="1612900" algn="l"/>
              </a:tabLst>
              <a:defRPr sz="2400">
                <a:solidFill>
                  <a:srgbClr val="000066"/>
                </a:solidFill>
                <a:latin typeface="Arial" panose="020B0604020202020204" pitchFamily="34" charset="0"/>
              </a:defRPr>
            </a:lvl2pPr>
            <a:lvl3pPr marL="1143000" indent="-228600">
              <a:tabLst>
                <a:tab pos="1612900" algn="l"/>
              </a:tabLst>
              <a:defRPr sz="2400">
                <a:solidFill>
                  <a:srgbClr val="000066"/>
                </a:solidFill>
                <a:latin typeface="Arial" panose="020B0604020202020204" pitchFamily="34" charset="0"/>
              </a:defRPr>
            </a:lvl3pPr>
            <a:lvl4pPr marL="1600200" indent="-228600">
              <a:tabLst>
                <a:tab pos="1612900" algn="l"/>
              </a:tabLst>
              <a:defRPr sz="2400">
                <a:solidFill>
                  <a:srgbClr val="000066"/>
                </a:solidFill>
                <a:latin typeface="Arial" panose="020B0604020202020204" pitchFamily="34" charset="0"/>
              </a:defRPr>
            </a:lvl4pPr>
            <a:lvl5pPr marL="2057400" indent="-228600">
              <a:tabLst>
                <a:tab pos="161290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61290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61290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61290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612900" algn="l"/>
              </a:tabLst>
              <a:defRPr sz="2400">
                <a:solidFill>
                  <a:srgbClr val="000066"/>
                </a:solidFill>
                <a:latin typeface="Arial" panose="020B0604020202020204" pitchFamily="34" charset="0"/>
              </a:defRPr>
            </a:lvl9pPr>
          </a:lstStyle>
          <a:p>
            <a:pPr>
              <a:buClr>
                <a:srgbClr val="FF6600"/>
              </a:buClr>
              <a:buFont typeface="Wingdings" panose="05000000000000000000" pitchFamily="2" charset="2"/>
              <a:buNone/>
            </a:pPr>
            <a:r>
              <a:rPr lang="en-GB" altLang="en-US" b="1" dirty="0">
                <a:solidFill>
                  <a:srgbClr val="010066"/>
                </a:solidFill>
              </a:rPr>
              <a:t>Step 2</a:t>
            </a:r>
            <a:r>
              <a:rPr lang="en-GB" altLang="en-US" dirty="0">
                <a:solidFill>
                  <a:srgbClr val="010066"/>
                </a:solidFill>
              </a:rPr>
              <a:t>: Calculate the number of moles of standard solution by rearranging the concentration formula:</a:t>
            </a:r>
            <a:endParaRPr lang="en-GB" altLang="en-US" b="1" dirty="0">
              <a:solidFill>
                <a:srgbClr val="010066"/>
              </a:solidFill>
            </a:endParaRPr>
          </a:p>
        </p:txBody>
      </p:sp>
      <p:sp>
        <p:nvSpPr>
          <p:cNvPr id="287777" name="Text Box 33">
            <a:extLst>
              <a:ext uri="{FF2B5EF4-FFF2-40B4-BE49-F238E27FC236}">
                <a16:creationId xmlns:a16="http://schemas.microsoft.com/office/drawing/2014/main" id="{DDF2D70F-6DB1-48C4-81AF-6D1F386326D9}"/>
              </a:ext>
            </a:extLst>
          </p:cNvPr>
          <p:cNvSpPr txBox="1">
            <a:spLocks noChangeArrowheads="1"/>
          </p:cNvSpPr>
          <p:nvPr/>
        </p:nvSpPr>
        <p:spPr bwMode="auto">
          <a:xfrm>
            <a:off x="342900" y="3959225"/>
            <a:ext cx="8445500"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079500" indent="-1079500">
              <a:tabLst>
                <a:tab pos="1612900" algn="l"/>
              </a:tabLst>
              <a:defRPr sz="2400">
                <a:solidFill>
                  <a:srgbClr val="000066"/>
                </a:solidFill>
                <a:latin typeface="Arial" panose="020B0604020202020204" pitchFamily="34" charset="0"/>
              </a:defRPr>
            </a:lvl1pPr>
            <a:lvl2pPr marL="742950" indent="-285750">
              <a:tabLst>
                <a:tab pos="1612900" algn="l"/>
              </a:tabLst>
              <a:defRPr sz="2400">
                <a:solidFill>
                  <a:srgbClr val="000066"/>
                </a:solidFill>
                <a:latin typeface="Arial" panose="020B0604020202020204" pitchFamily="34" charset="0"/>
              </a:defRPr>
            </a:lvl2pPr>
            <a:lvl3pPr marL="1143000" indent="-228600">
              <a:tabLst>
                <a:tab pos="1612900" algn="l"/>
              </a:tabLst>
              <a:defRPr sz="2400">
                <a:solidFill>
                  <a:srgbClr val="000066"/>
                </a:solidFill>
                <a:latin typeface="Arial" panose="020B0604020202020204" pitchFamily="34" charset="0"/>
              </a:defRPr>
            </a:lvl3pPr>
            <a:lvl4pPr marL="1600200" indent="-228600">
              <a:tabLst>
                <a:tab pos="1612900" algn="l"/>
              </a:tabLst>
              <a:defRPr sz="2400">
                <a:solidFill>
                  <a:srgbClr val="000066"/>
                </a:solidFill>
                <a:latin typeface="Arial" panose="020B0604020202020204" pitchFamily="34" charset="0"/>
              </a:defRPr>
            </a:lvl4pPr>
            <a:lvl5pPr marL="2057400" indent="-228600">
              <a:tabLst>
                <a:tab pos="161290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61290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61290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61290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612900" algn="l"/>
              </a:tabLst>
              <a:defRPr sz="2400">
                <a:solidFill>
                  <a:srgbClr val="000066"/>
                </a:solidFill>
                <a:latin typeface="Arial" panose="020B0604020202020204" pitchFamily="34" charset="0"/>
              </a:defRPr>
            </a:lvl9pPr>
          </a:lstStyle>
          <a:p>
            <a:pPr>
              <a:buClr>
                <a:srgbClr val="FF6600"/>
              </a:buClr>
              <a:buFont typeface="Wingdings" panose="05000000000000000000" pitchFamily="2" charset="2"/>
              <a:buNone/>
            </a:pPr>
            <a:r>
              <a:rPr lang="en-GB" altLang="en-US" b="1" dirty="0">
                <a:solidFill>
                  <a:srgbClr val="010066"/>
                </a:solidFill>
              </a:rPr>
              <a:t>Step 3</a:t>
            </a:r>
            <a:r>
              <a:rPr lang="en-GB" altLang="en-US" dirty="0">
                <a:solidFill>
                  <a:srgbClr val="010066"/>
                </a:solidFill>
              </a:rPr>
              <a:t>: Use the balanced equation to determine the number of moles for the solution under investigation.</a:t>
            </a:r>
          </a:p>
        </p:txBody>
      </p:sp>
      <p:sp>
        <p:nvSpPr>
          <p:cNvPr id="287780" name="Text Box 36">
            <a:extLst>
              <a:ext uri="{FF2B5EF4-FFF2-40B4-BE49-F238E27FC236}">
                <a16:creationId xmlns:a16="http://schemas.microsoft.com/office/drawing/2014/main" id="{D207D846-ABD6-4D00-B3CF-5EAA18C5AEF4}"/>
              </a:ext>
            </a:extLst>
          </p:cNvPr>
          <p:cNvSpPr txBox="1">
            <a:spLocks noChangeArrowheads="1"/>
          </p:cNvSpPr>
          <p:nvPr/>
        </p:nvSpPr>
        <p:spPr bwMode="auto">
          <a:xfrm>
            <a:off x="342900" y="4878388"/>
            <a:ext cx="8445500"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1079500" indent="-1079500">
              <a:tabLst>
                <a:tab pos="1612900" algn="l"/>
              </a:tabLst>
              <a:defRPr sz="2400">
                <a:solidFill>
                  <a:srgbClr val="000066"/>
                </a:solidFill>
                <a:latin typeface="Arial" panose="020B0604020202020204" pitchFamily="34" charset="0"/>
              </a:defRPr>
            </a:lvl1pPr>
            <a:lvl2pPr marL="742950" indent="-285750">
              <a:tabLst>
                <a:tab pos="1612900" algn="l"/>
              </a:tabLst>
              <a:defRPr sz="2400">
                <a:solidFill>
                  <a:srgbClr val="000066"/>
                </a:solidFill>
                <a:latin typeface="Arial" panose="020B0604020202020204" pitchFamily="34" charset="0"/>
              </a:defRPr>
            </a:lvl2pPr>
            <a:lvl3pPr marL="1143000" indent="-228600">
              <a:tabLst>
                <a:tab pos="1612900" algn="l"/>
              </a:tabLst>
              <a:defRPr sz="2400">
                <a:solidFill>
                  <a:srgbClr val="000066"/>
                </a:solidFill>
                <a:latin typeface="Arial" panose="020B0604020202020204" pitchFamily="34" charset="0"/>
              </a:defRPr>
            </a:lvl3pPr>
            <a:lvl4pPr marL="1600200" indent="-228600">
              <a:tabLst>
                <a:tab pos="1612900" algn="l"/>
              </a:tabLst>
              <a:defRPr sz="2400">
                <a:solidFill>
                  <a:srgbClr val="000066"/>
                </a:solidFill>
                <a:latin typeface="Arial" panose="020B0604020202020204" pitchFamily="34" charset="0"/>
              </a:defRPr>
            </a:lvl4pPr>
            <a:lvl5pPr marL="2057400" indent="-228600">
              <a:tabLst>
                <a:tab pos="1612900" algn="l"/>
              </a:tabLst>
              <a:defRPr sz="2400">
                <a:solidFill>
                  <a:srgbClr val="000066"/>
                </a:solidFill>
                <a:latin typeface="Arial" panose="020B0604020202020204" pitchFamily="34" charset="0"/>
              </a:defRPr>
            </a:lvl5pPr>
            <a:lvl6pPr marL="2514600" indent="-228600" eaLnBrk="0" fontAlgn="base" hangingPunct="0">
              <a:spcBef>
                <a:spcPct val="0"/>
              </a:spcBef>
              <a:spcAft>
                <a:spcPct val="0"/>
              </a:spcAft>
              <a:tabLst>
                <a:tab pos="1612900" algn="l"/>
              </a:tabLst>
              <a:defRPr sz="2400">
                <a:solidFill>
                  <a:srgbClr val="000066"/>
                </a:solidFill>
                <a:latin typeface="Arial" panose="020B0604020202020204" pitchFamily="34" charset="0"/>
              </a:defRPr>
            </a:lvl6pPr>
            <a:lvl7pPr marL="2971800" indent="-228600" eaLnBrk="0" fontAlgn="base" hangingPunct="0">
              <a:spcBef>
                <a:spcPct val="0"/>
              </a:spcBef>
              <a:spcAft>
                <a:spcPct val="0"/>
              </a:spcAft>
              <a:tabLst>
                <a:tab pos="1612900" algn="l"/>
              </a:tabLst>
              <a:defRPr sz="2400">
                <a:solidFill>
                  <a:srgbClr val="000066"/>
                </a:solidFill>
                <a:latin typeface="Arial" panose="020B0604020202020204" pitchFamily="34" charset="0"/>
              </a:defRPr>
            </a:lvl7pPr>
            <a:lvl8pPr marL="3429000" indent="-228600" eaLnBrk="0" fontAlgn="base" hangingPunct="0">
              <a:spcBef>
                <a:spcPct val="0"/>
              </a:spcBef>
              <a:spcAft>
                <a:spcPct val="0"/>
              </a:spcAft>
              <a:tabLst>
                <a:tab pos="1612900" algn="l"/>
              </a:tabLst>
              <a:defRPr sz="2400">
                <a:solidFill>
                  <a:srgbClr val="000066"/>
                </a:solidFill>
                <a:latin typeface="Arial" panose="020B0604020202020204" pitchFamily="34" charset="0"/>
              </a:defRPr>
            </a:lvl8pPr>
            <a:lvl9pPr marL="3886200" indent="-228600" eaLnBrk="0" fontAlgn="base" hangingPunct="0">
              <a:spcBef>
                <a:spcPct val="0"/>
              </a:spcBef>
              <a:spcAft>
                <a:spcPct val="0"/>
              </a:spcAft>
              <a:tabLst>
                <a:tab pos="1612900" algn="l"/>
              </a:tabLst>
              <a:defRPr sz="2400">
                <a:solidFill>
                  <a:srgbClr val="000066"/>
                </a:solidFill>
                <a:latin typeface="Arial" panose="020B0604020202020204" pitchFamily="34" charset="0"/>
              </a:defRPr>
            </a:lvl9pPr>
          </a:lstStyle>
          <a:p>
            <a:pPr>
              <a:buClr>
                <a:srgbClr val="FF6600"/>
              </a:buClr>
              <a:buFont typeface="Wingdings" panose="05000000000000000000" pitchFamily="2" charset="2"/>
              <a:buNone/>
            </a:pPr>
            <a:r>
              <a:rPr lang="en-GB" altLang="en-US" b="1" dirty="0">
                <a:solidFill>
                  <a:srgbClr val="010066"/>
                </a:solidFill>
              </a:rPr>
              <a:t>Step 4</a:t>
            </a:r>
            <a:r>
              <a:rPr lang="en-GB" altLang="en-US" dirty="0">
                <a:solidFill>
                  <a:srgbClr val="010066"/>
                </a:solidFill>
              </a:rPr>
              <a:t>: Use the concentration formula to determine the unknown molar concentration:</a:t>
            </a:r>
            <a:endParaRPr lang="en-GB" altLang="en-US" b="1" dirty="0">
              <a:solidFill>
                <a:srgbClr val="010066"/>
              </a:solidFill>
            </a:endParaRPr>
          </a:p>
        </p:txBody>
      </p:sp>
      <p:sp>
        <p:nvSpPr>
          <p:cNvPr id="287781" name="Text Box 37">
            <a:extLst>
              <a:ext uri="{FF2B5EF4-FFF2-40B4-BE49-F238E27FC236}">
                <a16:creationId xmlns:a16="http://schemas.microsoft.com/office/drawing/2014/main" id="{BEF62C80-8BB4-4121-938C-3BD71CF4D2FF}"/>
              </a:ext>
            </a:extLst>
          </p:cNvPr>
          <p:cNvSpPr txBox="1">
            <a:spLocks noChangeArrowheads="1"/>
          </p:cNvSpPr>
          <p:nvPr/>
        </p:nvSpPr>
        <p:spPr bwMode="auto">
          <a:xfrm>
            <a:off x="1422400" y="3405188"/>
            <a:ext cx="5346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None/>
            </a:pPr>
            <a:r>
              <a:rPr lang="en-GB" altLang="en-US" b="1" dirty="0">
                <a:solidFill>
                  <a:srgbClr val="010066"/>
                </a:solidFill>
              </a:rPr>
              <a:t>moles  =  concentration  </a:t>
            </a:r>
            <a:r>
              <a:rPr lang="en-GB" altLang="en-US" b="1" dirty="0"/>
              <a:t>×</a:t>
            </a:r>
            <a:r>
              <a:rPr lang="en-GB" altLang="en-US" dirty="0"/>
              <a:t>  </a:t>
            </a:r>
            <a:r>
              <a:rPr lang="en-GB" altLang="en-US" b="1" dirty="0">
                <a:solidFill>
                  <a:srgbClr val="010066"/>
                </a:solidFill>
              </a:rPr>
              <a:t>volume</a:t>
            </a:r>
          </a:p>
        </p:txBody>
      </p:sp>
      <p:sp>
        <p:nvSpPr>
          <p:cNvPr id="287782" name="Text Box 38">
            <a:extLst>
              <a:ext uri="{FF2B5EF4-FFF2-40B4-BE49-F238E27FC236}">
                <a16:creationId xmlns:a16="http://schemas.microsoft.com/office/drawing/2014/main" id="{68F64B09-D7D8-4CFE-B547-AFF1C613D835}"/>
              </a:ext>
            </a:extLst>
          </p:cNvPr>
          <p:cNvSpPr txBox="1">
            <a:spLocks noChangeArrowheads="1"/>
          </p:cNvSpPr>
          <p:nvPr/>
        </p:nvSpPr>
        <p:spPr bwMode="auto">
          <a:xfrm>
            <a:off x="1423988" y="5797550"/>
            <a:ext cx="677068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None/>
            </a:pPr>
            <a:r>
              <a:rPr lang="en-GB" altLang="en-US" b="1" dirty="0">
                <a:solidFill>
                  <a:srgbClr val="010066"/>
                </a:solidFill>
              </a:rPr>
              <a:t>molar concentration  =  moles  ÷  volume</a:t>
            </a:r>
          </a:p>
        </p:txBody>
      </p:sp>
      <p:pic>
        <p:nvPicPr>
          <p:cNvPr id="11" name="Picture 8">
            <a:hlinkClick r:id="" action="ppaction://hlinkshowjump?jump=nextslide"/>
            <a:extLst>
              <a:ext uri="{FF2B5EF4-FFF2-40B4-BE49-F238E27FC236}">
                <a16:creationId xmlns:a16="http://schemas.microsoft.com/office/drawing/2014/main" id="{E23CA56D-92E8-415A-9BA5-892ADC1F02EC}"/>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2" name="Picture 11">
            <a:extLst>
              <a:ext uri="{FF2B5EF4-FFF2-40B4-BE49-F238E27FC236}">
                <a16:creationId xmlns:a16="http://schemas.microsoft.com/office/drawing/2014/main" id="{9E1770F4-9A48-4B5F-836C-D44D9982A6AD}"/>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8777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8777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87781"/>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8777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87780"/>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87782"/>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nodeType="afterEffect">
                                  <p:stCondLst>
                                    <p:cond delay="0"/>
                                  </p:stCondLst>
                                  <p:childTnLst>
                                    <p:set>
                                      <p:cBhvr>
                                        <p:cTn id="29"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775" grpId="0"/>
      <p:bldP spid="287776" grpId="0"/>
      <p:bldP spid="287777" grpId="0"/>
      <p:bldP spid="287780" grpId="0"/>
      <p:bldP spid="287781" grpId="0"/>
      <p:bldP spid="28778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1205FD88-5FFA-4EA6-A378-0F6FCC974FA1}"/>
              </a:ext>
            </a:extLst>
          </p:cNvPr>
          <p:cNvSpPr>
            <a:spLocks noChangeArrowheads="1"/>
          </p:cNvSpPr>
          <p:nvPr/>
        </p:nvSpPr>
        <p:spPr bwMode="auto">
          <a:xfrm>
            <a:off x="808038" y="4346575"/>
            <a:ext cx="7356475" cy="1735138"/>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dirty="0"/>
          </a:p>
        </p:txBody>
      </p:sp>
      <p:sp>
        <p:nvSpPr>
          <p:cNvPr id="35843" name="Rectangle 2">
            <a:extLst>
              <a:ext uri="{FF2B5EF4-FFF2-40B4-BE49-F238E27FC236}">
                <a16:creationId xmlns:a16="http://schemas.microsoft.com/office/drawing/2014/main" id="{79CB9EE9-F1B2-4BC6-B9F3-FC5EF6981357}"/>
              </a:ext>
            </a:extLst>
          </p:cNvPr>
          <p:cNvSpPr>
            <a:spLocks noGrp="1" noChangeArrowheads="1"/>
          </p:cNvSpPr>
          <p:nvPr>
            <p:ph type="title"/>
          </p:nvPr>
        </p:nvSpPr>
        <p:spPr/>
        <p:txBody>
          <a:bodyPr/>
          <a:lstStyle/>
          <a:p>
            <a:r>
              <a:rPr lang="en-GB" altLang="en-US" dirty="0"/>
              <a:t>Titration calculations: worked example (1)</a:t>
            </a:r>
          </a:p>
        </p:txBody>
      </p:sp>
      <p:sp>
        <p:nvSpPr>
          <p:cNvPr id="220164" name="Text Box 4">
            <a:extLst>
              <a:ext uri="{FF2B5EF4-FFF2-40B4-BE49-F238E27FC236}">
                <a16:creationId xmlns:a16="http://schemas.microsoft.com/office/drawing/2014/main" id="{5980D937-F890-4EE4-95E2-8B82F31CC446}"/>
              </a:ext>
            </a:extLst>
          </p:cNvPr>
          <p:cNvSpPr txBox="1">
            <a:spLocks noChangeArrowheads="1"/>
          </p:cNvSpPr>
          <p:nvPr/>
        </p:nvSpPr>
        <p:spPr bwMode="auto">
          <a:xfrm>
            <a:off x="358775" y="2209800"/>
            <a:ext cx="84613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None/>
            </a:pPr>
            <a:r>
              <a:rPr lang="en-GB" altLang="en-US" b="1" dirty="0">
                <a:solidFill>
                  <a:srgbClr val="FF6600"/>
                </a:solidFill>
              </a:rPr>
              <a:t>1.</a:t>
            </a:r>
            <a:r>
              <a:rPr lang="en-GB" altLang="en-US" dirty="0">
                <a:solidFill>
                  <a:srgbClr val="010066"/>
                </a:solidFill>
              </a:rPr>
              <a:t>  Write a balanced equation for the reaction:</a:t>
            </a:r>
          </a:p>
        </p:txBody>
      </p:sp>
      <p:sp>
        <p:nvSpPr>
          <p:cNvPr id="220166" name="Text Box 6">
            <a:extLst>
              <a:ext uri="{FF2B5EF4-FFF2-40B4-BE49-F238E27FC236}">
                <a16:creationId xmlns:a16="http://schemas.microsoft.com/office/drawing/2014/main" id="{1B8FBAF8-619A-476E-974F-9E76C50B3246}"/>
              </a:ext>
            </a:extLst>
          </p:cNvPr>
          <p:cNvSpPr txBox="1">
            <a:spLocks noChangeArrowheads="1"/>
          </p:cNvSpPr>
          <p:nvPr/>
        </p:nvSpPr>
        <p:spPr bwMode="auto">
          <a:xfrm>
            <a:off x="358775" y="3821113"/>
            <a:ext cx="85344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marL="355600" indent="-3556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None/>
            </a:pPr>
            <a:r>
              <a:rPr lang="en-GB" altLang="en-US" b="1" dirty="0">
                <a:solidFill>
                  <a:srgbClr val="FF6600"/>
                </a:solidFill>
              </a:rPr>
              <a:t>2.</a:t>
            </a:r>
            <a:r>
              <a:rPr lang="en-GB" altLang="en-US" dirty="0">
                <a:solidFill>
                  <a:srgbClr val="010066"/>
                </a:solidFill>
              </a:rPr>
              <a:t>  Calculate the number of moles of sodium hydroxide:</a:t>
            </a:r>
          </a:p>
        </p:txBody>
      </p:sp>
      <p:sp>
        <p:nvSpPr>
          <p:cNvPr id="35847" name="Text Box 11">
            <a:extLst>
              <a:ext uri="{FF2B5EF4-FFF2-40B4-BE49-F238E27FC236}">
                <a16:creationId xmlns:a16="http://schemas.microsoft.com/office/drawing/2014/main" id="{CC224D89-5CD9-4EAA-90AC-3EC6B279EFD4}"/>
              </a:ext>
            </a:extLst>
          </p:cNvPr>
          <p:cNvSpPr txBox="1">
            <a:spLocks noChangeArrowheads="1"/>
          </p:cNvSpPr>
          <p:nvPr/>
        </p:nvSpPr>
        <p:spPr bwMode="auto">
          <a:xfrm>
            <a:off x="354013" y="784225"/>
            <a:ext cx="7902575" cy="1200150"/>
          </a:xfrm>
          <a:prstGeom prst="rect">
            <a:avLst/>
          </a:prstGeom>
          <a:solidFill>
            <a:srgbClr val="FFCC99"/>
          </a:solidFill>
          <a:ln>
            <a:noFill/>
          </a:ln>
          <a:extLs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 endpoint of a titration was reached when 20</a:t>
            </a:r>
            <a:r>
              <a:rPr lang="en-GB" altLang="en-US" sz="1000" dirty="0">
                <a:solidFill>
                  <a:srgbClr val="010066"/>
                </a:solidFill>
              </a:rPr>
              <a:t> </a:t>
            </a:r>
            <a:r>
              <a:rPr lang="en-GB" altLang="en-US" dirty="0">
                <a:solidFill>
                  <a:srgbClr val="010066"/>
                </a:solidFill>
              </a:rPr>
              <a:t>cm</a:t>
            </a:r>
            <a:r>
              <a:rPr lang="en-GB" altLang="en-US" baseline="30000" dirty="0">
                <a:solidFill>
                  <a:srgbClr val="010066"/>
                </a:solidFill>
              </a:rPr>
              <a:t>3</a:t>
            </a:r>
            <a:r>
              <a:rPr lang="en-GB" altLang="en-US" dirty="0">
                <a:solidFill>
                  <a:srgbClr val="010066"/>
                </a:solidFill>
              </a:rPr>
              <a:t> of </a:t>
            </a:r>
            <a:br>
              <a:rPr lang="en-GB" altLang="en-US" dirty="0">
                <a:solidFill>
                  <a:srgbClr val="010066"/>
                </a:solidFill>
              </a:rPr>
            </a:br>
            <a:r>
              <a:rPr lang="en-GB" altLang="en-US" dirty="0">
                <a:solidFill>
                  <a:srgbClr val="010066"/>
                </a:solidFill>
              </a:rPr>
              <a:t>0.1</a:t>
            </a:r>
            <a:r>
              <a:rPr lang="en-GB" altLang="en-US" sz="1000" dirty="0">
                <a:solidFill>
                  <a:srgbClr val="010066"/>
                </a:solidFill>
              </a:rPr>
              <a:t> </a:t>
            </a:r>
            <a:r>
              <a:rPr lang="en-GB" altLang="en-US" dirty="0">
                <a:solidFill>
                  <a:srgbClr val="010066"/>
                </a:solidFill>
              </a:rPr>
              <a:t>mol/dm</a:t>
            </a:r>
            <a:r>
              <a:rPr lang="en-GB" altLang="en-US" baseline="30000" dirty="0">
                <a:solidFill>
                  <a:srgbClr val="010066"/>
                </a:solidFill>
              </a:rPr>
              <a:t>3</a:t>
            </a:r>
            <a:r>
              <a:rPr lang="en-GB" altLang="en-US" dirty="0">
                <a:solidFill>
                  <a:srgbClr val="010066"/>
                </a:solidFill>
              </a:rPr>
              <a:t> sodium hydroxide was added to 25</a:t>
            </a:r>
            <a:r>
              <a:rPr lang="en-GB" altLang="en-US" sz="1000" dirty="0">
                <a:solidFill>
                  <a:srgbClr val="010066"/>
                </a:solidFill>
              </a:rPr>
              <a:t> </a:t>
            </a:r>
            <a:r>
              <a:rPr lang="en-GB" altLang="en-US" dirty="0">
                <a:solidFill>
                  <a:srgbClr val="010066"/>
                </a:solidFill>
              </a:rPr>
              <a:t>cm</a:t>
            </a:r>
            <a:r>
              <a:rPr lang="en-GB" altLang="en-US" baseline="30000" dirty="0">
                <a:solidFill>
                  <a:srgbClr val="010066"/>
                </a:solidFill>
              </a:rPr>
              <a:t>3</a:t>
            </a:r>
            <a:r>
              <a:rPr lang="en-GB" altLang="en-US" dirty="0">
                <a:solidFill>
                  <a:srgbClr val="010066"/>
                </a:solidFill>
              </a:rPr>
              <a:t> of hydrochloric acid. What is the concentration of the acid?</a:t>
            </a:r>
          </a:p>
        </p:txBody>
      </p:sp>
      <p:pic>
        <p:nvPicPr>
          <p:cNvPr id="12" name="Picture 11" descr="Picture5.jpg">
            <a:extLst>
              <a:ext uri="{FF2B5EF4-FFF2-40B4-BE49-F238E27FC236}">
                <a16:creationId xmlns:a16="http://schemas.microsoft.com/office/drawing/2014/main" id="{B7472703-B259-4D73-AC18-F8B27E4AB08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528763" y="2752725"/>
            <a:ext cx="5802312" cy="823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Simplified Text Shape 1">
            <a:extLst>
              <a:ext uri="{FF2B5EF4-FFF2-40B4-BE49-F238E27FC236}">
                <a16:creationId xmlns:a16="http://schemas.microsoft.com/office/drawing/2014/main" id="{BF8859EB-A284-4D60-A15E-D62E6CC3C847}"/>
              </a:ext>
            </a:extLst>
          </p:cNvPr>
          <p:cNvSpPr txBox="1">
            <a:spLocks noChangeArrowheads="1"/>
          </p:cNvSpPr>
          <p:nvPr/>
        </p:nvSpPr>
        <p:spPr bwMode="auto">
          <a:xfrm>
            <a:off x="950913" y="4397375"/>
            <a:ext cx="7273925"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moles  =  concentration (mol/dm</a:t>
            </a:r>
            <a:r>
              <a:rPr lang="en-GB" altLang="en-US" baseline="30000" dirty="0">
                <a:solidFill>
                  <a:srgbClr val="010066"/>
                </a:solidFill>
              </a:rPr>
              <a:t>3</a:t>
            </a:r>
            <a:r>
              <a:rPr lang="en-GB" altLang="en-US" dirty="0">
                <a:solidFill>
                  <a:srgbClr val="010066"/>
                </a:solidFill>
              </a:rPr>
              <a:t>)  ×  volume (dm</a:t>
            </a:r>
            <a:r>
              <a:rPr lang="en-GB" altLang="en-US" baseline="30000" dirty="0">
                <a:solidFill>
                  <a:srgbClr val="010066"/>
                </a:solidFill>
              </a:rPr>
              <a:t>3</a:t>
            </a:r>
            <a:r>
              <a:rPr lang="en-GB" altLang="en-US" dirty="0">
                <a:solidFill>
                  <a:srgbClr val="010066"/>
                </a:solidFill>
              </a:rPr>
              <a:t>)</a:t>
            </a:r>
          </a:p>
        </p:txBody>
      </p:sp>
      <p:sp>
        <p:nvSpPr>
          <p:cNvPr id="14" name="Simplified Text Shape 2">
            <a:extLst>
              <a:ext uri="{FF2B5EF4-FFF2-40B4-BE49-F238E27FC236}">
                <a16:creationId xmlns:a16="http://schemas.microsoft.com/office/drawing/2014/main" id="{9F19EE59-B3CC-4455-9197-66405CDC758E}"/>
              </a:ext>
            </a:extLst>
          </p:cNvPr>
          <p:cNvSpPr txBox="1">
            <a:spLocks noChangeArrowheads="1"/>
          </p:cNvSpPr>
          <p:nvPr/>
        </p:nvSpPr>
        <p:spPr bwMode="auto">
          <a:xfrm>
            <a:off x="1960563" y="4978400"/>
            <a:ext cx="5461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  0.1 × (20 ÷ 1,000)</a:t>
            </a:r>
          </a:p>
        </p:txBody>
      </p:sp>
      <p:sp>
        <p:nvSpPr>
          <p:cNvPr id="16" name="Simplified Text Shape 3">
            <a:extLst>
              <a:ext uri="{FF2B5EF4-FFF2-40B4-BE49-F238E27FC236}">
                <a16:creationId xmlns:a16="http://schemas.microsoft.com/office/drawing/2014/main" id="{29608FB2-7887-4CC5-9D50-FBB9E956BEE2}"/>
              </a:ext>
            </a:extLst>
          </p:cNvPr>
          <p:cNvSpPr txBox="1">
            <a:spLocks noChangeArrowheads="1"/>
          </p:cNvSpPr>
          <p:nvPr/>
        </p:nvSpPr>
        <p:spPr bwMode="auto">
          <a:xfrm>
            <a:off x="1960563" y="5559425"/>
            <a:ext cx="54610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  0.002</a:t>
            </a:r>
            <a:r>
              <a:rPr lang="en-GB" altLang="en-US" sz="1000" dirty="0">
                <a:solidFill>
                  <a:srgbClr val="010066"/>
                </a:solidFill>
              </a:rPr>
              <a:t> </a:t>
            </a:r>
            <a:r>
              <a:rPr lang="en-GB" altLang="en-US" dirty="0">
                <a:solidFill>
                  <a:srgbClr val="010066"/>
                </a:solidFill>
              </a:rPr>
              <a:t>mol NaOH</a:t>
            </a:r>
          </a:p>
        </p:txBody>
      </p:sp>
      <p:pic>
        <p:nvPicPr>
          <p:cNvPr id="15" name="Picture 8">
            <a:hlinkClick r:id="" action="ppaction://hlinkshowjump?jump=nextslide"/>
            <a:extLst>
              <a:ext uri="{FF2B5EF4-FFF2-40B4-BE49-F238E27FC236}">
                <a16:creationId xmlns:a16="http://schemas.microsoft.com/office/drawing/2014/main" id="{96BA176A-9C9E-4FB2-9FEE-DCB8B0F07536}"/>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7" name="Picture 16">
            <a:extLst>
              <a:ext uri="{FF2B5EF4-FFF2-40B4-BE49-F238E27FC236}">
                <a16:creationId xmlns:a16="http://schemas.microsoft.com/office/drawing/2014/main" id="{BA1C3F0D-C145-45F0-BEB0-80F180848C50}"/>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016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016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13">
                                            <p:txEl>
                                              <p:pRg st="0" end="0"/>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nodeType="clickEffect">
                                  <p:stCondLst>
                                    <p:cond delay="0"/>
                                  </p:stCondLst>
                                  <p:childTnLst>
                                    <p:set>
                                      <p:cBhvr>
                                        <p:cTn id="24" dur="1" fill="hold">
                                          <p:stCondLst>
                                            <p:cond delay="0"/>
                                          </p:stCondLst>
                                        </p:cTn>
                                        <p:tgtEl>
                                          <p:spTgt spid="14">
                                            <p:txEl>
                                              <p:pRg st="0" end="0"/>
                                            </p:txEl>
                                          </p:spTgt>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16">
                                            <p:txEl>
                                              <p:pRg st="0" end="0"/>
                                            </p:txEl>
                                          </p:spTgt>
                                        </p:tgtEl>
                                        <p:attrNameLst>
                                          <p:attrName>style.visibility</p:attrName>
                                        </p:attrNameLst>
                                      </p:cBhvr>
                                      <p:to>
                                        <p:strVal val="visible"/>
                                      </p:to>
                                    </p:set>
                                  </p:childTnLst>
                                </p:cTn>
                              </p:par>
                            </p:childTnLst>
                          </p:cTn>
                        </p:par>
                        <p:par>
                          <p:cTn id="29" fill="hold">
                            <p:stCondLst>
                              <p:cond delay="0"/>
                            </p:stCondLst>
                            <p:childTnLst>
                              <p:par>
                                <p:cTn id="30" presetID="1" presetClass="entr" presetSubtype="0" fill="hold" nodeType="afterEffect">
                                  <p:stCondLst>
                                    <p:cond delay="0"/>
                                  </p:stCondLst>
                                  <p:childTnLst>
                                    <p:set>
                                      <p:cBhvr>
                                        <p:cTn id="31"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220164" grpId="0"/>
      <p:bldP spid="22016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218" name="Rectangle 10">
            <a:extLst>
              <a:ext uri="{FF2B5EF4-FFF2-40B4-BE49-F238E27FC236}">
                <a16:creationId xmlns:a16="http://schemas.microsoft.com/office/drawing/2014/main" id="{F4DF1520-0246-419E-B231-5EE6963BD3EE}"/>
              </a:ext>
            </a:extLst>
          </p:cNvPr>
          <p:cNvSpPr>
            <a:spLocks noChangeArrowheads="1"/>
          </p:cNvSpPr>
          <p:nvPr/>
        </p:nvSpPr>
        <p:spPr bwMode="auto">
          <a:xfrm>
            <a:off x="3519488" y="5241925"/>
            <a:ext cx="19923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volume (dm</a:t>
            </a:r>
            <a:r>
              <a:rPr lang="en-GB" altLang="en-US" baseline="30000" dirty="0">
                <a:solidFill>
                  <a:srgbClr val="010066"/>
                </a:solidFill>
              </a:rPr>
              <a:t>3</a:t>
            </a:r>
            <a:r>
              <a:rPr lang="en-GB" altLang="en-US" dirty="0">
                <a:solidFill>
                  <a:srgbClr val="010066"/>
                </a:solidFill>
              </a:rPr>
              <a:t>)</a:t>
            </a:r>
          </a:p>
        </p:txBody>
      </p:sp>
      <p:sp>
        <p:nvSpPr>
          <p:cNvPr id="36867" name="Rectangle 2">
            <a:extLst>
              <a:ext uri="{FF2B5EF4-FFF2-40B4-BE49-F238E27FC236}">
                <a16:creationId xmlns:a16="http://schemas.microsoft.com/office/drawing/2014/main" id="{E71B5C4B-3C39-4BD3-BB05-E7E45916C283}"/>
              </a:ext>
            </a:extLst>
          </p:cNvPr>
          <p:cNvSpPr>
            <a:spLocks noGrp="1" noChangeArrowheads="1"/>
          </p:cNvSpPr>
          <p:nvPr>
            <p:ph type="title"/>
          </p:nvPr>
        </p:nvSpPr>
        <p:spPr/>
        <p:txBody>
          <a:bodyPr/>
          <a:lstStyle/>
          <a:p>
            <a:r>
              <a:rPr lang="en-GB" altLang="en-US" dirty="0"/>
              <a:t>Titration calculations: worked example (2)</a:t>
            </a:r>
          </a:p>
        </p:txBody>
      </p:sp>
      <p:sp>
        <p:nvSpPr>
          <p:cNvPr id="36868" name="Text Box 3">
            <a:extLst>
              <a:ext uri="{FF2B5EF4-FFF2-40B4-BE49-F238E27FC236}">
                <a16:creationId xmlns:a16="http://schemas.microsoft.com/office/drawing/2014/main" id="{FEF2932C-B98E-4CDC-9E84-01210C7775CF}"/>
              </a:ext>
            </a:extLst>
          </p:cNvPr>
          <p:cNvSpPr txBox="1">
            <a:spLocks noChangeArrowheads="1"/>
          </p:cNvSpPr>
          <p:nvPr/>
        </p:nvSpPr>
        <p:spPr bwMode="auto">
          <a:xfrm>
            <a:off x="342900" y="784225"/>
            <a:ext cx="84613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None/>
            </a:pPr>
            <a:r>
              <a:rPr lang="en-GB" altLang="en-US" b="1" dirty="0">
                <a:solidFill>
                  <a:srgbClr val="FF6600"/>
                </a:solidFill>
              </a:rPr>
              <a:t>3.</a:t>
            </a:r>
            <a:r>
              <a:rPr lang="en-GB" altLang="en-US" dirty="0">
                <a:solidFill>
                  <a:srgbClr val="010066"/>
                </a:solidFill>
              </a:rPr>
              <a:t>  The balanced equation from step 1 shows that one mole of HCl reacts with one mole of NaOH:</a:t>
            </a:r>
          </a:p>
        </p:txBody>
      </p:sp>
      <p:sp>
        <p:nvSpPr>
          <p:cNvPr id="222212" name="Text Box 4">
            <a:extLst>
              <a:ext uri="{FF2B5EF4-FFF2-40B4-BE49-F238E27FC236}">
                <a16:creationId xmlns:a16="http://schemas.microsoft.com/office/drawing/2014/main" id="{899BCB1D-A13E-44C1-8FD5-0142B07FBBEA}"/>
              </a:ext>
            </a:extLst>
          </p:cNvPr>
          <p:cNvSpPr txBox="1">
            <a:spLocks noChangeArrowheads="1"/>
          </p:cNvSpPr>
          <p:nvPr/>
        </p:nvSpPr>
        <p:spPr bwMode="auto">
          <a:xfrm>
            <a:off x="342900" y="3836988"/>
            <a:ext cx="8174038"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marL="457200" indent="-457200">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buClr>
                <a:srgbClr val="FF6600"/>
              </a:buClr>
              <a:buFont typeface="Wingdings" panose="05000000000000000000" pitchFamily="2" charset="2"/>
              <a:buNone/>
            </a:pPr>
            <a:r>
              <a:rPr lang="en-GB" altLang="en-US" b="1" dirty="0">
                <a:solidFill>
                  <a:srgbClr val="FF6600"/>
                </a:solidFill>
              </a:rPr>
              <a:t>4.</a:t>
            </a:r>
            <a:r>
              <a:rPr lang="en-GB" altLang="en-US" dirty="0">
                <a:solidFill>
                  <a:srgbClr val="010066"/>
                </a:solidFill>
              </a:rPr>
              <a:t>  Use the number of moles to calculate the molar concentration of the hydrochloric acid:</a:t>
            </a:r>
          </a:p>
        </p:txBody>
      </p:sp>
      <p:sp>
        <p:nvSpPr>
          <p:cNvPr id="222213" name="Text Box 5">
            <a:extLst>
              <a:ext uri="{FF2B5EF4-FFF2-40B4-BE49-F238E27FC236}">
                <a16:creationId xmlns:a16="http://schemas.microsoft.com/office/drawing/2014/main" id="{8E6F63CB-DC47-4E96-BD9A-E0046E1C4166}"/>
              </a:ext>
            </a:extLst>
          </p:cNvPr>
          <p:cNvSpPr txBox="1">
            <a:spLocks noChangeArrowheads="1"/>
          </p:cNvSpPr>
          <p:nvPr/>
        </p:nvSpPr>
        <p:spPr bwMode="auto">
          <a:xfrm>
            <a:off x="3138488" y="5767388"/>
            <a:ext cx="3097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 </a:t>
            </a:r>
            <a:r>
              <a:rPr lang="en-GB" altLang="en-US" b="1" dirty="0">
                <a:solidFill>
                  <a:srgbClr val="FF6600"/>
                </a:solidFill>
              </a:rPr>
              <a:t>0.08</a:t>
            </a:r>
            <a:r>
              <a:rPr lang="en-GB" altLang="en-US" sz="1000" b="1" dirty="0">
                <a:solidFill>
                  <a:srgbClr val="FF6600"/>
                </a:solidFill>
              </a:rPr>
              <a:t> </a:t>
            </a:r>
            <a:r>
              <a:rPr lang="en-GB" altLang="en-US" b="1" dirty="0">
                <a:solidFill>
                  <a:srgbClr val="FF6600"/>
                </a:solidFill>
              </a:rPr>
              <a:t>mol/dm</a:t>
            </a:r>
            <a:r>
              <a:rPr lang="en-GB" altLang="en-US" b="1" baseline="30000" dirty="0">
                <a:solidFill>
                  <a:srgbClr val="FF6600"/>
                </a:solidFill>
              </a:rPr>
              <a:t>3</a:t>
            </a:r>
            <a:endParaRPr lang="en-GB" altLang="en-US" b="1" dirty="0">
              <a:solidFill>
                <a:srgbClr val="FF6600"/>
              </a:solidFill>
            </a:endParaRPr>
          </a:p>
        </p:txBody>
      </p:sp>
      <p:sp>
        <p:nvSpPr>
          <p:cNvPr id="222216" name="Rectangle 8">
            <a:extLst>
              <a:ext uri="{FF2B5EF4-FFF2-40B4-BE49-F238E27FC236}">
                <a16:creationId xmlns:a16="http://schemas.microsoft.com/office/drawing/2014/main" id="{7EF87341-4EAA-40E4-BB32-6DCA33FC07C7}"/>
              </a:ext>
            </a:extLst>
          </p:cNvPr>
          <p:cNvSpPr>
            <a:spLocks noChangeArrowheads="1"/>
          </p:cNvSpPr>
          <p:nvPr/>
        </p:nvSpPr>
        <p:spPr bwMode="auto">
          <a:xfrm>
            <a:off x="4016375" y="4751388"/>
            <a:ext cx="9985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moles</a:t>
            </a:r>
          </a:p>
        </p:txBody>
      </p:sp>
      <p:sp>
        <p:nvSpPr>
          <p:cNvPr id="222217" name="Line 9">
            <a:extLst>
              <a:ext uri="{FF2B5EF4-FFF2-40B4-BE49-F238E27FC236}">
                <a16:creationId xmlns:a16="http://schemas.microsoft.com/office/drawing/2014/main" id="{5657F2A0-7314-44E6-AD33-DF9CBB8E29DB}"/>
              </a:ext>
            </a:extLst>
          </p:cNvPr>
          <p:cNvSpPr>
            <a:spLocks noChangeShapeType="1"/>
          </p:cNvSpPr>
          <p:nvPr/>
        </p:nvSpPr>
        <p:spPr bwMode="auto">
          <a:xfrm>
            <a:off x="3556000" y="5224463"/>
            <a:ext cx="1836738"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2221" name="Rectangle 13">
            <a:extLst>
              <a:ext uri="{FF2B5EF4-FFF2-40B4-BE49-F238E27FC236}">
                <a16:creationId xmlns:a16="http://schemas.microsoft.com/office/drawing/2014/main" id="{16F5AED2-BA4F-453D-95F5-4AAC9BD3AA74}"/>
              </a:ext>
            </a:extLst>
          </p:cNvPr>
          <p:cNvSpPr>
            <a:spLocks noChangeArrowheads="1"/>
          </p:cNvSpPr>
          <p:nvPr/>
        </p:nvSpPr>
        <p:spPr bwMode="auto">
          <a:xfrm>
            <a:off x="6624638" y="4751388"/>
            <a:ext cx="947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0.002</a:t>
            </a:r>
          </a:p>
        </p:txBody>
      </p:sp>
      <p:sp>
        <p:nvSpPr>
          <p:cNvPr id="222222" name="Line 14">
            <a:extLst>
              <a:ext uri="{FF2B5EF4-FFF2-40B4-BE49-F238E27FC236}">
                <a16:creationId xmlns:a16="http://schemas.microsoft.com/office/drawing/2014/main" id="{5C9054BF-3354-4F9C-BE4D-BE2789AA8C57}"/>
              </a:ext>
            </a:extLst>
          </p:cNvPr>
          <p:cNvSpPr>
            <a:spLocks noChangeShapeType="1"/>
          </p:cNvSpPr>
          <p:nvPr/>
        </p:nvSpPr>
        <p:spPr bwMode="auto">
          <a:xfrm>
            <a:off x="6161088" y="5224463"/>
            <a:ext cx="1836737"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2223" name="Rectangle 15">
            <a:extLst>
              <a:ext uri="{FF2B5EF4-FFF2-40B4-BE49-F238E27FC236}">
                <a16:creationId xmlns:a16="http://schemas.microsoft.com/office/drawing/2014/main" id="{31EFD98A-EAFC-4712-B656-BACF27C96EC3}"/>
              </a:ext>
            </a:extLst>
          </p:cNvPr>
          <p:cNvSpPr>
            <a:spLocks noChangeArrowheads="1"/>
          </p:cNvSpPr>
          <p:nvPr/>
        </p:nvSpPr>
        <p:spPr bwMode="auto">
          <a:xfrm>
            <a:off x="6227763" y="5241925"/>
            <a:ext cx="184217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(25 ÷ 1,000)</a:t>
            </a:r>
          </a:p>
        </p:txBody>
      </p:sp>
      <p:sp>
        <p:nvSpPr>
          <p:cNvPr id="222224" name="Text Box 16">
            <a:extLst>
              <a:ext uri="{FF2B5EF4-FFF2-40B4-BE49-F238E27FC236}">
                <a16:creationId xmlns:a16="http://schemas.microsoft.com/office/drawing/2014/main" id="{C8D1D6EB-B6C7-4D26-AC30-95E0932A76EA}"/>
              </a:ext>
            </a:extLst>
          </p:cNvPr>
          <p:cNvSpPr txBox="1">
            <a:spLocks noChangeArrowheads="1"/>
          </p:cNvSpPr>
          <p:nvPr/>
        </p:nvSpPr>
        <p:spPr bwMode="auto">
          <a:xfrm>
            <a:off x="5610225" y="4941888"/>
            <a:ext cx="520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dirty="0">
                <a:solidFill>
                  <a:srgbClr val="010066"/>
                </a:solidFill>
              </a:rPr>
              <a:t>=</a:t>
            </a:r>
          </a:p>
        </p:txBody>
      </p:sp>
      <p:sp>
        <p:nvSpPr>
          <p:cNvPr id="222225" name="Text Box 17">
            <a:extLst>
              <a:ext uri="{FF2B5EF4-FFF2-40B4-BE49-F238E27FC236}">
                <a16:creationId xmlns:a16="http://schemas.microsoft.com/office/drawing/2014/main" id="{05B8A17F-806C-4169-A26C-A75E157930B4}"/>
              </a:ext>
            </a:extLst>
          </p:cNvPr>
          <p:cNvSpPr txBox="1">
            <a:spLocks noChangeArrowheads="1"/>
          </p:cNvSpPr>
          <p:nvPr/>
        </p:nvSpPr>
        <p:spPr bwMode="auto">
          <a:xfrm>
            <a:off x="774700" y="2741613"/>
            <a:ext cx="76184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Therefore 0.002</a:t>
            </a:r>
            <a:r>
              <a:rPr lang="en-GB" altLang="en-US" sz="1000" dirty="0">
                <a:solidFill>
                  <a:srgbClr val="010066"/>
                </a:solidFill>
              </a:rPr>
              <a:t> </a:t>
            </a:r>
            <a:r>
              <a:rPr lang="en-GB" altLang="en-US" dirty="0">
                <a:solidFill>
                  <a:srgbClr val="010066"/>
                </a:solidFill>
              </a:rPr>
              <a:t>moles of NaOH will react with:</a:t>
            </a:r>
          </a:p>
        </p:txBody>
      </p:sp>
      <p:sp>
        <p:nvSpPr>
          <p:cNvPr id="222226" name="Text Box 18">
            <a:extLst>
              <a:ext uri="{FF2B5EF4-FFF2-40B4-BE49-F238E27FC236}">
                <a16:creationId xmlns:a16="http://schemas.microsoft.com/office/drawing/2014/main" id="{EA2E6044-ACC9-47B0-ACBD-2D24C5F68EF7}"/>
              </a:ext>
            </a:extLst>
          </p:cNvPr>
          <p:cNvSpPr txBox="1">
            <a:spLocks noChangeArrowheads="1"/>
          </p:cNvSpPr>
          <p:nvPr/>
        </p:nvSpPr>
        <p:spPr bwMode="auto">
          <a:xfrm>
            <a:off x="774700" y="3173413"/>
            <a:ext cx="48387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0.002</a:t>
            </a:r>
            <a:r>
              <a:rPr lang="en-GB" altLang="en-US" sz="1000" b="1" dirty="0">
                <a:solidFill>
                  <a:srgbClr val="010066"/>
                </a:solidFill>
              </a:rPr>
              <a:t> </a:t>
            </a:r>
            <a:r>
              <a:rPr lang="en-GB" altLang="en-US" b="1" dirty="0">
                <a:solidFill>
                  <a:srgbClr val="010066"/>
                </a:solidFill>
              </a:rPr>
              <a:t>moles</a:t>
            </a:r>
            <a:r>
              <a:rPr lang="en-GB" altLang="en-US" dirty="0">
                <a:solidFill>
                  <a:srgbClr val="010066"/>
                </a:solidFill>
              </a:rPr>
              <a:t> of HCl.</a:t>
            </a:r>
          </a:p>
        </p:txBody>
      </p:sp>
      <p:grpSp>
        <p:nvGrpSpPr>
          <p:cNvPr id="2" name="Group 23">
            <a:extLst>
              <a:ext uri="{FF2B5EF4-FFF2-40B4-BE49-F238E27FC236}">
                <a16:creationId xmlns:a16="http://schemas.microsoft.com/office/drawing/2014/main" id="{2DBD8032-05CD-4763-A164-4EB7AF877755}"/>
              </a:ext>
            </a:extLst>
          </p:cNvPr>
          <p:cNvGrpSpPr>
            <a:grpSpLocks/>
          </p:cNvGrpSpPr>
          <p:nvPr/>
        </p:nvGrpSpPr>
        <p:grpSpPr bwMode="auto">
          <a:xfrm>
            <a:off x="698500" y="4702175"/>
            <a:ext cx="7637463" cy="1592263"/>
            <a:chOff x="699150" y="4702634"/>
            <a:chExt cx="7637329" cy="1591290"/>
          </a:xfrm>
        </p:grpSpPr>
        <p:sp>
          <p:nvSpPr>
            <p:cNvPr id="36883" name="Rectangle 18">
              <a:extLst>
                <a:ext uri="{FF2B5EF4-FFF2-40B4-BE49-F238E27FC236}">
                  <a16:creationId xmlns:a16="http://schemas.microsoft.com/office/drawing/2014/main" id="{5F1DCA3D-50AF-4B05-BC56-4A64DE8DA8ED}"/>
                </a:ext>
              </a:extLst>
            </p:cNvPr>
            <p:cNvSpPr>
              <a:spLocks noChangeArrowheads="1"/>
            </p:cNvSpPr>
            <p:nvPr/>
          </p:nvSpPr>
          <p:spPr bwMode="auto">
            <a:xfrm>
              <a:off x="817908" y="4702634"/>
              <a:ext cx="7518571" cy="1591290"/>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dirty="0"/>
            </a:p>
          </p:txBody>
        </p:sp>
        <p:grpSp>
          <p:nvGrpSpPr>
            <p:cNvPr id="36884" name="Group 22">
              <a:extLst>
                <a:ext uri="{FF2B5EF4-FFF2-40B4-BE49-F238E27FC236}">
                  <a16:creationId xmlns:a16="http://schemas.microsoft.com/office/drawing/2014/main" id="{0A3A9D4F-7E03-40B4-9604-EBF9256E1DFC}"/>
                </a:ext>
              </a:extLst>
            </p:cNvPr>
            <p:cNvGrpSpPr>
              <a:grpSpLocks/>
            </p:cNvGrpSpPr>
            <p:nvPr/>
          </p:nvGrpSpPr>
          <p:grpSpPr bwMode="auto">
            <a:xfrm>
              <a:off x="699150" y="4777345"/>
              <a:ext cx="2808030" cy="830997"/>
              <a:chOff x="342900" y="4777345"/>
              <a:chExt cx="2808030" cy="830997"/>
            </a:xfrm>
          </p:grpSpPr>
          <p:sp>
            <p:nvSpPr>
              <p:cNvPr id="36885" name="Rectangle 7">
                <a:extLst>
                  <a:ext uri="{FF2B5EF4-FFF2-40B4-BE49-F238E27FC236}">
                    <a16:creationId xmlns:a16="http://schemas.microsoft.com/office/drawing/2014/main" id="{D3F4D979-9E47-4010-A7B7-394141557E97}"/>
                  </a:ext>
                </a:extLst>
              </p:cNvPr>
              <p:cNvSpPr>
                <a:spLocks noChangeArrowheads="1"/>
              </p:cNvSpPr>
              <p:nvPr/>
            </p:nvSpPr>
            <p:spPr bwMode="auto">
              <a:xfrm>
                <a:off x="342900" y="4777345"/>
                <a:ext cx="2566555"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molar concentration</a:t>
                </a:r>
              </a:p>
            </p:txBody>
          </p:sp>
          <p:sp>
            <p:nvSpPr>
              <p:cNvPr id="36886" name="Rectangle 21">
                <a:extLst>
                  <a:ext uri="{FF2B5EF4-FFF2-40B4-BE49-F238E27FC236}">
                    <a16:creationId xmlns:a16="http://schemas.microsoft.com/office/drawing/2014/main" id="{FE949194-8E3A-46C2-BB7A-0C1B0321234C}"/>
                  </a:ext>
                </a:extLst>
              </p:cNvPr>
              <p:cNvSpPr>
                <a:spLocks noChangeArrowheads="1"/>
              </p:cNvSpPr>
              <p:nvPr/>
            </p:nvSpPr>
            <p:spPr bwMode="auto">
              <a:xfrm>
                <a:off x="2786728" y="4962011"/>
                <a:ext cx="364202"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t>
                </a:r>
                <a:endParaRPr lang="en-GB" altLang="en-US" dirty="0"/>
              </a:p>
            </p:txBody>
          </p:sp>
        </p:grpSp>
      </p:grpSp>
      <p:pic>
        <p:nvPicPr>
          <p:cNvPr id="24" name="Picture 23" descr="Picture6.jpg">
            <a:extLst>
              <a:ext uri="{FF2B5EF4-FFF2-40B4-BE49-F238E27FC236}">
                <a16:creationId xmlns:a16="http://schemas.microsoft.com/office/drawing/2014/main" id="{EB246741-4EE4-4DCD-8B5F-8A63E94A172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203325" y="1757363"/>
            <a:ext cx="5802313" cy="8239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Picture 8">
            <a:hlinkClick r:id="" action="ppaction://hlinkshowjump?jump=nextslide"/>
            <a:extLst>
              <a:ext uri="{FF2B5EF4-FFF2-40B4-BE49-F238E27FC236}">
                <a16:creationId xmlns:a16="http://schemas.microsoft.com/office/drawing/2014/main" id="{776E7286-5E46-433F-A5FB-67ED7DAC91A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22" name="Picture 21">
            <a:extLst>
              <a:ext uri="{FF2B5EF4-FFF2-40B4-BE49-F238E27FC236}">
                <a16:creationId xmlns:a16="http://schemas.microsoft.com/office/drawing/2014/main" id="{2B9B8801-AF7C-4CDF-A42F-AFBC1CADD4DD}"/>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22225"/>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22226"/>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2212"/>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22216"/>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222217"/>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222218"/>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222224"/>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2221"/>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222222"/>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222223"/>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22213"/>
                                        </p:tgtEl>
                                        <p:attrNameLst>
                                          <p:attrName>style.visibility</p:attrName>
                                        </p:attrNameLst>
                                      </p:cBhvr>
                                      <p:to>
                                        <p:strVal val="visible"/>
                                      </p:to>
                                    </p:set>
                                  </p:childTnLst>
                                </p:cTn>
                              </p:par>
                            </p:childTnLst>
                          </p:cTn>
                        </p:par>
                        <p:par>
                          <p:cTn id="43" fill="hold">
                            <p:stCondLst>
                              <p:cond delay="0"/>
                            </p:stCondLst>
                            <p:childTnLst>
                              <p:par>
                                <p:cTn id="44" presetID="1" presetClass="entr" presetSubtype="0" fill="hold" nodeType="afterEffect">
                                  <p:stCondLst>
                                    <p:cond delay="0"/>
                                  </p:stCondLst>
                                  <p:childTnLst>
                                    <p:set>
                                      <p:cBhvr>
                                        <p:cTn id="45" dur="1" fill="hold">
                                          <p:stCondLst>
                                            <p:cond delay="0"/>
                                          </p:stCondLst>
                                        </p:cTn>
                                        <p:tgtEl>
                                          <p:spTgt spid="2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218" grpId="0"/>
      <p:bldP spid="222212" grpId="0"/>
      <p:bldP spid="222213" grpId="0"/>
      <p:bldP spid="222216" grpId="0"/>
      <p:bldP spid="222221" grpId="0"/>
      <p:bldP spid="222223" grpId="0"/>
      <p:bldP spid="222224" grpId="0"/>
      <p:bldP spid="222225" grpId="0"/>
      <p:bldP spid="222226" grpId="0"/>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7" name="Rectangle 2">
            <a:extLst>
              <a:ext uri="{FF2B5EF4-FFF2-40B4-BE49-F238E27FC236}">
                <a16:creationId xmlns:a16="http://schemas.microsoft.com/office/drawing/2014/main" id="{20424470-7B1F-456B-9F97-B520FD86608C}"/>
              </a:ext>
            </a:extLst>
          </p:cNvPr>
          <p:cNvSpPr>
            <a:spLocks noGrp="1" noChangeArrowheads="1"/>
          </p:cNvSpPr>
          <p:nvPr>
            <p:ph type="title"/>
          </p:nvPr>
        </p:nvSpPr>
        <p:spPr>
          <a:noFill/>
        </p:spPr>
        <p:txBody>
          <a:bodyPr>
            <a:spAutoFit/>
          </a:bodyPr>
          <a:lstStyle/>
          <a:p>
            <a:r>
              <a:rPr lang="en-GB" altLang="en-US" dirty="0"/>
              <a:t>Titration calculations: questions</a:t>
            </a:r>
          </a:p>
        </p:txBody>
      </p:sp>
      <p:pic>
        <p:nvPicPr>
          <p:cNvPr id="9" name="Picture 5" descr="flash_icon">
            <a:extLst>
              <a:ext uri="{FF2B5EF4-FFF2-40B4-BE49-F238E27FC236}">
                <a16:creationId xmlns:a16="http://schemas.microsoft.com/office/drawing/2014/main" id="{573B0D5E-FF99-4910-80EC-5EA8FB31D111}"/>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3B0C3B6E-D868-4A21-B00B-F836AFAE6967}"/>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8" name="Picture 7">
            <a:extLst>
              <a:ext uri="{FF2B5EF4-FFF2-40B4-BE49-F238E27FC236}">
                <a16:creationId xmlns:a16="http://schemas.microsoft.com/office/drawing/2014/main" id="{94517DD2-B17C-43E8-BC24-5E8CCD660317}"/>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8">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6184"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2AAC24AE-9E6E-417C-BBE0-F007C5093A37}"/>
                    </a:ext>
                  </a:extLst>
                </p:cNvPr>
                <p:cNvPicPr>
                  <a:picLocks/>
                </p:cNvPicPr>
                <p:nvPr/>
              </p:nvPicPr>
              <p:blipFill>
                <a:blip r:embed="rId9"/>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9639" name="Text Box 23">
            <a:extLst>
              <a:ext uri="{FF2B5EF4-FFF2-40B4-BE49-F238E27FC236}">
                <a16:creationId xmlns:a16="http://schemas.microsoft.com/office/drawing/2014/main" id="{00D51A22-AF84-463D-85F5-6C025D36B0DE}"/>
              </a:ext>
            </a:extLst>
          </p:cNvPr>
          <p:cNvSpPr txBox="1">
            <a:spLocks noChangeArrowheads="1"/>
          </p:cNvSpPr>
          <p:nvPr/>
        </p:nvSpPr>
        <p:spPr bwMode="auto">
          <a:xfrm>
            <a:off x="3018342" y="5676727"/>
            <a:ext cx="28289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r>
              <a:rPr lang="en-GB" altLang="en-US" dirty="0">
                <a:solidFill>
                  <a:srgbClr val="010066"/>
                </a:solidFill>
              </a:rPr>
              <a:t>divide by 1,000</a:t>
            </a:r>
            <a:endParaRPr lang="en-GB" altLang="en-US" baseline="30000" dirty="0">
              <a:solidFill>
                <a:srgbClr val="010066"/>
              </a:solidFill>
            </a:endParaRPr>
          </a:p>
        </p:txBody>
      </p:sp>
      <p:sp>
        <p:nvSpPr>
          <p:cNvPr id="239638" name="Text Box 22">
            <a:extLst>
              <a:ext uri="{FF2B5EF4-FFF2-40B4-BE49-F238E27FC236}">
                <a16:creationId xmlns:a16="http://schemas.microsoft.com/office/drawing/2014/main" id="{A8ABBA7F-A76F-4229-8800-86EEB16EC7C0}"/>
              </a:ext>
            </a:extLst>
          </p:cNvPr>
          <p:cNvSpPr txBox="1">
            <a:spLocks noChangeArrowheads="1"/>
          </p:cNvSpPr>
          <p:nvPr/>
        </p:nvSpPr>
        <p:spPr bwMode="auto">
          <a:xfrm>
            <a:off x="3288506" y="4691555"/>
            <a:ext cx="256698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multiply by 1,000</a:t>
            </a:r>
            <a:endParaRPr lang="en-GB" altLang="en-US" baseline="30000" dirty="0">
              <a:solidFill>
                <a:srgbClr val="010066"/>
              </a:solidFill>
            </a:endParaRPr>
          </a:p>
        </p:txBody>
      </p:sp>
      <p:sp>
        <p:nvSpPr>
          <p:cNvPr id="18436" name="Rectangle 2">
            <a:extLst>
              <a:ext uri="{FF2B5EF4-FFF2-40B4-BE49-F238E27FC236}">
                <a16:creationId xmlns:a16="http://schemas.microsoft.com/office/drawing/2014/main" id="{D9E6AE30-F03E-47B6-B80F-3093BF65FE80}"/>
              </a:ext>
            </a:extLst>
          </p:cNvPr>
          <p:cNvSpPr>
            <a:spLocks noGrp="1" noChangeArrowheads="1"/>
          </p:cNvSpPr>
          <p:nvPr>
            <p:ph type="title"/>
          </p:nvPr>
        </p:nvSpPr>
        <p:spPr/>
        <p:txBody>
          <a:bodyPr/>
          <a:lstStyle/>
          <a:p>
            <a:r>
              <a:rPr lang="en-GB" altLang="en-US" dirty="0"/>
              <a:t>Measuring concentrations</a:t>
            </a:r>
          </a:p>
        </p:txBody>
      </p:sp>
      <p:sp>
        <p:nvSpPr>
          <p:cNvPr id="239621" name="Text Box 5">
            <a:extLst>
              <a:ext uri="{FF2B5EF4-FFF2-40B4-BE49-F238E27FC236}">
                <a16:creationId xmlns:a16="http://schemas.microsoft.com/office/drawing/2014/main" id="{BB13D820-B731-44BC-ACED-4748EF160B8F}"/>
              </a:ext>
            </a:extLst>
          </p:cNvPr>
          <p:cNvSpPr txBox="1">
            <a:spLocks noChangeArrowheads="1"/>
          </p:cNvSpPr>
          <p:nvPr/>
        </p:nvSpPr>
        <p:spPr bwMode="auto">
          <a:xfrm>
            <a:off x="358775" y="825045"/>
            <a:ext cx="86296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There are two ways of measuring concentration:</a:t>
            </a:r>
          </a:p>
        </p:txBody>
      </p:sp>
      <p:sp>
        <p:nvSpPr>
          <p:cNvPr id="394249" name="Text Box 91">
            <a:extLst>
              <a:ext uri="{FF2B5EF4-FFF2-40B4-BE49-F238E27FC236}">
                <a16:creationId xmlns:a16="http://schemas.microsoft.com/office/drawing/2014/main" id="{80CB2013-4727-49CF-8C63-0A9340D62A4F}"/>
              </a:ext>
            </a:extLst>
          </p:cNvPr>
          <p:cNvSpPr txBox="1">
            <a:spLocks noChangeArrowheads="1"/>
          </p:cNvSpPr>
          <p:nvPr/>
        </p:nvSpPr>
        <p:spPr bwMode="auto">
          <a:xfrm>
            <a:off x="358775" y="1538697"/>
            <a:ext cx="7554913"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solidFill>
                  <a:srgbClr val="010066"/>
                </a:solidFill>
              </a:rPr>
              <a:t>mass</a:t>
            </a:r>
            <a:r>
              <a:rPr lang="en-GB" altLang="en-US" dirty="0">
                <a:solidFill>
                  <a:srgbClr val="010066"/>
                </a:solidFill>
              </a:rPr>
              <a:t> per unit volume, </a:t>
            </a:r>
            <a:r>
              <a:rPr lang="en-GB" altLang="en-US" dirty="0"/>
              <a:t>e.g. grams per decimeter cubed (g/dm</a:t>
            </a:r>
            <a:r>
              <a:rPr lang="en-GB" altLang="en-US" baseline="30000" dirty="0"/>
              <a:t>3</a:t>
            </a:r>
            <a:r>
              <a:rPr lang="en-GB" altLang="en-US" dirty="0"/>
              <a:t>) </a:t>
            </a:r>
          </a:p>
        </p:txBody>
      </p:sp>
      <p:sp>
        <p:nvSpPr>
          <p:cNvPr id="2" name="Text Box 92">
            <a:extLst>
              <a:ext uri="{FF2B5EF4-FFF2-40B4-BE49-F238E27FC236}">
                <a16:creationId xmlns:a16="http://schemas.microsoft.com/office/drawing/2014/main" id="{C684ED52-C323-432E-BAB2-5E7735EB1D08}"/>
              </a:ext>
            </a:extLst>
          </p:cNvPr>
          <p:cNvSpPr txBox="1">
            <a:spLocks noChangeArrowheads="1"/>
          </p:cNvSpPr>
          <p:nvPr/>
        </p:nvSpPr>
        <p:spPr bwMode="auto">
          <a:xfrm>
            <a:off x="360363" y="2560096"/>
            <a:ext cx="7553325" cy="830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63538" indent="-363538">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buClr>
                <a:srgbClr val="FF6600"/>
              </a:buClr>
              <a:buFont typeface="Wingdings" panose="05000000000000000000" pitchFamily="2" charset="2"/>
              <a:buChar char="l"/>
            </a:pPr>
            <a:r>
              <a:rPr lang="en-GB" altLang="en-US" b="1" dirty="0"/>
              <a:t>moles</a:t>
            </a:r>
            <a:r>
              <a:rPr lang="en-GB" altLang="en-US" dirty="0"/>
              <a:t> per unit volume, e.g. moles per decimeter cubed (mol/dm</a:t>
            </a:r>
            <a:r>
              <a:rPr lang="en-GB" altLang="en-US" baseline="30000" dirty="0"/>
              <a:t>3</a:t>
            </a:r>
            <a:r>
              <a:rPr lang="en-GB" altLang="en-US" dirty="0"/>
              <a:t>)</a:t>
            </a:r>
            <a:r>
              <a:rPr lang="en-GB" altLang="en-US" dirty="0">
                <a:solidFill>
                  <a:srgbClr val="010066"/>
                </a:solidFill>
              </a:rPr>
              <a:t>.</a:t>
            </a:r>
          </a:p>
        </p:txBody>
      </p:sp>
      <p:sp>
        <p:nvSpPr>
          <p:cNvPr id="239624" name="Text Box 8">
            <a:extLst>
              <a:ext uri="{FF2B5EF4-FFF2-40B4-BE49-F238E27FC236}">
                <a16:creationId xmlns:a16="http://schemas.microsoft.com/office/drawing/2014/main" id="{8513DCBB-E9BD-4201-977D-EA60F91CF034}"/>
              </a:ext>
            </a:extLst>
          </p:cNvPr>
          <p:cNvSpPr txBox="1">
            <a:spLocks noChangeArrowheads="1"/>
          </p:cNvSpPr>
          <p:nvPr/>
        </p:nvSpPr>
        <p:spPr bwMode="auto">
          <a:xfrm>
            <a:off x="378618" y="3690345"/>
            <a:ext cx="7515225" cy="831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A </a:t>
            </a:r>
            <a:r>
              <a:rPr lang="en-GB" altLang="en-US" b="1" dirty="0">
                <a:solidFill>
                  <a:srgbClr val="FF6600"/>
                </a:solidFill>
              </a:rPr>
              <a:t>cubic decimeter</a:t>
            </a:r>
            <a:r>
              <a:rPr lang="en-GB" altLang="en-US" dirty="0">
                <a:solidFill>
                  <a:srgbClr val="010066"/>
                </a:solidFill>
              </a:rPr>
              <a:t> (dm</a:t>
            </a:r>
            <a:r>
              <a:rPr lang="en-GB" altLang="en-US" baseline="30000" dirty="0">
                <a:solidFill>
                  <a:srgbClr val="010066"/>
                </a:solidFill>
              </a:rPr>
              <a:t>3</a:t>
            </a:r>
            <a:r>
              <a:rPr lang="en-GB" altLang="en-US" dirty="0">
                <a:solidFill>
                  <a:srgbClr val="010066"/>
                </a:solidFill>
              </a:rPr>
              <a:t>) is a unit of volume. 1</a:t>
            </a:r>
            <a:r>
              <a:rPr lang="en-GB" altLang="en-US" sz="1000" dirty="0">
                <a:solidFill>
                  <a:srgbClr val="010066"/>
                </a:solidFill>
              </a:rPr>
              <a:t> </a:t>
            </a:r>
            <a:r>
              <a:rPr lang="en-GB" altLang="en-US" dirty="0">
                <a:solidFill>
                  <a:srgbClr val="010066"/>
                </a:solidFill>
              </a:rPr>
              <a:t>dm</a:t>
            </a:r>
            <a:r>
              <a:rPr lang="en-GB" altLang="en-US" baseline="30000" dirty="0">
                <a:solidFill>
                  <a:srgbClr val="010066"/>
                </a:solidFill>
              </a:rPr>
              <a:t>3 </a:t>
            </a:r>
            <a:r>
              <a:rPr lang="en-GB" altLang="en-US" dirty="0">
                <a:solidFill>
                  <a:srgbClr val="010066"/>
                </a:solidFill>
              </a:rPr>
              <a:t>is equivalent to 1,000</a:t>
            </a:r>
            <a:r>
              <a:rPr lang="en-GB" altLang="en-US" sz="1000" dirty="0">
                <a:solidFill>
                  <a:srgbClr val="010066"/>
                </a:solidFill>
              </a:rPr>
              <a:t> </a:t>
            </a:r>
            <a:r>
              <a:rPr lang="en-GB" altLang="en-US" dirty="0">
                <a:solidFill>
                  <a:srgbClr val="010066"/>
                </a:solidFill>
              </a:rPr>
              <a:t>cm</a:t>
            </a:r>
            <a:r>
              <a:rPr lang="en-GB" altLang="en-US" baseline="30000" dirty="0">
                <a:solidFill>
                  <a:srgbClr val="010066"/>
                </a:solidFill>
              </a:rPr>
              <a:t>3</a:t>
            </a:r>
            <a:r>
              <a:rPr lang="en-GB" altLang="en-US" dirty="0">
                <a:solidFill>
                  <a:srgbClr val="010066"/>
                </a:solidFill>
              </a:rPr>
              <a:t>.</a:t>
            </a:r>
          </a:p>
        </p:txBody>
      </p:sp>
      <p:sp>
        <p:nvSpPr>
          <p:cNvPr id="239627" name="Text Box 11">
            <a:extLst>
              <a:ext uri="{FF2B5EF4-FFF2-40B4-BE49-F238E27FC236}">
                <a16:creationId xmlns:a16="http://schemas.microsoft.com/office/drawing/2014/main" id="{AC835945-DC2D-4854-A387-148555B19B0A}"/>
              </a:ext>
            </a:extLst>
          </p:cNvPr>
          <p:cNvSpPr txBox="1">
            <a:spLocks noChangeArrowheads="1"/>
          </p:cNvSpPr>
          <p:nvPr/>
        </p:nvSpPr>
        <p:spPr bwMode="auto">
          <a:xfrm>
            <a:off x="1997579" y="5167821"/>
            <a:ext cx="1130300"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3000" b="1" dirty="0">
                <a:solidFill>
                  <a:srgbClr val="010066"/>
                </a:solidFill>
              </a:rPr>
              <a:t>cm</a:t>
            </a:r>
            <a:r>
              <a:rPr lang="en-GB" altLang="en-US" sz="3000" b="1" baseline="30000" dirty="0">
                <a:solidFill>
                  <a:srgbClr val="010066"/>
                </a:solidFill>
              </a:rPr>
              <a:t>3</a:t>
            </a:r>
          </a:p>
        </p:txBody>
      </p:sp>
      <p:sp>
        <p:nvSpPr>
          <p:cNvPr id="239628" name="Text Box 12">
            <a:extLst>
              <a:ext uri="{FF2B5EF4-FFF2-40B4-BE49-F238E27FC236}">
                <a16:creationId xmlns:a16="http://schemas.microsoft.com/office/drawing/2014/main" id="{C9DFCB48-912D-4F44-8827-5C6042663F20}"/>
              </a:ext>
            </a:extLst>
          </p:cNvPr>
          <p:cNvSpPr txBox="1">
            <a:spLocks noChangeArrowheads="1"/>
          </p:cNvSpPr>
          <p:nvPr/>
        </p:nvSpPr>
        <p:spPr bwMode="auto">
          <a:xfrm>
            <a:off x="6017129" y="5156709"/>
            <a:ext cx="1368425" cy="549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3000" b="1" dirty="0">
                <a:solidFill>
                  <a:srgbClr val="010066"/>
                </a:solidFill>
              </a:rPr>
              <a:t>dm</a:t>
            </a:r>
            <a:r>
              <a:rPr lang="en-GB" altLang="en-US" sz="3000" b="1" baseline="30000" dirty="0">
                <a:solidFill>
                  <a:srgbClr val="010066"/>
                </a:solidFill>
              </a:rPr>
              <a:t>3</a:t>
            </a:r>
          </a:p>
        </p:txBody>
      </p:sp>
      <p:pic>
        <p:nvPicPr>
          <p:cNvPr id="18" name="Picture 171" descr="left arrow.png">
            <a:extLst>
              <a:ext uri="{FF2B5EF4-FFF2-40B4-BE49-F238E27FC236}">
                <a16:creationId xmlns:a16="http://schemas.microsoft.com/office/drawing/2014/main" id="{8F781965-D991-450A-9877-A290A526351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134229" y="5303714"/>
            <a:ext cx="28225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Picture 1823124" descr="right arrow.png">
            <a:extLst>
              <a:ext uri="{FF2B5EF4-FFF2-40B4-BE49-F238E27FC236}">
                <a16:creationId xmlns:a16="http://schemas.microsoft.com/office/drawing/2014/main" id="{B5588BE1-BEA8-4489-8563-A06BB6F26DE4}"/>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926267" y="5083093"/>
            <a:ext cx="2822575" cy="377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7" name="Picture 9" descr="notes_icon">
            <a:extLst>
              <a:ext uri="{FF2B5EF4-FFF2-40B4-BE49-F238E27FC236}">
                <a16:creationId xmlns:a16="http://schemas.microsoft.com/office/drawing/2014/main" id="{00526518-15D8-4A8B-811E-DCCAC6E9D933}"/>
              </a:ext>
            </a:extLst>
          </p:cNvPr>
          <p:cNvPicPr>
            <a:picLocks noChangeAspect="1" noChangeArrowheads="1"/>
          </p:cNvPicPr>
          <p:nvPr/>
        </p:nvPicPr>
        <p:blipFill>
          <a:blip r:embed="rId5" cstate="print"/>
          <a:srcRect/>
          <a:stretch>
            <a:fillRect/>
          </a:stretch>
        </p:blipFill>
        <p:spPr bwMode="auto">
          <a:xfrm>
            <a:off x="8532813" y="153987"/>
            <a:ext cx="442912" cy="387350"/>
          </a:xfrm>
          <a:prstGeom prst="rect">
            <a:avLst/>
          </a:prstGeom>
          <a:noFill/>
          <a:ln w="9525">
            <a:noFill/>
            <a:miter lim="800000"/>
            <a:headEnd/>
            <a:tailEnd/>
          </a:ln>
        </p:spPr>
      </p:pic>
      <p:pic>
        <p:nvPicPr>
          <p:cNvPr id="20" name="Picture 8">
            <a:hlinkClick r:id="" action="ppaction://hlinkshowjump?jump=nextslide"/>
            <a:extLst>
              <a:ext uri="{FF2B5EF4-FFF2-40B4-BE49-F238E27FC236}">
                <a16:creationId xmlns:a16="http://schemas.microsoft.com/office/drawing/2014/main" id="{0E25204B-2055-4F9A-8E6D-51AC41AE8D87}"/>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6" name="Picture 9">
            <a:extLst>
              <a:ext uri="{FF2B5EF4-FFF2-40B4-BE49-F238E27FC236}">
                <a16:creationId xmlns:a16="http://schemas.microsoft.com/office/drawing/2014/main" id="{36CFEC0B-4160-4FA9-B56E-3277503341A9}"/>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94249"/>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39624"/>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39627"/>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239628"/>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2" presetClass="entr" presetSubtype="2"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Effect transition="in" filter="wipe(right)">
                                      <p:cBhvr>
                                        <p:cTn id="25" dur="500"/>
                                        <p:tgtEl>
                                          <p:spTgt spid="19"/>
                                        </p:tgtEl>
                                      </p:cBhvr>
                                    </p:animEffect>
                                  </p:childTnLst>
                                </p:cTn>
                              </p:par>
                              <p:par>
                                <p:cTn id="26" presetID="1" presetClass="entr" presetSubtype="0" fill="hold" grpId="0" nodeType="withEffect">
                                  <p:stCondLst>
                                    <p:cond delay="0"/>
                                  </p:stCondLst>
                                  <p:childTnLst>
                                    <p:set>
                                      <p:cBhvr>
                                        <p:cTn id="27" dur="1" fill="hold">
                                          <p:stCondLst>
                                            <p:cond delay="0"/>
                                          </p:stCondLst>
                                        </p:cTn>
                                        <p:tgtEl>
                                          <p:spTgt spid="239638"/>
                                        </p:tgtEl>
                                        <p:attrNameLst>
                                          <p:attrName>style.visibility</p:attrName>
                                        </p:attrNameLst>
                                      </p:cBhvr>
                                      <p:to>
                                        <p:strVal val="visible"/>
                                      </p:to>
                                    </p:set>
                                  </p:childTnLst>
                                </p:cTn>
                              </p:par>
                            </p:childTnLst>
                          </p:cTn>
                        </p:par>
                      </p:childTnLst>
                    </p:cTn>
                  </p:par>
                  <p:par>
                    <p:cTn id="28" fill="hold" nodeType="clickPar">
                      <p:stCondLst>
                        <p:cond delay="indefinite"/>
                      </p:stCondLst>
                      <p:childTnLst>
                        <p:par>
                          <p:cTn id="29" fill="hold" nodeType="withGroup">
                            <p:stCondLst>
                              <p:cond delay="0"/>
                            </p:stCondLst>
                            <p:childTnLst>
                              <p:par>
                                <p:cTn id="30" presetID="22" presetClass="entr" presetSubtype="8" fill="hold" nodeType="clickEffect">
                                  <p:stCondLst>
                                    <p:cond delay="0"/>
                                  </p:stCondLst>
                                  <p:childTnLst>
                                    <p:set>
                                      <p:cBhvr>
                                        <p:cTn id="31" dur="1" fill="hold">
                                          <p:stCondLst>
                                            <p:cond delay="0"/>
                                          </p:stCondLst>
                                        </p:cTn>
                                        <p:tgtEl>
                                          <p:spTgt spid="18"/>
                                        </p:tgtEl>
                                        <p:attrNameLst>
                                          <p:attrName>style.visibility</p:attrName>
                                        </p:attrNameLst>
                                      </p:cBhvr>
                                      <p:to>
                                        <p:strVal val="visible"/>
                                      </p:to>
                                    </p:set>
                                    <p:animEffect transition="in" filter="wipe(left)">
                                      <p:cBhvr>
                                        <p:cTn id="32" dur="500"/>
                                        <p:tgtEl>
                                          <p:spTgt spid="18"/>
                                        </p:tgtEl>
                                      </p:cBhvr>
                                    </p:animEffect>
                                  </p:childTnLst>
                                </p:cTn>
                              </p:par>
                              <p:par>
                                <p:cTn id="33" presetID="1" presetClass="entr" presetSubtype="0" fill="hold" grpId="0" nodeType="withEffect">
                                  <p:stCondLst>
                                    <p:cond delay="0"/>
                                  </p:stCondLst>
                                  <p:childTnLst>
                                    <p:set>
                                      <p:cBhvr>
                                        <p:cTn id="34" dur="1" fill="hold">
                                          <p:stCondLst>
                                            <p:cond delay="0"/>
                                          </p:stCondLst>
                                        </p:cTn>
                                        <p:tgtEl>
                                          <p:spTgt spid="239639"/>
                                        </p:tgtEl>
                                        <p:attrNameLst>
                                          <p:attrName>style.visibility</p:attrName>
                                        </p:attrNameLst>
                                      </p:cBhvr>
                                      <p:to>
                                        <p:strVal val="visible"/>
                                      </p:to>
                                    </p:set>
                                  </p:childTnLst>
                                </p:cTn>
                              </p:par>
                            </p:childTnLst>
                          </p:cTn>
                        </p:par>
                        <p:par>
                          <p:cTn id="35" fill="hold">
                            <p:stCondLst>
                              <p:cond delay="500"/>
                            </p:stCondLst>
                            <p:childTnLst>
                              <p:par>
                                <p:cTn id="36" presetID="1" presetClass="entr" presetSubtype="0" fill="hold" nodeType="afterEffect">
                                  <p:stCondLst>
                                    <p:cond delay="0"/>
                                  </p:stCondLst>
                                  <p:childTnLst>
                                    <p:set>
                                      <p:cBhvr>
                                        <p:cTn id="37"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9639" grpId="0"/>
      <p:bldP spid="239638" grpId="0"/>
      <p:bldP spid="394249" grpId="0"/>
      <p:bldP spid="2" grpId="0"/>
      <p:bldP spid="239624" grpId="0"/>
      <p:bldP spid="239627" grpId="0"/>
      <p:bldP spid="23962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2">
            <a:extLst>
              <a:ext uri="{FF2B5EF4-FFF2-40B4-BE49-F238E27FC236}">
                <a16:creationId xmlns:a16="http://schemas.microsoft.com/office/drawing/2014/main" id="{521EC545-CFBD-45E3-BCF7-75479E0EEC1F}"/>
              </a:ext>
            </a:extLst>
          </p:cNvPr>
          <p:cNvSpPr>
            <a:spLocks noGrp="1" noChangeArrowheads="1"/>
          </p:cNvSpPr>
          <p:nvPr>
            <p:ph type="title"/>
          </p:nvPr>
        </p:nvSpPr>
        <p:spPr/>
        <p:txBody>
          <a:bodyPr/>
          <a:lstStyle/>
          <a:p>
            <a:r>
              <a:rPr lang="en-GB" altLang="en-US" dirty="0"/>
              <a:t>Volume unit conversions</a:t>
            </a:r>
          </a:p>
        </p:txBody>
      </p:sp>
      <p:pic>
        <p:nvPicPr>
          <p:cNvPr id="8" name="Picture 5" descr="flash_icon">
            <a:extLst>
              <a:ext uri="{FF2B5EF4-FFF2-40B4-BE49-F238E27FC236}">
                <a16:creationId xmlns:a16="http://schemas.microsoft.com/office/drawing/2014/main" id="{774A6C70-2BD2-4654-A126-55885D20A66F}"/>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9" name="Picture 8" descr="notes_icon">
            <a:extLst>
              <a:ext uri="{FF2B5EF4-FFF2-40B4-BE49-F238E27FC236}">
                <a16:creationId xmlns:a16="http://schemas.microsoft.com/office/drawing/2014/main" id="{E56F349D-AC44-49BE-A448-0E409729F420}"/>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10" name="Picture 9">
            <a:hlinkClick r:id="" action="ppaction://hlinkshowjump?jump=nextslide"/>
            <a:extLst>
              <a:ext uri="{FF2B5EF4-FFF2-40B4-BE49-F238E27FC236}">
                <a16:creationId xmlns:a16="http://schemas.microsoft.com/office/drawing/2014/main" id="{8C0EB6BF-AAB1-4A72-8321-D4086B5CCA4D}"/>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11" name="Picture 10">
            <a:extLst>
              <a:ext uri="{FF2B5EF4-FFF2-40B4-BE49-F238E27FC236}">
                <a16:creationId xmlns:a16="http://schemas.microsoft.com/office/drawing/2014/main" id="{9A91C677-4ABB-4F39-B5D7-8DA5A71A93E6}"/>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1066"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FEB1B1F8-63BB-4707-B0D6-6B4ECAB9E654}"/>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42" name="AutoShape 2">
            <a:extLst>
              <a:ext uri="{FF2B5EF4-FFF2-40B4-BE49-F238E27FC236}">
                <a16:creationId xmlns:a16="http://schemas.microsoft.com/office/drawing/2014/main" id="{28710C8E-0520-491B-8A32-BFC08E52146E}"/>
              </a:ext>
            </a:extLst>
          </p:cNvPr>
          <p:cNvSpPr>
            <a:spLocks noChangeArrowheads="1"/>
          </p:cNvSpPr>
          <p:nvPr/>
        </p:nvSpPr>
        <p:spPr bwMode="auto">
          <a:xfrm>
            <a:off x="731303" y="1504950"/>
            <a:ext cx="6969125" cy="1150938"/>
          </a:xfrm>
          <a:prstGeom prst="roundRect">
            <a:avLst>
              <a:gd name="adj" fmla="val 0"/>
            </a:avLst>
          </a:prstGeom>
          <a:solidFill>
            <a:srgbClr val="FF6600"/>
          </a:solidFill>
          <a:ln>
            <a:noFill/>
          </a:ln>
          <a:extLst>
            <a:ext uri="{91240B29-F687-4F45-9708-019B960494DF}">
              <a14:hiddenLine xmlns:a14="http://schemas.microsoft.com/office/drawing/2010/main" w="38100" algn="ctr">
                <a:solidFill>
                  <a:srgbClr val="000000"/>
                </a:solidFill>
                <a:round/>
                <a:headEnd/>
                <a:tailEnd/>
              </a14:hiddenLine>
            </a:ext>
          </a:extLst>
        </p:spPr>
        <p:txBody>
          <a:bodyPr wrap="squar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dirty="0"/>
          </a:p>
        </p:txBody>
      </p:sp>
      <p:sp>
        <p:nvSpPr>
          <p:cNvPr id="215043" name="Rectangle 3">
            <a:extLst>
              <a:ext uri="{FF2B5EF4-FFF2-40B4-BE49-F238E27FC236}">
                <a16:creationId xmlns:a16="http://schemas.microsoft.com/office/drawing/2014/main" id="{D1012B64-A934-4CAD-AED3-33D0F0EDD058}"/>
              </a:ext>
            </a:extLst>
          </p:cNvPr>
          <p:cNvSpPr>
            <a:spLocks noChangeArrowheads="1"/>
          </p:cNvSpPr>
          <p:nvPr/>
        </p:nvSpPr>
        <p:spPr bwMode="auto">
          <a:xfrm>
            <a:off x="3631667" y="2106613"/>
            <a:ext cx="3781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volume of solution (dm</a:t>
            </a:r>
            <a:r>
              <a:rPr lang="en-GB" altLang="en-US" b="1" baseline="30000" dirty="0">
                <a:solidFill>
                  <a:schemeClr val="bg1"/>
                </a:solidFill>
              </a:rPr>
              <a:t>3</a:t>
            </a:r>
            <a:r>
              <a:rPr lang="en-GB" altLang="en-US" b="1" dirty="0">
                <a:solidFill>
                  <a:schemeClr val="bg1"/>
                </a:solidFill>
              </a:rPr>
              <a:t>)</a:t>
            </a:r>
          </a:p>
        </p:txBody>
      </p:sp>
      <p:sp>
        <p:nvSpPr>
          <p:cNvPr id="19460" name="Rectangle 4">
            <a:extLst>
              <a:ext uri="{FF2B5EF4-FFF2-40B4-BE49-F238E27FC236}">
                <a16:creationId xmlns:a16="http://schemas.microsoft.com/office/drawing/2014/main" id="{05DBDE16-321F-4887-BE8F-0CF92F4F7857}"/>
              </a:ext>
            </a:extLst>
          </p:cNvPr>
          <p:cNvSpPr>
            <a:spLocks noGrp="1" noChangeArrowheads="1"/>
          </p:cNvSpPr>
          <p:nvPr>
            <p:ph type="title"/>
          </p:nvPr>
        </p:nvSpPr>
        <p:spPr>
          <a:noFill/>
        </p:spPr>
        <p:txBody>
          <a:bodyPr>
            <a:spAutoFit/>
          </a:bodyPr>
          <a:lstStyle/>
          <a:p>
            <a:r>
              <a:rPr lang="en-GB" altLang="en-US" dirty="0"/>
              <a:t>Concentrations in g/dm</a:t>
            </a:r>
            <a:r>
              <a:rPr lang="en-GB" altLang="en-US" baseline="30000" dirty="0"/>
              <a:t>3</a:t>
            </a:r>
          </a:p>
        </p:txBody>
      </p:sp>
      <p:sp>
        <p:nvSpPr>
          <p:cNvPr id="215047" name="Line 7">
            <a:extLst>
              <a:ext uri="{FF2B5EF4-FFF2-40B4-BE49-F238E27FC236}">
                <a16:creationId xmlns:a16="http://schemas.microsoft.com/office/drawing/2014/main" id="{E9A5DF8B-3190-4006-8981-4480F6C1FA3D}"/>
              </a:ext>
            </a:extLst>
          </p:cNvPr>
          <p:cNvSpPr>
            <a:spLocks noChangeShapeType="1"/>
          </p:cNvSpPr>
          <p:nvPr/>
        </p:nvSpPr>
        <p:spPr bwMode="auto">
          <a:xfrm>
            <a:off x="3668179" y="2071688"/>
            <a:ext cx="3635375" cy="0"/>
          </a:xfrm>
          <a:prstGeom prst="line">
            <a:avLst/>
          </a:prstGeom>
          <a:noFill/>
          <a:ln w="25400">
            <a:solidFill>
              <a:schemeClr val="bg1">
                <a:lumMod val="95000"/>
              </a:schemeClr>
            </a:solidFill>
            <a:round/>
            <a:headEnd/>
            <a:tailEnd/>
          </a:ln>
        </p:spPr>
        <p:txBody>
          <a:bodyPr/>
          <a:lstStyle/>
          <a:p>
            <a:pPr>
              <a:defRPr/>
            </a:pPr>
            <a:endParaRPr lang="en-GB" dirty="0">
              <a:latin typeface="Arial" charset="0"/>
            </a:endParaRPr>
          </a:p>
        </p:txBody>
      </p:sp>
      <p:sp>
        <p:nvSpPr>
          <p:cNvPr id="19463" name="Rectangle 8">
            <a:extLst>
              <a:ext uri="{FF2B5EF4-FFF2-40B4-BE49-F238E27FC236}">
                <a16:creationId xmlns:a16="http://schemas.microsoft.com/office/drawing/2014/main" id="{26A05EF5-1079-4185-B771-6C430B035C69}"/>
              </a:ext>
            </a:extLst>
          </p:cNvPr>
          <p:cNvSpPr>
            <a:spLocks noChangeArrowheads="1"/>
          </p:cNvSpPr>
          <p:nvPr/>
        </p:nvSpPr>
        <p:spPr bwMode="auto">
          <a:xfrm>
            <a:off x="358775" y="784225"/>
            <a:ext cx="797718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The following equation gives concentration in g/dm</a:t>
            </a:r>
            <a:r>
              <a:rPr lang="en-GB" altLang="en-US" baseline="30000" dirty="0">
                <a:solidFill>
                  <a:srgbClr val="010066"/>
                </a:solidFill>
              </a:rPr>
              <a:t>3</a:t>
            </a:r>
            <a:r>
              <a:rPr lang="en-GB" altLang="en-US" dirty="0">
                <a:solidFill>
                  <a:srgbClr val="010066"/>
                </a:solidFill>
              </a:rPr>
              <a:t>:</a:t>
            </a:r>
          </a:p>
        </p:txBody>
      </p:sp>
      <p:sp>
        <p:nvSpPr>
          <p:cNvPr id="215049" name="Rectangle 9">
            <a:extLst>
              <a:ext uri="{FF2B5EF4-FFF2-40B4-BE49-F238E27FC236}">
                <a16:creationId xmlns:a16="http://schemas.microsoft.com/office/drawing/2014/main" id="{C9769DD4-929F-4D87-AEBD-0FEBC73E00DC}"/>
              </a:ext>
            </a:extLst>
          </p:cNvPr>
          <p:cNvSpPr>
            <a:spLocks noChangeArrowheads="1"/>
          </p:cNvSpPr>
          <p:nvPr/>
        </p:nvSpPr>
        <p:spPr bwMode="auto">
          <a:xfrm>
            <a:off x="358774" y="2919413"/>
            <a:ext cx="7764463" cy="830262"/>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If 1.0</a:t>
            </a:r>
            <a:r>
              <a:rPr lang="en-GB" altLang="en-US" sz="1000" dirty="0">
                <a:solidFill>
                  <a:srgbClr val="010066"/>
                </a:solidFill>
              </a:rPr>
              <a:t> </a:t>
            </a:r>
            <a:r>
              <a:rPr lang="en-GB" altLang="en-US" dirty="0">
                <a:solidFill>
                  <a:srgbClr val="010066"/>
                </a:solidFill>
              </a:rPr>
              <a:t>g of solid sodium hydroxide is dissolved in 250</a:t>
            </a:r>
            <a:r>
              <a:rPr lang="en-GB" altLang="en-US" sz="1000" dirty="0">
                <a:solidFill>
                  <a:srgbClr val="010066"/>
                </a:solidFill>
              </a:rPr>
              <a:t> </a:t>
            </a:r>
            <a:r>
              <a:rPr lang="en-GB" altLang="en-US" dirty="0">
                <a:solidFill>
                  <a:srgbClr val="010066"/>
                </a:solidFill>
              </a:rPr>
              <a:t>cm</a:t>
            </a:r>
            <a:r>
              <a:rPr lang="en-GB" altLang="en-US" baseline="30000" dirty="0">
                <a:solidFill>
                  <a:srgbClr val="010066"/>
                </a:solidFill>
              </a:rPr>
              <a:t>3</a:t>
            </a:r>
            <a:r>
              <a:rPr lang="en-GB" altLang="en-US" dirty="0">
                <a:solidFill>
                  <a:srgbClr val="010066"/>
                </a:solidFill>
              </a:rPr>
              <a:t> of water, what is the concentration in g/dm</a:t>
            </a:r>
            <a:r>
              <a:rPr lang="en-GB" altLang="en-US" baseline="30000" dirty="0">
                <a:solidFill>
                  <a:srgbClr val="010066"/>
                </a:solidFill>
              </a:rPr>
              <a:t>3</a:t>
            </a:r>
            <a:r>
              <a:rPr lang="en-GB" altLang="en-US" dirty="0">
                <a:solidFill>
                  <a:srgbClr val="010066"/>
                </a:solidFill>
              </a:rPr>
              <a:t>?</a:t>
            </a:r>
          </a:p>
        </p:txBody>
      </p:sp>
      <p:sp>
        <p:nvSpPr>
          <p:cNvPr id="215050" name="Rectangle 10">
            <a:extLst>
              <a:ext uri="{FF2B5EF4-FFF2-40B4-BE49-F238E27FC236}">
                <a16:creationId xmlns:a16="http://schemas.microsoft.com/office/drawing/2014/main" id="{94D6121E-B491-49E8-B07C-D9D56AEC07A8}"/>
              </a:ext>
            </a:extLst>
          </p:cNvPr>
          <p:cNvSpPr>
            <a:spLocks noChangeArrowheads="1"/>
          </p:cNvSpPr>
          <p:nvPr/>
        </p:nvSpPr>
        <p:spPr bwMode="auto">
          <a:xfrm>
            <a:off x="6059488" y="5344936"/>
            <a:ext cx="17938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 </a:t>
            </a:r>
            <a:r>
              <a:rPr lang="en-GB" altLang="en-US" b="1" dirty="0">
                <a:solidFill>
                  <a:srgbClr val="FF6600"/>
                </a:solidFill>
              </a:rPr>
              <a:t>4</a:t>
            </a:r>
            <a:r>
              <a:rPr lang="en-GB" altLang="en-US" sz="1000" b="1" dirty="0">
                <a:solidFill>
                  <a:srgbClr val="FF6600"/>
                </a:solidFill>
              </a:rPr>
              <a:t> </a:t>
            </a:r>
            <a:r>
              <a:rPr lang="en-GB" altLang="en-US" b="1" dirty="0">
                <a:solidFill>
                  <a:srgbClr val="FF6600"/>
                </a:solidFill>
              </a:rPr>
              <a:t>g/dm</a:t>
            </a:r>
            <a:r>
              <a:rPr lang="en-GB" altLang="en-US" b="1" baseline="30000" dirty="0">
                <a:solidFill>
                  <a:srgbClr val="FF6600"/>
                </a:solidFill>
              </a:rPr>
              <a:t>3</a:t>
            </a:r>
          </a:p>
        </p:txBody>
      </p:sp>
      <p:sp>
        <p:nvSpPr>
          <p:cNvPr id="215051" name="Rectangle 11">
            <a:extLst>
              <a:ext uri="{FF2B5EF4-FFF2-40B4-BE49-F238E27FC236}">
                <a16:creationId xmlns:a16="http://schemas.microsoft.com/office/drawing/2014/main" id="{EF06C605-DB83-44B1-89ED-06757BCD4D5D}"/>
              </a:ext>
            </a:extLst>
          </p:cNvPr>
          <p:cNvSpPr>
            <a:spLocks noChangeArrowheads="1"/>
          </p:cNvSpPr>
          <p:nvPr/>
        </p:nvSpPr>
        <p:spPr bwMode="auto">
          <a:xfrm>
            <a:off x="1039279" y="1819275"/>
            <a:ext cx="25447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concentration  =</a:t>
            </a:r>
          </a:p>
        </p:txBody>
      </p:sp>
      <p:sp>
        <p:nvSpPr>
          <p:cNvPr id="215052" name="Rectangle 12">
            <a:extLst>
              <a:ext uri="{FF2B5EF4-FFF2-40B4-BE49-F238E27FC236}">
                <a16:creationId xmlns:a16="http://schemas.microsoft.com/office/drawing/2014/main" id="{E22A570C-1840-4A27-8536-56BD7E9EBFD1}"/>
              </a:ext>
            </a:extLst>
          </p:cNvPr>
          <p:cNvSpPr>
            <a:spLocks noChangeArrowheads="1"/>
          </p:cNvSpPr>
          <p:nvPr/>
        </p:nvSpPr>
        <p:spPr bwMode="auto">
          <a:xfrm>
            <a:off x="4026954" y="1566863"/>
            <a:ext cx="292735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mass dissolved (g)</a:t>
            </a:r>
          </a:p>
        </p:txBody>
      </p:sp>
      <p:sp>
        <p:nvSpPr>
          <p:cNvPr id="19490" name="Rectangle 33">
            <a:extLst>
              <a:ext uri="{FF2B5EF4-FFF2-40B4-BE49-F238E27FC236}">
                <a16:creationId xmlns:a16="http://schemas.microsoft.com/office/drawing/2014/main" id="{D18FDBF2-DEF4-4380-A43A-4DB0964C5D8E}"/>
              </a:ext>
            </a:extLst>
          </p:cNvPr>
          <p:cNvSpPr>
            <a:spLocks noChangeArrowheads="1"/>
          </p:cNvSpPr>
          <p:nvPr/>
        </p:nvSpPr>
        <p:spPr bwMode="auto">
          <a:xfrm>
            <a:off x="342900" y="4013200"/>
            <a:ext cx="8189913" cy="2116138"/>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dirty="0"/>
          </a:p>
        </p:txBody>
      </p:sp>
      <p:sp>
        <p:nvSpPr>
          <p:cNvPr id="19491" name="Rectangle 17">
            <a:extLst>
              <a:ext uri="{FF2B5EF4-FFF2-40B4-BE49-F238E27FC236}">
                <a16:creationId xmlns:a16="http://schemas.microsoft.com/office/drawing/2014/main" id="{B6F4A4AC-E3B1-4B5C-8DE6-5153B819D272}"/>
              </a:ext>
            </a:extLst>
          </p:cNvPr>
          <p:cNvSpPr>
            <a:spLocks noChangeArrowheads="1"/>
          </p:cNvSpPr>
          <p:nvPr/>
        </p:nvSpPr>
        <p:spPr bwMode="auto">
          <a:xfrm>
            <a:off x="342900" y="4284486"/>
            <a:ext cx="23622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concentration  =</a:t>
            </a:r>
          </a:p>
        </p:txBody>
      </p:sp>
      <p:sp>
        <p:nvSpPr>
          <p:cNvPr id="19487" name="Rectangle 15">
            <a:extLst>
              <a:ext uri="{FF2B5EF4-FFF2-40B4-BE49-F238E27FC236}">
                <a16:creationId xmlns:a16="http://schemas.microsoft.com/office/drawing/2014/main" id="{0D225A01-08C1-484C-80AC-DE4606C75B76}"/>
              </a:ext>
            </a:extLst>
          </p:cNvPr>
          <p:cNvSpPr>
            <a:spLocks noChangeArrowheads="1"/>
          </p:cNvSpPr>
          <p:nvPr/>
        </p:nvSpPr>
        <p:spPr bwMode="auto">
          <a:xfrm>
            <a:off x="2757488" y="4571824"/>
            <a:ext cx="1457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250</a:t>
            </a:r>
            <a:r>
              <a:rPr lang="en-GB" altLang="en-US" sz="1000" dirty="0">
                <a:solidFill>
                  <a:srgbClr val="010066"/>
                </a:solidFill>
              </a:rPr>
              <a:t> </a:t>
            </a:r>
            <a:r>
              <a:rPr lang="en-GB" altLang="en-US" b="1" dirty="0">
                <a:solidFill>
                  <a:srgbClr val="010066"/>
                </a:solidFill>
              </a:rPr>
              <a:t>cm</a:t>
            </a:r>
            <a:r>
              <a:rPr lang="en-GB" altLang="en-US" b="1" baseline="30000" dirty="0">
                <a:solidFill>
                  <a:srgbClr val="010066"/>
                </a:solidFill>
              </a:rPr>
              <a:t>3</a:t>
            </a:r>
          </a:p>
        </p:txBody>
      </p:sp>
      <p:sp>
        <p:nvSpPr>
          <p:cNvPr id="19488" name="Rectangle 18">
            <a:extLst>
              <a:ext uri="{FF2B5EF4-FFF2-40B4-BE49-F238E27FC236}">
                <a16:creationId xmlns:a16="http://schemas.microsoft.com/office/drawing/2014/main" id="{7DBD59BC-010D-458F-8762-793EE464096E}"/>
              </a:ext>
            </a:extLst>
          </p:cNvPr>
          <p:cNvSpPr>
            <a:spLocks noChangeArrowheads="1"/>
          </p:cNvSpPr>
          <p:nvPr/>
        </p:nvSpPr>
        <p:spPr bwMode="auto">
          <a:xfrm>
            <a:off x="3063875" y="4032074"/>
            <a:ext cx="566738"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1</a:t>
            </a:r>
            <a:r>
              <a:rPr lang="en-GB" altLang="en-US" sz="1000" dirty="0">
                <a:solidFill>
                  <a:srgbClr val="010066"/>
                </a:solidFill>
              </a:rPr>
              <a:t> </a:t>
            </a:r>
            <a:r>
              <a:rPr lang="en-GB" altLang="en-US" dirty="0">
                <a:solidFill>
                  <a:srgbClr val="010066"/>
                </a:solidFill>
              </a:rPr>
              <a:t>g</a:t>
            </a:r>
          </a:p>
        </p:txBody>
      </p:sp>
      <p:sp>
        <p:nvSpPr>
          <p:cNvPr id="19489" name="Line 19">
            <a:extLst>
              <a:ext uri="{FF2B5EF4-FFF2-40B4-BE49-F238E27FC236}">
                <a16:creationId xmlns:a16="http://schemas.microsoft.com/office/drawing/2014/main" id="{3F1D5E46-D56C-43E3-88D0-A4BDEA48415D}"/>
              </a:ext>
            </a:extLst>
          </p:cNvPr>
          <p:cNvSpPr>
            <a:spLocks noChangeShapeType="1"/>
          </p:cNvSpPr>
          <p:nvPr/>
        </p:nvSpPr>
        <p:spPr bwMode="auto">
          <a:xfrm>
            <a:off x="2832100" y="4511499"/>
            <a:ext cx="1116013" cy="1587"/>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9484" name="Rectangle 20">
            <a:extLst>
              <a:ext uri="{FF2B5EF4-FFF2-40B4-BE49-F238E27FC236}">
                <a16:creationId xmlns:a16="http://schemas.microsoft.com/office/drawing/2014/main" id="{596B43C7-39D8-409E-ADC4-13FA08B5F367}"/>
              </a:ext>
            </a:extLst>
          </p:cNvPr>
          <p:cNvSpPr>
            <a:spLocks noChangeArrowheads="1"/>
          </p:cNvSpPr>
          <p:nvPr/>
        </p:nvSpPr>
        <p:spPr bwMode="auto">
          <a:xfrm>
            <a:off x="4625975" y="4548011"/>
            <a:ext cx="1457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0.25</a:t>
            </a:r>
            <a:r>
              <a:rPr lang="en-GB" altLang="en-US" sz="1000" dirty="0">
                <a:solidFill>
                  <a:srgbClr val="010066"/>
                </a:solidFill>
              </a:rPr>
              <a:t> </a:t>
            </a:r>
            <a:r>
              <a:rPr lang="en-GB" altLang="en-US" b="1" dirty="0">
                <a:solidFill>
                  <a:srgbClr val="010066"/>
                </a:solidFill>
              </a:rPr>
              <a:t>dm</a:t>
            </a:r>
            <a:r>
              <a:rPr lang="en-GB" altLang="en-US" b="1" baseline="30000" dirty="0">
                <a:solidFill>
                  <a:srgbClr val="010066"/>
                </a:solidFill>
              </a:rPr>
              <a:t>3</a:t>
            </a:r>
          </a:p>
        </p:txBody>
      </p:sp>
      <p:sp>
        <p:nvSpPr>
          <p:cNvPr id="19485" name="Rectangle 21">
            <a:extLst>
              <a:ext uri="{FF2B5EF4-FFF2-40B4-BE49-F238E27FC236}">
                <a16:creationId xmlns:a16="http://schemas.microsoft.com/office/drawing/2014/main" id="{EE717372-CDBE-4E38-B390-DEDC2BCF7B29}"/>
              </a:ext>
            </a:extLst>
          </p:cNvPr>
          <p:cNvSpPr>
            <a:spLocks noChangeArrowheads="1"/>
          </p:cNvSpPr>
          <p:nvPr/>
        </p:nvSpPr>
        <p:spPr bwMode="auto">
          <a:xfrm>
            <a:off x="5021263" y="4008261"/>
            <a:ext cx="5667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1</a:t>
            </a:r>
            <a:r>
              <a:rPr lang="en-GB" altLang="en-US" sz="1200" dirty="0">
                <a:solidFill>
                  <a:srgbClr val="010066"/>
                </a:solidFill>
              </a:rPr>
              <a:t> </a:t>
            </a:r>
            <a:r>
              <a:rPr lang="en-GB" altLang="en-US" dirty="0">
                <a:solidFill>
                  <a:srgbClr val="010066"/>
                </a:solidFill>
              </a:rPr>
              <a:t>g</a:t>
            </a:r>
          </a:p>
        </p:txBody>
      </p:sp>
      <p:sp>
        <p:nvSpPr>
          <p:cNvPr id="19486" name="Line 22">
            <a:extLst>
              <a:ext uri="{FF2B5EF4-FFF2-40B4-BE49-F238E27FC236}">
                <a16:creationId xmlns:a16="http://schemas.microsoft.com/office/drawing/2014/main" id="{4991EC63-22B6-42B0-B01F-8EBA69164AAE}"/>
              </a:ext>
            </a:extLst>
          </p:cNvPr>
          <p:cNvSpPr>
            <a:spLocks noChangeShapeType="1"/>
          </p:cNvSpPr>
          <p:nvPr/>
        </p:nvSpPr>
        <p:spPr bwMode="auto">
          <a:xfrm>
            <a:off x="4700588" y="4487686"/>
            <a:ext cx="1116012" cy="1588"/>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9478" name="Rectangle 23">
            <a:extLst>
              <a:ext uri="{FF2B5EF4-FFF2-40B4-BE49-F238E27FC236}">
                <a16:creationId xmlns:a16="http://schemas.microsoft.com/office/drawing/2014/main" id="{ACDB8C14-C0C1-4340-B51F-62F9A205086C}"/>
              </a:ext>
            </a:extLst>
          </p:cNvPr>
          <p:cNvSpPr>
            <a:spLocks noChangeArrowheads="1"/>
          </p:cNvSpPr>
          <p:nvPr/>
        </p:nvSpPr>
        <p:spPr bwMode="auto">
          <a:xfrm>
            <a:off x="6589713" y="4554361"/>
            <a:ext cx="14573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0.25</a:t>
            </a:r>
            <a:endParaRPr lang="en-GB" altLang="en-US" baseline="30000" dirty="0">
              <a:solidFill>
                <a:srgbClr val="010066"/>
              </a:solidFill>
            </a:endParaRPr>
          </a:p>
        </p:txBody>
      </p:sp>
      <p:sp>
        <p:nvSpPr>
          <p:cNvPr id="19479" name="Rectangle 24">
            <a:extLst>
              <a:ext uri="{FF2B5EF4-FFF2-40B4-BE49-F238E27FC236}">
                <a16:creationId xmlns:a16="http://schemas.microsoft.com/office/drawing/2014/main" id="{2D77020A-BFEF-4B03-8886-A3610DA06D5B}"/>
              </a:ext>
            </a:extLst>
          </p:cNvPr>
          <p:cNvSpPr>
            <a:spLocks noChangeArrowheads="1"/>
          </p:cNvSpPr>
          <p:nvPr/>
        </p:nvSpPr>
        <p:spPr bwMode="auto">
          <a:xfrm>
            <a:off x="6781800" y="4014611"/>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1</a:t>
            </a:r>
          </a:p>
        </p:txBody>
      </p:sp>
      <p:sp>
        <p:nvSpPr>
          <p:cNvPr id="19480" name="Line 25">
            <a:extLst>
              <a:ext uri="{FF2B5EF4-FFF2-40B4-BE49-F238E27FC236}">
                <a16:creationId xmlns:a16="http://schemas.microsoft.com/office/drawing/2014/main" id="{36B3CAAC-A250-4057-A3F3-FF72C860BA5F}"/>
              </a:ext>
            </a:extLst>
          </p:cNvPr>
          <p:cNvSpPr>
            <a:spLocks noChangeShapeType="1"/>
          </p:cNvSpPr>
          <p:nvPr/>
        </p:nvSpPr>
        <p:spPr bwMode="auto">
          <a:xfrm>
            <a:off x="6664325" y="4494036"/>
            <a:ext cx="719138" cy="1588"/>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19481" name="Rectangle 26">
            <a:extLst>
              <a:ext uri="{FF2B5EF4-FFF2-40B4-BE49-F238E27FC236}">
                <a16:creationId xmlns:a16="http://schemas.microsoft.com/office/drawing/2014/main" id="{64F90E00-A703-4068-9BC8-2663287F1F15}"/>
              </a:ext>
            </a:extLst>
          </p:cNvPr>
          <p:cNvSpPr>
            <a:spLocks noChangeArrowheads="1"/>
          </p:cNvSpPr>
          <p:nvPr/>
        </p:nvSpPr>
        <p:spPr bwMode="auto">
          <a:xfrm>
            <a:off x="7669213" y="4541661"/>
            <a:ext cx="863600"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dm</a:t>
            </a:r>
            <a:r>
              <a:rPr lang="en-GB" altLang="en-US" baseline="30000" dirty="0">
                <a:solidFill>
                  <a:srgbClr val="010066"/>
                </a:solidFill>
              </a:rPr>
              <a:t>3</a:t>
            </a:r>
          </a:p>
        </p:txBody>
      </p:sp>
      <p:sp>
        <p:nvSpPr>
          <p:cNvPr id="19482" name="Rectangle 27">
            <a:extLst>
              <a:ext uri="{FF2B5EF4-FFF2-40B4-BE49-F238E27FC236}">
                <a16:creationId xmlns:a16="http://schemas.microsoft.com/office/drawing/2014/main" id="{C4E44236-4D52-45CD-A640-1074CD568938}"/>
              </a:ext>
            </a:extLst>
          </p:cNvPr>
          <p:cNvSpPr>
            <a:spLocks noChangeArrowheads="1"/>
          </p:cNvSpPr>
          <p:nvPr/>
        </p:nvSpPr>
        <p:spPr bwMode="auto">
          <a:xfrm>
            <a:off x="7829550" y="4014611"/>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g</a:t>
            </a:r>
          </a:p>
        </p:txBody>
      </p:sp>
      <p:sp>
        <p:nvSpPr>
          <p:cNvPr id="19483" name="Line 28">
            <a:extLst>
              <a:ext uri="{FF2B5EF4-FFF2-40B4-BE49-F238E27FC236}">
                <a16:creationId xmlns:a16="http://schemas.microsoft.com/office/drawing/2014/main" id="{F11FEB4D-C60B-41A3-B1F4-CB44057FC8B9}"/>
              </a:ext>
            </a:extLst>
          </p:cNvPr>
          <p:cNvSpPr>
            <a:spLocks noChangeShapeType="1"/>
          </p:cNvSpPr>
          <p:nvPr/>
        </p:nvSpPr>
        <p:spPr bwMode="auto">
          <a:xfrm>
            <a:off x="7646988" y="4494036"/>
            <a:ext cx="719137" cy="1588"/>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15071" name="Text Box 31">
            <a:extLst>
              <a:ext uri="{FF2B5EF4-FFF2-40B4-BE49-F238E27FC236}">
                <a16:creationId xmlns:a16="http://schemas.microsoft.com/office/drawing/2014/main" id="{E3B46BF0-1FB8-4BB9-9E75-5F0BD4554201}"/>
              </a:ext>
            </a:extLst>
          </p:cNvPr>
          <p:cNvSpPr txBox="1">
            <a:spLocks noChangeArrowheads="1"/>
          </p:cNvSpPr>
          <p:nvPr/>
        </p:nvSpPr>
        <p:spPr bwMode="auto">
          <a:xfrm>
            <a:off x="4165600" y="4294011"/>
            <a:ext cx="50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t>
            </a:r>
          </a:p>
        </p:txBody>
      </p:sp>
      <p:sp>
        <p:nvSpPr>
          <p:cNvPr id="215072" name="Text Box 32">
            <a:extLst>
              <a:ext uri="{FF2B5EF4-FFF2-40B4-BE49-F238E27FC236}">
                <a16:creationId xmlns:a16="http://schemas.microsoft.com/office/drawing/2014/main" id="{9B4DA937-3360-4381-BADA-55E76EA7E15A}"/>
              </a:ext>
            </a:extLst>
          </p:cNvPr>
          <p:cNvSpPr txBox="1">
            <a:spLocks noChangeArrowheads="1"/>
          </p:cNvSpPr>
          <p:nvPr/>
        </p:nvSpPr>
        <p:spPr bwMode="auto">
          <a:xfrm>
            <a:off x="6059488" y="4257499"/>
            <a:ext cx="50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t>
            </a:r>
          </a:p>
        </p:txBody>
      </p:sp>
      <p:sp>
        <p:nvSpPr>
          <p:cNvPr id="215073" name="Rectangle 331">
            <a:extLst>
              <a:ext uri="{FF2B5EF4-FFF2-40B4-BE49-F238E27FC236}">
                <a16:creationId xmlns:a16="http://schemas.microsoft.com/office/drawing/2014/main" id="{3CA7A58B-413A-46EE-ACED-E4F315298D9E}"/>
              </a:ext>
            </a:extLst>
          </p:cNvPr>
          <p:cNvSpPr>
            <a:spLocks noChangeArrowheads="1"/>
          </p:cNvSpPr>
          <p:nvPr/>
        </p:nvSpPr>
        <p:spPr bwMode="auto">
          <a:xfrm>
            <a:off x="2770188" y="5684661"/>
            <a:ext cx="242093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convert the units</a:t>
            </a:r>
          </a:p>
        </p:txBody>
      </p:sp>
      <p:cxnSp>
        <p:nvCxnSpPr>
          <p:cNvPr id="39" name="Straight Connector 38">
            <a:extLst>
              <a:ext uri="{FF2B5EF4-FFF2-40B4-BE49-F238E27FC236}">
                <a16:creationId xmlns:a16="http://schemas.microsoft.com/office/drawing/2014/main" id="{E6740EEA-3D34-4FC0-AC6D-FFDAEFB957F8}"/>
              </a:ext>
            </a:extLst>
          </p:cNvPr>
          <p:cNvCxnSpPr>
            <a:cxnSpLocks noChangeShapeType="1"/>
          </p:cNvCxnSpPr>
          <p:nvPr/>
        </p:nvCxnSpPr>
        <p:spPr bwMode="auto">
          <a:xfrm>
            <a:off x="3292475" y="5109986"/>
            <a:ext cx="0" cy="568325"/>
          </a:xfrm>
          <a:prstGeom prst="line">
            <a:avLst/>
          </a:prstGeom>
          <a:noFill/>
          <a:ln w="38100" algn="ctr">
            <a:solidFill>
              <a:srgbClr val="FF6600"/>
            </a:solidFill>
            <a:round/>
            <a:headEnd/>
            <a:tailEnd type="triangle" w="lg" len="lg"/>
          </a:ln>
          <a:extLst>
            <a:ext uri="{909E8E84-426E-40DD-AFC4-6F175D3DCCD1}">
              <a14:hiddenFill xmlns:a14="http://schemas.microsoft.com/office/drawing/2010/main">
                <a:noFill/>
              </a14:hiddenFill>
            </a:ext>
          </a:extLst>
        </p:spPr>
      </p:cxnSp>
      <p:cxnSp>
        <p:nvCxnSpPr>
          <p:cNvPr id="41" name="Straight Connector 40">
            <a:extLst>
              <a:ext uri="{FF2B5EF4-FFF2-40B4-BE49-F238E27FC236}">
                <a16:creationId xmlns:a16="http://schemas.microsoft.com/office/drawing/2014/main" id="{11E52434-AC45-47BF-A38D-D20F764F8574}"/>
              </a:ext>
            </a:extLst>
          </p:cNvPr>
          <p:cNvCxnSpPr>
            <a:cxnSpLocks noChangeShapeType="1"/>
          </p:cNvCxnSpPr>
          <p:nvPr/>
        </p:nvCxnSpPr>
        <p:spPr bwMode="auto">
          <a:xfrm flipV="1">
            <a:off x="4206875" y="5129036"/>
            <a:ext cx="914400" cy="549275"/>
          </a:xfrm>
          <a:prstGeom prst="line">
            <a:avLst/>
          </a:prstGeom>
          <a:noFill/>
          <a:ln w="38100" algn="ctr">
            <a:solidFill>
              <a:srgbClr val="FF6600"/>
            </a:solidFill>
            <a:round/>
            <a:headEnd/>
            <a:tailEnd type="triangle" w="lg" len="lg"/>
          </a:ln>
          <a:extLst>
            <a:ext uri="{909E8E84-426E-40DD-AFC4-6F175D3DCCD1}">
              <a14:hiddenFill xmlns:a14="http://schemas.microsoft.com/office/drawing/2010/main">
                <a:noFill/>
              </a14:hiddenFill>
            </a:ext>
          </a:extLst>
        </p:spPr>
      </p:cxnSp>
      <p:pic>
        <p:nvPicPr>
          <p:cNvPr id="32" name="Picture 8">
            <a:hlinkClick r:id="" action="ppaction://hlinkshowjump?jump=nextslide"/>
            <a:extLst>
              <a:ext uri="{FF2B5EF4-FFF2-40B4-BE49-F238E27FC236}">
                <a16:creationId xmlns:a16="http://schemas.microsoft.com/office/drawing/2014/main" id="{F7179C42-1F26-4B9F-8A8C-82AEEC8416F7}"/>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1" name="Picture 30">
            <a:extLst>
              <a:ext uri="{FF2B5EF4-FFF2-40B4-BE49-F238E27FC236}">
                <a16:creationId xmlns:a16="http://schemas.microsoft.com/office/drawing/2014/main" id="{6BEB6612-C2B3-4C30-B6B4-9D335203D6E7}"/>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623262" y="86520"/>
            <a:ext cx="442911" cy="516730"/>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04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5051"/>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5052"/>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5047"/>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15043"/>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15049"/>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9490"/>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9491"/>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19487"/>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488"/>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19489"/>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15071"/>
                                        </p:tgtEl>
                                        <p:attrNameLst>
                                          <p:attrName>style.visibility</p:attrName>
                                        </p:attrNameLst>
                                      </p:cBhvr>
                                      <p:to>
                                        <p:strVal val="visible"/>
                                      </p:to>
                                    </p:set>
                                  </p:childTnLst>
                                </p:cTn>
                              </p:par>
                              <p:par>
                                <p:cTn id="37" presetID="22" presetClass="entr" presetSubtype="1" fill="hold" nodeType="withEffect">
                                  <p:stCondLst>
                                    <p:cond delay="0"/>
                                  </p:stCondLst>
                                  <p:childTnLst>
                                    <p:set>
                                      <p:cBhvr>
                                        <p:cTn id="38" dur="1" fill="hold">
                                          <p:stCondLst>
                                            <p:cond delay="0"/>
                                          </p:stCondLst>
                                        </p:cTn>
                                        <p:tgtEl>
                                          <p:spTgt spid="39"/>
                                        </p:tgtEl>
                                        <p:attrNameLst>
                                          <p:attrName>style.visibility</p:attrName>
                                        </p:attrNameLst>
                                      </p:cBhvr>
                                      <p:to>
                                        <p:strVal val="visible"/>
                                      </p:to>
                                    </p:set>
                                    <p:animEffect transition="in" filter="wipe(up)">
                                      <p:cBhvr>
                                        <p:cTn id="39" dur="500"/>
                                        <p:tgtEl>
                                          <p:spTgt spid="39"/>
                                        </p:tgtEl>
                                      </p:cBhvr>
                                    </p:animEffect>
                                  </p:childTnLst>
                                </p:cTn>
                              </p:par>
                            </p:childTnLst>
                          </p:cTn>
                        </p:par>
                        <p:par>
                          <p:cTn id="40" fill="hold" nodeType="withGroup">
                            <p:stCondLst>
                              <p:cond delay="500"/>
                            </p:stCondLst>
                            <p:childTnLst>
                              <p:par>
                                <p:cTn id="41" presetID="1" presetClass="entr" presetSubtype="0" fill="hold" grpId="0" nodeType="afterEffect">
                                  <p:stCondLst>
                                    <p:cond delay="0"/>
                                  </p:stCondLst>
                                  <p:childTnLst>
                                    <p:set>
                                      <p:cBhvr>
                                        <p:cTn id="42" dur="1" fill="hold">
                                          <p:stCondLst>
                                            <p:cond delay="0"/>
                                          </p:stCondLst>
                                        </p:cTn>
                                        <p:tgtEl>
                                          <p:spTgt spid="215073"/>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22" presetClass="entr" presetSubtype="4" fill="hold" nodeType="click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wipe(down)">
                                      <p:cBhvr>
                                        <p:cTn id="47" dur="500"/>
                                        <p:tgtEl>
                                          <p:spTgt spid="41"/>
                                        </p:tgtEl>
                                      </p:cBhvr>
                                    </p:animEffect>
                                  </p:childTnLst>
                                </p:cTn>
                              </p:par>
                            </p:childTnLst>
                          </p:cTn>
                        </p:par>
                        <p:par>
                          <p:cTn id="48" fill="hold" nodeType="withGroup">
                            <p:stCondLst>
                              <p:cond delay="500"/>
                            </p:stCondLst>
                            <p:childTnLst>
                              <p:par>
                                <p:cTn id="49" presetID="1" presetClass="entr" presetSubtype="0" fill="hold" grpId="0" nodeType="afterEffect">
                                  <p:stCondLst>
                                    <p:cond delay="0"/>
                                  </p:stCondLst>
                                  <p:childTnLst>
                                    <p:set>
                                      <p:cBhvr>
                                        <p:cTn id="50" dur="1" fill="hold">
                                          <p:stCondLst>
                                            <p:cond delay="0"/>
                                          </p:stCondLst>
                                        </p:cTn>
                                        <p:tgtEl>
                                          <p:spTgt spid="19484"/>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19485"/>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19486"/>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15072"/>
                                        </p:tgtEl>
                                        <p:attrNameLst>
                                          <p:attrName>style.visibility</p:attrName>
                                        </p:attrNameLst>
                                      </p:cBhvr>
                                      <p:to>
                                        <p:strVal val="visible"/>
                                      </p:to>
                                    </p:set>
                                  </p:childTnLst>
                                </p:cTn>
                              </p:par>
                              <p:par>
                                <p:cTn id="59" presetID="1" presetClass="entr" presetSubtype="0" fill="hold" grpId="0" nodeType="withEffect">
                                  <p:stCondLst>
                                    <p:cond delay="0"/>
                                  </p:stCondLst>
                                  <p:childTnLst>
                                    <p:set>
                                      <p:cBhvr>
                                        <p:cTn id="60" dur="1" fill="hold">
                                          <p:stCondLst>
                                            <p:cond delay="0"/>
                                          </p:stCondLst>
                                        </p:cTn>
                                        <p:tgtEl>
                                          <p:spTgt spid="19478"/>
                                        </p:tgtEl>
                                        <p:attrNameLst>
                                          <p:attrName>style.visibility</p:attrName>
                                        </p:attrNameLst>
                                      </p:cBhvr>
                                      <p:to>
                                        <p:strVal val="visible"/>
                                      </p:to>
                                    </p:set>
                                  </p:childTnLst>
                                </p:cTn>
                              </p:par>
                              <p:par>
                                <p:cTn id="61" presetID="1" presetClass="entr" presetSubtype="0" fill="hold" grpId="0" nodeType="withEffect">
                                  <p:stCondLst>
                                    <p:cond delay="0"/>
                                  </p:stCondLst>
                                  <p:childTnLst>
                                    <p:set>
                                      <p:cBhvr>
                                        <p:cTn id="62" dur="1" fill="hold">
                                          <p:stCondLst>
                                            <p:cond delay="0"/>
                                          </p:stCondLst>
                                        </p:cTn>
                                        <p:tgtEl>
                                          <p:spTgt spid="19479"/>
                                        </p:tgtEl>
                                        <p:attrNameLst>
                                          <p:attrName>style.visibility</p:attrName>
                                        </p:attrNameLst>
                                      </p:cBhvr>
                                      <p:to>
                                        <p:strVal val="visible"/>
                                      </p:to>
                                    </p:set>
                                  </p:childTnLst>
                                </p:cTn>
                              </p:par>
                              <p:par>
                                <p:cTn id="63" presetID="1" presetClass="entr" presetSubtype="0" fill="hold" nodeType="withEffect">
                                  <p:stCondLst>
                                    <p:cond delay="0"/>
                                  </p:stCondLst>
                                  <p:childTnLst>
                                    <p:set>
                                      <p:cBhvr>
                                        <p:cTn id="64" dur="1" fill="hold">
                                          <p:stCondLst>
                                            <p:cond delay="0"/>
                                          </p:stCondLst>
                                        </p:cTn>
                                        <p:tgtEl>
                                          <p:spTgt spid="19480"/>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19481"/>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19482"/>
                                        </p:tgtEl>
                                        <p:attrNameLst>
                                          <p:attrName>style.visibility</p:attrName>
                                        </p:attrNameLst>
                                      </p:cBhvr>
                                      <p:to>
                                        <p:strVal val="visible"/>
                                      </p:to>
                                    </p:set>
                                  </p:childTnLst>
                                </p:cTn>
                              </p:par>
                              <p:par>
                                <p:cTn id="69" presetID="1" presetClass="entr" presetSubtype="0" fill="hold" nodeType="withEffect">
                                  <p:stCondLst>
                                    <p:cond delay="0"/>
                                  </p:stCondLst>
                                  <p:childTnLst>
                                    <p:set>
                                      <p:cBhvr>
                                        <p:cTn id="70" dur="1" fill="hold">
                                          <p:stCondLst>
                                            <p:cond delay="0"/>
                                          </p:stCondLst>
                                        </p:cTn>
                                        <p:tgtEl>
                                          <p:spTgt spid="19483"/>
                                        </p:tgtEl>
                                        <p:attrNameLst>
                                          <p:attrName>style.visibility</p:attrName>
                                        </p:attrNameLst>
                                      </p:cBhvr>
                                      <p:to>
                                        <p:strVal val="visible"/>
                                      </p:to>
                                    </p:set>
                                  </p:childTnLst>
                                </p:cTn>
                              </p:par>
                            </p:childTnLst>
                          </p:cTn>
                        </p:par>
                      </p:childTnLst>
                    </p:cTn>
                  </p:par>
                  <p:par>
                    <p:cTn id="71" fill="hold" nodeType="clickPar">
                      <p:stCondLst>
                        <p:cond delay="indefinite"/>
                      </p:stCondLst>
                      <p:childTnLst>
                        <p:par>
                          <p:cTn id="72" fill="hold" nodeType="withGroup">
                            <p:stCondLst>
                              <p:cond delay="0"/>
                            </p:stCondLst>
                            <p:childTnLst>
                              <p:par>
                                <p:cTn id="73" presetID="1" presetClass="entr" presetSubtype="0" fill="hold" grpId="0" nodeType="clickEffect">
                                  <p:stCondLst>
                                    <p:cond delay="0"/>
                                  </p:stCondLst>
                                  <p:childTnLst>
                                    <p:set>
                                      <p:cBhvr>
                                        <p:cTn id="74" dur="1" fill="hold">
                                          <p:stCondLst>
                                            <p:cond delay="0"/>
                                          </p:stCondLst>
                                        </p:cTn>
                                        <p:tgtEl>
                                          <p:spTgt spid="215050"/>
                                        </p:tgtEl>
                                        <p:attrNameLst>
                                          <p:attrName>style.visibility</p:attrName>
                                        </p:attrNameLst>
                                      </p:cBhvr>
                                      <p:to>
                                        <p:strVal val="visible"/>
                                      </p:to>
                                    </p:set>
                                  </p:childTnLst>
                                </p:cTn>
                              </p:par>
                            </p:childTnLst>
                          </p:cTn>
                        </p:par>
                        <p:par>
                          <p:cTn id="75" fill="hold">
                            <p:stCondLst>
                              <p:cond delay="0"/>
                            </p:stCondLst>
                            <p:childTnLst>
                              <p:par>
                                <p:cTn id="76" presetID="1" presetClass="entr" presetSubtype="0" fill="hold" nodeType="afterEffect">
                                  <p:stCondLst>
                                    <p:cond delay="0"/>
                                  </p:stCondLst>
                                  <p:childTnLst>
                                    <p:set>
                                      <p:cBhvr>
                                        <p:cTn id="77" dur="1" fill="hold">
                                          <p:stCondLst>
                                            <p:cond delay="0"/>
                                          </p:stCondLst>
                                        </p:cTn>
                                        <p:tgtEl>
                                          <p:spTgt spid="3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42" grpId="0" animBg="1"/>
      <p:bldP spid="215043" grpId="0"/>
      <p:bldP spid="215049" grpId="0" animBg="1"/>
      <p:bldP spid="215050" grpId="0"/>
      <p:bldP spid="215051" grpId="0"/>
      <p:bldP spid="215052" grpId="0"/>
      <p:bldP spid="19490" grpId="0" animBg="1"/>
      <p:bldP spid="19491" grpId="0"/>
      <p:bldP spid="19487" grpId="0"/>
      <p:bldP spid="19488" grpId="0"/>
      <p:bldP spid="19484" grpId="0"/>
      <p:bldP spid="19485" grpId="0"/>
      <p:bldP spid="19478" grpId="0"/>
      <p:bldP spid="19479" grpId="0"/>
      <p:bldP spid="19481" grpId="0"/>
      <p:bldP spid="19482" grpId="0"/>
      <p:bldP spid="215071" grpId="0"/>
      <p:bldP spid="215072" grpId="0"/>
      <p:bldP spid="215073" grpId="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51" name="Rectangle 2">
            <a:extLst>
              <a:ext uri="{FF2B5EF4-FFF2-40B4-BE49-F238E27FC236}">
                <a16:creationId xmlns:a16="http://schemas.microsoft.com/office/drawing/2014/main" id="{8D6B469D-61B2-484F-B757-B90A3C93E0AB}"/>
              </a:ext>
            </a:extLst>
          </p:cNvPr>
          <p:cNvSpPr>
            <a:spLocks noGrp="1" noChangeArrowheads="1"/>
          </p:cNvSpPr>
          <p:nvPr>
            <p:ph type="title"/>
          </p:nvPr>
        </p:nvSpPr>
        <p:spPr>
          <a:noFill/>
        </p:spPr>
        <p:txBody>
          <a:bodyPr>
            <a:spAutoFit/>
          </a:bodyPr>
          <a:lstStyle/>
          <a:p>
            <a:r>
              <a:rPr lang="en-GB" altLang="en-US" dirty="0"/>
              <a:t>Calculating concentrations in g/dm</a:t>
            </a:r>
            <a:r>
              <a:rPr lang="en-GB" altLang="en-US" baseline="30000" dirty="0"/>
              <a:t>3</a:t>
            </a:r>
          </a:p>
        </p:txBody>
      </p:sp>
      <p:sp>
        <p:nvSpPr>
          <p:cNvPr id="2053" name="Text Box 4">
            <a:extLst>
              <a:ext uri="{FF2B5EF4-FFF2-40B4-BE49-F238E27FC236}">
                <a16:creationId xmlns:a16="http://schemas.microsoft.com/office/drawing/2014/main" id="{B34655D9-696F-4C7E-9616-6A43BE58210E}"/>
              </a:ext>
            </a:extLst>
          </p:cNvPr>
          <p:cNvSpPr txBox="1">
            <a:spLocks noChangeArrowheads="1"/>
          </p:cNvSpPr>
          <p:nvPr/>
        </p:nvSpPr>
        <p:spPr bwMode="auto">
          <a:xfrm>
            <a:off x="342900" y="4705350"/>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b="1" dirty="0">
              <a:solidFill>
                <a:schemeClr val="tx1"/>
              </a:solidFill>
            </a:endParaRPr>
          </a:p>
        </p:txBody>
      </p:sp>
      <p:pic>
        <p:nvPicPr>
          <p:cNvPr id="9" name="Picture 5" descr="flash_icon">
            <a:extLst>
              <a:ext uri="{FF2B5EF4-FFF2-40B4-BE49-F238E27FC236}">
                <a16:creationId xmlns:a16="http://schemas.microsoft.com/office/drawing/2014/main" id="{C54F02AA-EAE1-452A-8B8E-5E4BD5E5D121}"/>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DA918778-6D3A-41A4-B496-FB8F290FF220}"/>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11" name="Picture 10">
            <a:hlinkClick r:id="" action="ppaction://hlinkshowjump?jump=nextslide"/>
            <a:extLst>
              <a:ext uri="{FF2B5EF4-FFF2-40B4-BE49-F238E27FC236}">
                <a16:creationId xmlns:a16="http://schemas.microsoft.com/office/drawing/2014/main" id="{1418FEE1-4B49-400F-9A9D-F0C3AD402462}"/>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3A425347-E2E0-4C01-8C7D-CA41610F9FD4}"/>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2091"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6161E880-7E9B-4B05-8F6A-334AD3F0740B}"/>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pic>
        <p:nvPicPr>
          <p:cNvPr id="221205" name="Picture 21" descr="formula triangle">
            <a:extLst>
              <a:ext uri="{FF2B5EF4-FFF2-40B4-BE49-F238E27FC236}">
                <a16:creationId xmlns:a16="http://schemas.microsoft.com/office/drawing/2014/main" id="{6B64054E-8139-4DEA-9513-3177A209E5A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01800" y="3606800"/>
            <a:ext cx="3241675" cy="264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1223" name="AutoShape 39">
            <a:extLst>
              <a:ext uri="{FF2B5EF4-FFF2-40B4-BE49-F238E27FC236}">
                <a16:creationId xmlns:a16="http://schemas.microsoft.com/office/drawing/2014/main" id="{B6E2D8B5-FF32-4974-82BF-3A5571390F32}"/>
              </a:ext>
            </a:extLst>
          </p:cNvPr>
          <p:cNvSpPr>
            <a:spLocks noChangeArrowheads="1"/>
          </p:cNvSpPr>
          <p:nvPr/>
        </p:nvSpPr>
        <p:spPr bwMode="auto">
          <a:xfrm>
            <a:off x="6091238" y="3298825"/>
            <a:ext cx="2232025" cy="2806700"/>
          </a:xfrm>
          <a:prstGeom prst="roundRect">
            <a:avLst>
              <a:gd name="adj" fmla="val 0"/>
            </a:avLst>
          </a:prstGeom>
          <a:solidFill>
            <a:srgbClr val="FF6600"/>
          </a:solidFill>
          <a:ln w="38100">
            <a:solidFill>
              <a:srgbClr val="FF6600"/>
            </a:solidFill>
            <a:round/>
            <a:headEnd/>
            <a:tailEnd/>
          </a:ln>
        </p:spPr>
        <p:txBody>
          <a:bodyPr wrap="none" anchor="ct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dirty="0"/>
          </a:p>
        </p:txBody>
      </p:sp>
      <p:sp>
        <p:nvSpPr>
          <p:cNvPr id="20484" name="Rectangle 3">
            <a:extLst>
              <a:ext uri="{FF2B5EF4-FFF2-40B4-BE49-F238E27FC236}">
                <a16:creationId xmlns:a16="http://schemas.microsoft.com/office/drawing/2014/main" id="{A21D4FCB-081B-44B5-8370-6FA72A94D343}"/>
              </a:ext>
            </a:extLst>
          </p:cNvPr>
          <p:cNvSpPr>
            <a:spLocks noGrp="1" noChangeArrowheads="1"/>
          </p:cNvSpPr>
          <p:nvPr>
            <p:ph type="title"/>
          </p:nvPr>
        </p:nvSpPr>
        <p:spPr>
          <a:noFill/>
        </p:spPr>
        <p:txBody>
          <a:bodyPr>
            <a:spAutoFit/>
          </a:bodyPr>
          <a:lstStyle/>
          <a:p>
            <a:r>
              <a:rPr lang="en-GB" altLang="en-US" dirty="0"/>
              <a:t>Concentrations in mol/dm</a:t>
            </a:r>
            <a:r>
              <a:rPr lang="en-GB" altLang="en-US" baseline="30000" dirty="0"/>
              <a:t>3</a:t>
            </a:r>
          </a:p>
        </p:txBody>
      </p:sp>
      <p:sp>
        <p:nvSpPr>
          <p:cNvPr id="20485" name="Text Box 4">
            <a:extLst>
              <a:ext uri="{FF2B5EF4-FFF2-40B4-BE49-F238E27FC236}">
                <a16:creationId xmlns:a16="http://schemas.microsoft.com/office/drawing/2014/main" id="{B2D89A43-6681-4D2E-BB4B-2C6CC132D5A1}"/>
              </a:ext>
            </a:extLst>
          </p:cNvPr>
          <p:cNvSpPr txBox="1">
            <a:spLocks noChangeArrowheads="1"/>
          </p:cNvSpPr>
          <p:nvPr/>
        </p:nvSpPr>
        <p:spPr bwMode="auto">
          <a:xfrm>
            <a:off x="358775" y="784225"/>
            <a:ext cx="855186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To calculate concentration in mol/dm</a:t>
            </a:r>
            <a:r>
              <a:rPr lang="en-GB" altLang="en-US" baseline="30000" dirty="0">
                <a:solidFill>
                  <a:srgbClr val="010066"/>
                </a:solidFill>
              </a:rPr>
              <a:t>3</a:t>
            </a:r>
            <a:r>
              <a:rPr lang="en-GB" altLang="en-US" dirty="0">
                <a:solidFill>
                  <a:srgbClr val="010066"/>
                </a:solidFill>
              </a:rPr>
              <a:t>:</a:t>
            </a:r>
          </a:p>
        </p:txBody>
      </p:sp>
      <p:sp>
        <p:nvSpPr>
          <p:cNvPr id="221193" name="Rectangle 9">
            <a:extLst>
              <a:ext uri="{FF2B5EF4-FFF2-40B4-BE49-F238E27FC236}">
                <a16:creationId xmlns:a16="http://schemas.microsoft.com/office/drawing/2014/main" id="{FB20342A-3788-425F-9244-6C1E96381461}"/>
              </a:ext>
            </a:extLst>
          </p:cNvPr>
          <p:cNvSpPr>
            <a:spLocks noChangeArrowheads="1"/>
          </p:cNvSpPr>
          <p:nvPr/>
        </p:nvSpPr>
        <p:spPr bwMode="auto">
          <a:xfrm>
            <a:off x="355600" y="2668588"/>
            <a:ext cx="6607175" cy="822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This equation can be added to a formula </a:t>
            </a:r>
            <a:br>
              <a:rPr lang="en-GB" altLang="en-US" dirty="0">
                <a:solidFill>
                  <a:srgbClr val="010066"/>
                </a:solidFill>
              </a:rPr>
            </a:br>
            <a:r>
              <a:rPr lang="en-GB" altLang="en-US" dirty="0">
                <a:solidFill>
                  <a:srgbClr val="010066"/>
                </a:solidFill>
              </a:rPr>
              <a:t>triangle to rearrange the formula:</a:t>
            </a:r>
          </a:p>
        </p:txBody>
      </p:sp>
      <p:sp>
        <p:nvSpPr>
          <p:cNvPr id="221194" name="AutoShape 10">
            <a:extLst>
              <a:ext uri="{FF2B5EF4-FFF2-40B4-BE49-F238E27FC236}">
                <a16:creationId xmlns:a16="http://schemas.microsoft.com/office/drawing/2014/main" id="{A54A7942-D6AF-4EA6-AAB1-9272FAD9BE71}"/>
              </a:ext>
            </a:extLst>
          </p:cNvPr>
          <p:cNvSpPr>
            <a:spLocks noChangeArrowheads="1"/>
          </p:cNvSpPr>
          <p:nvPr/>
        </p:nvSpPr>
        <p:spPr bwMode="auto">
          <a:xfrm>
            <a:off x="643467" y="1387652"/>
            <a:ext cx="6727119" cy="1150937"/>
          </a:xfrm>
          <a:prstGeom prst="roundRect">
            <a:avLst>
              <a:gd name="adj" fmla="val 0"/>
            </a:avLst>
          </a:prstGeom>
          <a:solidFill>
            <a:srgbClr val="FF6600"/>
          </a:solidFill>
          <a:ln>
            <a:noFill/>
          </a:ln>
          <a:extLst>
            <a:ext uri="{91240B29-F687-4F45-9708-019B960494DF}">
              <a14:hiddenLine xmlns:a14="http://schemas.microsoft.com/office/drawing/2010/main" w="38100" algn="ctr">
                <a:solidFill>
                  <a:srgbClr val="000000"/>
                </a:solidFill>
                <a:round/>
                <a:headEnd/>
                <a:tailEnd/>
              </a14:hiddenLine>
            </a:ext>
          </a:extLst>
        </p:spPr>
        <p:txBody>
          <a:bodyPr wrap="square" anchor="ct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dirty="0"/>
          </a:p>
        </p:txBody>
      </p:sp>
      <p:sp>
        <p:nvSpPr>
          <p:cNvPr id="221195" name="Rectangle 11">
            <a:extLst>
              <a:ext uri="{FF2B5EF4-FFF2-40B4-BE49-F238E27FC236}">
                <a16:creationId xmlns:a16="http://schemas.microsoft.com/office/drawing/2014/main" id="{3B9FA881-78AA-41DF-93CB-FF595355103C}"/>
              </a:ext>
            </a:extLst>
          </p:cNvPr>
          <p:cNvSpPr>
            <a:spLocks noChangeArrowheads="1"/>
          </p:cNvSpPr>
          <p:nvPr/>
        </p:nvSpPr>
        <p:spPr bwMode="auto">
          <a:xfrm>
            <a:off x="3355975" y="1987550"/>
            <a:ext cx="37814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volume of solution (dm</a:t>
            </a:r>
            <a:r>
              <a:rPr lang="en-GB" altLang="en-US" b="1" baseline="30000" dirty="0">
                <a:solidFill>
                  <a:schemeClr val="bg1"/>
                </a:solidFill>
              </a:rPr>
              <a:t>3</a:t>
            </a:r>
            <a:r>
              <a:rPr lang="en-GB" altLang="en-US" b="1" dirty="0">
                <a:solidFill>
                  <a:schemeClr val="bg1"/>
                </a:solidFill>
              </a:rPr>
              <a:t>)</a:t>
            </a:r>
          </a:p>
        </p:txBody>
      </p:sp>
      <p:sp>
        <p:nvSpPr>
          <p:cNvPr id="221196" name="Line 12">
            <a:extLst>
              <a:ext uri="{FF2B5EF4-FFF2-40B4-BE49-F238E27FC236}">
                <a16:creationId xmlns:a16="http://schemas.microsoft.com/office/drawing/2014/main" id="{8F8F325A-998D-4E56-B6E4-E7BA8F870E8E}"/>
              </a:ext>
            </a:extLst>
          </p:cNvPr>
          <p:cNvSpPr>
            <a:spLocks noChangeShapeType="1"/>
          </p:cNvSpPr>
          <p:nvPr/>
        </p:nvSpPr>
        <p:spPr bwMode="auto">
          <a:xfrm>
            <a:off x="3392488" y="1952625"/>
            <a:ext cx="3635375"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21197" name="Rectangle 13">
            <a:extLst>
              <a:ext uri="{FF2B5EF4-FFF2-40B4-BE49-F238E27FC236}">
                <a16:creationId xmlns:a16="http://schemas.microsoft.com/office/drawing/2014/main" id="{279D50AA-8A2E-4D1B-BCF3-21F35679CB0E}"/>
              </a:ext>
            </a:extLst>
          </p:cNvPr>
          <p:cNvSpPr>
            <a:spLocks noChangeArrowheads="1"/>
          </p:cNvSpPr>
          <p:nvPr/>
        </p:nvSpPr>
        <p:spPr bwMode="auto">
          <a:xfrm>
            <a:off x="763588" y="1700213"/>
            <a:ext cx="254476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concentration  =</a:t>
            </a:r>
          </a:p>
        </p:txBody>
      </p:sp>
      <p:sp>
        <p:nvSpPr>
          <p:cNvPr id="221198" name="Rectangle 14">
            <a:extLst>
              <a:ext uri="{FF2B5EF4-FFF2-40B4-BE49-F238E27FC236}">
                <a16:creationId xmlns:a16="http://schemas.microsoft.com/office/drawing/2014/main" id="{E19B7669-0B52-4481-AC25-FDAC308EB632}"/>
              </a:ext>
            </a:extLst>
          </p:cNvPr>
          <p:cNvSpPr>
            <a:spLocks noChangeArrowheads="1"/>
          </p:cNvSpPr>
          <p:nvPr/>
        </p:nvSpPr>
        <p:spPr bwMode="auto">
          <a:xfrm>
            <a:off x="3502025" y="1447800"/>
            <a:ext cx="34671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chemeClr val="bg1"/>
                </a:solidFill>
              </a:rPr>
              <a:t>number of moles (mol)</a:t>
            </a:r>
          </a:p>
        </p:txBody>
      </p:sp>
      <p:sp>
        <p:nvSpPr>
          <p:cNvPr id="20506" name="Text Box 16">
            <a:extLst>
              <a:ext uri="{FF2B5EF4-FFF2-40B4-BE49-F238E27FC236}">
                <a16:creationId xmlns:a16="http://schemas.microsoft.com/office/drawing/2014/main" id="{BC7DB31D-5CDC-48AA-B902-245A74B93ACD}"/>
              </a:ext>
            </a:extLst>
          </p:cNvPr>
          <p:cNvSpPr txBox="1">
            <a:spLocks noChangeArrowheads="1"/>
          </p:cNvSpPr>
          <p:nvPr/>
        </p:nvSpPr>
        <p:spPr bwMode="auto">
          <a:xfrm>
            <a:off x="6284913" y="3524250"/>
            <a:ext cx="8286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dirty="0">
                <a:solidFill>
                  <a:schemeClr val="bg1"/>
                </a:solidFill>
              </a:rPr>
              <a:t>c =</a:t>
            </a:r>
          </a:p>
        </p:txBody>
      </p:sp>
      <p:sp>
        <p:nvSpPr>
          <p:cNvPr id="20507" name="Text Box 17">
            <a:extLst>
              <a:ext uri="{FF2B5EF4-FFF2-40B4-BE49-F238E27FC236}">
                <a16:creationId xmlns:a16="http://schemas.microsoft.com/office/drawing/2014/main" id="{C570424C-F643-4D62-94E9-C98F9EC91680}"/>
              </a:ext>
            </a:extLst>
          </p:cNvPr>
          <p:cNvSpPr txBox="1">
            <a:spLocks noChangeArrowheads="1"/>
          </p:cNvSpPr>
          <p:nvPr/>
        </p:nvSpPr>
        <p:spPr bwMode="auto">
          <a:xfrm>
            <a:off x="7103605" y="3275013"/>
            <a:ext cx="59372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200" b="1" dirty="0">
                <a:solidFill>
                  <a:schemeClr val="bg1"/>
                </a:solidFill>
              </a:rPr>
              <a:t>n</a:t>
            </a:r>
          </a:p>
        </p:txBody>
      </p:sp>
      <p:sp>
        <p:nvSpPr>
          <p:cNvPr id="20508" name="Text Box 18">
            <a:extLst>
              <a:ext uri="{FF2B5EF4-FFF2-40B4-BE49-F238E27FC236}">
                <a16:creationId xmlns:a16="http://schemas.microsoft.com/office/drawing/2014/main" id="{4524388A-22E5-4115-AF40-3BFE4D74CF8B}"/>
              </a:ext>
            </a:extLst>
          </p:cNvPr>
          <p:cNvSpPr txBox="1">
            <a:spLocks noChangeArrowheads="1"/>
          </p:cNvSpPr>
          <p:nvPr/>
        </p:nvSpPr>
        <p:spPr bwMode="auto">
          <a:xfrm>
            <a:off x="7206341" y="3741738"/>
            <a:ext cx="4318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dirty="0">
                <a:solidFill>
                  <a:schemeClr val="bg1"/>
                </a:solidFill>
              </a:rPr>
              <a:t>v</a:t>
            </a:r>
          </a:p>
        </p:txBody>
      </p:sp>
      <p:sp>
        <p:nvSpPr>
          <p:cNvPr id="20509" name="Line 19">
            <a:extLst>
              <a:ext uri="{FF2B5EF4-FFF2-40B4-BE49-F238E27FC236}">
                <a16:creationId xmlns:a16="http://schemas.microsoft.com/office/drawing/2014/main" id="{99EC939D-190F-4B5C-99DC-E9C803FC2AFD}"/>
              </a:ext>
            </a:extLst>
          </p:cNvPr>
          <p:cNvSpPr>
            <a:spLocks noChangeShapeType="1"/>
          </p:cNvSpPr>
          <p:nvPr/>
        </p:nvSpPr>
        <p:spPr bwMode="auto">
          <a:xfrm>
            <a:off x="7090452" y="3814763"/>
            <a:ext cx="647700"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0502" name="Text Box 23">
            <a:extLst>
              <a:ext uri="{FF2B5EF4-FFF2-40B4-BE49-F238E27FC236}">
                <a16:creationId xmlns:a16="http://schemas.microsoft.com/office/drawing/2014/main" id="{CA4A4433-5E93-4760-AA2E-840FA012BB8E}"/>
              </a:ext>
            </a:extLst>
          </p:cNvPr>
          <p:cNvSpPr txBox="1">
            <a:spLocks noChangeArrowheads="1"/>
          </p:cNvSpPr>
          <p:nvPr/>
        </p:nvSpPr>
        <p:spPr bwMode="auto">
          <a:xfrm>
            <a:off x="6297613" y="5260975"/>
            <a:ext cx="828675" cy="579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dirty="0">
                <a:solidFill>
                  <a:schemeClr val="bg1"/>
                </a:solidFill>
              </a:rPr>
              <a:t>v =</a:t>
            </a:r>
          </a:p>
        </p:txBody>
      </p:sp>
      <p:sp>
        <p:nvSpPr>
          <p:cNvPr id="20503" name="Text Box 24">
            <a:extLst>
              <a:ext uri="{FF2B5EF4-FFF2-40B4-BE49-F238E27FC236}">
                <a16:creationId xmlns:a16="http://schemas.microsoft.com/office/drawing/2014/main" id="{3C897571-F119-42DB-83C1-1AC7966EC90D}"/>
              </a:ext>
            </a:extLst>
          </p:cNvPr>
          <p:cNvSpPr txBox="1">
            <a:spLocks noChangeArrowheads="1"/>
          </p:cNvSpPr>
          <p:nvPr/>
        </p:nvSpPr>
        <p:spPr bwMode="auto">
          <a:xfrm>
            <a:off x="7125378" y="5011738"/>
            <a:ext cx="593725"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200" b="1" dirty="0">
                <a:solidFill>
                  <a:schemeClr val="bg1"/>
                </a:solidFill>
              </a:rPr>
              <a:t>n</a:t>
            </a:r>
          </a:p>
        </p:txBody>
      </p:sp>
      <p:sp>
        <p:nvSpPr>
          <p:cNvPr id="20504" name="Text Box 25">
            <a:extLst>
              <a:ext uri="{FF2B5EF4-FFF2-40B4-BE49-F238E27FC236}">
                <a16:creationId xmlns:a16="http://schemas.microsoft.com/office/drawing/2014/main" id="{9545F51B-D56B-4386-9083-9A4BBE4B4B45}"/>
              </a:ext>
            </a:extLst>
          </p:cNvPr>
          <p:cNvSpPr txBox="1">
            <a:spLocks noChangeArrowheads="1"/>
          </p:cNvSpPr>
          <p:nvPr/>
        </p:nvSpPr>
        <p:spPr bwMode="auto">
          <a:xfrm>
            <a:off x="7206340" y="5478463"/>
            <a:ext cx="431800" cy="57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dirty="0">
                <a:solidFill>
                  <a:schemeClr val="bg1"/>
                </a:solidFill>
              </a:rPr>
              <a:t>c</a:t>
            </a:r>
          </a:p>
        </p:txBody>
      </p:sp>
      <p:sp>
        <p:nvSpPr>
          <p:cNvPr id="20505" name="Line 26">
            <a:extLst>
              <a:ext uri="{FF2B5EF4-FFF2-40B4-BE49-F238E27FC236}">
                <a16:creationId xmlns:a16="http://schemas.microsoft.com/office/drawing/2014/main" id="{5D889A7D-976B-48B1-976F-E222A66BCC47}"/>
              </a:ext>
            </a:extLst>
          </p:cNvPr>
          <p:cNvSpPr>
            <a:spLocks noChangeShapeType="1"/>
          </p:cNvSpPr>
          <p:nvPr/>
        </p:nvSpPr>
        <p:spPr bwMode="auto">
          <a:xfrm>
            <a:off x="7101339" y="5551488"/>
            <a:ext cx="647700" cy="0"/>
          </a:xfrm>
          <a:prstGeom prst="line">
            <a:avLst/>
          </a:prstGeom>
          <a:noFill/>
          <a:ln w="25400">
            <a:solidFill>
              <a:schemeClr val="bg1"/>
            </a:solidFill>
            <a:round/>
            <a:headEnd/>
            <a:tailEnd/>
          </a:ln>
          <a:extLst>
            <a:ext uri="{909E8E84-426E-40DD-AFC4-6F175D3DCCD1}">
              <a14:hiddenFill xmlns:a14="http://schemas.microsoft.com/office/drawing/2010/main">
                <a:noFill/>
              </a14:hiddenFill>
            </a:ext>
          </a:extLst>
        </p:spPr>
        <p:txBody>
          <a:bodyPr/>
          <a:lstStyle/>
          <a:p>
            <a:endParaRPr lang="en-GB" dirty="0"/>
          </a:p>
        </p:txBody>
      </p:sp>
      <p:grpSp>
        <p:nvGrpSpPr>
          <p:cNvPr id="2" name="Group 33">
            <a:extLst>
              <a:ext uri="{FF2B5EF4-FFF2-40B4-BE49-F238E27FC236}">
                <a16:creationId xmlns:a16="http://schemas.microsoft.com/office/drawing/2014/main" id="{7CE84DCB-D076-4679-8F34-0C5EAD872457}"/>
              </a:ext>
            </a:extLst>
          </p:cNvPr>
          <p:cNvGrpSpPr>
            <a:grpSpLocks/>
          </p:cNvGrpSpPr>
          <p:nvPr/>
        </p:nvGrpSpPr>
        <p:grpSpPr bwMode="auto">
          <a:xfrm>
            <a:off x="6264273" y="4389438"/>
            <a:ext cx="1498600" cy="579437"/>
            <a:chOff x="4104" y="3454"/>
            <a:chExt cx="944" cy="365"/>
          </a:xfrm>
        </p:grpSpPr>
        <p:sp>
          <p:nvSpPr>
            <p:cNvPr id="3" name="Text Box 28">
              <a:extLst>
                <a:ext uri="{FF2B5EF4-FFF2-40B4-BE49-F238E27FC236}">
                  <a16:creationId xmlns:a16="http://schemas.microsoft.com/office/drawing/2014/main" id="{B4E61712-5D89-43C3-917D-6395896B4097}"/>
                </a:ext>
              </a:extLst>
            </p:cNvPr>
            <p:cNvSpPr txBox="1">
              <a:spLocks noChangeArrowheads="1"/>
            </p:cNvSpPr>
            <p:nvPr/>
          </p:nvSpPr>
          <p:spPr bwMode="auto">
            <a:xfrm>
              <a:off x="4104" y="3454"/>
              <a:ext cx="52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dirty="0">
                  <a:solidFill>
                    <a:schemeClr val="bg1"/>
                  </a:solidFill>
                </a:rPr>
                <a:t>n =</a:t>
              </a:r>
            </a:p>
          </p:txBody>
        </p:sp>
        <p:sp>
          <p:nvSpPr>
            <p:cNvPr id="4" name="Text Box 29">
              <a:extLst>
                <a:ext uri="{FF2B5EF4-FFF2-40B4-BE49-F238E27FC236}">
                  <a16:creationId xmlns:a16="http://schemas.microsoft.com/office/drawing/2014/main" id="{A5735DF6-7485-4C58-A438-483B709EAD3B}"/>
                </a:ext>
              </a:extLst>
            </p:cNvPr>
            <p:cNvSpPr txBox="1">
              <a:spLocks noChangeArrowheads="1"/>
            </p:cNvSpPr>
            <p:nvPr/>
          </p:nvSpPr>
          <p:spPr bwMode="auto">
            <a:xfrm>
              <a:off x="4565" y="3454"/>
              <a:ext cx="374"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sz="3200" b="1" dirty="0">
                  <a:solidFill>
                    <a:schemeClr val="bg1"/>
                  </a:solidFill>
                </a:rPr>
                <a:t>c</a:t>
              </a:r>
            </a:p>
          </p:txBody>
        </p:sp>
        <p:sp>
          <p:nvSpPr>
            <p:cNvPr id="5" name="Text Box 30">
              <a:extLst>
                <a:ext uri="{FF2B5EF4-FFF2-40B4-BE49-F238E27FC236}">
                  <a16:creationId xmlns:a16="http://schemas.microsoft.com/office/drawing/2014/main" id="{0679A059-1FD6-4877-B5E9-5AAEBAFCFEC3}"/>
                </a:ext>
              </a:extLst>
            </p:cNvPr>
            <p:cNvSpPr txBox="1">
              <a:spLocks noChangeArrowheads="1"/>
            </p:cNvSpPr>
            <p:nvPr/>
          </p:nvSpPr>
          <p:spPr bwMode="auto">
            <a:xfrm>
              <a:off x="4776" y="3454"/>
              <a:ext cx="272" cy="3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sz="3200" b="1" dirty="0">
                  <a:solidFill>
                    <a:schemeClr val="bg1"/>
                  </a:solidFill>
                </a:rPr>
                <a:t>v</a:t>
              </a:r>
            </a:p>
          </p:txBody>
        </p:sp>
      </p:grpSp>
      <p:pic>
        <p:nvPicPr>
          <p:cNvPr id="28" name="Picture 9" descr="notes_icon">
            <a:extLst>
              <a:ext uri="{FF2B5EF4-FFF2-40B4-BE49-F238E27FC236}">
                <a16:creationId xmlns:a16="http://schemas.microsoft.com/office/drawing/2014/main" id="{F437769C-9C19-4DF6-BF83-81174E973841}"/>
              </a:ext>
            </a:extLst>
          </p:cNvPr>
          <p:cNvPicPr>
            <a:picLocks noChangeAspect="1" noChangeArrowheads="1"/>
          </p:cNvPicPr>
          <p:nvPr/>
        </p:nvPicPr>
        <p:blipFill>
          <a:blip r:embed="rId4" cstate="print"/>
          <a:srcRect/>
          <a:stretch>
            <a:fillRect/>
          </a:stretch>
        </p:blipFill>
        <p:spPr bwMode="auto">
          <a:xfrm>
            <a:off x="8532813" y="153987"/>
            <a:ext cx="442912" cy="387350"/>
          </a:xfrm>
          <a:prstGeom prst="rect">
            <a:avLst/>
          </a:prstGeom>
          <a:noFill/>
          <a:ln w="9525">
            <a:noFill/>
            <a:miter lim="800000"/>
            <a:headEnd/>
            <a:tailEnd/>
          </a:ln>
        </p:spPr>
      </p:pic>
      <p:pic>
        <p:nvPicPr>
          <p:cNvPr id="29" name="Picture 8">
            <a:hlinkClick r:id="" action="ppaction://hlinkshowjump?jump=nextslide"/>
            <a:extLst>
              <a:ext uri="{FF2B5EF4-FFF2-40B4-BE49-F238E27FC236}">
                <a16:creationId xmlns:a16="http://schemas.microsoft.com/office/drawing/2014/main" id="{90F3FA60-21B3-4235-BB54-FCD98D857EA9}"/>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1194"/>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2119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2119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22119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22119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21193"/>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21205"/>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21223"/>
                                        </p:tgtEl>
                                        <p:attrNameLst>
                                          <p:attrName>style.visibility</p:attrName>
                                        </p:attrNameLst>
                                      </p:cBhvr>
                                      <p:to>
                                        <p:strVal val="visible"/>
                                      </p:to>
                                    </p:set>
                                  </p:childTnLst>
                                </p:cTn>
                              </p:par>
                            </p:childTnLst>
                          </p:cTn>
                        </p:par>
                        <p:par>
                          <p:cTn id="25" fill="hold" nodeType="afterGroup">
                            <p:stCondLst>
                              <p:cond delay="0"/>
                            </p:stCondLst>
                            <p:childTnLst>
                              <p:par>
                                <p:cTn id="26" presetID="1" presetClass="entr" presetSubtype="0" fill="hold" grpId="0" nodeType="afterEffect">
                                  <p:stCondLst>
                                    <p:cond delay="0"/>
                                  </p:stCondLst>
                                  <p:childTnLst>
                                    <p:set>
                                      <p:cBhvr>
                                        <p:cTn id="27" dur="1" fill="hold">
                                          <p:stCondLst>
                                            <p:cond delay="0"/>
                                          </p:stCondLst>
                                        </p:cTn>
                                        <p:tgtEl>
                                          <p:spTgt spid="20506"/>
                                        </p:tgtEl>
                                        <p:attrNameLst>
                                          <p:attrName>style.visibility</p:attrName>
                                        </p:attrNameLst>
                                      </p:cBhvr>
                                      <p:to>
                                        <p:strVal val="visible"/>
                                      </p:to>
                                    </p:set>
                                  </p:childTnLst>
                                </p:cTn>
                              </p:par>
                            </p:childTnLst>
                          </p:cTn>
                        </p:par>
                        <p:par>
                          <p:cTn id="28" fill="hold" nodeType="afterGroup">
                            <p:stCondLst>
                              <p:cond delay="0"/>
                            </p:stCondLst>
                            <p:childTnLst>
                              <p:par>
                                <p:cTn id="29" presetID="1" presetClass="entr" presetSubtype="0" fill="hold" grpId="0" nodeType="afterEffect">
                                  <p:stCondLst>
                                    <p:cond delay="0"/>
                                  </p:stCondLst>
                                  <p:childTnLst>
                                    <p:set>
                                      <p:cBhvr>
                                        <p:cTn id="30" dur="1" fill="hold">
                                          <p:stCondLst>
                                            <p:cond delay="0"/>
                                          </p:stCondLst>
                                        </p:cTn>
                                        <p:tgtEl>
                                          <p:spTgt spid="20507"/>
                                        </p:tgtEl>
                                        <p:attrNameLst>
                                          <p:attrName>style.visibility</p:attrName>
                                        </p:attrNameLst>
                                      </p:cBhvr>
                                      <p:to>
                                        <p:strVal val="visible"/>
                                      </p:to>
                                    </p:set>
                                  </p:childTnLst>
                                </p:cTn>
                              </p:par>
                            </p:childTnLst>
                          </p:cTn>
                        </p:par>
                        <p:par>
                          <p:cTn id="31" fill="hold" nodeType="afterGroup">
                            <p:stCondLst>
                              <p:cond delay="0"/>
                            </p:stCondLst>
                            <p:childTnLst>
                              <p:par>
                                <p:cTn id="32" presetID="1" presetClass="entr" presetSubtype="0" fill="hold" grpId="0" nodeType="afterEffect">
                                  <p:stCondLst>
                                    <p:cond delay="0"/>
                                  </p:stCondLst>
                                  <p:childTnLst>
                                    <p:set>
                                      <p:cBhvr>
                                        <p:cTn id="33" dur="1" fill="hold">
                                          <p:stCondLst>
                                            <p:cond delay="0"/>
                                          </p:stCondLst>
                                        </p:cTn>
                                        <p:tgtEl>
                                          <p:spTgt spid="20508"/>
                                        </p:tgtEl>
                                        <p:attrNameLst>
                                          <p:attrName>style.visibility</p:attrName>
                                        </p:attrNameLst>
                                      </p:cBhvr>
                                      <p:to>
                                        <p:strVal val="visible"/>
                                      </p:to>
                                    </p:set>
                                  </p:childTnLst>
                                </p:cTn>
                              </p:par>
                            </p:childTnLst>
                          </p:cTn>
                        </p:par>
                        <p:par>
                          <p:cTn id="34" fill="hold" nodeType="afterGroup">
                            <p:stCondLst>
                              <p:cond delay="0"/>
                            </p:stCondLst>
                            <p:childTnLst>
                              <p:par>
                                <p:cTn id="35" presetID="1" presetClass="entr" presetSubtype="0" fill="hold" nodeType="afterEffect">
                                  <p:stCondLst>
                                    <p:cond delay="0"/>
                                  </p:stCondLst>
                                  <p:childTnLst>
                                    <p:set>
                                      <p:cBhvr>
                                        <p:cTn id="36" dur="1" fill="hold">
                                          <p:stCondLst>
                                            <p:cond delay="0"/>
                                          </p:stCondLst>
                                        </p:cTn>
                                        <p:tgtEl>
                                          <p:spTgt spid="20509"/>
                                        </p:tgtEl>
                                        <p:attrNameLst>
                                          <p:attrName>style.visibility</p:attrName>
                                        </p:attrNameLst>
                                      </p:cBhvr>
                                      <p:to>
                                        <p:strVal val="visible"/>
                                      </p:to>
                                    </p:set>
                                  </p:childTnLst>
                                </p:cTn>
                              </p:par>
                            </p:childTnLst>
                          </p:cTn>
                        </p:par>
                      </p:childTnLst>
                    </p:cTn>
                  </p:par>
                  <p:par>
                    <p:cTn id="37" fill="hold" nodeType="clickPar">
                      <p:stCondLst>
                        <p:cond delay="indefinite"/>
                      </p:stCondLst>
                      <p:childTnLst>
                        <p:par>
                          <p:cTn id="38" fill="hold" nodeType="withGroup">
                            <p:stCondLst>
                              <p:cond delay="0"/>
                            </p:stCondLst>
                            <p:childTnLst>
                              <p:par>
                                <p:cTn id="39" presetID="1" presetClass="entr" presetSubtype="0" fill="hold" nodeType="clickEffect">
                                  <p:stCondLst>
                                    <p:cond delay="0"/>
                                  </p:stCondLst>
                                  <p:childTnLst>
                                    <p:set>
                                      <p:cBhvr>
                                        <p:cTn id="40" dur="1" fill="hold">
                                          <p:stCondLst>
                                            <p:cond delay="0"/>
                                          </p:stCondLst>
                                        </p:cTn>
                                        <p:tgtEl>
                                          <p:spTgt spid="2"/>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0502"/>
                                        </p:tgtEl>
                                        <p:attrNameLst>
                                          <p:attrName>style.visibility</p:attrName>
                                        </p:attrNameLst>
                                      </p:cBhvr>
                                      <p:to>
                                        <p:strVal val="visible"/>
                                      </p:to>
                                    </p:set>
                                  </p:childTnLst>
                                </p:cTn>
                              </p:par>
                              <p:par>
                                <p:cTn id="45" presetID="1" presetClass="entr" presetSubtype="0" fill="hold" grpId="0" nodeType="withEffect">
                                  <p:stCondLst>
                                    <p:cond delay="0"/>
                                  </p:stCondLst>
                                  <p:childTnLst>
                                    <p:set>
                                      <p:cBhvr>
                                        <p:cTn id="46" dur="1" fill="hold">
                                          <p:stCondLst>
                                            <p:cond delay="0"/>
                                          </p:stCondLst>
                                        </p:cTn>
                                        <p:tgtEl>
                                          <p:spTgt spid="20503"/>
                                        </p:tgtEl>
                                        <p:attrNameLst>
                                          <p:attrName>style.visibility</p:attrName>
                                        </p:attrNameLst>
                                      </p:cBhvr>
                                      <p:to>
                                        <p:strVal val="visible"/>
                                      </p:to>
                                    </p:set>
                                  </p:childTnLst>
                                </p:cTn>
                              </p:par>
                              <p:par>
                                <p:cTn id="47" presetID="1" presetClass="entr" presetSubtype="0" fill="hold" grpId="0" nodeType="withEffect">
                                  <p:stCondLst>
                                    <p:cond delay="0"/>
                                  </p:stCondLst>
                                  <p:childTnLst>
                                    <p:set>
                                      <p:cBhvr>
                                        <p:cTn id="48" dur="1" fill="hold">
                                          <p:stCondLst>
                                            <p:cond delay="0"/>
                                          </p:stCondLst>
                                        </p:cTn>
                                        <p:tgtEl>
                                          <p:spTgt spid="20504"/>
                                        </p:tgtEl>
                                        <p:attrNameLst>
                                          <p:attrName>style.visibility</p:attrName>
                                        </p:attrNameLst>
                                      </p:cBhvr>
                                      <p:to>
                                        <p:strVal val="visible"/>
                                      </p:to>
                                    </p:set>
                                  </p:childTnLst>
                                </p:cTn>
                              </p:par>
                              <p:par>
                                <p:cTn id="49" presetID="1" presetClass="entr" presetSubtype="0" fill="hold" nodeType="withEffect">
                                  <p:stCondLst>
                                    <p:cond delay="0"/>
                                  </p:stCondLst>
                                  <p:childTnLst>
                                    <p:set>
                                      <p:cBhvr>
                                        <p:cTn id="50" dur="1" fill="hold">
                                          <p:stCondLst>
                                            <p:cond delay="0"/>
                                          </p:stCondLst>
                                        </p:cTn>
                                        <p:tgtEl>
                                          <p:spTgt spid="20505"/>
                                        </p:tgtEl>
                                        <p:attrNameLst>
                                          <p:attrName>style.visibility</p:attrName>
                                        </p:attrNameLst>
                                      </p:cBhvr>
                                      <p:to>
                                        <p:strVal val="visible"/>
                                      </p:to>
                                    </p:set>
                                  </p:childTnLst>
                                </p:cTn>
                              </p:par>
                            </p:childTnLst>
                          </p:cTn>
                        </p:par>
                        <p:par>
                          <p:cTn id="51" fill="hold">
                            <p:stCondLst>
                              <p:cond delay="0"/>
                            </p:stCondLst>
                            <p:childTnLst>
                              <p:par>
                                <p:cTn id="52" presetID="1" presetClass="entr" presetSubtype="0" fill="hold" nodeType="afterEffect">
                                  <p:stCondLst>
                                    <p:cond delay="0"/>
                                  </p:stCondLst>
                                  <p:childTnLst>
                                    <p:set>
                                      <p:cBhvr>
                                        <p:cTn id="53"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1223" grpId="0" animBg="1"/>
      <p:bldP spid="221193" grpId="0"/>
      <p:bldP spid="221194" grpId="0" animBg="1"/>
      <p:bldP spid="221195" grpId="0"/>
      <p:bldP spid="221197" grpId="0"/>
      <p:bldP spid="221198" grpId="0"/>
      <p:bldP spid="20506" grpId="0"/>
      <p:bldP spid="20507" grpId="0"/>
      <p:bldP spid="20508" grpId="0"/>
      <p:bldP spid="20502" grpId="0"/>
      <p:bldP spid="20503" grpId="0"/>
      <p:bldP spid="2050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35" name="Text Box 9">
            <a:extLst>
              <a:ext uri="{FF2B5EF4-FFF2-40B4-BE49-F238E27FC236}">
                <a16:creationId xmlns:a16="http://schemas.microsoft.com/office/drawing/2014/main" id="{4F567A45-2266-4899-ACA3-64292A016B11}"/>
              </a:ext>
            </a:extLst>
          </p:cNvPr>
          <p:cNvSpPr txBox="1">
            <a:spLocks noChangeArrowheads="1"/>
          </p:cNvSpPr>
          <p:nvPr/>
        </p:nvSpPr>
        <p:spPr bwMode="auto">
          <a:xfrm>
            <a:off x="309261" y="2081890"/>
            <a:ext cx="82867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b="1" dirty="0">
                <a:solidFill>
                  <a:srgbClr val="010066"/>
                </a:solidFill>
              </a:rPr>
              <a:t>c  =</a:t>
            </a:r>
          </a:p>
        </p:txBody>
      </p:sp>
      <p:sp>
        <p:nvSpPr>
          <p:cNvPr id="21536" name="Text Box 10">
            <a:extLst>
              <a:ext uri="{FF2B5EF4-FFF2-40B4-BE49-F238E27FC236}">
                <a16:creationId xmlns:a16="http://schemas.microsoft.com/office/drawing/2014/main" id="{44240FC3-D066-4251-8C67-53E51CF5A115}"/>
              </a:ext>
            </a:extLst>
          </p:cNvPr>
          <p:cNvSpPr txBox="1">
            <a:spLocks noChangeArrowheads="1"/>
          </p:cNvSpPr>
          <p:nvPr/>
        </p:nvSpPr>
        <p:spPr bwMode="auto">
          <a:xfrm>
            <a:off x="1140153" y="1839207"/>
            <a:ext cx="466725"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rgbClr val="010066"/>
                </a:solidFill>
              </a:rPr>
              <a:t>n</a:t>
            </a:r>
          </a:p>
        </p:txBody>
      </p:sp>
      <p:sp>
        <p:nvSpPr>
          <p:cNvPr id="21537" name="Text Box 11">
            <a:extLst>
              <a:ext uri="{FF2B5EF4-FFF2-40B4-BE49-F238E27FC236}">
                <a16:creationId xmlns:a16="http://schemas.microsoft.com/office/drawing/2014/main" id="{85B8D14E-DDF6-46B3-BFEB-1B6BF43EECB9}"/>
              </a:ext>
            </a:extLst>
          </p:cNvPr>
          <p:cNvSpPr txBox="1">
            <a:spLocks noChangeArrowheads="1"/>
          </p:cNvSpPr>
          <p:nvPr/>
        </p:nvSpPr>
        <p:spPr bwMode="auto">
          <a:xfrm>
            <a:off x="1157615" y="2317221"/>
            <a:ext cx="431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rgbClr val="010066"/>
                </a:solidFill>
              </a:rPr>
              <a:t>v</a:t>
            </a:r>
          </a:p>
        </p:txBody>
      </p:sp>
      <p:sp>
        <p:nvSpPr>
          <p:cNvPr id="21538" name="Line 12">
            <a:extLst>
              <a:ext uri="{FF2B5EF4-FFF2-40B4-BE49-F238E27FC236}">
                <a16:creationId xmlns:a16="http://schemas.microsoft.com/office/drawing/2014/main" id="{5D4C8A9A-D2DF-4322-8977-45E156FC1FA7}"/>
              </a:ext>
            </a:extLst>
          </p:cNvPr>
          <p:cNvSpPr>
            <a:spLocks noChangeShapeType="1"/>
          </p:cNvSpPr>
          <p:nvPr/>
        </p:nvSpPr>
        <p:spPr bwMode="auto">
          <a:xfrm>
            <a:off x="1049665" y="2312722"/>
            <a:ext cx="647700"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1510" name="Rectangle 2">
            <a:extLst>
              <a:ext uri="{FF2B5EF4-FFF2-40B4-BE49-F238E27FC236}">
                <a16:creationId xmlns:a16="http://schemas.microsoft.com/office/drawing/2014/main" id="{C340D0F0-9193-434F-A510-A5795EAED27C}"/>
              </a:ext>
            </a:extLst>
          </p:cNvPr>
          <p:cNvSpPr>
            <a:spLocks noGrp="1" noChangeArrowheads="1"/>
          </p:cNvSpPr>
          <p:nvPr>
            <p:ph type="title"/>
          </p:nvPr>
        </p:nvSpPr>
        <p:spPr/>
        <p:txBody>
          <a:bodyPr/>
          <a:lstStyle/>
          <a:p>
            <a:r>
              <a:rPr lang="en-GB" altLang="en-US" dirty="0"/>
              <a:t>Concentrations in mol/dm</a:t>
            </a:r>
            <a:r>
              <a:rPr lang="en-GB" altLang="en-US" baseline="30000" dirty="0"/>
              <a:t>3  </a:t>
            </a:r>
            <a:r>
              <a:rPr lang="en-GB" altLang="en-US" dirty="0"/>
              <a:t>–  example</a:t>
            </a:r>
          </a:p>
        </p:txBody>
      </p:sp>
      <p:sp>
        <p:nvSpPr>
          <p:cNvPr id="248845" name="Text Box 13">
            <a:extLst>
              <a:ext uri="{FF2B5EF4-FFF2-40B4-BE49-F238E27FC236}">
                <a16:creationId xmlns:a16="http://schemas.microsoft.com/office/drawing/2014/main" id="{4E4271B6-5FF4-4EF3-9F9F-58027531B522}"/>
              </a:ext>
            </a:extLst>
          </p:cNvPr>
          <p:cNvSpPr txBox="1">
            <a:spLocks noChangeArrowheads="1"/>
          </p:cNvSpPr>
          <p:nvPr/>
        </p:nvSpPr>
        <p:spPr bwMode="auto">
          <a:xfrm>
            <a:off x="3710694" y="1772179"/>
            <a:ext cx="5098343"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The question provides the volume but not the number of moles. </a:t>
            </a:r>
            <a:br>
              <a:rPr lang="en-GB" altLang="en-US" dirty="0"/>
            </a:br>
            <a:r>
              <a:rPr lang="en-GB" altLang="en-US" dirty="0"/>
              <a:t>The following formula is required:</a:t>
            </a:r>
          </a:p>
        </p:txBody>
      </p:sp>
      <p:sp>
        <p:nvSpPr>
          <p:cNvPr id="21531" name="Text Box 17">
            <a:extLst>
              <a:ext uri="{FF2B5EF4-FFF2-40B4-BE49-F238E27FC236}">
                <a16:creationId xmlns:a16="http://schemas.microsoft.com/office/drawing/2014/main" id="{1AEA2A90-708A-4211-9A68-98464A3D3E23}"/>
              </a:ext>
            </a:extLst>
          </p:cNvPr>
          <p:cNvSpPr txBox="1">
            <a:spLocks noChangeArrowheads="1"/>
          </p:cNvSpPr>
          <p:nvPr/>
        </p:nvSpPr>
        <p:spPr bwMode="auto">
          <a:xfrm>
            <a:off x="3313290" y="3661833"/>
            <a:ext cx="2120900" cy="420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90000"/>
              </a:lnSpc>
              <a:spcBef>
                <a:spcPct val="25000"/>
              </a:spcBef>
            </a:pPr>
            <a:r>
              <a:rPr lang="en-GB" altLang="en-US" b="1" dirty="0">
                <a:solidFill>
                  <a:srgbClr val="010066"/>
                </a:solidFill>
              </a:rPr>
              <a:t>molar mass</a:t>
            </a:r>
          </a:p>
        </p:txBody>
      </p:sp>
      <p:sp>
        <p:nvSpPr>
          <p:cNvPr id="21532" name="Rectangle 18">
            <a:extLst>
              <a:ext uri="{FF2B5EF4-FFF2-40B4-BE49-F238E27FC236}">
                <a16:creationId xmlns:a16="http://schemas.microsoft.com/office/drawing/2014/main" id="{11215C89-26EC-4727-BCD5-F6B2EC82B190}"/>
              </a:ext>
            </a:extLst>
          </p:cNvPr>
          <p:cNvSpPr>
            <a:spLocks noChangeArrowheads="1"/>
          </p:cNvSpPr>
          <p:nvPr/>
        </p:nvSpPr>
        <p:spPr bwMode="auto">
          <a:xfrm>
            <a:off x="443090" y="3390371"/>
            <a:ext cx="31369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number of moles =</a:t>
            </a:r>
          </a:p>
        </p:txBody>
      </p:sp>
      <p:sp>
        <p:nvSpPr>
          <p:cNvPr id="21533" name="Text Box 19">
            <a:extLst>
              <a:ext uri="{FF2B5EF4-FFF2-40B4-BE49-F238E27FC236}">
                <a16:creationId xmlns:a16="http://schemas.microsoft.com/office/drawing/2014/main" id="{00900151-457E-4B7D-B116-6CA2615CBEBE}"/>
              </a:ext>
            </a:extLst>
          </p:cNvPr>
          <p:cNvSpPr txBox="1">
            <a:spLocks noChangeArrowheads="1"/>
          </p:cNvSpPr>
          <p:nvPr/>
        </p:nvSpPr>
        <p:spPr bwMode="auto">
          <a:xfrm>
            <a:off x="3745090" y="3128433"/>
            <a:ext cx="1244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b="1" dirty="0">
                <a:solidFill>
                  <a:srgbClr val="010066"/>
                </a:solidFill>
              </a:rPr>
              <a:t>mass</a:t>
            </a:r>
          </a:p>
        </p:txBody>
      </p:sp>
      <p:sp>
        <p:nvSpPr>
          <p:cNvPr id="21534" name="Line 20">
            <a:extLst>
              <a:ext uri="{FF2B5EF4-FFF2-40B4-BE49-F238E27FC236}">
                <a16:creationId xmlns:a16="http://schemas.microsoft.com/office/drawing/2014/main" id="{59BB1C7D-E18C-482F-92E4-B86325D74D01}"/>
              </a:ext>
            </a:extLst>
          </p:cNvPr>
          <p:cNvSpPr>
            <a:spLocks noChangeShapeType="1"/>
          </p:cNvSpPr>
          <p:nvPr/>
        </p:nvSpPr>
        <p:spPr bwMode="auto">
          <a:xfrm flipV="1">
            <a:off x="3500615" y="3617383"/>
            <a:ext cx="1800225" cy="0"/>
          </a:xfrm>
          <a:prstGeom prst="line">
            <a:avLst/>
          </a:prstGeom>
          <a:noFill/>
          <a:ln w="28575">
            <a:solidFill>
              <a:srgbClr val="010066"/>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8853" name="Text Box 21">
            <a:extLst>
              <a:ext uri="{FF2B5EF4-FFF2-40B4-BE49-F238E27FC236}">
                <a16:creationId xmlns:a16="http://schemas.microsoft.com/office/drawing/2014/main" id="{9D59A14D-3215-48C6-B1CA-47E4560D96C0}"/>
              </a:ext>
            </a:extLst>
          </p:cNvPr>
          <p:cNvSpPr txBox="1">
            <a:spLocks noChangeArrowheads="1"/>
          </p:cNvSpPr>
          <p:nvPr/>
        </p:nvSpPr>
        <p:spPr bwMode="auto">
          <a:xfrm>
            <a:off x="5785980" y="3625321"/>
            <a:ext cx="1180873" cy="4247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lnSpc>
                <a:spcPct val="90000"/>
              </a:lnSpc>
              <a:spcBef>
                <a:spcPct val="25000"/>
              </a:spcBef>
            </a:pPr>
            <a:r>
              <a:rPr lang="en-GB" altLang="en-US" dirty="0">
                <a:solidFill>
                  <a:srgbClr val="010066"/>
                </a:solidFill>
              </a:rPr>
              <a:t>40</a:t>
            </a:r>
            <a:r>
              <a:rPr lang="en-GB" altLang="en-US" sz="1200" dirty="0">
                <a:solidFill>
                  <a:srgbClr val="010066"/>
                </a:solidFill>
              </a:rPr>
              <a:t> </a:t>
            </a:r>
            <a:r>
              <a:rPr lang="en-GB" altLang="en-US" dirty="0">
                <a:solidFill>
                  <a:srgbClr val="010066"/>
                </a:solidFill>
              </a:rPr>
              <a:t>g/m</a:t>
            </a:r>
          </a:p>
        </p:txBody>
      </p:sp>
      <p:sp>
        <p:nvSpPr>
          <p:cNvPr id="248854" name="Text Box 22">
            <a:extLst>
              <a:ext uri="{FF2B5EF4-FFF2-40B4-BE49-F238E27FC236}">
                <a16:creationId xmlns:a16="http://schemas.microsoft.com/office/drawing/2014/main" id="{76DE2A1B-747E-4350-A1C1-ADFFBE5B079E}"/>
              </a:ext>
            </a:extLst>
          </p:cNvPr>
          <p:cNvSpPr txBox="1">
            <a:spLocks noChangeArrowheads="1"/>
          </p:cNvSpPr>
          <p:nvPr/>
        </p:nvSpPr>
        <p:spPr bwMode="auto">
          <a:xfrm>
            <a:off x="5916613" y="3117321"/>
            <a:ext cx="838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eaLnBrk="1" hangingPunct="1">
              <a:spcBef>
                <a:spcPct val="50000"/>
              </a:spcBef>
            </a:pPr>
            <a:r>
              <a:rPr lang="en-GB" altLang="en-US" dirty="0">
                <a:solidFill>
                  <a:srgbClr val="010066"/>
                </a:solidFill>
              </a:rPr>
              <a:t>1g</a:t>
            </a:r>
          </a:p>
        </p:txBody>
      </p:sp>
      <p:sp>
        <p:nvSpPr>
          <p:cNvPr id="248855" name="Line 23">
            <a:extLst>
              <a:ext uri="{FF2B5EF4-FFF2-40B4-BE49-F238E27FC236}">
                <a16:creationId xmlns:a16="http://schemas.microsoft.com/office/drawing/2014/main" id="{2ADB1774-FE99-418A-B738-5775462E1B03}"/>
              </a:ext>
            </a:extLst>
          </p:cNvPr>
          <p:cNvSpPr>
            <a:spLocks noChangeShapeType="1"/>
          </p:cNvSpPr>
          <p:nvPr/>
        </p:nvSpPr>
        <p:spPr bwMode="auto">
          <a:xfrm flipV="1">
            <a:off x="6002338" y="3593571"/>
            <a:ext cx="719137" cy="0"/>
          </a:xfrm>
          <a:prstGeom prst="line">
            <a:avLst/>
          </a:prstGeom>
          <a:noFill/>
          <a:ln w="28575">
            <a:solidFill>
              <a:srgbClr val="010066"/>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8856" name="Text Box 24">
            <a:extLst>
              <a:ext uri="{FF2B5EF4-FFF2-40B4-BE49-F238E27FC236}">
                <a16:creationId xmlns:a16="http://schemas.microsoft.com/office/drawing/2014/main" id="{82C6D5DF-8159-4995-9DCB-3CE421401260}"/>
              </a:ext>
            </a:extLst>
          </p:cNvPr>
          <p:cNvSpPr txBox="1">
            <a:spLocks noChangeArrowheads="1"/>
          </p:cNvSpPr>
          <p:nvPr/>
        </p:nvSpPr>
        <p:spPr bwMode="auto">
          <a:xfrm>
            <a:off x="5500688" y="3358621"/>
            <a:ext cx="508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a:t>
            </a:r>
          </a:p>
        </p:txBody>
      </p:sp>
      <p:sp>
        <p:nvSpPr>
          <p:cNvPr id="248857" name="Rectangle 25">
            <a:extLst>
              <a:ext uri="{FF2B5EF4-FFF2-40B4-BE49-F238E27FC236}">
                <a16:creationId xmlns:a16="http://schemas.microsoft.com/office/drawing/2014/main" id="{FBD03A5B-BBC6-437E-B3E8-A27FB745141F}"/>
              </a:ext>
            </a:extLst>
          </p:cNvPr>
          <p:cNvSpPr>
            <a:spLocks noChangeArrowheads="1"/>
          </p:cNvSpPr>
          <p:nvPr/>
        </p:nvSpPr>
        <p:spPr bwMode="auto">
          <a:xfrm>
            <a:off x="6910388" y="3353858"/>
            <a:ext cx="20193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 0.025</a:t>
            </a:r>
            <a:r>
              <a:rPr lang="en-GB" altLang="en-US" sz="1000" dirty="0">
                <a:solidFill>
                  <a:srgbClr val="010066"/>
                </a:solidFill>
              </a:rPr>
              <a:t> </a:t>
            </a:r>
            <a:r>
              <a:rPr lang="en-GB" altLang="en-US" dirty="0">
                <a:solidFill>
                  <a:srgbClr val="010066"/>
                </a:solidFill>
              </a:rPr>
              <a:t>mol</a:t>
            </a:r>
          </a:p>
        </p:txBody>
      </p:sp>
      <p:sp>
        <p:nvSpPr>
          <p:cNvPr id="248860" name="Text Box 28">
            <a:extLst>
              <a:ext uri="{FF2B5EF4-FFF2-40B4-BE49-F238E27FC236}">
                <a16:creationId xmlns:a16="http://schemas.microsoft.com/office/drawing/2014/main" id="{AD2E2D38-FF5C-41B4-8F38-80007E2876F0}"/>
              </a:ext>
            </a:extLst>
          </p:cNvPr>
          <p:cNvSpPr txBox="1">
            <a:spLocks noChangeArrowheads="1"/>
          </p:cNvSpPr>
          <p:nvPr/>
        </p:nvSpPr>
        <p:spPr bwMode="auto">
          <a:xfrm>
            <a:off x="443090" y="5403321"/>
            <a:ext cx="8286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c =</a:t>
            </a:r>
          </a:p>
        </p:txBody>
      </p:sp>
      <p:sp>
        <p:nvSpPr>
          <p:cNvPr id="248861" name="Text Box 29">
            <a:extLst>
              <a:ext uri="{FF2B5EF4-FFF2-40B4-BE49-F238E27FC236}">
                <a16:creationId xmlns:a16="http://schemas.microsoft.com/office/drawing/2014/main" id="{ABB0E5EA-258B-4E95-9A39-2FB076D0D1C4}"/>
              </a:ext>
            </a:extLst>
          </p:cNvPr>
          <p:cNvSpPr txBox="1">
            <a:spLocks noChangeArrowheads="1"/>
          </p:cNvSpPr>
          <p:nvPr/>
        </p:nvSpPr>
        <p:spPr bwMode="auto">
          <a:xfrm>
            <a:off x="1257478" y="5154083"/>
            <a:ext cx="153352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0.025</a:t>
            </a:r>
            <a:r>
              <a:rPr lang="en-GB" altLang="en-US" sz="1200" dirty="0">
                <a:solidFill>
                  <a:srgbClr val="010066"/>
                </a:solidFill>
              </a:rPr>
              <a:t> </a:t>
            </a:r>
            <a:r>
              <a:rPr lang="en-GB" altLang="en-US" dirty="0">
                <a:solidFill>
                  <a:srgbClr val="010066"/>
                </a:solidFill>
              </a:rPr>
              <a:t>mol</a:t>
            </a:r>
          </a:p>
        </p:txBody>
      </p:sp>
      <p:sp>
        <p:nvSpPr>
          <p:cNvPr id="248862" name="Text Box 30">
            <a:extLst>
              <a:ext uri="{FF2B5EF4-FFF2-40B4-BE49-F238E27FC236}">
                <a16:creationId xmlns:a16="http://schemas.microsoft.com/office/drawing/2014/main" id="{F47DD57C-0C98-4E04-A08B-E00152255E30}"/>
              </a:ext>
            </a:extLst>
          </p:cNvPr>
          <p:cNvSpPr txBox="1">
            <a:spLocks noChangeArrowheads="1"/>
          </p:cNvSpPr>
          <p:nvPr/>
        </p:nvSpPr>
        <p:spPr bwMode="auto">
          <a:xfrm>
            <a:off x="1316215" y="5671608"/>
            <a:ext cx="13716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dirty="0">
                <a:solidFill>
                  <a:srgbClr val="010066"/>
                </a:solidFill>
              </a:rPr>
              <a:t>0.25</a:t>
            </a:r>
            <a:r>
              <a:rPr lang="en-GB" altLang="en-US" sz="1200" dirty="0">
                <a:solidFill>
                  <a:srgbClr val="010066"/>
                </a:solidFill>
              </a:rPr>
              <a:t> </a:t>
            </a:r>
            <a:r>
              <a:rPr lang="en-GB" altLang="en-US" dirty="0">
                <a:solidFill>
                  <a:srgbClr val="010066"/>
                </a:solidFill>
              </a:rPr>
              <a:t>dm</a:t>
            </a:r>
            <a:r>
              <a:rPr lang="en-GB" altLang="en-US" baseline="30000" dirty="0">
                <a:solidFill>
                  <a:srgbClr val="010066"/>
                </a:solidFill>
              </a:rPr>
              <a:t>3</a:t>
            </a:r>
          </a:p>
        </p:txBody>
      </p:sp>
      <p:sp>
        <p:nvSpPr>
          <p:cNvPr id="248863" name="Line 31">
            <a:extLst>
              <a:ext uri="{FF2B5EF4-FFF2-40B4-BE49-F238E27FC236}">
                <a16:creationId xmlns:a16="http://schemas.microsoft.com/office/drawing/2014/main" id="{BE605E6F-F574-4CE7-A18C-A25340988EA2}"/>
              </a:ext>
            </a:extLst>
          </p:cNvPr>
          <p:cNvSpPr>
            <a:spLocks noChangeShapeType="1"/>
          </p:cNvSpPr>
          <p:nvPr/>
        </p:nvSpPr>
        <p:spPr bwMode="auto">
          <a:xfrm>
            <a:off x="1095553" y="5643033"/>
            <a:ext cx="1800225" cy="0"/>
          </a:xfrm>
          <a:prstGeom prst="line">
            <a:avLst/>
          </a:prstGeom>
          <a:noFill/>
          <a:ln w="25400">
            <a:solidFill>
              <a:srgbClr val="010066"/>
            </a:solidFill>
            <a:round/>
            <a:headEnd/>
            <a:tailEnd/>
          </a:ln>
          <a:extLst>
            <a:ext uri="{909E8E84-426E-40DD-AFC4-6F175D3DCCD1}">
              <a14:hiddenFill xmlns:a14="http://schemas.microsoft.com/office/drawing/2010/main">
                <a:noFill/>
              </a14:hiddenFill>
            </a:ext>
          </a:extLst>
        </p:spPr>
        <p:txBody>
          <a:bodyPr/>
          <a:lstStyle/>
          <a:p>
            <a:endParaRPr lang="en-GB" dirty="0"/>
          </a:p>
        </p:txBody>
      </p:sp>
      <p:sp>
        <p:nvSpPr>
          <p:cNvPr id="248864" name="Text Box 32">
            <a:extLst>
              <a:ext uri="{FF2B5EF4-FFF2-40B4-BE49-F238E27FC236}">
                <a16:creationId xmlns:a16="http://schemas.microsoft.com/office/drawing/2014/main" id="{CDD9651D-51D7-46E3-B4BE-0B4D41ED22F4}"/>
              </a:ext>
            </a:extLst>
          </p:cNvPr>
          <p:cNvSpPr txBox="1">
            <a:spLocks noChangeArrowheads="1"/>
          </p:cNvSpPr>
          <p:nvPr/>
        </p:nvSpPr>
        <p:spPr bwMode="auto">
          <a:xfrm>
            <a:off x="360818" y="4659048"/>
            <a:ext cx="76835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t>Now substitute 0.025</a:t>
            </a:r>
            <a:r>
              <a:rPr lang="en-GB" altLang="en-US" sz="1000" dirty="0"/>
              <a:t> </a:t>
            </a:r>
            <a:r>
              <a:rPr lang="en-GB" altLang="en-US" dirty="0"/>
              <a:t>mol into the original formula:</a:t>
            </a:r>
          </a:p>
        </p:txBody>
      </p:sp>
      <p:sp>
        <p:nvSpPr>
          <p:cNvPr id="248865" name="Text Box 33">
            <a:extLst>
              <a:ext uri="{FF2B5EF4-FFF2-40B4-BE49-F238E27FC236}">
                <a16:creationId xmlns:a16="http://schemas.microsoft.com/office/drawing/2014/main" id="{6E2367EF-F660-4ED0-BEE5-E65D8C84703D}"/>
              </a:ext>
            </a:extLst>
          </p:cNvPr>
          <p:cNvSpPr txBox="1">
            <a:spLocks noChangeArrowheads="1"/>
          </p:cNvSpPr>
          <p:nvPr/>
        </p:nvSpPr>
        <p:spPr bwMode="auto">
          <a:xfrm>
            <a:off x="2998788" y="5392208"/>
            <a:ext cx="2403475"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r>
              <a:rPr lang="en-GB" altLang="en-US" dirty="0">
                <a:solidFill>
                  <a:srgbClr val="010066"/>
                </a:solidFill>
              </a:rPr>
              <a:t>= </a:t>
            </a:r>
            <a:r>
              <a:rPr lang="en-GB" altLang="en-US" b="1" dirty="0">
                <a:solidFill>
                  <a:srgbClr val="FF6600"/>
                </a:solidFill>
              </a:rPr>
              <a:t>0.1</a:t>
            </a:r>
            <a:r>
              <a:rPr lang="en-GB" altLang="en-US" sz="1000" b="1" dirty="0">
                <a:solidFill>
                  <a:srgbClr val="FF6600"/>
                </a:solidFill>
              </a:rPr>
              <a:t> </a:t>
            </a:r>
            <a:r>
              <a:rPr lang="en-GB" altLang="en-US" b="1" dirty="0">
                <a:solidFill>
                  <a:srgbClr val="FF6600"/>
                </a:solidFill>
              </a:rPr>
              <a:t>mol/dm</a:t>
            </a:r>
            <a:r>
              <a:rPr lang="en-GB" altLang="en-US" b="1" baseline="30000" dirty="0">
                <a:solidFill>
                  <a:srgbClr val="FF6600"/>
                </a:solidFill>
              </a:rPr>
              <a:t>3</a:t>
            </a:r>
          </a:p>
        </p:txBody>
      </p:sp>
      <p:sp>
        <p:nvSpPr>
          <p:cNvPr id="21529" name="Text Box 38">
            <a:extLst>
              <a:ext uri="{FF2B5EF4-FFF2-40B4-BE49-F238E27FC236}">
                <a16:creationId xmlns:a16="http://schemas.microsoft.com/office/drawing/2014/main" id="{2C4A9D53-E173-4794-AAD8-DCEDB191A2D9}"/>
              </a:ext>
            </a:extLst>
          </p:cNvPr>
          <p:cNvSpPr txBox="1">
            <a:spLocks noChangeArrowheads="1"/>
          </p:cNvSpPr>
          <p:nvPr/>
        </p:nvSpPr>
        <p:spPr bwMode="auto">
          <a:xfrm>
            <a:off x="360817" y="784225"/>
            <a:ext cx="8183107" cy="830263"/>
          </a:xfrm>
          <a:prstGeom prst="rect">
            <a:avLst/>
          </a:prstGeom>
          <a:solidFill>
            <a:srgbClr val="FFCC99"/>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dirty="0">
                <a:solidFill>
                  <a:srgbClr val="010066"/>
                </a:solidFill>
              </a:rPr>
              <a:t>If 1.0</a:t>
            </a:r>
            <a:r>
              <a:rPr lang="en-GB" altLang="en-US" sz="1000" dirty="0">
                <a:solidFill>
                  <a:srgbClr val="010066"/>
                </a:solidFill>
              </a:rPr>
              <a:t> </a:t>
            </a:r>
            <a:r>
              <a:rPr lang="en-GB" altLang="en-US" dirty="0">
                <a:solidFill>
                  <a:srgbClr val="010066"/>
                </a:solidFill>
              </a:rPr>
              <a:t>g of solid sodium hydroxide (NaOH) is dissolved in 250</a:t>
            </a:r>
            <a:r>
              <a:rPr lang="en-GB" altLang="en-US" sz="1200" dirty="0">
                <a:solidFill>
                  <a:srgbClr val="010066"/>
                </a:solidFill>
              </a:rPr>
              <a:t> </a:t>
            </a:r>
            <a:r>
              <a:rPr lang="en-GB" altLang="en-US" dirty="0">
                <a:solidFill>
                  <a:srgbClr val="010066"/>
                </a:solidFill>
              </a:rPr>
              <a:t>cm</a:t>
            </a:r>
            <a:r>
              <a:rPr lang="en-GB" altLang="en-US" baseline="30000" dirty="0">
                <a:solidFill>
                  <a:srgbClr val="010066"/>
                </a:solidFill>
              </a:rPr>
              <a:t>3</a:t>
            </a:r>
            <a:r>
              <a:rPr lang="en-GB" altLang="en-US" dirty="0">
                <a:solidFill>
                  <a:srgbClr val="010066"/>
                </a:solidFill>
              </a:rPr>
              <a:t> of water, what is the concentration in mol/dm</a:t>
            </a:r>
            <a:r>
              <a:rPr lang="en-GB" altLang="en-US" baseline="30000" dirty="0">
                <a:solidFill>
                  <a:srgbClr val="010066"/>
                </a:solidFill>
              </a:rPr>
              <a:t>3</a:t>
            </a:r>
            <a:r>
              <a:rPr lang="en-GB" altLang="en-US" dirty="0">
                <a:solidFill>
                  <a:srgbClr val="010066"/>
                </a:solidFill>
              </a:rPr>
              <a:t>?</a:t>
            </a:r>
            <a:endParaRPr lang="en-GB" altLang="en-US" dirty="0"/>
          </a:p>
        </p:txBody>
      </p:sp>
      <p:sp>
        <p:nvSpPr>
          <p:cNvPr id="32" name="Rectangle 31">
            <a:extLst>
              <a:ext uri="{FF2B5EF4-FFF2-40B4-BE49-F238E27FC236}">
                <a16:creationId xmlns:a16="http://schemas.microsoft.com/office/drawing/2014/main" id="{43FA0993-E373-442F-BBF9-6F7523ADC75C}"/>
              </a:ext>
            </a:extLst>
          </p:cNvPr>
          <p:cNvSpPr>
            <a:spLocks noChangeArrowheads="1"/>
          </p:cNvSpPr>
          <p:nvPr/>
        </p:nvSpPr>
        <p:spPr bwMode="auto">
          <a:xfrm>
            <a:off x="342900" y="3111500"/>
            <a:ext cx="8567738" cy="3006725"/>
          </a:xfrm>
          <a:prstGeom prst="rect">
            <a:avLst/>
          </a:prstGeom>
          <a:noFill/>
          <a:ln w="38100" algn="ctr">
            <a:solidFill>
              <a:srgbClr val="FF6600"/>
            </a:solidFill>
            <a:round/>
            <a:headEnd/>
            <a:tailEnd/>
          </a:ln>
          <a:extLst>
            <a:ext uri="{909E8E84-426E-40DD-AFC4-6F175D3DCCD1}">
              <a14:hiddenFill xmlns:a14="http://schemas.microsoft.com/office/drawing/2010/main">
                <a:solidFill>
                  <a:srgbClr val="FFFFFF"/>
                </a:solidFill>
              </a14:hiddenFill>
            </a:ext>
          </a:extLst>
        </p:spPr>
        <p:txBody>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endParaRPr lang="en-GB" altLang="en-US" dirty="0"/>
          </a:p>
        </p:txBody>
      </p:sp>
      <p:sp>
        <p:nvSpPr>
          <p:cNvPr id="4" name="Text Box 15">
            <a:extLst>
              <a:ext uri="{FF2B5EF4-FFF2-40B4-BE49-F238E27FC236}">
                <a16:creationId xmlns:a16="http://schemas.microsoft.com/office/drawing/2014/main" id="{3E5D900E-7A9C-42AA-BB97-D625A4F0F9A4}"/>
              </a:ext>
            </a:extLst>
          </p:cNvPr>
          <p:cNvSpPr txBox="1">
            <a:spLocks noChangeArrowheads="1"/>
          </p:cNvSpPr>
          <p:nvPr/>
        </p:nvSpPr>
        <p:spPr bwMode="auto">
          <a:xfrm>
            <a:off x="2601200" y="1856317"/>
            <a:ext cx="466725" cy="461665"/>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type="none" w="lg" len="lg"/>
              </a14:hiddenLine>
            </a:ext>
          </a:extLst>
        </p:spPr>
        <p:txBody>
          <a:bodyPr wrap="squar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rgbClr val="010066"/>
                </a:solidFill>
              </a:rPr>
              <a:t>?</a:t>
            </a:r>
          </a:p>
        </p:txBody>
      </p:sp>
      <p:sp>
        <p:nvSpPr>
          <p:cNvPr id="5" name="Text Box 14">
            <a:extLst>
              <a:ext uri="{FF2B5EF4-FFF2-40B4-BE49-F238E27FC236}">
                <a16:creationId xmlns:a16="http://schemas.microsoft.com/office/drawing/2014/main" id="{8EE0BC8F-BFFA-4234-9D57-61FE2F600E27}"/>
              </a:ext>
            </a:extLst>
          </p:cNvPr>
          <p:cNvSpPr txBox="1">
            <a:spLocks noChangeArrowheads="1"/>
          </p:cNvSpPr>
          <p:nvPr/>
        </p:nvSpPr>
        <p:spPr bwMode="auto">
          <a:xfrm>
            <a:off x="2105106" y="2330094"/>
            <a:ext cx="1458912" cy="473075"/>
          </a:xfrm>
          <a:prstGeom prst="rect">
            <a:avLst/>
          </a:prstGeom>
          <a:solidFill>
            <a:schemeClr val="bg1"/>
          </a:solidFill>
          <a:ln>
            <a:noFill/>
          </a:ln>
          <a:extLst>
            <a:ext uri="{91240B29-F687-4F45-9708-019B960494DF}">
              <a14:hiddenLine xmlns:a14="http://schemas.microsoft.com/office/drawing/2010/main" w="25400">
                <a:solidFill>
                  <a:srgbClr val="000000"/>
                </a:solidFill>
                <a:miter lim="800000"/>
                <a:headEnd/>
                <a:tailEnd type="none" w="lg" len="lg"/>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lgn="ctr">
              <a:spcBef>
                <a:spcPct val="50000"/>
              </a:spcBef>
            </a:pPr>
            <a:r>
              <a:rPr lang="en-GB" altLang="en-US" b="1" dirty="0">
                <a:solidFill>
                  <a:srgbClr val="010066"/>
                </a:solidFill>
              </a:rPr>
              <a:t>0.25</a:t>
            </a:r>
            <a:r>
              <a:rPr lang="en-GB" altLang="en-US" sz="1000" b="1" dirty="0">
                <a:solidFill>
                  <a:srgbClr val="010066"/>
                </a:solidFill>
              </a:rPr>
              <a:t> </a:t>
            </a:r>
            <a:r>
              <a:rPr lang="en-GB" altLang="en-US" b="1" dirty="0">
                <a:solidFill>
                  <a:srgbClr val="010066"/>
                </a:solidFill>
              </a:rPr>
              <a:t>dm</a:t>
            </a:r>
            <a:r>
              <a:rPr lang="en-GB" altLang="en-US" b="1" baseline="30000" dirty="0">
                <a:solidFill>
                  <a:srgbClr val="010066"/>
                </a:solidFill>
              </a:rPr>
              <a:t>3</a:t>
            </a:r>
          </a:p>
        </p:txBody>
      </p:sp>
      <p:sp>
        <p:nvSpPr>
          <p:cNvPr id="7" name="Rectangle 34">
            <a:extLst>
              <a:ext uri="{FF2B5EF4-FFF2-40B4-BE49-F238E27FC236}">
                <a16:creationId xmlns:a16="http://schemas.microsoft.com/office/drawing/2014/main" id="{192F0143-C8A7-4360-AFAA-1BF09FA6C306}"/>
              </a:ext>
            </a:extLst>
          </p:cNvPr>
          <p:cNvSpPr>
            <a:spLocks noChangeArrowheads="1"/>
          </p:cNvSpPr>
          <p:nvPr/>
        </p:nvSpPr>
        <p:spPr bwMode="auto">
          <a:xfrm>
            <a:off x="1765931" y="2081741"/>
            <a:ext cx="363537" cy="461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b="1" dirty="0">
                <a:solidFill>
                  <a:srgbClr val="010066"/>
                </a:solidFill>
              </a:rPr>
              <a:t>=</a:t>
            </a:r>
            <a:endParaRPr lang="en-GB" altLang="en-US" dirty="0"/>
          </a:p>
        </p:txBody>
      </p:sp>
      <p:sp>
        <p:nvSpPr>
          <p:cNvPr id="35" name="TextBox 34">
            <a:extLst>
              <a:ext uri="{FF2B5EF4-FFF2-40B4-BE49-F238E27FC236}">
                <a16:creationId xmlns:a16="http://schemas.microsoft.com/office/drawing/2014/main" id="{6DBC71C1-CC53-4FF2-95FC-BFA11CE7DFC5}"/>
              </a:ext>
            </a:extLst>
          </p:cNvPr>
          <p:cNvSpPr txBox="1">
            <a:spLocks noChangeArrowheads="1"/>
          </p:cNvSpPr>
          <p:nvPr/>
        </p:nvSpPr>
        <p:spPr bwMode="auto">
          <a:xfrm>
            <a:off x="342900" y="4143728"/>
            <a:ext cx="8588375" cy="446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r>
              <a:rPr lang="en-GB" altLang="en-US" sz="2300" dirty="0"/>
              <a:t>Remember, molar mass = </a:t>
            </a:r>
            <a:r>
              <a:rPr lang="en-GB" altLang="en-US" sz="2300" b="1" dirty="0">
                <a:solidFill>
                  <a:srgbClr val="FF6600"/>
                </a:solidFill>
              </a:rPr>
              <a:t>relative formula mass (RFM)</a:t>
            </a:r>
            <a:endParaRPr lang="en-GB" altLang="en-US" sz="2300" dirty="0"/>
          </a:p>
        </p:txBody>
      </p:sp>
      <p:pic>
        <p:nvPicPr>
          <p:cNvPr id="33" name="Picture 9" descr="notes_icon">
            <a:extLst>
              <a:ext uri="{FF2B5EF4-FFF2-40B4-BE49-F238E27FC236}">
                <a16:creationId xmlns:a16="http://schemas.microsoft.com/office/drawing/2014/main" id="{4928B1DB-981F-4A82-81D5-1291F554D899}"/>
              </a:ext>
            </a:extLst>
          </p:cNvPr>
          <p:cNvPicPr>
            <a:picLocks noChangeAspect="1" noChangeArrowheads="1"/>
          </p:cNvPicPr>
          <p:nvPr/>
        </p:nvPicPr>
        <p:blipFill>
          <a:blip r:embed="rId3" cstate="print"/>
          <a:srcRect/>
          <a:stretch>
            <a:fillRect/>
          </a:stretch>
        </p:blipFill>
        <p:spPr bwMode="auto">
          <a:xfrm>
            <a:off x="8532813" y="153987"/>
            <a:ext cx="442912" cy="387350"/>
          </a:xfrm>
          <a:prstGeom prst="rect">
            <a:avLst/>
          </a:prstGeom>
          <a:noFill/>
          <a:ln w="9525">
            <a:noFill/>
            <a:miter lim="800000"/>
            <a:headEnd/>
            <a:tailEnd/>
          </a:ln>
        </p:spPr>
      </p:pic>
      <p:pic>
        <p:nvPicPr>
          <p:cNvPr id="34" name="Picture 8">
            <a:hlinkClick r:id="" action="ppaction://hlinkshowjump?jump=nextslide"/>
            <a:extLst>
              <a:ext uri="{FF2B5EF4-FFF2-40B4-BE49-F238E27FC236}">
                <a16:creationId xmlns:a16="http://schemas.microsoft.com/office/drawing/2014/main" id="{D7A29756-5BC5-433D-AC2B-7080559E166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36" name="Picture 9">
            <a:extLst>
              <a:ext uri="{FF2B5EF4-FFF2-40B4-BE49-F238E27FC236}">
                <a16:creationId xmlns:a16="http://schemas.microsoft.com/office/drawing/2014/main" id="{DBDC9AB5-121C-4924-9AF1-B3C50E934963}"/>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8085022" y="86520"/>
            <a:ext cx="442911" cy="516730"/>
          </a:xfrm>
          <a:prstGeom prst="rect">
            <a:avLst/>
          </a:prstGeom>
          <a:noFill/>
          <a:ln w="9525">
            <a:noFill/>
            <a:miter lim="800000"/>
            <a:headEnd/>
            <a:tailEnd/>
          </a:ln>
        </p:spPr>
      </p:pic>
      <p:cxnSp>
        <p:nvCxnSpPr>
          <p:cNvPr id="3" name="Straight Connector 2">
            <a:extLst>
              <a:ext uri="{FF2B5EF4-FFF2-40B4-BE49-F238E27FC236}">
                <a16:creationId xmlns:a16="http://schemas.microsoft.com/office/drawing/2014/main" id="{9242773C-30D8-4131-A3E9-E5C0F82011FD}"/>
              </a:ext>
            </a:extLst>
          </p:cNvPr>
          <p:cNvCxnSpPr>
            <a:cxnSpLocks/>
          </p:cNvCxnSpPr>
          <p:nvPr/>
        </p:nvCxnSpPr>
        <p:spPr bwMode="auto">
          <a:xfrm>
            <a:off x="2181671" y="2312722"/>
            <a:ext cx="1305782" cy="0"/>
          </a:xfrm>
          <a:prstGeom prst="line">
            <a:avLst/>
          </a:prstGeom>
          <a:solidFill>
            <a:schemeClr val="accent1"/>
          </a:solidFill>
          <a:ln w="19050" cap="flat" cmpd="sng" algn="ctr">
            <a:solidFill>
              <a:srgbClr val="010066"/>
            </a:solidFill>
            <a:prstDash val="solid"/>
            <a:round/>
            <a:headEnd type="none" w="med" len="med"/>
            <a:tailEnd type="none" w="med" len="med"/>
          </a:ln>
          <a:effectLst/>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153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153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21537"/>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1538"/>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7"/>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48845"/>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2"/>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21532"/>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21531"/>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21534"/>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1533"/>
                                        </p:tgtEl>
                                        <p:attrNameLst>
                                          <p:attrName>style.visibility</p:attrName>
                                        </p:attrNameLst>
                                      </p:cBhvr>
                                      <p:to>
                                        <p:strVal val="visible"/>
                                      </p:to>
                                    </p:set>
                                  </p:childTnLst>
                                </p:cTn>
                              </p:par>
                            </p:childTnLst>
                          </p:cTn>
                        </p:par>
                      </p:childTnLst>
                    </p:cTn>
                  </p:par>
                  <p:par>
                    <p:cTn id="41" fill="hold" nodeType="clickPar">
                      <p:stCondLst>
                        <p:cond delay="indefinite"/>
                      </p:stCondLst>
                      <p:childTnLst>
                        <p:par>
                          <p:cTn id="42" fill="hold" nodeType="withGroup">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35"/>
                                        </p:tgtEl>
                                        <p:attrNameLst>
                                          <p:attrName>style.visibility</p:attrName>
                                        </p:attrNameLst>
                                      </p:cBhvr>
                                      <p:to>
                                        <p:strVal val="visible"/>
                                      </p:to>
                                    </p:set>
                                  </p:childTnLst>
                                </p:cTn>
                              </p:par>
                            </p:childTnLst>
                          </p:cTn>
                        </p:par>
                      </p:childTnLst>
                    </p:cTn>
                  </p:par>
                  <p:par>
                    <p:cTn id="45" fill="hold" nodeType="clickPar">
                      <p:stCondLst>
                        <p:cond delay="indefinite"/>
                      </p:stCondLst>
                      <p:childTnLst>
                        <p:par>
                          <p:cTn id="46" fill="hold" nodeType="withGroup">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48856"/>
                                        </p:tgtEl>
                                        <p:attrNameLst>
                                          <p:attrName>style.visibility</p:attrName>
                                        </p:attrNameLst>
                                      </p:cBhvr>
                                      <p:to>
                                        <p:strVal val="visible"/>
                                      </p:to>
                                    </p:set>
                                  </p:childTnLst>
                                </p:cTn>
                              </p:par>
                              <p:par>
                                <p:cTn id="49" presetID="1" presetClass="entr" presetSubtype="0" fill="hold" grpId="0" nodeType="withEffect">
                                  <p:stCondLst>
                                    <p:cond delay="0"/>
                                  </p:stCondLst>
                                  <p:childTnLst>
                                    <p:set>
                                      <p:cBhvr>
                                        <p:cTn id="50" dur="1" fill="hold">
                                          <p:stCondLst>
                                            <p:cond delay="0"/>
                                          </p:stCondLst>
                                        </p:cTn>
                                        <p:tgtEl>
                                          <p:spTgt spid="248853"/>
                                        </p:tgtEl>
                                        <p:attrNameLst>
                                          <p:attrName>style.visibility</p:attrName>
                                        </p:attrNameLst>
                                      </p:cBhvr>
                                      <p:to>
                                        <p:strVal val="visible"/>
                                      </p:to>
                                    </p:set>
                                  </p:childTnLst>
                                </p:cTn>
                              </p:par>
                              <p:par>
                                <p:cTn id="51" presetID="1" presetClass="entr" presetSubtype="0" fill="hold" grpId="0" nodeType="withEffect">
                                  <p:stCondLst>
                                    <p:cond delay="0"/>
                                  </p:stCondLst>
                                  <p:childTnLst>
                                    <p:set>
                                      <p:cBhvr>
                                        <p:cTn id="52" dur="1" fill="hold">
                                          <p:stCondLst>
                                            <p:cond delay="0"/>
                                          </p:stCondLst>
                                        </p:cTn>
                                        <p:tgtEl>
                                          <p:spTgt spid="248854"/>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248855"/>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248857"/>
                                        </p:tgtEl>
                                        <p:attrNameLst>
                                          <p:attrName>style.visibility</p:attrName>
                                        </p:attrNameLst>
                                      </p:cBhvr>
                                      <p:to>
                                        <p:strVal val="visible"/>
                                      </p:to>
                                    </p:set>
                                  </p:childTnLst>
                                </p:cTn>
                              </p:par>
                            </p:childTnLst>
                          </p:cTn>
                        </p:par>
                      </p:childTnLst>
                    </p:cTn>
                  </p:par>
                  <p:par>
                    <p:cTn id="59" fill="hold" nodeType="clickPar">
                      <p:stCondLst>
                        <p:cond delay="indefinite"/>
                      </p:stCondLst>
                      <p:childTnLst>
                        <p:par>
                          <p:cTn id="60" fill="hold" nodeType="withGroup">
                            <p:stCondLst>
                              <p:cond delay="0"/>
                            </p:stCondLst>
                            <p:childTnLst>
                              <p:par>
                                <p:cTn id="61" presetID="1" presetClass="entr" presetSubtype="0" fill="hold" grpId="0" nodeType="clickEffect">
                                  <p:stCondLst>
                                    <p:cond delay="0"/>
                                  </p:stCondLst>
                                  <p:childTnLst>
                                    <p:set>
                                      <p:cBhvr>
                                        <p:cTn id="62" dur="1" fill="hold">
                                          <p:stCondLst>
                                            <p:cond delay="0"/>
                                          </p:stCondLst>
                                        </p:cTn>
                                        <p:tgtEl>
                                          <p:spTgt spid="248864"/>
                                        </p:tgtEl>
                                        <p:attrNameLst>
                                          <p:attrName>style.visibility</p:attrName>
                                        </p:attrNameLst>
                                      </p:cBhvr>
                                      <p:to>
                                        <p:strVal val="visible"/>
                                      </p:to>
                                    </p:set>
                                  </p:childTnLst>
                                </p:cTn>
                              </p:par>
                            </p:childTnLst>
                          </p:cTn>
                        </p:par>
                      </p:childTnLst>
                    </p:cTn>
                  </p:par>
                  <p:par>
                    <p:cTn id="63" fill="hold" nodeType="clickPar">
                      <p:stCondLst>
                        <p:cond delay="indefinite"/>
                      </p:stCondLst>
                      <p:childTnLst>
                        <p:par>
                          <p:cTn id="64" fill="hold" nodeType="withGroup">
                            <p:stCondLst>
                              <p:cond delay="0"/>
                            </p:stCondLst>
                            <p:childTnLst>
                              <p:par>
                                <p:cTn id="65" presetID="1" presetClass="entr" presetSubtype="0" fill="hold" grpId="0" nodeType="clickEffect">
                                  <p:stCondLst>
                                    <p:cond delay="0"/>
                                  </p:stCondLst>
                                  <p:childTnLst>
                                    <p:set>
                                      <p:cBhvr>
                                        <p:cTn id="66" dur="1" fill="hold">
                                          <p:stCondLst>
                                            <p:cond delay="0"/>
                                          </p:stCondLst>
                                        </p:cTn>
                                        <p:tgtEl>
                                          <p:spTgt spid="248860"/>
                                        </p:tgtEl>
                                        <p:attrNameLst>
                                          <p:attrName>style.visibility</p:attrName>
                                        </p:attrNameLst>
                                      </p:cBhvr>
                                      <p:to>
                                        <p:strVal val="visible"/>
                                      </p:to>
                                    </p:set>
                                  </p:childTnLst>
                                </p:cTn>
                              </p:par>
                              <p:par>
                                <p:cTn id="67" presetID="1" presetClass="entr" presetSubtype="0" fill="hold" grpId="0" nodeType="withEffect">
                                  <p:stCondLst>
                                    <p:cond delay="0"/>
                                  </p:stCondLst>
                                  <p:childTnLst>
                                    <p:set>
                                      <p:cBhvr>
                                        <p:cTn id="68" dur="1" fill="hold">
                                          <p:stCondLst>
                                            <p:cond delay="0"/>
                                          </p:stCondLst>
                                        </p:cTn>
                                        <p:tgtEl>
                                          <p:spTgt spid="248861"/>
                                        </p:tgtEl>
                                        <p:attrNameLst>
                                          <p:attrName>style.visibility</p:attrName>
                                        </p:attrNameLst>
                                      </p:cBhvr>
                                      <p:to>
                                        <p:strVal val="visible"/>
                                      </p:to>
                                    </p:set>
                                  </p:childTnLst>
                                </p:cTn>
                              </p:par>
                              <p:par>
                                <p:cTn id="69" presetID="1" presetClass="entr" presetSubtype="0" fill="hold" grpId="0" nodeType="withEffect">
                                  <p:stCondLst>
                                    <p:cond delay="0"/>
                                  </p:stCondLst>
                                  <p:childTnLst>
                                    <p:set>
                                      <p:cBhvr>
                                        <p:cTn id="70" dur="1" fill="hold">
                                          <p:stCondLst>
                                            <p:cond delay="0"/>
                                          </p:stCondLst>
                                        </p:cTn>
                                        <p:tgtEl>
                                          <p:spTgt spid="248862"/>
                                        </p:tgtEl>
                                        <p:attrNameLst>
                                          <p:attrName>style.visibility</p:attrName>
                                        </p:attrNameLst>
                                      </p:cBhvr>
                                      <p:to>
                                        <p:strVal val="visible"/>
                                      </p:to>
                                    </p:set>
                                  </p:childTnLst>
                                </p:cTn>
                              </p:par>
                              <p:par>
                                <p:cTn id="71" presetID="1" presetClass="entr" presetSubtype="0" fill="hold" nodeType="withEffect">
                                  <p:stCondLst>
                                    <p:cond delay="0"/>
                                  </p:stCondLst>
                                  <p:childTnLst>
                                    <p:set>
                                      <p:cBhvr>
                                        <p:cTn id="72" dur="1" fill="hold">
                                          <p:stCondLst>
                                            <p:cond delay="0"/>
                                          </p:stCondLst>
                                        </p:cTn>
                                        <p:tgtEl>
                                          <p:spTgt spid="248863"/>
                                        </p:tgtEl>
                                        <p:attrNameLst>
                                          <p:attrName>style.visibility</p:attrName>
                                        </p:attrNameLst>
                                      </p:cBhvr>
                                      <p:to>
                                        <p:strVal val="visible"/>
                                      </p:to>
                                    </p:set>
                                  </p:childTnLst>
                                </p:cTn>
                              </p:par>
                            </p:childTnLst>
                          </p:cTn>
                        </p:par>
                      </p:childTnLst>
                    </p:cTn>
                  </p:par>
                  <p:par>
                    <p:cTn id="73" fill="hold" nodeType="clickPar">
                      <p:stCondLst>
                        <p:cond delay="indefinite"/>
                      </p:stCondLst>
                      <p:childTnLst>
                        <p:par>
                          <p:cTn id="74" fill="hold" nodeType="withGroup">
                            <p:stCondLst>
                              <p:cond delay="0"/>
                            </p:stCondLst>
                            <p:childTnLst>
                              <p:par>
                                <p:cTn id="75" presetID="1" presetClass="entr" presetSubtype="0" fill="hold" grpId="0" nodeType="clickEffect">
                                  <p:stCondLst>
                                    <p:cond delay="0"/>
                                  </p:stCondLst>
                                  <p:childTnLst>
                                    <p:set>
                                      <p:cBhvr>
                                        <p:cTn id="76" dur="1" fill="hold">
                                          <p:stCondLst>
                                            <p:cond delay="0"/>
                                          </p:stCondLst>
                                        </p:cTn>
                                        <p:tgtEl>
                                          <p:spTgt spid="248865"/>
                                        </p:tgtEl>
                                        <p:attrNameLst>
                                          <p:attrName>style.visibility</p:attrName>
                                        </p:attrNameLst>
                                      </p:cBhvr>
                                      <p:to>
                                        <p:strVal val="visible"/>
                                      </p:to>
                                    </p:set>
                                  </p:childTnLst>
                                </p:cTn>
                              </p:par>
                            </p:childTnLst>
                          </p:cTn>
                        </p:par>
                        <p:par>
                          <p:cTn id="77" fill="hold">
                            <p:stCondLst>
                              <p:cond delay="0"/>
                            </p:stCondLst>
                            <p:childTnLst>
                              <p:par>
                                <p:cTn id="78" presetID="1" presetClass="entr" presetSubtype="0" fill="hold" nodeType="afterEffect">
                                  <p:stCondLst>
                                    <p:cond delay="0"/>
                                  </p:stCondLst>
                                  <p:childTnLst>
                                    <p:set>
                                      <p:cBhvr>
                                        <p:cTn id="79"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35" grpId="0"/>
      <p:bldP spid="21536" grpId="0"/>
      <p:bldP spid="21537" grpId="0"/>
      <p:bldP spid="248845" grpId="0"/>
      <p:bldP spid="21531" grpId="0"/>
      <p:bldP spid="21532" grpId="0"/>
      <p:bldP spid="21533" grpId="0"/>
      <p:bldP spid="248853" grpId="0"/>
      <p:bldP spid="248854" grpId="0"/>
      <p:bldP spid="248856" grpId="0"/>
      <p:bldP spid="248857" grpId="0"/>
      <p:bldP spid="248860" grpId="0"/>
      <p:bldP spid="248861" grpId="0"/>
      <p:bldP spid="248862" grpId="0"/>
      <p:bldP spid="248864" grpId="0"/>
      <p:bldP spid="248865" grpId="0"/>
      <p:bldP spid="32" grpId="0" animBg="1"/>
      <p:bldP spid="4" grpId="0" animBg="1"/>
      <p:bldP spid="5" grpId="0" animBg="1"/>
      <p:bldP spid="7" grpId="0"/>
      <p:bldP spid="35" grpId="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6" name="Text Box 3">
            <a:extLst>
              <a:ext uri="{FF2B5EF4-FFF2-40B4-BE49-F238E27FC236}">
                <a16:creationId xmlns:a16="http://schemas.microsoft.com/office/drawing/2014/main" id="{990CBADE-201A-4385-8F84-69D068D4BA99}"/>
              </a:ext>
            </a:extLst>
          </p:cNvPr>
          <p:cNvSpPr txBox="1">
            <a:spLocks noChangeArrowheads="1"/>
          </p:cNvSpPr>
          <p:nvPr/>
        </p:nvSpPr>
        <p:spPr bwMode="auto">
          <a:xfrm>
            <a:off x="342900" y="4705350"/>
            <a:ext cx="8382000"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rgbClr val="000066"/>
                </a:solidFill>
                <a:latin typeface="Arial" panose="020B0604020202020204" pitchFamily="34" charset="0"/>
              </a:defRPr>
            </a:lvl1pPr>
            <a:lvl2pPr marL="742950" indent="-285750">
              <a:defRPr sz="2400">
                <a:solidFill>
                  <a:srgbClr val="000066"/>
                </a:solidFill>
                <a:latin typeface="Arial" panose="020B0604020202020204" pitchFamily="34" charset="0"/>
              </a:defRPr>
            </a:lvl2pPr>
            <a:lvl3pPr marL="1143000" indent="-228600">
              <a:defRPr sz="2400">
                <a:solidFill>
                  <a:srgbClr val="000066"/>
                </a:solidFill>
                <a:latin typeface="Arial" panose="020B0604020202020204" pitchFamily="34" charset="0"/>
              </a:defRPr>
            </a:lvl3pPr>
            <a:lvl4pPr marL="1600200" indent="-228600">
              <a:defRPr sz="2400">
                <a:solidFill>
                  <a:srgbClr val="000066"/>
                </a:solidFill>
                <a:latin typeface="Arial" panose="020B0604020202020204" pitchFamily="34" charset="0"/>
              </a:defRPr>
            </a:lvl4pPr>
            <a:lvl5pPr marL="2057400" indent="-228600">
              <a:defRPr sz="2400">
                <a:solidFill>
                  <a:srgbClr val="000066"/>
                </a:solidFill>
                <a:latin typeface="Arial" panose="020B0604020202020204" pitchFamily="34" charset="0"/>
              </a:defRPr>
            </a:lvl5pPr>
            <a:lvl6pPr marL="2514600" indent="-228600" eaLnBrk="0" fontAlgn="base" hangingPunct="0">
              <a:spcBef>
                <a:spcPct val="0"/>
              </a:spcBef>
              <a:spcAft>
                <a:spcPct val="0"/>
              </a:spcAft>
              <a:defRPr sz="2400">
                <a:solidFill>
                  <a:srgbClr val="000066"/>
                </a:solidFill>
                <a:latin typeface="Arial" panose="020B0604020202020204" pitchFamily="34" charset="0"/>
              </a:defRPr>
            </a:lvl6pPr>
            <a:lvl7pPr marL="2971800" indent="-228600" eaLnBrk="0" fontAlgn="base" hangingPunct="0">
              <a:spcBef>
                <a:spcPct val="0"/>
              </a:spcBef>
              <a:spcAft>
                <a:spcPct val="0"/>
              </a:spcAft>
              <a:defRPr sz="2400">
                <a:solidFill>
                  <a:srgbClr val="000066"/>
                </a:solidFill>
                <a:latin typeface="Arial" panose="020B0604020202020204" pitchFamily="34" charset="0"/>
              </a:defRPr>
            </a:lvl7pPr>
            <a:lvl8pPr marL="3429000" indent="-228600" eaLnBrk="0" fontAlgn="base" hangingPunct="0">
              <a:spcBef>
                <a:spcPct val="0"/>
              </a:spcBef>
              <a:spcAft>
                <a:spcPct val="0"/>
              </a:spcAft>
              <a:defRPr sz="2400">
                <a:solidFill>
                  <a:srgbClr val="000066"/>
                </a:solidFill>
                <a:latin typeface="Arial" panose="020B0604020202020204" pitchFamily="34" charset="0"/>
              </a:defRPr>
            </a:lvl8pPr>
            <a:lvl9pPr marL="3886200" indent="-228600" eaLnBrk="0" fontAlgn="base" hangingPunct="0">
              <a:spcBef>
                <a:spcPct val="0"/>
              </a:spcBef>
              <a:spcAft>
                <a:spcPct val="0"/>
              </a:spcAft>
              <a:defRPr sz="2400">
                <a:solidFill>
                  <a:srgbClr val="000066"/>
                </a:solidFill>
                <a:latin typeface="Arial" panose="020B0604020202020204" pitchFamily="34" charset="0"/>
              </a:defRPr>
            </a:lvl9pPr>
          </a:lstStyle>
          <a:p>
            <a:pPr>
              <a:spcBef>
                <a:spcPct val="50000"/>
              </a:spcBef>
            </a:pPr>
            <a:endParaRPr lang="en-GB" altLang="en-US" b="1" dirty="0">
              <a:solidFill>
                <a:schemeClr val="tx1"/>
              </a:solidFill>
            </a:endParaRPr>
          </a:p>
        </p:txBody>
      </p:sp>
      <p:sp>
        <p:nvSpPr>
          <p:cNvPr id="3077" name="Rectangle 4">
            <a:extLst>
              <a:ext uri="{FF2B5EF4-FFF2-40B4-BE49-F238E27FC236}">
                <a16:creationId xmlns:a16="http://schemas.microsoft.com/office/drawing/2014/main" id="{BD30732A-7A96-4721-816F-4243A42651E3}"/>
              </a:ext>
            </a:extLst>
          </p:cNvPr>
          <p:cNvSpPr>
            <a:spLocks noGrp="1" noChangeArrowheads="1"/>
          </p:cNvSpPr>
          <p:nvPr>
            <p:ph type="title"/>
          </p:nvPr>
        </p:nvSpPr>
        <p:spPr/>
        <p:txBody>
          <a:bodyPr/>
          <a:lstStyle/>
          <a:p>
            <a:r>
              <a:rPr lang="en-GB" altLang="en-US" dirty="0"/>
              <a:t>Concentrations in mol/dm</a:t>
            </a:r>
            <a:r>
              <a:rPr lang="en-GB" altLang="en-US" baseline="30000" dirty="0"/>
              <a:t>3</a:t>
            </a:r>
            <a:r>
              <a:rPr lang="en-GB" altLang="en-US" dirty="0"/>
              <a:t>: practice</a:t>
            </a:r>
            <a:endParaRPr lang="en-GB" altLang="en-US" baseline="30000" dirty="0"/>
          </a:p>
        </p:txBody>
      </p:sp>
      <p:pic>
        <p:nvPicPr>
          <p:cNvPr id="9" name="Picture 5" descr="flash_icon">
            <a:extLst>
              <a:ext uri="{FF2B5EF4-FFF2-40B4-BE49-F238E27FC236}">
                <a16:creationId xmlns:a16="http://schemas.microsoft.com/office/drawing/2014/main" id="{3C4580B1-07EB-4DEE-92D5-8E11E2E3B550}"/>
              </a:ext>
            </a:extLst>
          </p:cNvPr>
          <p:cNvPicPr>
            <a:picLocks noChangeAspect="1" noChangeArrowheads="1"/>
          </p:cNvPicPr>
          <p:nvPr/>
        </p:nvPicPr>
        <p:blipFill>
          <a:blip r:embed="rId5" cstate="print"/>
          <a:srcRect/>
          <a:stretch>
            <a:fillRect/>
          </a:stretch>
        </p:blipFill>
        <p:spPr bwMode="auto">
          <a:xfrm>
            <a:off x="8569324" y="112712"/>
            <a:ext cx="385763" cy="431800"/>
          </a:xfrm>
          <a:prstGeom prst="rect">
            <a:avLst/>
          </a:prstGeom>
          <a:noFill/>
          <a:ln w="9525">
            <a:noFill/>
            <a:miter lim="800000"/>
            <a:headEnd/>
            <a:tailEnd/>
          </a:ln>
        </p:spPr>
      </p:pic>
      <p:pic>
        <p:nvPicPr>
          <p:cNvPr id="10" name="Picture 9" descr="notes_icon">
            <a:extLst>
              <a:ext uri="{FF2B5EF4-FFF2-40B4-BE49-F238E27FC236}">
                <a16:creationId xmlns:a16="http://schemas.microsoft.com/office/drawing/2014/main" id="{A29B843F-819B-4645-93BD-C1A74FB9C037}"/>
              </a:ext>
            </a:extLst>
          </p:cNvPr>
          <p:cNvPicPr>
            <a:picLocks noChangeAspect="1" noChangeArrowheads="1"/>
          </p:cNvPicPr>
          <p:nvPr/>
        </p:nvPicPr>
        <p:blipFill>
          <a:blip r:embed="rId6" cstate="print"/>
          <a:srcRect/>
          <a:stretch>
            <a:fillRect/>
          </a:stretch>
        </p:blipFill>
        <p:spPr bwMode="auto">
          <a:xfrm>
            <a:off x="8065222" y="153987"/>
            <a:ext cx="442912" cy="387350"/>
          </a:xfrm>
          <a:prstGeom prst="rect">
            <a:avLst/>
          </a:prstGeom>
          <a:noFill/>
          <a:ln w="9525">
            <a:noFill/>
            <a:miter lim="800000"/>
            <a:headEnd/>
            <a:tailEnd/>
          </a:ln>
        </p:spPr>
      </p:pic>
      <p:pic>
        <p:nvPicPr>
          <p:cNvPr id="11" name="Picture 10">
            <a:hlinkClick r:id="" action="ppaction://hlinkshowjump?jump=nextslide"/>
            <a:extLst>
              <a:ext uri="{FF2B5EF4-FFF2-40B4-BE49-F238E27FC236}">
                <a16:creationId xmlns:a16="http://schemas.microsoft.com/office/drawing/2014/main" id="{22E69BCF-6751-48E7-A3B0-4413B92BF075}"/>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8447088" y="6177471"/>
            <a:ext cx="630237" cy="554608"/>
          </a:xfrm>
          <a:prstGeom prst="rect">
            <a:avLst/>
          </a:prstGeom>
          <a:noFill/>
          <a:ln w="9525">
            <a:noFill/>
            <a:miter lim="800000"/>
            <a:headEnd/>
            <a:tailEnd/>
          </a:ln>
        </p:spPr>
      </p:pic>
      <p:pic>
        <p:nvPicPr>
          <p:cNvPr id="8" name="Picture 7">
            <a:extLst>
              <a:ext uri="{FF2B5EF4-FFF2-40B4-BE49-F238E27FC236}">
                <a16:creationId xmlns:a16="http://schemas.microsoft.com/office/drawing/2014/main" id="{5B9F610C-1740-414C-842C-EE44CBD32339}"/>
              </a:ext>
            </a:extLst>
          </p:cNvPr>
          <p:cNvPicPr>
            <a:picLocks noChangeAspect="1" noChangeArrowheads="1"/>
          </p:cNvPicPr>
          <p:nvPr/>
        </p:nvPicPr>
        <p:blipFill>
          <a:blip r:embed="rId8">
            <a:extLst>
              <a:ext uri="{28A0092B-C50C-407E-A947-70E740481C1C}">
                <a14:useLocalDpi xmlns:a14="http://schemas.microsoft.com/office/drawing/2010/main" val="0"/>
              </a:ext>
            </a:extLst>
          </a:blip>
          <a:stretch>
            <a:fillRect/>
          </a:stretch>
        </p:blipFill>
        <p:spPr bwMode="auto">
          <a:xfrm>
            <a:off x="7605520" y="86520"/>
            <a:ext cx="442911" cy="516730"/>
          </a:xfrm>
          <a:prstGeom prst="rect">
            <a:avLst/>
          </a:prstGeom>
          <a:noFill/>
          <a:ln w="9525">
            <a:noFill/>
            <a:miter lim="800000"/>
            <a:headEnd/>
            <a:tailEnd/>
          </a:ln>
        </p:spPr>
      </p:pic>
      <p:pic>
        <p:nvPicPr>
          <p:cNvPr id="2" name="Picture 1"/>
          <p:cNvPicPr>
            <a:picLocks/>
          </p:cNvPicPr>
          <p:nvPr/>
        </p:nvPicPr>
        <p:blipFill>
          <a:blip r:embed="rId9">
            <a:extLst>
              <a:ext uri="{28A0092B-C50C-407E-A947-70E740481C1C}">
                <a14:useLocalDpi xmlns:a14="http://schemas.microsoft.com/office/drawing/2010/main" val="0"/>
              </a:ext>
            </a:extLst>
          </a:blip>
          <a:stretch>
            <a:fillRect/>
          </a:stretch>
        </p:blipFill>
        <p:spPr>
          <a:xfrm>
            <a:off x="212725" y="800100"/>
            <a:ext cx="8699500" cy="5308600"/>
          </a:xfrm>
          <a:prstGeom prst="rect">
            <a:avLst/>
          </a:prstGeom>
        </p:spPr>
      </p:pic>
    </p:spTree>
    <p:controls>
      <mc:AlternateContent xmlns:mc="http://schemas.openxmlformats.org/markup-compatibility/2006">
        <mc:Choice xmlns:v="urn:schemas-microsoft-com:vml" Requires="v">
          <p:control spid="3115" name="ShockwaveFlash1" r:id="rId2" imgW="8699400" imgH="5308560"/>
        </mc:Choice>
        <mc:Fallback>
          <p:control name="ShockwaveFlash1" r:id="rId2" imgW="8699400" imgH="5308560">
            <p:pic>
              <p:nvPicPr>
                <p:cNvPr id="4" name="ShockwaveFlash1">
                  <a:extLst>
                    <a:ext uri="{FF2B5EF4-FFF2-40B4-BE49-F238E27FC236}">
                      <a16:creationId xmlns:a16="http://schemas.microsoft.com/office/drawing/2014/main" id="{EEAA8E05-C390-4C7D-B476-7FC7AF4236E3}"/>
                    </a:ext>
                  </a:extLst>
                </p:cNvPr>
                <p:cNvPicPr>
                  <a:picLocks/>
                </p:cNvPicPr>
                <p:nvPr/>
              </p:nvPicPr>
              <p:blipFill>
                <a:blip r:embed="rId10"/>
                <a:stretch>
                  <a:fillRect/>
                </a:stretch>
              </p:blipFill>
              <p:spPr>
                <a:xfrm>
                  <a:off x="212725" y="800100"/>
                  <a:ext cx="8699500" cy="5308600"/>
                </a:xfrm>
                <a:prstGeom prst="rect">
                  <a:avLst/>
                </a:prstGeom>
              </p:spPr>
            </p:pic>
          </p:control>
        </mc:Fallback>
      </mc:AlternateContent>
    </p:controls>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1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noFill/>
        <a:ln w="50800">
          <a:solidFill>
            <a:srgbClr val="010066"/>
          </a:solidFill>
          <a:round/>
          <a:headEnd type="none" w="sm" len="sm"/>
          <a:tailEnd type="triangle" w="lg" len="lg"/>
        </a:ln>
      </a:spPr>
      <a:bodyPr>
        <a:spAutoFit/>
      </a:bodyPr>
      <a:lstStyle>
        <a:defPPr>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rgbClr val="000066"/>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7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Macintosh HD:Users:victoriablackburn:Desktop:master.ppt</Template>
  <TotalTime>15069</TotalTime>
  <Words>2447</Words>
  <Application>Microsoft Office PowerPoint</Application>
  <PresentationFormat>On-screen Show (4:3)</PresentationFormat>
  <Paragraphs>276</Paragraphs>
  <Slides>25</Slides>
  <Notes>25</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25</vt:i4>
      </vt:variant>
    </vt:vector>
  </HeadingPairs>
  <TitlesOfParts>
    <vt:vector size="30" baseType="lpstr">
      <vt:lpstr>Wingdings</vt:lpstr>
      <vt:lpstr>Arial</vt:lpstr>
      <vt:lpstr>Wingdings 2</vt:lpstr>
      <vt:lpstr>1_Default Design</vt:lpstr>
      <vt:lpstr>7_Default Design</vt:lpstr>
      <vt:lpstr>Concentration  of Solutions</vt:lpstr>
      <vt:lpstr>Information</vt:lpstr>
      <vt:lpstr>Measuring concentrations</vt:lpstr>
      <vt:lpstr>Volume unit conversions</vt:lpstr>
      <vt:lpstr>Concentrations in g/dm3</vt:lpstr>
      <vt:lpstr>Calculating concentrations in g/dm3</vt:lpstr>
      <vt:lpstr>Concentrations in mol/dm3</vt:lpstr>
      <vt:lpstr>Concentrations in mol/dm3  –  example</vt:lpstr>
      <vt:lpstr>Concentrations in mol/dm3: practice</vt:lpstr>
      <vt:lpstr>Rearranging formulae – example 1</vt:lpstr>
      <vt:lpstr>Rearranging formulae – example 2</vt:lpstr>
      <vt:lpstr>Calculating mass of solute</vt:lpstr>
      <vt:lpstr>Titrations</vt:lpstr>
      <vt:lpstr>Finding an unknown concentration</vt:lpstr>
      <vt:lpstr>Titration equipment</vt:lpstr>
      <vt:lpstr>Indicators</vt:lpstr>
      <vt:lpstr>Performing a titration</vt:lpstr>
      <vt:lpstr>Titration apparatus</vt:lpstr>
      <vt:lpstr>Evaluating data quality (1)</vt:lpstr>
      <vt:lpstr>Evaluating data quality (2)</vt:lpstr>
      <vt:lpstr>Experimental procedure</vt:lpstr>
      <vt:lpstr>Using titration results</vt:lpstr>
      <vt:lpstr>Titration calculations: worked example (1)</vt:lpstr>
      <vt:lpstr>Titration calculations: worked example (2)</vt:lpstr>
      <vt:lpstr>Titration calculations: questions</vt:lpstr>
    </vt:vector>
  </TitlesOfParts>
  <Company>Boardworks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Concentration of Solutions</dc:title>
  <dc:subject>Boardworks High School Physical Science</dc:subject>
  <dc:creator>Boardworks</dc:creator>
  <cp:lastModifiedBy>Tim Crilly</cp:lastModifiedBy>
  <cp:revision>610</cp:revision>
  <dcterms:created xsi:type="dcterms:W3CDTF">2003-10-06T13:07:42Z</dcterms:created>
  <dcterms:modified xsi:type="dcterms:W3CDTF">2019-01-31T15:27:38Z</dcterms:modified>
</cp:coreProperties>
</file>