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5.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6.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9" r:id="rId1"/>
    <p:sldMasterId id="2147483744" r:id="rId2"/>
  </p:sldMasterIdLst>
  <p:notesMasterIdLst>
    <p:notesMasterId r:id="rId16"/>
  </p:notesMasterIdLst>
  <p:handoutMasterIdLst>
    <p:handoutMasterId r:id="rId17"/>
  </p:handoutMasterIdLst>
  <p:sldIdLst>
    <p:sldId id="426" r:id="rId3"/>
    <p:sldId id="527" r:id="rId4"/>
    <p:sldId id="579" r:id="rId5"/>
    <p:sldId id="582" r:id="rId6"/>
    <p:sldId id="580" r:id="rId7"/>
    <p:sldId id="581" r:id="rId8"/>
    <p:sldId id="608" r:id="rId9"/>
    <p:sldId id="605" r:id="rId10"/>
    <p:sldId id="583" r:id="rId11"/>
    <p:sldId id="585" r:id="rId12"/>
    <p:sldId id="609" r:id="rId13"/>
    <p:sldId id="610" r:id="rId14"/>
    <p:sldId id="611" r:id="rId15"/>
  </p:sldIdLst>
  <p:sldSz cx="9144000" cy="6858000" type="screen4x3"/>
  <p:notesSz cx="6858000" cy="9296400"/>
  <p:embeddedFontLst>
    <p:embeddedFont>
      <p:font typeface="Wingdings 2" panose="05020102010507070707" pitchFamily="18" charset="2"/>
      <p:regular r:id="rId18"/>
    </p:embeddedFont>
  </p:embeddedFontLst>
  <p:defaultTextStyle>
    <a:defPPr>
      <a:defRPr lang="en-US"/>
    </a:defPPr>
    <a:lvl1pPr algn="l" rtl="0" fontAlgn="base">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880">
          <p15:clr>
            <a:srgbClr val="A4A3A4"/>
          </p15:clr>
        </p15:guide>
        <p15:guide id="3" pos="204" userDrawn="1">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6600CC"/>
    <a:srgbClr val="663300"/>
    <a:srgbClr val="10BC45"/>
    <a:srgbClr val="010066"/>
    <a:srgbClr val="FFFFCC"/>
    <a:srgbClr val="97F692"/>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p:scale>
          <a:sx n="85" d="100"/>
          <a:sy n="85" d="100"/>
        </p:scale>
        <p:origin x="540" y="78"/>
      </p:cViewPr>
      <p:guideLst>
        <p:guide orient="horz" pos="482"/>
        <p:guide pos="2880"/>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0A7EEC43-49EC-49C8-9151-820EEFDA1C69}"/>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44F94AD1-421D-437F-AF63-7CD200C0EB6F}" type="slidenum">
              <a:rPr lang="en-GB" altLang="en-US"/>
              <a:pPr/>
              <a:t>‹#›</a:t>
            </a:fld>
            <a:endParaRPr lang="en-GB" altLang="en-US"/>
          </a:p>
        </p:txBody>
      </p:sp>
      <p:sp>
        <p:nvSpPr>
          <p:cNvPr id="5" name="Rectangle 7">
            <a:extLst>
              <a:ext uri="{FF2B5EF4-FFF2-40B4-BE49-F238E27FC236}">
                <a16:creationId xmlns:a16="http://schemas.microsoft.com/office/drawing/2014/main" id="{C5AD4F05-3B57-4054-A1D7-958392C126B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38692699-E753-42C9-89A4-C0FAD359CC7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3595217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3" name="Rectangle 4">
            <a:extLst>
              <a:ext uri="{FF2B5EF4-FFF2-40B4-BE49-F238E27FC236}">
                <a16:creationId xmlns:a16="http://schemas.microsoft.com/office/drawing/2014/main" id="{DD7D21CC-C005-4563-82DA-8D8BE064F67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CA6488B8-CF92-402D-88AE-4E7D994741FE}"/>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151F13A8-6831-4A78-A5FD-3CABABBFD359}"/>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5ECDF4DF-8B98-48ED-A349-2CC8E1945FDD}" type="slidenum">
              <a:rPr lang="en-GB" altLang="en-US"/>
              <a:pPr/>
              <a:t>‹#›</a:t>
            </a:fld>
            <a:endParaRPr lang="en-GB" altLang="en-US"/>
          </a:p>
        </p:txBody>
      </p:sp>
      <p:sp>
        <p:nvSpPr>
          <p:cNvPr id="7" name="Rectangle 9">
            <a:extLst>
              <a:ext uri="{FF2B5EF4-FFF2-40B4-BE49-F238E27FC236}">
                <a16:creationId xmlns:a16="http://schemas.microsoft.com/office/drawing/2014/main" id="{B26F8EE5-1734-4373-B06E-0E5BBD594BB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E8C8B2C3-2EFB-4A4F-9F44-2E01BAB85D1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69524374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8D0BAF43-0EF4-4D3B-BFB7-9C99C535C743}"/>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4A68BB85-5BE4-48D0-B278-A39188B7EFA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134FB0B-D138-40D7-A74C-8C696E7B5D6E}"/>
              </a:ext>
            </a:extLst>
          </p:cNvPr>
          <p:cNvSpPr>
            <a:spLocks noGrp="1"/>
          </p:cNvSpPr>
          <p:nvPr>
            <p:ph type="sldNum" sz="quarter" idx="10"/>
          </p:nvPr>
        </p:nvSpPr>
        <p:spPr/>
        <p:txBody>
          <a:bodyPr/>
          <a:lstStyle/>
          <a:p>
            <a:fld id="{5ECDF4DF-8B98-48ED-A349-2CC8E1945FDD}"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E503C97F-12A1-414E-9596-1BCBCECECE22}"/>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64C7AD7B-0119-4E73-AC01-9D32AE7C317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1773D1B-5D6A-4CD2-968B-F449A988F6FB}"/>
              </a:ext>
            </a:extLst>
          </p:cNvPr>
          <p:cNvSpPr>
            <a:spLocks noGrp="1"/>
          </p:cNvSpPr>
          <p:nvPr>
            <p:ph type="sldNum" sz="quarter" idx="10"/>
          </p:nvPr>
        </p:nvSpPr>
        <p:spPr/>
        <p:txBody>
          <a:bodyPr/>
          <a:lstStyle/>
          <a:p>
            <a:fld id="{5ECDF4DF-8B98-48ED-A349-2CC8E1945FDD}" type="slidenum">
              <a:rPr lang="en-GB" altLang="en-US" smtClean="0"/>
              <a:pPr/>
              <a:t>10</a:t>
            </a:fld>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2BA7BB69-44C2-49D2-AAD6-3CE8AC6E7AC4}"/>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EFEAD0CD-D041-41F6-8C84-03D87C6D37F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Thermodynamics is concerned with the transfer of heat and work, and the conversion between heat and other forms of energy. In its modern form it is based on four laws, the zeroth, first, second and third laws of thermodynamics.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More precisely, the first law of thermodynamics states that the increase in the internal energy of a system is equal to the amount of energy added by heating the system, minus the amount of energy lost as a result of the work done by the system. This can be expressed by the equation: </a:t>
            </a:r>
          </a:p>
          <a:p>
            <a:pPr eaLnBrk="1" hangingPunct="1"/>
            <a:r>
              <a:rPr lang="en-GB" altLang="en-US" dirty="0">
                <a:latin typeface="Arial" panose="020B0604020202020204" pitchFamily="34" charset="0"/>
              </a:rPr>
              <a:t>U = Q – W</a:t>
            </a:r>
          </a:p>
          <a:p>
            <a:pPr eaLnBrk="1" hangingPunct="1"/>
            <a:r>
              <a:rPr lang="en-GB" altLang="en-US" dirty="0">
                <a:latin typeface="Arial" panose="020B0604020202020204" pitchFamily="34" charset="0"/>
              </a:rPr>
              <a:t>where U is the internal energy, Q is the heat and W is the work done by the system.</a:t>
            </a:r>
          </a:p>
          <a:p>
            <a:pPr eaLnBrk="1" hangingPunct="1"/>
            <a:r>
              <a:rPr lang="en-GB" altLang="en-US" dirty="0">
                <a:latin typeface="Arial" panose="020B0604020202020204" pitchFamily="34" charset="0"/>
              </a:rPr>
              <a:t>This is a more specific law than the law of conservation of energy, but the two are very strongly interrelated.</a:t>
            </a:r>
          </a:p>
        </p:txBody>
      </p:sp>
      <p:sp>
        <p:nvSpPr>
          <p:cNvPr id="2" name="Slide Number Placeholder 1">
            <a:extLst>
              <a:ext uri="{FF2B5EF4-FFF2-40B4-BE49-F238E27FC236}">
                <a16:creationId xmlns:a16="http://schemas.microsoft.com/office/drawing/2014/main" id="{39E00628-C659-4749-B243-9D975124E67A}"/>
              </a:ext>
            </a:extLst>
          </p:cNvPr>
          <p:cNvSpPr>
            <a:spLocks noGrp="1"/>
          </p:cNvSpPr>
          <p:nvPr>
            <p:ph type="sldNum" sz="quarter" idx="10"/>
          </p:nvPr>
        </p:nvSpPr>
        <p:spPr/>
        <p:txBody>
          <a:bodyPr/>
          <a:lstStyle/>
          <a:p>
            <a:fld id="{5ECDF4DF-8B98-48ED-A349-2CC8E1945FDD}"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B0B6C992-883D-4481-9511-97DDB0ED7B5F}"/>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03216CB5-89B1-4965-B3DE-E2D068C2AC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diagram shown here is an example of a “Hess cycle.”</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17F1CB46-4AC3-4834-A28A-D88A287C3718}"/>
              </a:ext>
            </a:extLst>
          </p:cNvPr>
          <p:cNvSpPr>
            <a:spLocks noGrp="1"/>
          </p:cNvSpPr>
          <p:nvPr>
            <p:ph type="sldNum" sz="quarter" idx="10"/>
          </p:nvPr>
        </p:nvSpPr>
        <p:spPr/>
        <p:txBody>
          <a:bodyPr/>
          <a:lstStyle/>
          <a:p>
            <a:fld id="{5ECDF4DF-8B98-48ED-A349-2CC8E1945FDD}" type="slidenum">
              <a:rPr lang="en-GB" altLang="en-US" smtClean="0"/>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3BD8849C-8E28-47FB-9A02-931301136654}"/>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860804E8-5025-47E0-BAA7-1CF122C8EBD7}"/>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sz="1200" b="0" kern="1200" dirty="0">
              <a:solidFill>
                <a:schemeClr val="tx1"/>
              </a:solidFill>
              <a:effectLst/>
              <a:latin typeface="Arial" charset="0"/>
              <a:ea typeface="+mn-ea"/>
              <a:cs typeface="+mn-cs"/>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151132E-7766-4CD4-BD76-AA06E6E2E700}"/>
              </a:ext>
            </a:extLst>
          </p:cNvPr>
          <p:cNvSpPr>
            <a:spLocks noGrp="1"/>
          </p:cNvSpPr>
          <p:nvPr>
            <p:ph type="sldNum" sz="quarter" idx="10"/>
          </p:nvPr>
        </p:nvSpPr>
        <p:spPr/>
        <p:txBody>
          <a:bodyPr/>
          <a:lstStyle/>
          <a:p>
            <a:fld id="{5ECDF4DF-8B98-48ED-A349-2CC8E1945FDD}" type="slidenum">
              <a:rPr lang="en-GB" altLang="en-US" smtClean="0"/>
              <a:pPr/>
              <a:t>13</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A9F58EFF-CE1C-4813-AE66-4750FEC91C0D}"/>
              </a:ext>
            </a:extLst>
          </p:cNvPr>
          <p:cNvSpPr>
            <a:spLocks noGrp="1"/>
          </p:cNvSpPr>
          <p:nvPr>
            <p:ph type="sldNum" sz="quarter" idx="10"/>
          </p:nvPr>
        </p:nvSpPr>
        <p:spPr/>
        <p:txBody>
          <a:bodyPr/>
          <a:lstStyle/>
          <a:p>
            <a:fld id="{5ECDF4DF-8B98-48ED-A349-2CC8E1945FDD}" type="slidenum">
              <a:rPr lang="en-GB" altLang="en-US" smtClean="0"/>
              <a:pPr/>
              <a:t>2</a:t>
            </a:fld>
            <a:endParaRPr lang="en-GB" altLang="en-US"/>
          </a:p>
        </p:txBody>
      </p:sp>
    </p:spTree>
    <p:extLst>
      <p:ext uri="{BB962C8B-B14F-4D97-AF65-F5344CB8AC3E}">
        <p14:creationId xmlns:p14="http://schemas.microsoft.com/office/powerpoint/2010/main" val="1346228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3B8BB994-86E5-49BA-982D-650BEDEC0E2F}"/>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143E1FF7-11E2-44BB-82E1-4335CAE3665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More precisely, </a:t>
            </a:r>
            <a:r>
              <a:rPr lang="en-GB" altLang="en-US" i="1" dirty="0">
                <a:latin typeface="Arial" panose="020B0604020202020204" pitchFamily="34" charset="0"/>
              </a:rPr>
              <a:t>H</a:t>
            </a:r>
            <a:r>
              <a:rPr lang="en-GB" altLang="en-US" dirty="0">
                <a:latin typeface="Arial" panose="020B0604020202020204" pitchFamily="34" charset="0"/>
              </a:rPr>
              <a:t> = </a:t>
            </a:r>
            <a:r>
              <a:rPr lang="en-GB" altLang="en-US" i="1" dirty="0">
                <a:latin typeface="Arial" panose="020B0604020202020204" pitchFamily="34" charset="0"/>
              </a:rPr>
              <a:t>U</a:t>
            </a:r>
            <a:r>
              <a:rPr lang="en-GB" altLang="en-US" dirty="0">
                <a:latin typeface="Arial" panose="020B0604020202020204" pitchFamily="34" charset="0"/>
              </a:rPr>
              <a:t> + </a:t>
            </a:r>
            <a:r>
              <a:rPr lang="en-GB" altLang="en-US" i="1" dirty="0" err="1">
                <a:latin typeface="Arial" panose="020B0604020202020204" pitchFamily="34" charset="0"/>
              </a:rPr>
              <a:t>pV</a:t>
            </a:r>
            <a:endParaRPr lang="en-GB" altLang="en-US" i="1"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r>
              <a:rPr lang="en-GB" altLang="en-US" i="1" dirty="0">
                <a:latin typeface="Arial" panose="020B0604020202020204" pitchFamily="34" charset="0"/>
              </a:rPr>
              <a:t>U</a:t>
            </a:r>
            <a:r>
              <a:rPr lang="en-GB" altLang="en-US" dirty="0">
                <a:latin typeface="Arial" panose="020B0604020202020204" pitchFamily="34" charset="0"/>
              </a:rPr>
              <a:t> is the internal energy of the system</a:t>
            </a:r>
          </a:p>
          <a:p>
            <a:pPr eaLnBrk="1" hangingPunct="1"/>
            <a:r>
              <a:rPr lang="en-GB" altLang="en-US" i="1" dirty="0">
                <a:latin typeface="Arial" panose="020B0604020202020204" pitchFamily="34" charset="0"/>
              </a:rPr>
              <a:t>p</a:t>
            </a:r>
            <a:r>
              <a:rPr lang="en-GB" altLang="en-US" dirty="0">
                <a:latin typeface="Arial" panose="020B0604020202020204" pitchFamily="34" charset="0"/>
              </a:rPr>
              <a:t> is the pressure of the system</a:t>
            </a:r>
          </a:p>
          <a:p>
            <a:pPr eaLnBrk="1" hangingPunct="1"/>
            <a:r>
              <a:rPr lang="en-GB" altLang="en-US" i="1" dirty="0">
                <a:latin typeface="Arial" panose="020B0604020202020204" pitchFamily="34" charset="0"/>
              </a:rPr>
              <a:t>V</a:t>
            </a:r>
            <a:r>
              <a:rPr lang="en-GB" altLang="en-US" dirty="0">
                <a:latin typeface="Arial" panose="020B0604020202020204" pitchFamily="34" charset="0"/>
              </a:rPr>
              <a:t> is the volume of the system</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internal energy is the total kinetic energy due to the motion of molecules, plus the potential energy associated with their interactions.</a:t>
            </a:r>
          </a:p>
          <a:p>
            <a:pPr eaLnBrk="1" hangingPunct="1"/>
            <a:r>
              <a:rPr lang="en-GB" altLang="en-US" i="1" dirty="0" err="1">
                <a:latin typeface="Arial" panose="020B0604020202020204" pitchFamily="34" charset="0"/>
              </a:rPr>
              <a:t>pV</a:t>
            </a:r>
            <a:r>
              <a:rPr lang="en-GB" altLang="en-US" i="1" dirty="0">
                <a:latin typeface="Arial" panose="020B0604020202020204" pitchFamily="34" charset="0"/>
              </a:rPr>
              <a:t> </a:t>
            </a:r>
            <a:r>
              <a:rPr lang="en-GB" altLang="en-US" dirty="0">
                <a:latin typeface="Arial" panose="020B0604020202020204" pitchFamily="34" charset="0"/>
              </a:rPr>
              <a:t>is the work done by the system.</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a:t>
            </a:r>
          </a:p>
        </p:txBody>
      </p:sp>
      <p:sp>
        <p:nvSpPr>
          <p:cNvPr id="2" name="Slide Number Placeholder 1">
            <a:extLst>
              <a:ext uri="{FF2B5EF4-FFF2-40B4-BE49-F238E27FC236}">
                <a16:creationId xmlns:a16="http://schemas.microsoft.com/office/drawing/2014/main" id="{9CEE2724-CD31-4D43-A719-087FCC742395}"/>
              </a:ext>
            </a:extLst>
          </p:cNvPr>
          <p:cNvSpPr>
            <a:spLocks noGrp="1"/>
          </p:cNvSpPr>
          <p:nvPr>
            <p:ph type="sldNum" sz="quarter" idx="10"/>
          </p:nvPr>
        </p:nvSpPr>
        <p:spPr/>
        <p:txBody>
          <a:bodyPr/>
          <a:lstStyle/>
          <a:p>
            <a:fld id="{5ECDF4DF-8B98-48ED-A349-2CC8E1945FDD}"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1E9C3DD1-555F-40B5-8FBD-D9F8331B9927}"/>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33830B8C-CD27-46EE-A258-ADA5EADFAD0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915AC96-64BF-4273-83ED-F42BB6E9C818}"/>
              </a:ext>
            </a:extLst>
          </p:cNvPr>
          <p:cNvSpPr>
            <a:spLocks noGrp="1"/>
          </p:cNvSpPr>
          <p:nvPr>
            <p:ph type="sldNum" sz="quarter" idx="10"/>
          </p:nvPr>
        </p:nvSpPr>
        <p:spPr/>
        <p:txBody>
          <a:bodyPr/>
          <a:lstStyle/>
          <a:p>
            <a:fld id="{5ECDF4DF-8B98-48ED-A349-2CC8E1945FDD}"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4D8BCC53-9BDA-49E1-8F24-F402EAFD7C81}"/>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A8C99463-ADD2-4450-B2DC-CFAFE056153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Heat is energy transferred from one body to another due to a temperature difference.</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49FA44D9-7503-4E4E-9720-61B29A6C32AC}"/>
              </a:ext>
            </a:extLst>
          </p:cNvPr>
          <p:cNvSpPr>
            <a:spLocks noGrp="1"/>
          </p:cNvSpPr>
          <p:nvPr>
            <p:ph type="sldNum" sz="quarter" idx="10"/>
          </p:nvPr>
        </p:nvSpPr>
        <p:spPr/>
        <p:txBody>
          <a:bodyPr/>
          <a:lstStyle/>
          <a:p>
            <a:fld id="{5ECDF4DF-8B98-48ED-A349-2CC8E1945FDD}"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35C7DDEF-A2EE-4771-BD4F-02A37A8DAEEC}"/>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07E6694D-9730-49EA-A6ED-54D0FF160AD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612D1709-9C75-409D-9F3D-08EFF7646884}"/>
              </a:ext>
            </a:extLst>
          </p:cNvPr>
          <p:cNvSpPr>
            <a:spLocks noGrp="1"/>
          </p:cNvSpPr>
          <p:nvPr>
            <p:ph type="sldNum" sz="quarter" idx="10"/>
          </p:nvPr>
        </p:nvSpPr>
        <p:spPr/>
        <p:txBody>
          <a:bodyPr/>
          <a:lstStyle/>
          <a:p>
            <a:fld id="{5ECDF4DF-8B98-48ED-A349-2CC8E1945FDD}"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90BAEE5E-A043-4650-BCD3-D3C43920950A}"/>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31D521CA-EDA2-4B8F-9A84-B9C29BF2DB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6FFC22B-B11A-41ED-9D3E-FF0F3DA80E00}"/>
              </a:ext>
            </a:extLst>
          </p:cNvPr>
          <p:cNvSpPr>
            <a:spLocks noGrp="1"/>
          </p:cNvSpPr>
          <p:nvPr>
            <p:ph type="sldNum" sz="quarter" idx="10"/>
          </p:nvPr>
        </p:nvSpPr>
        <p:spPr/>
        <p:txBody>
          <a:bodyPr/>
          <a:lstStyle/>
          <a:p>
            <a:fld id="{5ECDF4DF-8B98-48ED-A349-2CC8E1945FDD}"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03270456-FAB2-4C60-B1D0-4B33CEE07E53}"/>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1080F695-6517-4E9C-9CFC-636AA04611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standard state for a particular substance is the state that substance is in under standard conditions (298 K and 100 kPa).</a:t>
            </a:r>
          </a:p>
        </p:txBody>
      </p:sp>
      <p:sp>
        <p:nvSpPr>
          <p:cNvPr id="2" name="Slide Number Placeholder 1">
            <a:extLst>
              <a:ext uri="{FF2B5EF4-FFF2-40B4-BE49-F238E27FC236}">
                <a16:creationId xmlns:a16="http://schemas.microsoft.com/office/drawing/2014/main" id="{FA97BB7D-CCD2-4BAD-8E71-9BEA5AD49D97}"/>
              </a:ext>
            </a:extLst>
          </p:cNvPr>
          <p:cNvSpPr>
            <a:spLocks noGrp="1"/>
          </p:cNvSpPr>
          <p:nvPr>
            <p:ph type="sldNum" sz="quarter" idx="10"/>
          </p:nvPr>
        </p:nvSpPr>
        <p:spPr/>
        <p:txBody>
          <a:bodyPr/>
          <a:lstStyle/>
          <a:p>
            <a:fld id="{5ECDF4DF-8B98-48ED-A349-2CC8E1945FDD}"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2CEF1BE9-6A21-4EF1-80DA-FE15C7DBDE8A}"/>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E63D455F-9A67-4B01-A8F6-7181A48DDE0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6D716BF-C6FF-40CD-B2DF-00C378C13808}"/>
              </a:ext>
            </a:extLst>
          </p:cNvPr>
          <p:cNvSpPr>
            <a:spLocks noGrp="1"/>
          </p:cNvSpPr>
          <p:nvPr>
            <p:ph type="sldNum" sz="quarter" idx="10"/>
          </p:nvPr>
        </p:nvSpPr>
        <p:spPr/>
        <p:txBody>
          <a:bodyPr/>
          <a:lstStyle/>
          <a:p>
            <a:fld id="{5ECDF4DF-8B98-48ED-A349-2CC8E1945FDD}"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264654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385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66237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47719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964996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588176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658714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8344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1971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47448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01670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643303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6769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3186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847938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777159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6386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681154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0684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20897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752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92731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940757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00333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46822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66021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6"/>
    </p:custDataLst>
    <p:extLst>
      <p:ext uri="{BB962C8B-B14F-4D97-AF65-F5344CB8AC3E}">
        <p14:creationId xmlns:p14="http://schemas.microsoft.com/office/powerpoint/2010/main" val="265642906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86603372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5.xml"/><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10.wmf"/></Relationships>
</file>

<file path=ppt/slides/_rels/slide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7CCEA-3C88-4839-9E49-8FF50AFF54F3}"/>
              </a:ext>
            </a:extLst>
          </p:cNvPr>
          <p:cNvSpPr>
            <a:spLocks noGrp="1"/>
          </p:cNvSpPr>
          <p:nvPr>
            <p:ph type="title"/>
          </p:nvPr>
        </p:nvSpPr>
        <p:spPr/>
        <p:txBody>
          <a:bodyPr/>
          <a:lstStyle/>
          <a:p>
            <a:r>
              <a:rPr lang="en-GB" dirty="0"/>
              <a:t>Enthalpy </a:t>
            </a:r>
            <a:br>
              <a:rPr lang="en-GB" dirty="0"/>
            </a:br>
            <a:r>
              <a:rPr lang="en-GB" dirty="0"/>
              <a:t>Change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B7A50E2C-1650-4D69-A71F-2B1F09CD6F4F}"/>
              </a:ext>
            </a:extLst>
          </p:cNvPr>
          <p:cNvSpPr>
            <a:spLocks noGrp="1" noChangeArrowheads="1"/>
          </p:cNvSpPr>
          <p:nvPr>
            <p:ph type="title"/>
          </p:nvPr>
        </p:nvSpPr>
        <p:spPr/>
        <p:txBody>
          <a:bodyPr/>
          <a:lstStyle/>
          <a:p>
            <a:pPr eaLnBrk="1" hangingPunct="1"/>
            <a:r>
              <a:rPr lang="en-GB" altLang="en-US" dirty="0"/>
              <a:t>Enthalpy change summary</a:t>
            </a:r>
          </a:p>
        </p:txBody>
      </p:sp>
      <p:pic>
        <p:nvPicPr>
          <p:cNvPr id="6" name="Picture 5">
            <a:hlinkClick r:id="" action="ppaction://hlinkshowjump?jump=nextslide"/>
            <a:extLst>
              <a:ext uri="{FF2B5EF4-FFF2-40B4-BE49-F238E27FC236}">
                <a16:creationId xmlns:a16="http://schemas.microsoft.com/office/drawing/2014/main" id="{1E8CA68C-2F26-4783-9678-E4A0306C901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A8C58D3-67CE-4A91-832E-9A7832FA0C9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4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6B1AC54-4B77-4C35-8F52-C91545A0D674}"/>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F0B0B45-EB9B-4467-8BB0-9E792A63CC3C}"/>
              </a:ext>
            </a:extLst>
          </p:cNvPr>
          <p:cNvSpPr>
            <a:spLocks noGrp="1" noChangeArrowheads="1"/>
          </p:cNvSpPr>
          <p:nvPr>
            <p:ph type="title"/>
          </p:nvPr>
        </p:nvSpPr>
        <p:spPr/>
        <p:txBody>
          <a:bodyPr/>
          <a:lstStyle/>
          <a:p>
            <a:pPr eaLnBrk="1" hangingPunct="1"/>
            <a:r>
              <a:rPr lang="en-GB" altLang="en-US" dirty="0"/>
              <a:t>Hess’s Law and thermodynamics</a:t>
            </a:r>
          </a:p>
        </p:txBody>
      </p:sp>
      <p:sp>
        <p:nvSpPr>
          <p:cNvPr id="1075204" name="Text Box 4">
            <a:extLst>
              <a:ext uri="{FF2B5EF4-FFF2-40B4-BE49-F238E27FC236}">
                <a16:creationId xmlns:a16="http://schemas.microsoft.com/office/drawing/2014/main" id="{7DACCD31-E5F7-4533-93FA-FA5450DBE830}"/>
              </a:ext>
            </a:extLst>
          </p:cNvPr>
          <p:cNvSpPr txBox="1">
            <a:spLocks noChangeArrowheads="1"/>
          </p:cNvSpPr>
          <p:nvPr/>
        </p:nvSpPr>
        <p:spPr bwMode="auto">
          <a:xfrm>
            <a:off x="314326" y="5259562"/>
            <a:ext cx="86613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This means that in a closed system, the total amount of energy present is always constant.</a:t>
            </a:r>
          </a:p>
        </p:txBody>
      </p:sp>
      <p:sp>
        <p:nvSpPr>
          <p:cNvPr id="1075205" name="AutoShape 5">
            <a:extLst>
              <a:ext uri="{FF2B5EF4-FFF2-40B4-BE49-F238E27FC236}">
                <a16:creationId xmlns:a16="http://schemas.microsoft.com/office/drawing/2014/main" id="{96F59E35-455E-42DA-8ED6-70B7D8A1BCBC}"/>
              </a:ext>
            </a:extLst>
          </p:cNvPr>
          <p:cNvSpPr>
            <a:spLocks noChangeArrowheads="1"/>
          </p:cNvSpPr>
          <p:nvPr/>
        </p:nvSpPr>
        <p:spPr bwMode="auto">
          <a:xfrm>
            <a:off x="406399" y="1777573"/>
            <a:ext cx="8342313" cy="963612"/>
          </a:xfrm>
          <a:prstGeom prst="roundRect">
            <a:avLst>
              <a:gd name="adj" fmla="val 0"/>
            </a:avLst>
          </a:prstGeom>
          <a:solidFill>
            <a:srgbClr val="FF6600"/>
          </a:solidFill>
          <a:ln w="38100">
            <a:no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075206" name="Text Box 6">
            <a:extLst>
              <a:ext uri="{FF2B5EF4-FFF2-40B4-BE49-F238E27FC236}">
                <a16:creationId xmlns:a16="http://schemas.microsoft.com/office/drawing/2014/main" id="{C6D3A1D0-DC08-4E75-B6B9-E37B2369804D}"/>
              </a:ext>
            </a:extLst>
          </p:cNvPr>
          <p:cNvSpPr txBox="1">
            <a:spLocks noChangeArrowheads="1"/>
          </p:cNvSpPr>
          <p:nvPr/>
        </p:nvSpPr>
        <p:spPr bwMode="auto">
          <a:xfrm>
            <a:off x="406399" y="1844593"/>
            <a:ext cx="83423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Hess’s law</a:t>
            </a:r>
            <a:r>
              <a:rPr lang="en-GB" altLang="en-US" b="1" dirty="0">
                <a:solidFill>
                  <a:schemeClr val="bg1"/>
                </a:solidFill>
                <a:latin typeface="Royal Society of Chemistry" pitchFamily="2" charset="0"/>
              </a:rPr>
              <a:t> </a:t>
            </a:r>
            <a:r>
              <a:rPr lang="en-GB" altLang="en-US" b="1" dirty="0">
                <a:solidFill>
                  <a:schemeClr val="bg1"/>
                </a:solidFill>
                <a:cs typeface="Arial" panose="020B0604020202020204" pitchFamily="34" charset="0"/>
              </a:rPr>
              <a:t>states that the overall enthalpy change for a reaction is independent of the route the reaction takes.</a:t>
            </a:r>
          </a:p>
        </p:txBody>
      </p:sp>
      <p:sp>
        <p:nvSpPr>
          <p:cNvPr id="13319" name="Text Box 8">
            <a:extLst>
              <a:ext uri="{FF2B5EF4-FFF2-40B4-BE49-F238E27FC236}">
                <a16:creationId xmlns:a16="http://schemas.microsoft.com/office/drawing/2014/main" id="{7F909A71-E3C3-404B-9320-6E2D4298BA18}"/>
              </a:ext>
            </a:extLst>
          </p:cNvPr>
          <p:cNvSpPr txBox="1">
            <a:spLocks noChangeArrowheads="1"/>
          </p:cNvSpPr>
          <p:nvPr/>
        </p:nvSpPr>
        <p:spPr bwMode="auto">
          <a:xfrm>
            <a:off x="314326" y="784225"/>
            <a:ext cx="84915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In 1840, the Russian chemist Germain Hess formulated a law which went on to be known as </a:t>
            </a:r>
            <a:r>
              <a:rPr lang="en-GB" altLang="en-US" b="1" dirty="0">
                <a:solidFill>
                  <a:srgbClr val="FF6600"/>
                </a:solidFill>
              </a:rPr>
              <a:t>Hess’s Law</a:t>
            </a:r>
            <a:r>
              <a:rPr lang="en-GB" altLang="en-US" dirty="0"/>
              <a:t>.</a:t>
            </a:r>
          </a:p>
        </p:txBody>
      </p:sp>
      <p:sp>
        <p:nvSpPr>
          <p:cNvPr id="1075209" name="Text Box 9">
            <a:extLst>
              <a:ext uri="{FF2B5EF4-FFF2-40B4-BE49-F238E27FC236}">
                <a16:creationId xmlns:a16="http://schemas.microsoft.com/office/drawing/2014/main" id="{64354699-6D35-4919-A0E7-F073AA470AD4}"/>
              </a:ext>
            </a:extLst>
          </p:cNvPr>
          <p:cNvSpPr txBox="1">
            <a:spLocks noChangeArrowheads="1"/>
          </p:cNvSpPr>
          <p:nvPr/>
        </p:nvSpPr>
        <p:spPr bwMode="auto">
          <a:xfrm>
            <a:off x="314325" y="2903536"/>
            <a:ext cx="86613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This went on to form the basis of one of the laws of </a:t>
            </a:r>
            <a:r>
              <a:rPr lang="en-GB" altLang="en-US" b="1" dirty="0"/>
              <a:t>thermodynamics</a:t>
            </a:r>
            <a:r>
              <a:rPr lang="en-GB" altLang="en-US" dirty="0"/>
              <a:t>:</a:t>
            </a:r>
          </a:p>
        </p:txBody>
      </p:sp>
      <p:sp>
        <p:nvSpPr>
          <p:cNvPr id="1075211" name="Text Box 11">
            <a:extLst>
              <a:ext uri="{FF2B5EF4-FFF2-40B4-BE49-F238E27FC236}">
                <a16:creationId xmlns:a16="http://schemas.microsoft.com/office/drawing/2014/main" id="{93099A92-7B02-444E-A646-74F4AFDD021A}"/>
              </a:ext>
            </a:extLst>
          </p:cNvPr>
          <p:cNvSpPr txBox="1">
            <a:spLocks noChangeArrowheads="1"/>
          </p:cNvSpPr>
          <p:nvPr/>
        </p:nvSpPr>
        <p:spPr bwMode="auto">
          <a:xfrm>
            <a:off x="314326" y="3896884"/>
            <a:ext cx="866139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a:t>
            </a:r>
            <a:r>
              <a:rPr lang="en-GB" altLang="en-US" b="1" dirty="0">
                <a:solidFill>
                  <a:srgbClr val="FF6600"/>
                </a:solidFill>
              </a:rPr>
              <a:t>first law of thermodynamics </a:t>
            </a:r>
            <a:r>
              <a:rPr lang="en-GB" altLang="en-US" dirty="0"/>
              <a:t>relates to the conservation of energy. It is sometimes expressed in the form: “energy cannot be created or destroyed; it can only change form</a:t>
            </a:r>
            <a:r>
              <a:rPr lang="en-GB" altLang="en-US" i="1" dirty="0"/>
              <a:t>.”</a:t>
            </a:r>
          </a:p>
        </p:txBody>
      </p:sp>
      <p:pic>
        <p:nvPicPr>
          <p:cNvPr id="11" name="Picture 8">
            <a:hlinkClick r:id="" action="ppaction://hlinkshowjump?jump=nextslide"/>
            <a:extLst>
              <a:ext uri="{FF2B5EF4-FFF2-40B4-BE49-F238E27FC236}">
                <a16:creationId xmlns:a16="http://schemas.microsoft.com/office/drawing/2014/main" id="{8CD91D6A-7205-42CC-B915-28FA3EAC59A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8DA8C3F9-B45E-4AF2-9796-B2870EA3A909}"/>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0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7520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7520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752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7520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04" grpId="0"/>
      <p:bldP spid="1075205" grpId="0" animBg="1"/>
      <p:bldP spid="1075206" grpId="0"/>
      <p:bldP spid="1075209" grpId="0"/>
      <p:bldP spid="10752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7272" name="Picture 24" descr="new_arrow">
            <a:extLst>
              <a:ext uri="{FF2B5EF4-FFF2-40B4-BE49-F238E27FC236}">
                <a16:creationId xmlns:a16="http://schemas.microsoft.com/office/drawing/2014/main" id="{42A28DFF-2C93-4061-BB2D-6CE5F4757F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834" y="4338638"/>
            <a:ext cx="3663950"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Rectangle 2">
            <a:extLst>
              <a:ext uri="{FF2B5EF4-FFF2-40B4-BE49-F238E27FC236}">
                <a16:creationId xmlns:a16="http://schemas.microsoft.com/office/drawing/2014/main" id="{C2165249-A404-41DB-9B94-CDBDBD093FC5}"/>
              </a:ext>
            </a:extLst>
          </p:cNvPr>
          <p:cNvSpPr>
            <a:spLocks noGrp="1" noChangeArrowheads="1"/>
          </p:cNvSpPr>
          <p:nvPr>
            <p:ph type="title"/>
          </p:nvPr>
        </p:nvSpPr>
        <p:spPr/>
        <p:txBody>
          <a:bodyPr/>
          <a:lstStyle/>
          <a:p>
            <a:pPr eaLnBrk="1" hangingPunct="1"/>
            <a:r>
              <a:rPr lang="en-GB" altLang="en-US"/>
              <a:t>Hess’s Law and chemical reactions</a:t>
            </a:r>
          </a:p>
        </p:txBody>
      </p:sp>
      <p:sp>
        <p:nvSpPr>
          <p:cNvPr id="1077251" name="Text Box 3">
            <a:extLst>
              <a:ext uri="{FF2B5EF4-FFF2-40B4-BE49-F238E27FC236}">
                <a16:creationId xmlns:a16="http://schemas.microsoft.com/office/drawing/2014/main" id="{6752A802-DEFE-43A4-BF32-14B8FE242640}"/>
              </a:ext>
            </a:extLst>
          </p:cNvPr>
          <p:cNvSpPr txBox="1">
            <a:spLocks noChangeArrowheads="1"/>
          </p:cNvSpPr>
          <p:nvPr/>
        </p:nvSpPr>
        <p:spPr bwMode="auto">
          <a:xfrm>
            <a:off x="1064859" y="3894138"/>
            <a:ext cx="441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sz="2800" b="1"/>
              <a:t>A</a:t>
            </a:r>
          </a:p>
        </p:txBody>
      </p:sp>
      <p:sp>
        <p:nvSpPr>
          <p:cNvPr id="1077252" name="Text Box 4">
            <a:extLst>
              <a:ext uri="{FF2B5EF4-FFF2-40B4-BE49-F238E27FC236}">
                <a16:creationId xmlns:a16="http://schemas.microsoft.com/office/drawing/2014/main" id="{E75A7194-598D-4B63-96A5-F2443D7A1773}"/>
              </a:ext>
            </a:extLst>
          </p:cNvPr>
          <p:cNvSpPr txBox="1">
            <a:spLocks noChangeArrowheads="1"/>
          </p:cNvSpPr>
          <p:nvPr/>
        </p:nvSpPr>
        <p:spPr bwMode="auto">
          <a:xfrm>
            <a:off x="3365146" y="3894138"/>
            <a:ext cx="441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sz="2800" b="1"/>
              <a:t>B</a:t>
            </a:r>
          </a:p>
        </p:txBody>
      </p:sp>
      <p:sp>
        <p:nvSpPr>
          <p:cNvPr id="1077253" name="Text Box 5">
            <a:extLst>
              <a:ext uri="{FF2B5EF4-FFF2-40B4-BE49-F238E27FC236}">
                <a16:creationId xmlns:a16="http://schemas.microsoft.com/office/drawing/2014/main" id="{7B4A6C74-134F-4776-A16B-702F9D69E761}"/>
              </a:ext>
            </a:extLst>
          </p:cNvPr>
          <p:cNvSpPr txBox="1">
            <a:spLocks noChangeArrowheads="1"/>
          </p:cNvSpPr>
          <p:nvPr/>
        </p:nvSpPr>
        <p:spPr bwMode="auto">
          <a:xfrm>
            <a:off x="2211034" y="5137150"/>
            <a:ext cx="441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sz="2800" b="1"/>
              <a:t>C</a:t>
            </a:r>
          </a:p>
        </p:txBody>
      </p:sp>
      <p:sp>
        <p:nvSpPr>
          <p:cNvPr id="1077254" name="Line 6">
            <a:extLst>
              <a:ext uri="{FF2B5EF4-FFF2-40B4-BE49-F238E27FC236}">
                <a16:creationId xmlns:a16="http://schemas.microsoft.com/office/drawing/2014/main" id="{3F19E6F0-F828-4D32-B389-E59A71D54038}"/>
              </a:ext>
            </a:extLst>
          </p:cNvPr>
          <p:cNvSpPr>
            <a:spLocks noChangeShapeType="1"/>
          </p:cNvSpPr>
          <p:nvPr/>
        </p:nvSpPr>
        <p:spPr bwMode="auto">
          <a:xfrm>
            <a:off x="1495071" y="4148138"/>
            <a:ext cx="1898650" cy="3175"/>
          </a:xfrm>
          <a:prstGeom prst="line">
            <a:avLst/>
          </a:prstGeom>
          <a:noFill/>
          <a:ln w="254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077255" name="Line 7">
            <a:extLst>
              <a:ext uri="{FF2B5EF4-FFF2-40B4-BE49-F238E27FC236}">
                <a16:creationId xmlns:a16="http://schemas.microsoft.com/office/drawing/2014/main" id="{90511A27-F0CA-488D-B268-60D407ACA824}"/>
              </a:ext>
            </a:extLst>
          </p:cNvPr>
          <p:cNvSpPr>
            <a:spLocks noChangeShapeType="1"/>
          </p:cNvSpPr>
          <p:nvPr/>
        </p:nvSpPr>
        <p:spPr bwMode="auto">
          <a:xfrm>
            <a:off x="1415696" y="4352925"/>
            <a:ext cx="877888" cy="881063"/>
          </a:xfrm>
          <a:prstGeom prst="line">
            <a:avLst/>
          </a:prstGeom>
          <a:noFill/>
          <a:ln w="254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077256" name="Line 8">
            <a:extLst>
              <a:ext uri="{FF2B5EF4-FFF2-40B4-BE49-F238E27FC236}">
                <a16:creationId xmlns:a16="http://schemas.microsoft.com/office/drawing/2014/main" id="{3FD3A58E-5163-4BFD-A28C-43A000B89345}"/>
              </a:ext>
            </a:extLst>
          </p:cNvPr>
          <p:cNvSpPr>
            <a:spLocks noChangeShapeType="1"/>
          </p:cNvSpPr>
          <p:nvPr/>
        </p:nvSpPr>
        <p:spPr bwMode="auto">
          <a:xfrm flipV="1">
            <a:off x="2604734" y="4360863"/>
            <a:ext cx="868362" cy="868362"/>
          </a:xfrm>
          <a:prstGeom prst="line">
            <a:avLst/>
          </a:prstGeom>
          <a:noFill/>
          <a:ln w="254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077257" name="AutoShape 9">
            <a:extLst>
              <a:ext uri="{FF2B5EF4-FFF2-40B4-BE49-F238E27FC236}">
                <a16:creationId xmlns:a16="http://schemas.microsoft.com/office/drawing/2014/main" id="{40E686FD-915B-4F78-BF2E-704D56464C20}"/>
              </a:ext>
            </a:extLst>
          </p:cNvPr>
          <p:cNvSpPr>
            <a:spLocks noChangeArrowheads="1"/>
          </p:cNvSpPr>
          <p:nvPr/>
        </p:nvSpPr>
        <p:spPr bwMode="auto">
          <a:xfrm>
            <a:off x="1107721" y="3273425"/>
            <a:ext cx="2735263" cy="612775"/>
          </a:xfrm>
          <a:prstGeom prst="rightArrow">
            <a:avLst>
              <a:gd name="adj1" fmla="val 39380"/>
              <a:gd name="adj2" fmla="val 67101"/>
            </a:avLst>
          </a:prstGeom>
          <a:solidFill>
            <a:srgbClr val="FF6600"/>
          </a:solidFill>
          <a:ln w="25400" algn="ctr">
            <a:solidFill>
              <a:schemeClr val="tx1"/>
            </a:solidFill>
            <a:miter lim="800000"/>
            <a:headEnd/>
            <a:tailEnd/>
          </a:ln>
        </p:spPr>
        <p:txBody>
          <a:bodyPr anchor="ct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077258" name="Text Box 10">
            <a:extLst>
              <a:ext uri="{FF2B5EF4-FFF2-40B4-BE49-F238E27FC236}">
                <a16:creationId xmlns:a16="http://schemas.microsoft.com/office/drawing/2014/main" id="{CEB2E958-E36E-4767-8238-EFAF9901370D}"/>
              </a:ext>
            </a:extLst>
          </p:cNvPr>
          <p:cNvSpPr txBox="1">
            <a:spLocks noChangeArrowheads="1"/>
          </p:cNvSpPr>
          <p:nvPr/>
        </p:nvSpPr>
        <p:spPr bwMode="auto">
          <a:xfrm>
            <a:off x="323849" y="1698625"/>
            <a:ext cx="86518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For example, the enthalpy change for A forming B directly, </a:t>
            </a:r>
            <a:r>
              <a:rPr lang="en-GB" altLang="en-US" dirty="0">
                <a:latin typeface="Symbol" panose="05050102010706020507" pitchFamily="18" charset="2"/>
              </a:rPr>
              <a:t>D</a:t>
            </a:r>
            <a:r>
              <a:rPr lang="en-GB" altLang="en-US" dirty="0"/>
              <a:t>H</a:t>
            </a:r>
            <a:r>
              <a:rPr lang="en-GB" altLang="en-US" baseline="-25000" dirty="0"/>
              <a:t>1</a:t>
            </a:r>
            <a:r>
              <a:rPr lang="en-GB" altLang="en-US" dirty="0"/>
              <a:t>, is the same as the enthalpy change for the indirect route, </a:t>
            </a:r>
            <a:r>
              <a:rPr lang="en-GB" altLang="en-US" dirty="0">
                <a:latin typeface="Symbol" panose="05050102010706020507" pitchFamily="18" charset="2"/>
              </a:rPr>
              <a:t>D</a:t>
            </a:r>
            <a:r>
              <a:rPr lang="en-GB" altLang="en-US" dirty="0"/>
              <a:t>H</a:t>
            </a:r>
            <a:r>
              <a:rPr lang="en-GB" altLang="en-US" baseline="-25000" dirty="0"/>
              <a:t>2</a:t>
            </a:r>
            <a:r>
              <a:rPr lang="en-GB" altLang="en-US" dirty="0"/>
              <a:t> + </a:t>
            </a:r>
            <a:r>
              <a:rPr lang="en-GB" altLang="en-US" dirty="0">
                <a:latin typeface="Symbol" panose="05050102010706020507" pitchFamily="18" charset="2"/>
              </a:rPr>
              <a:t>D</a:t>
            </a:r>
            <a:r>
              <a:rPr lang="en-GB" altLang="en-US" dirty="0"/>
              <a:t>H</a:t>
            </a:r>
            <a:r>
              <a:rPr lang="en-GB" altLang="en-US" baseline="-25000" dirty="0"/>
              <a:t>3</a:t>
            </a:r>
            <a:r>
              <a:rPr lang="en-GB" altLang="en-US" dirty="0"/>
              <a:t>. </a:t>
            </a:r>
          </a:p>
        </p:txBody>
      </p:sp>
      <p:sp>
        <p:nvSpPr>
          <p:cNvPr id="1077259" name="Text Box 11">
            <a:extLst>
              <a:ext uri="{FF2B5EF4-FFF2-40B4-BE49-F238E27FC236}">
                <a16:creationId xmlns:a16="http://schemas.microsoft.com/office/drawing/2014/main" id="{08CC8A09-AF04-428B-9983-BFAA8C32C750}"/>
              </a:ext>
            </a:extLst>
          </p:cNvPr>
          <p:cNvSpPr txBox="1">
            <a:spLocks noChangeArrowheads="1"/>
          </p:cNvSpPr>
          <p:nvPr/>
        </p:nvSpPr>
        <p:spPr bwMode="auto">
          <a:xfrm>
            <a:off x="2084034" y="3671888"/>
            <a:ext cx="704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rgbClr val="FF6600"/>
                </a:solidFill>
                <a:latin typeface="Symbol" panose="05050102010706020507" pitchFamily="18" charset="2"/>
              </a:rPr>
              <a:t>D</a:t>
            </a:r>
            <a:r>
              <a:rPr lang="en-GB" altLang="en-US" b="1" dirty="0">
                <a:solidFill>
                  <a:srgbClr val="FF6600"/>
                </a:solidFill>
              </a:rPr>
              <a:t>H</a:t>
            </a:r>
            <a:r>
              <a:rPr lang="en-GB" altLang="en-US" b="1" baseline="-25000" dirty="0">
                <a:solidFill>
                  <a:srgbClr val="FF6600"/>
                </a:solidFill>
              </a:rPr>
              <a:t>1</a:t>
            </a:r>
            <a:endParaRPr lang="en-GB" altLang="en-US" b="1" dirty="0">
              <a:solidFill>
                <a:srgbClr val="FF6600"/>
              </a:solidFill>
              <a:latin typeface="Royal Society of Chemistry" pitchFamily="2" charset="0"/>
            </a:endParaRPr>
          </a:p>
        </p:txBody>
      </p:sp>
      <p:sp>
        <p:nvSpPr>
          <p:cNvPr id="1077260" name="Text Box 12">
            <a:extLst>
              <a:ext uri="{FF2B5EF4-FFF2-40B4-BE49-F238E27FC236}">
                <a16:creationId xmlns:a16="http://schemas.microsoft.com/office/drawing/2014/main" id="{AB93AF35-8C3A-43EF-B69A-5627902A92A3}"/>
              </a:ext>
            </a:extLst>
          </p:cNvPr>
          <p:cNvSpPr txBox="1">
            <a:spLocks noChangeArrowheads="1"/>
          </p:cNvSpPr>
          <p:nvPr/>
        </p:nvSpPr>
        <p:spPr bwMode="auto">
          <a:xfrm>
            <a:off x="1264884" y="4645025"/>
            <a:ext cx="704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rgbClr val="FF6600"/>
                </a:solidFill>
                <a:latin typeface="Symbol" panose="05050102010706020507" pitchFamily="18" charset="2"/>
              </a:rPr>
              <a:t>D</a:t>
            </a:r>
            <a:r>
              <a:rPr lang="en-GB" altLang="en-US" b="1" dirty="0">
                <a:solidFill>
                  <a:srgbClr val="FF6600"/>
                </a:solidFill>
              </a:rPr>
              <a:t>H</a:t>
            </a:r>
            <a:r>
              <a:rPr lang="en-GB" altLang="en-US" b="1" baseline="-25000" dirty="0">
                <a:solidFill>
                  <a:srgbClr val="FF6600"/>
                </a:solidFill>
              </a:rPr>
              <a:t>2</a:t>
            </a:r>
            <a:endParaRPr lang="en-GB" altLang="en-US" b="1" dirty="0">
              <a:solidFill>
                <a:srgbClr val="FF6600"/>
              </a:solidFill>
              <a:latin typeface="Royal Society of Chemistry" pitchFamily="2" charset="0"/>
            </a:endParaRPr>
          </a:p>
        </p:txBody>
      </p:sp>
      <p:sp>
        <p:nvSpPr>
          <p:cNvPr id="1077261" name="Text Box 13">
            <a:extLst>
              <a:ext uri="{FF2B5EF4-FFF2-40B4-BE49-F238E27FC236}">
                <a16:creationId xmlns:a16="http://schemas.microsoft.com/office/drawing/2014/main" id="{7ED0B229-8740-4A6A-A024-15A5EDEF477D}"/>
              </a:ext>
            </a:extLst>
          </p:cNvPr>
          <p:cNvSpPr txBox="1">
            <a:spLocks noChangeArrowheads="1"/>
          </p:cNvSpPr>
          <p:nvPr/>
        </p:nvSpPr>
        <p:spPr bwMode="auto">
          <a:xfrm>
            <a:off x="2360259" y="4364038"/>
            <a:ext cx="704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rgbClr val="FF6600"/>
                </a:solidFill>
                <a:latin typeface="Symbol" panose="05050102010706020507" pitchFamily="18" charset="2"/>
              </a:rPr>
              <a:t>D</a:t>
            </a:r>
            <a:r>
              <a:rPr lang="en-GB" altLang="en-US" b="1" dirty="0">
                <a:solidFill>
                  <a:srgbClr val="FF6600"/>
                </a:solidFill>
              </a:rPr>
              <a:t>H</a:t>
            </a:r>
            <a:r>
              <a:rPr lang="en-GB" altLang="en-US" b="1" baseline="-25000" dirty="0">
                <a:solidFill>
                  <a:srgbClr val="FF6600"/>
                </a:solidFill>
              </a:rPr>
              <a:t>3</a:t>
            </a:r>
            <a:endParaRPr lang="en-GB" altLang="en-US" b="1" dirty="0">
              <a:solidFill>
                <a:srgbClr val="FF6600"/>
              </a:solidFill>
              <a:latin typeface="Royal Society of Chemistry" pitchFamily="2" charset="0"/>
            </a:endParaRPr>
          </a:p>
        </p:txBody>
      </p:sp>
      <p:sp>
        <p:nvSpPr>
          <p:cNvPr id="1077262" name="Text Box 14">
            <a:extLst>
              <a:ext uri="{FF2B5EF4-FFF2-40B4-BE49-F238E27FC236}">
                <a16:creationId xmlns:a16="http://schemas.microsoft.com/office/drawing/2014/main" id="{397BF42A-7341-4EBD-BE01-CA3E7B844E5F}"/>
              </a:ext>
            </a:extLst>
          </p:cNvPr>
          <p:cNvSpPr txBox="1">
            <a:spLocks noChangeArrowheads="1"/>
          </p:cNvSpPr>
          <p:nvPr/>
        </p:nvSpPr>
        <p:spPr bwMode="auto">
          <a:xfrm>
            <a:off x="4594225" y="3932238"/>
            <a:ext cx="1030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t>A </a:t>
            </a:r>
            <a:r>
              <a:rPr lang="en-GB" altLang="en-US" b="1">
                <a:latin typeface="Symbol" panose="05050102010706020507" pitchFamily="18" charset="2"/>
              </a:rPr>
              <a:t>  </a:t>
            </a:r>
            <a:r>
              <a:rPr lang="en-GB" altLang="en-US" b="1"/>
              <a:t>  B</a:t>
            </a:r>
          </a:p>
        </p:txBody>
      </p:sp>
      <p:sp>
        <p:nvSpPr>
          <p:cNvPr id="1077264" name="Text Box 16">
            <a:extLst>
              <a:ext uri="{FF2B5EF4-FFF2-40B4-BE49-F238E27FC236}">
                <a16:creationId xmlns:a16="http://schemas.microsoft.com/office/drawing/2014/main" id="{ADC2B6C9-62DB-4329-A24F-55FD11033022}"/>
              </a:ext>
            </a:extLst>
          </p:cNvPr>
          <p:cNvSpPr txBox="1">
            <a:spLocks noChangeArrowheads="1"/>
          </p:cNvSpPr>
          <p:nvPr/>
        </p:nvSpPr>
        <p:spPr bwMode="auto">
          <a:xfrm>
            <a:off x="4594225" y="4954588"/>
            <a:ext cx="163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t>A </a:t>
            </a:r>
            <a:r>
              <a:rPr lang="en-GB" altLang="en-US" b="1">
                <a:latin typeface="Symbol" panose="05050102010706020507" pitchFamily="18" charset="2"/>
              </a:rPr>
              <a:t>  </a:t>
            </a:r>
            <a:r>
              <a:rPr lang="en-GB" altLang="en-US" b="1"/>
              <a:t>  C </a:t>
            </a:r>
            <a:r>
              <a:rPr lang="en-GB" altLang="en-US" b="1">
                <a:latin typeface="Symbol" panose="05050102010706020507" pitchFamily="18" charset="2"/>
              </a:rPr>
              <a:t>    </a:t>
            </a:r>
            <a:r>
              <a:rPr lang="en-GB" altLang="en-US" b="1"/>
              <a:t>B</a:t>
            </a:r>
          </a:p>
        </p:txBody>
      </p:sp>
      <p:sp>
        <p:nvSpPr>
          <p:cNvPr id="14353" name="Text Box 20">
            <a:extLst>
              <a:ext uri="{FF2B5EF4-FFF2-40B4-BE49-F238E27FC236}">
                <a16:creationId xmlns:a16="http://schemas.microsoft.com/office/drawing/2014/main" id="{7D827188-7093-49DF-90F4-FDA61082C63F}"/>
              </a:ext>
            </a:extLst>
          </p:cNvPr>
          <p:cNvSpPr txBox="1">
            <a:spLocks noChangeArrowheads="1"/>
          </p:cNvSpPr>
          <p:nvPr/>
        </p:nvSpPr>
        <p:spPr bwMode="auto">
          <a:xfrm>
            <a:off x="323850" y="784225"/>
            <a:ext cx="8786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Hess’s Law can be used to calculate the standard enthalpy change of a reaction from known standard enthalpy changes.</a:t>
            </a:r>
          </a:p>
        </p:txBody>
      </p:sp>
      <p:sp>
        <p:nvSpPr>
          <p:cNvPr id="1077269" name="Text Box 21">
            <a:extLst>
              <a:ext uri="{FF2B5EF4-FFF2-40B4-BE49-F238E27FC236}">
                <a16:creationId xmlns:a16="http://schemas.microsoft.com/office/drawing/2014/main" id="{AC012579-E9A4-40AC-A519-AF36929C4B4E}"/>
              </a:ext>
            </a:extLst>
          </p:cNvPr>
          <p:cNvSpPr txBox="1">
            <a:spLocks noChangeArrowheads="1"/>
          </p:cNvSpPr>
          <p:nvPr/>
        </p:nvSpPr>
        <p:spPr bwMode="auto">
          <a:xfrm>
            <a:off x="1409346" y="3024188"/>
            <a:ext cx="186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solidFill>
                  <a:srgbClr val="FF6600"/>
                </a:solidFill>
              </a:rPr>
              <a:t>direct route</a:t>
            </a:r>
          </a:p>
        </p:txBody>
      </p:sp>
      <p:sp>
        <p:nvSpPr>
          <p:cNvPr id="1077270" name="Text Box 22">
            <a:extLst>
              <a:ext uri="{FF2B5EF4-FFF2-40B4-BE49-F238E27FC236}">
                <a16:creationId xmlns:a16="http://schemas.microsoft.com/office/drawing/2014/main" id="{05DF18FD-78A7-4FBC-8704-FD002D4E37FF}"/>
              </a:ext>
            </a:extLst>
          </p:cNvPr>
          <p:cNvSpPr txBox="1">
            <a:spLocks noChangeArrowheads="1"/>
          </p:cNvSpPr>
          <p:nvPr/>
        </p:nvSpPr>
        <p:spPr bwMode="auto">
          <a:xfrm>
            <a:off x="1358546" y="6021388"/>
            <a:ext cx="2130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solidFill>
                  <a:srgbClr val="FF6600"/>
                </a:solidFill>
              </a:rPr>
              <a:t>indirect route</a:t>
            </a:r>
          </a:p>
        </p:txBody>
      </p:sp>
      <p:sp>
        <p:nvSpPr>
          <p:cNvPr id="1077273" name="Text Box 25">
            <a:extLst>
              <a:ext uri="{FF2B5EF4-FFF2-40B4-BE49-F238E27FC236}">
                <a16:creationId xmlns:a16="http://schemas.microsoft.com/office/drawing/2014/main" id="{58C2338F-BB86-4555-BB90-1EAEFDB35FB5}"/>
              </a:ext>
            </a:extLst>
          </p:cNvPr>
          <p:cNvSpPr txBox="1">
            <a:spLocks noChangeArrowheads="1"/>
          </p:cNvSpPr>
          <p:nvPr/>
        </p:nvSpPr>
        <p:spPr bwMode="auto">
          <a:xfrm>
            <a:off x="7035800" y="39243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FF6600"/>
                </a:solidFill>
              </a:rPr>
              <a:t>∆H</a:t>
            </a:r>
            <a:r>
              <a:rPr lang="en-GB" altLang="en-US" b="1" baseline="-25000" dirty="0">
                <a:solidFill>
                  <a:srgbClr val="FF6600"/>
                </a:solidFill>
              </a:rPr>
              <a:t>1</a:t>
            </a:r>
            <a:endParaRPr lang="en-GB" altLang="en-US" b="1" baseline="30000" dirty="0">
              <a:solidFill>
                <a:srgbClr val="FF6600"/>
              </a:solidFill>
            </a:endParaRPr>
          </a:p>
        </p:txBody>
      </p:sp>
      <p:sp>
        <p:nvSpPr>
          <p:cNvPr id="1077274" name="Text Box 26">
            <a:extLst>
              <a:ext uri="{FF2B5EF4-FFF2-40B4-BE49-F238E27FC236}">
                <a16:creationId xmlns:a16="http://schemas.microsoft.com/office/drawing/2014/main" id="{74977F67-53C9-427F-B9C8-2B8B4CF818F4}"/>
              </a:ext>
            </a:extLst>
          </p:cNvPr>
          <p:cNvSpPr txBox="1">
            <a:spLocks noChangeArrowheads="1"/>
          </p:cNvSpPr>
          <p:nvPr/>
        </p:nvSpPr>
        <p:spPr bwMode="auto">
          <a:xfrm>
            <a:off x="7010400" y="4965700"/>
            <a:ext cx="165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FF6600"/>
                </a:solidFill>
              </a:rPr>
              <a:t>∆H</a:t>
            </a:r>
            <a:r>
              <a:rPr lang="en-GB" altLang="en-US" b="1" baseline="-25000" dirty="0">
                <a:solidFill>
                  <a:srgbClr val="FF6600"/>
                </a:solidFill>
              </a:rPr>
              <a:t>2  </a:t>
            </a:r>
            <a:r>
              <a:rPr lang="en-GB" altLang="en-US" b="1" dirty="0">
                <a:solidFill>
                  <a:srgbClr val="FF6600"/>
                </a:solidFill>
              </a:rPr>
              <a:t>+ ∆H</a:t>
            </a:r>
            <a:r>
              <a:rPr lang="en-GB" altLang="en-US" b="1" baseline="-25000" dirty="0">
                <a:solidFill>
                  <a:srgbClr val="FF6600"/>
                </a:solidFill>
              </a:rPr>
              <a:t>3</a:t>
            </a:r>
          </a:p>
        </p:txBody>
      </p:sp>
      <p:sp>
        <p:nvSpPr>
          <p:cNvPr id="1077275" name="Text Box 27">
            <a:extLst>
              <a:ext uri="{FF2B5EF4-FFF2-40B4-BE49-F238E27FC236}">
                <a16:creationId xmlns:a16="http://schemas.microsoft.com/office/drawing/2014/main" id="{BB4D2066-B627-474C-8360-1E20272C97BD}"/>
              </a:ext>
            </a:extLst>
          </p:cNvPr>
          <p:cNvSpPr txBox="1">
            <a:spLocks noChangeArrowheads="1"/>
          </p:cNvSpPr>
          <p:nvPr/>
        </p:nvSpPr>
        <p:spPr bwMode="auto">
          <a:xfrm>
            <a:off x="4178300" y="60198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Therefore: </a:t>
            </a:r>
            <a:r>
              <a:rPr lang="en-GB" altLang="en-US" b="1" dirty="0">
                <a:solidFill>
                  <a:srgbClr val="FF6600"/>
                </a:solidFill>
              </a:rPr>
              <a:t>∆H</a:t>
            </a:r>
            <a:r>
              <a:rPr lang="en-GB" altLang="en-US" b="1" baseline="-25000" dirty="0">
                <a:solidFill>
                  <a:srgbClr val="FF6600"/>
                </a:solidFill>
              </a:rPr>
              <a:t>1 </a:t>
            </a:r>
            <a:r>
              <a:rPr lang="en-GB" altLang="en-US" b="1" dirty="0">
                <a:solidFill>
                  <a:srgbClr val="FF6600"/>
                </a:solidFill>
              </a:rPr>
              <a:t>= ∆H</a:t>
            </a:r>
            <a:r>
              <a:rPr lang="en-GB" altLang="en-US" b="1" baseline="-25000" dirty="0">
                <a:solidFill>
                  <a:srgbClr val="FF6600"/>
                </a:solidFill>
              </a:rPr>
              <a:t>2</a:t>
            </a:r>
            <a:r>
              <a:rPr lang="en-GB" altLang="en-US" b="1" dirty="0">
                <a:solidFill>
                  <a:srgbClr val="FF6600"/>
                </a:solidFill>
              </a:rPr>
              <a:t> + ∆H</a:t>
            </a:r>
            <a:r>
              <a:rPr lang="en-GB" altLang="en-US" b="1" baseline="-25000" dirty="0">
                <a:solidFill>
                  <a:srgbClr val="FF6600"/>
                </a:solidFill>
              </a:rPr>
              <a:t>3</a:t>
            </a:r>
          </a:p>
        </p:txBody>
      </p:sp>
      <p:pic>
        <p:nvPicPr>
          <p:cNvPr id="1077276" name="Picture 28" descr="Enthalpy Change - arrow">
            <a:extLst>
              <a:ext uri="{FF2B5EF4-FFF2-40B4-BE49-F238E27FC236}">
                <a16:creationId xmlns:a16="http://schemas.microsoft.com/office/drawing/2014/main" id="{0D5C0623-711E-4CC5-A8DA-6BDB778050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1550" y="4940300"/>
            <a:ext cx="59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7277" name="Picture 29" descr="Enthalpy Change - arrow">
            <a:extLst>
              <a:ext uri="{FF2B5EF4-FFF2-40B4-BE49-F238E27FC236}">
                <a16:creationId xmlns:a16="http://schemas.microsoft.com/office/drawing/2014/main" id="{BE86FA92-EF76-4D30-B664-9381178245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0" y="4940300"/>
            <a:ext cx="59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7278" name="Picture 30" descr="Enthalpy Change - arrow">
            <a:extLst>
              <a:ext uri="{FF2B5EF4-FFF2-40B4-BE49-F238E27FC236}">
                <a16:creationId xmlns:a16="http://schemas.microsoft.com/office/drawing/2014/main" id="{143721B8-29C4-4E36-BE9F-D26228A424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4250" y="3924300"/>
            <a:ext cx="59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
            <a:hlinkClick r:id="" action="ppaction://hlinkshowjump?jump=nextslide"/>
            <a:extLst>
              <a:ext uri="{FF2B5EF4-FFF2-40B4-BE49-F238E27FC236}">
                <a16:creationId xmlns:a16="http://schemas.microsoft.com/office/drawing/2014/main" id="{9A6C70A5-B450-46BD-96C1-FF9E9833A4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ACF6CC0D-EC1C-4391-91E3-A638E5AECC8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30" name="Picture 9">
            <a:extLst>
              <a:ext uri="{FF2B5EF4-FFF2-40B4-BE49-F238E27FC236}">
                <a16:creationId xmlns:a16="http://schemas.microsoft.com/office/drawing/2014/main" id="{4200E4F2-965A-4165-BF64-C72DD60279A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725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77251"/>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077259"/>
                                        </p:tgtEl>
                                        <p:attrNameLst>
                                          <p:attrName>style.visibility</p:attrName>
                                        </p:attrNameLst>
                                      </p:cBhvr>
                                      <p:to>
                                        <p:strVal val="visible"/>
                                      </p:to>
                                    </p:set>
                                  </p:childTnLst>
                                </p:cTn>
                              </p:par>
                              <p:par>
                                <p:cTn id="13" presetID="22" presetClass="entr" presetSubtype="8" fill="hold" nodeType="withEffect">
                                  <p:stCondLst>
                                    <p:cond delay="0"/>
                                  </p:stCondLst>
                                  <p:childTnLst>
                                    <p:set>
                                      <p:cBhvr>
                                        <p:cTn id="14" dur="1" fill="hold">
                                          <p:stCondLst>
                                            <p:cond delay="0"/>
                                          </p:stCondLst>
                                        </p:cTn>
                                        <p:tgtEl>
                                          <p:spTgt spid="1077254"/>
                                        </p:tgtEl>
                                        <p:attrNameLst>
                                          <p:attrName>style.visibility</p:attrName>
                                        </p:attrNameLst>
                                      </p:cBhvr>
                                      <p:to>
                                        <p:strVal val="visible"/>
                                      </p:to>
                                    </p:set>
                                    <p:animEffect transition="in" filter="wipe(left)">
                                      <p:cBhvr>
                                        <p:cTn id="15" dur="500"/>
                                        <p:tgtEl>
                                          <p:spTgt spid="1077254"/>
                                        </p:tgtEl>
                                      </p:cBhvr>
                                    </p:animEffect>
                                  </p:childTnLst>
                                </p:cTn>
                              </p:par>
                            </p:childTnLst>
                          </p:cTn>
                        </p:par>
                        <p:par>
                          <p:cTn id="16" fill="hold" nodeType="afterGroup">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1077252"/>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107726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77278"/>
                                        </p:tgtEl>
                                        <p:attrNameLst>
                                          <p:attrName>style.visibility</p:attrName>
                                        </p:attrNameLst>
                                      </p:cBhvr>
                                      <p:to>
                                        <p:strVal val="visible"/>
                                      </p:to>
                                    </p:set>
                                  </p:childTnLst>
                                </p:cTn>
                              </p:par>
                            </p:childTnLst>
                          </p:cTn>
                        </p:par>
                        <p:par>
                          <p:cTn id="24" fill="hold" nodeType="afterGroup">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107727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77260"/>
                                        </p:tgtEl>
                                        <p:attrNameLst>
                                          <p:attrName>style.visibility</p:attrName>
                                        </p:attrNameLst>
                                      </p:cBhvr>
                                      <p:to>
                                        <p:strVal val="visible"/>
                                      </p:to>
                                    </p:set>
                                  </p:childTnLst>
                                </p:cTn>
                              </p:par>
                              <p:par>
                                <p:cTn id="31" presetID="22" presetClass="entr" presetSubtype="1" fill="hold" nodeType="withEffect">
                                  <p:stCondLst>
                                    <p:cond delay="0"/>
                                  </p:stCondLst>
                                  <p:childTnLst>
                                    <p:set>
                                      <p:cBhvr>
                                        <p:cTn id="32" dur="1" fill="hold">
                                          <p:stCondLst>
                                            <p:cond delay="0"/>
                                          </p:stCondLst>
                                        </p:cTn>
                                        <p:tgtEl>
                                          <p:spTgt spid="1077255"/>
                                        </p:tgtEl>
                                        <p:attrNameLst>
                                          <p:attrName>style.visibility</p:attrName>
                                        </p:attrNameLst>
                                      </p:cBhvr>
                                      <p:to>
                                        <p:strVal val="visible"/>
                                      </p:to>
                                    </p:set>
                                    <p:animEffect transition="in" filter="wipe(up)">
                                      <p:cBhvr>
                                        <p:cTn id="33" dur="500"/>
                                        <p:tgtEl>
                                          <p:spTgt spid="1077255"/>
                                        </p:tgtEl>
                                      </p:cBhvr>
                                    </p:animEffect>
                                  </p:childTnLst>
                                </p:cTn>
                              </p:par>
                            </p:childTnLst>
                          </p:cTn>
                        </p:par>
                        <p:par>
                          <p:cTn id="34" fill="hold" nodeType="afterGroup">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1077253"/>
                                        </p:tgtEl>
                                        <p:attrNameLst>
                                          <p:attrName>style.visibility</p:attrName>
                                        </p:attrNameLst>
                                      </p:cBhvr>
                                      <p:to>
                                        <p:strVal val="visible"/>
                                      </p:to>
                                    </p:set>
                                  </p:childTnLst>
                                </p:cTn>
                              </p:par>
                            </p:childTnLst>
                          </p:cTn>
                        </p:par>
                        <p:par>
                          <p:cTn id="37" fill="hold" nodeType="afterGroup">
                            <p:stCondLst>
                              <p:cond delay="500"/>
                            </p:stCondLst>
                            <p:childTnLst>
                              <p:par>
                                <p:cTn id="38" presetID="22" presetClass="entr" presetSubtype="4" fill="hold" nodeType="afterEffect">
                                  <p:stCondLst>
                                    <p:cond delay="0"/>
                                  </p:stCondLst>
                                  <p:childTnLst>
                                    <p:set>
                                      <p:cBhvr>
                                        <p:cTn id="39" dur="1" fill="hold">
                                          <p:stCondLst>
                                            <p:cond delay="0"/>
                                          </p:stCondLst>
                                        </p:cTn>
                                        <p:tgtEl>
                                          <p:spTgt spid="1077256"/>
                                        </p:tgtEl>
                                        <p:attrNameLst>
                                          <p:attrName>style.visibility</p:attrName>
                                        </p:attrNameLst>
                                      </p:cBhvr>
                                      <p:to>
                                        <p:strVal val="visible"/>
                                      </p:to>
                                    </p:set>
                                    <p:animEffect transition="in" filter="wipe(down)">
                                      <p:cBhvr>
                                        <p:cTn id="40" dur="500"/>
                                        <p:tgtEl>
                                          <p:spTgt spid="1077256"/>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1077261"/>
                                        </p:tgtEl>
                                        <p:attrNameLst>
                                          <p:attrName>style.visibility</p:attrName>
                                        </p:attrNameLst>
                                      </p:cBhvr>
                                      <p:to>
                                        <p:strVal val="visible"/>
                                      </p:to>
                                    </p:set>
                                  </p:childTnLst>
                                </p:cTn>
                              </p:par>
                            </p:childTnLst>
                          </p:cTn>
                        </p:par>
                        <p:par>
                          <p:cTn id="43" fill="hold" nodeType="afterGroup">
                            <p:stCondLst>
                              <p:cond delay="1000"/>
                            </p:stCondLst>
                            <p:childTnLst>
                              <p:par>
                                <p:cTn id="44" presetID="1" presetClass="entr" presetSubtype="0" fill="hold" grpId="0" nodeType="afterEffect">
                                  <p:stCondLst>
                                    <p:cond delay="0"/>
                                  </p:stCondLst>
                                  <p:childTnLst>
                                    <p:set>
                                      <p:cBhvr>
                                        <p:cTn id="45" dur="1" fill="hold">
                                          <p:stCondLst>
                                            <p:cond delay="0"/>
                                          </p:stCondLst>
                                        </p:cTn>
                                        <p:tgtEl>
                                          <p:spTgt spid="1077264"/>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077276"/>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077277"/>
                                        </p:tgtEl>
                                        <p:attrNameLst>
                                          <p:attrName>style.visibility</p:attrName>
                                        </p:attrNameLst>
                                      </p:cBhvr>
                                      <p:to>
                                        <p:strVal val="visible"/>
                                      </p:to>
                                    </p:set>
                                  </p:childTnLst>
                                </p:cTn>
                              </p:par>
                            </p:childTnLst>
                          </p:cTn>
                        </p:par>
                        <p:par>
                          <p:cTn id="50" fill="hold" nodeType="afterGroup">
                            <p:stCondLst>
                              <p:cond delay="1000"/>
                            </p:stCondLst>
                            <p:childTnLst>
                              <p:par>
                                <p:cTn id="51" presetID="1" presetClass="entr" presetSubtype="0" fill="hold" grpId="0" nodeType="afterEffect">
                                  <p:stCondLst>
                                    <p:cond delay="0"/>
                                  </p:stCondLst>
                                  <p:childTnLst>
                                    <p:set>
                                      <p:cBhvr>
                                        <p:cTn id="52" dur="1" fill="hold">
                                          <p:stCondLst>
                                            <p:cond delay="0"/>
                                          </p:stCondLst>
                                        </p:cTn>
                                        <p:tgtEl>
                                          <p:spTgt spid="107727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077257"/>
                                        </p:tgtEl>
                                        <p:attrNameLst>
                                          <p:attrName>style.visibility</p:attrName>
                                        </p:attrNameLst>
                                      </p:cBhvr>
                                      <p:to>
                                        <p:strVal val="visible"/>
                                      </p:to>
                                    </p:set>
                                    <p:animEffect transition="in" filter="wipe(left)">
                                      <p:cBhvr>
                                        <p:cTn id="57" dur="500"/>
                                        <p:tgtEl>
                                          <p:spTgt spid="1077257"/>
                                        </p:tgtEl>
                                      </p:cBhvr>
                                    </p:animEffect>
                                  </p:childTnLst>
                                </p:cTn>
                              </p:par>
                            </p:childTnLst>
                          </p:cTn>
                        </p:par>
                        <p:par>
                          <p:cTn id="58" fill="hold">
                            <p:stCondLst>
                              <p:cond delay="500"/>
                            </p:stCondLst>
                            <p:childTnLst>
                              <p:par>
                                <p:cTn id="59" presetID="1" presetClass="entr" presetSubtype="0" fill="hold" grpId="0" nodeType="afterEffect">
                                  <p:stCondLst>
                                    <p:cond delay="0"/>
                                  </p:stCondLst>
                                  <p:childTnLst>
                                    <p:set>
                                      <p:cBhvr>
                                        <p:cTn id="60" dur="1" fill="hold">
                                          <p:stCondLst>
                                            <p:cond delay="0"/>
                                          </p:stCondLst>
                                        </p:cTn>
                                        <p:tgtEl>
                                          <p:spTgt spid="1077269"/>
                                        </p:tgtEl>
                                        <p:attrNameLst>
                                          <p:attrName>style.visibility</p:attrName>
                                        </p:attrNameLst>
                                      </p:cBhvr>
                                      <p:to>
                                        <p:strVal val="visible"/>
                                      </p:to>
                                    </p:set>
                                  </p:childTnLst>
                                </p:cTn>
                              </p:par>
                            </p:childTnLst>
                          </p:cTn>
                        </p:par>
                        <p:par>
                          <p:cTn id="61" fill="hold" nodeType="afterGroup">
                            <p:stCondLst>
                              <p:cond delay="500"/>
                            </p:stCondLst>
                            <p:childTnLst>
                              <p:par>
                                <p:cTn id="62" presetID="22" presetClass="entr" presetSubtype="8" fill="hold" nodeType="afterEffect">
                                  <p:stCondLst>
                                    <p:cond delay="0"/>
                                  </p:stCondLst>
                                  <p:childTnLst>
                                    <p:set>
                                      <p:cBhvr>
                                        <p:cTn id="63" dur="1" fill="hold">
                                          <p:stCondLst>
                                            <p:cond delay="0"/>
                                          </p:stCondLst>
                                        </p:cTn>
                                        <p:tgtEl>
                                          <p:spTgt spid="1077272"/>
                                        </p:tgtEl>
                                        <p:attrNameLst>
                                          <p:attrName>style.visibility</p:attrName>
                                        </p:attrNameLst>
                                      </p:cBhvr>
                                      <p:to>
                                        <p:strVal val="visible"/>
                                      </p:to>
                                    </p:set>
                                    <p:animEffect transition="in" filter="wipe(left)">
                                      <p:cBhvr>
                                        <p:cTn id="64" dur="500"/>
                                        <p:tgtEl>
                                          <p:spTgt spid="1077272"/>
                                        </p:tgtEl>
                                      </p:cBhvr>
                                    </p:animEffect>
                                  </p:childTnLst>
                                </p:cTn>
                              </p:par>
                            </p:childTnLst>
                          </p:cTn>
                        </p:par>
                        <p:par>
                          <p:cTn id="65" fill="hold">
                            <p:stCondLst>
                              <p:cond delay="1000"/>
                            </p:stCondLst>
                            <p:childTnLst>
                              <p:par>
                                <p:cTn id="66" presetID="1" presetClass="entr" presetSubtype="0" fill="hold" nodeType="afterEffect">
                                  <p:stCondLst>
                                    <p:cond delay="0"/>
                                  </p:stCondLst>
                                  <p:childTnLst>
                                    <p:set>
                                      <p:cBhvr>
                                        <p:cTn id="67" dur="1" fill="hold">
                                          <p:stCondLst>
                                            <p:cond delay="0"/>
                                          </p:stCondLst>
                                        </p:cTn>
                                        <p:tgtEl>
                                          <p:spTgt spid="1077270"/>
                                        </p:tgtEl>
                                        <p:attrNameLst>
                                          <p:attrName>style.visibility</p:attrName>
                                        </p:attrNameLst>
                                      </p:cBhvr>
                                      <p:to>
                                        <p:strVal val="visible"/>
                                      </p:to>
                                    </p:set>
                                  </p:childTnLst>
                                </p:cTn>
                              </p:par>
                            </p:childTnLst>
                          </p:cTn>
                        </p:par>
                        <p:par>
                          <p:cTn id="68" fill="hold" nodeType="afterGroup">
                            <p:stCondLst>
                              <p:cond delay="1000"/>
                            </p:stCondLst>
                            <p:childTnLst>
                              <p:par>
                                <p:cTn id="69" presetID="1" presetClass="entr" presetSubtype="0" fill="hold" grpId="0" nodeType="afterEffect">
                                  <p:stCondLst>
                                    <p:cond delay="0"/>
                                  </p:stCondLst>
                                  <p:childTnLst>
                                    <p:set>
                                      <p:cBhvr>
                                        <p:cTn id="70" dur="1" fill="hold">
                                          <p:stCondLst>
                                            <p:cond delay="0"/>
                                          </p:stCondLst>
                                        </p:cTn>
                                        <p:tgtEl>
                                          <p:spTgt spid="1077275"/>
                                        </p:tgtEl>
                                        <p:attrNameLst>
                                          <p:attrName>style.visibility</p:attrName>
                                        </p:attrNameLst>
                                      </p:cBhvr>
                                      <p:to>
                                        <p:strVal val="visible"/>
                                      </p:to>
                                    </p:set>
                                  </p:childTnLst>
                                </p:cTn>
                              </p:par>
                            </p:childTnLst>
                          </p:cTn>
                        </p:par>
                        <p:par>
                          <p:cTn id="71" fill="hold">
                            <p:stCondLst>
                              <p:cond delay="1000"/>
                            </p:stCondLst>
                            <p:childTnLst>
                              <p:par>
                                <p:cTn id="72" presetID="1" presetClass="entr" presetSubtype="0" fill="hold" nodeType="afterEffect">
                                  <p:stCondLst>
                                    <p:cond delay="0"/>
                                  </p:stCondLst>
                                  <p:childTnLst>
                                    <p:set>
                                      <p:cBhvr>
                                        <p:cTn id="73"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7251" grpId="0"/>
      <p:bldP spid="1077252" grpId="0"/>
      <p:bldP spid="1077253" grpId="0"/>
      <p:bldP spid="1077257" grpId="0" animBg="1"/>
      <p:bldP spid="1077258" grpId="0"/>
      <p:bldP spid="1077259" grpId="0"/>
      <p:bldP spid="1077260" grpId="0"/>
      <p:bldP spid="1077261" grpId="0"/>
      <p:bldP spid="1077262" grpId="0"/>
      <p:bldP spid="1077264" grpId="0"/>
      <p:bldP spid="1077269" grpId="0"/>
      <p:bldP spid="1077273" grpId="0"/>
      <p:bldP spid="1077274" grpId="0"/>
      <p:bldP spid="10772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5E227CC2-2A8C-453C-9B60-EC38AAA11AAB}"/>
              </a:ext>
            </a:extLst>
          </p:cNvPr>
          <p:cNvSpPr>
            <a:spLocks noGrp="1" noChangeArrowheads="1"/>
          </p:cNvSpPr>
          <p:nvPr>
            <p:ph type="title"/>
          </p:nvPr>
        </p:nvSpPr>
        <p:spPr/>
        <p:txBody>
          <a:bodyPr/>
          <a:lstStyle/>
          <a:p>
            <a:pPr eaLnBrk="1" hangingPunct="1"/>
            <a:r>
              <a:rPr lang="en-GB" altLang="en-US" dirty="0"/>
              <a:t>Using enthalpies of formation</a:t>
            </a:r>
          </a:p>
        </p:txBody>
      </p:sp>
      <p:pic>
        <p:nvPicPr>
          <p:cNvPr id="5" name="Picture 5" descr="flash_icon">
            <a:extLst>
              <a:ext uri="{FF2B5EF4-FFF2-40B4-BE49-F238E27FC236}">
                <a16:creationId xmlns:a16="http://schemas.microsoft.com/office/drawing/2014/main" id="{0F856E77-B28D-4895-B6FE-D31A66A34E8D}"/>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035D4119-CB0B-48CE-86F3-6F8EBF79E8D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AD62246-0EA5-4EF3-9EC2-FD124B71F496}"/>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D741E6-51BD-44D0-A1E7-093FB98985E0}"/>
              </a:ext>
            </a:extLst>
          </p:cNvPr>
          <p:cNvSpPr>
            <a:spLocks noGrp="1" noChangeArrowheads="1"/>
          </p:cNvSpPr>
          <p:nvPr>
            <p:ph type="title"/>
          </p:nvPr>
        </p:nvSpPr>
        <p:spPr/>
        <p:txBody>
          <a:bodyPr/>
          <a:lstStyle/>
          <a:p>
            <a:pPr eaLnBrk="1" hangingPunct="1"/>
            <a:r>
              <a:rPr lang="en-GB" altLang="en-US"/>
              <a:t>What is enthalpy?</a:t>
            </a:r>
          </a:p>
        </p:txBody>
      </p:sp>
      <p:sp>
        <p:nvSpPr>
          <p:cNvPr id="10243" name="Text Box 3">
            <a:extLst>
              <a:ext uri="{FF2B5EF4-FFF2-40B4-BE49-F238E27FC236}">
                <a16:creationId xmlns:a16="http://schemas.microsoft.com/office/drawing/2014/main" id="{2105E648-AD91-429E-9268-A3D79E9DB284}"/>
              </a:ext>
            </a:extLst>
          </p:cNvPr>
          <p:cNvSpPr txBox="1">
            <a:spLocks noChangeArrowheads="1"/>
          </p:cNvSpPr>
          <p:nvPr/>
        </p:nvSpPr>
        <p:spPr bwMode="auto">
          <a:xfrm>
            <a:off x="337783" y="784225"/>
            <a:ext cx="81093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a:t>
            </a:r>
            <a:r>
              <a:rPr lang="en-GB" altLang="en-US" b="1" dirty="0">
                <a:solidFill>
                  <a:srgbClr val="FF6600"/>
                </a:solidFill>
              </a:rPr>
              <a:t>enthalpy</a:t>
            </a:r>
            <a:r>
              <a:rPr lang="en-GB" altLang="en-US" dirty="0"/>
              <a:t>, </a:t>
            </a:r>
            <a:r>
              <a:rPr lang="en-GB" altLang="en-US" b="1" dirty="0">
                <a:solidFill>
                  <a:srgbClr val="FF6600"/>
                </a:solidFill>
              </a:rPr>
              <a:t>H</a:t>
            </a:r>
            <a:r>
              <a:rPr lang="en-GB" altLang="en-US" dirty="0"/>
              <a:t>, of a system is a measure of the energy stored in a system. It cannot be measured directly.</a:t>
            </a:r>
          </a:p>
        </p:txBody>
      </p:sp>
      <p:sp>
        <p:nvSpPr>
          <p:cNvPr id="982020" name="Text Box 4">
            <a:extLst>
              <a:ext uri="{FF2B5EF4-FFF2-40B4-BE49-F238E27FC236}">
                <a16:creationId xmlns:a16="http://schemas.microsoft.com/office/drawing/2014/main" id="{6B221A2B-0DBA-40FE-985E-0C01ABFF0DAF}"/>
              </a:ext>
            </a:extLst>
          </p:cNvPr>
          <p:cNvSpPr txBox="1">
            <a:spLocks noChangeArrowheads="1"/>
          </p:cNvSpPr>
          <p:nvPr/>
        </p:nvSpPr>
        <p:spPr bwMode="auto">
          <a:xfrm>
            <a:off x="337783" y="5304366"/>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enthalpy change for a reaction is usually observed as a change in temperature, which can be measured or calculated.</a:t>
            </a:r>
          </a:p>
        </p:txBody>
      </p:sp>
      <p:sp>
        <p:nvSpPr>
          <p:cNvPr id="982021" name="Text Box 5">
            <a:extLst>
              <a:ext uri="{FF2B5EF4-FFF2-40B4-BE49-F238E27FC236}">
                <a16:creationId xmlns:a16="http://schemas.microsoft.com/office/drawing/2014/main" id="{68210A86-DD95-4C00-AD54-2B263C47B76A}"/>
              </a:ext>
            </a:extLst>
          </p:cNvPr>
          <p:cNvSpPr txBox="1">
            <a:spLocks noChangeArrowheads="1"/>
          </p:cNvSpPr>
          <p:nvPr/>
        </p:nvSpPr>
        <p:spPr bwMode="auto">
          <a:xfrm>
            <a:off x="337783" y="1953256"/>
            <a:ext cx="400843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During reactions, the enthalpy of the reactants and the products is not the same. This results in energy being either given out or taken in during the reaction. This energy is the </a:t>
            </a:r>
            <a:r>
              <a:rPr lang="en-GB" altLang="en-US" b="1" dirty="0">
                <a:solidFill>
                  <a:srgbClr val="FF6600"/>
                </a:solidFill>
              </a:rPr>
              <a:t>enthalpy change</a:t>
            </a:r>
            <a:r>
              <a:rPr lang="en-GB" altLang="en-US" dirty="0"/>
              <a:t>, </a:t>
            </a:r>
            <a:r>
              <a:rPr lang="en-GB" altLang="en-US" b="1" dirty="0">
                <a:solidFill>
                  <a:srgbClr val="FF6600"/>
                </a:solidFill>
              </a:rPr>
              <a:t>∆H</a:t>
            </a:r>
            <a:r>
              <a:rPr lang="en-GB" altLang="en-US" dirty="0"/>
              <a:t> (“delta H”).</a:t>
            </a:r>
          </a:p>
        </p:txBody>
      </p:sp>
      <p:pic>
        <p:nvPicPr>
          <p:cNvPr id="10248" name="Picture 11" descr="fire">
            <a:extLst>
              <a:ext uri="{FF2B5EF4-FFF2-40B4-BE49-F238E27FC236}">
                <a16:creationId xmlns:a16="http://schemas.microsoft.com/office/drawing/2014/main" id="{EE480716-07EE-4528-A245-0A20BE02DA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520" y="2040994"/>
            <a:ext cx="42037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B80B4CAF-3C49-471A-BDBC-EB1B9BEE6F9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4D7F02A9-B425-480C-9799-82E40AB80D6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20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8202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2020" grpId="0"/>
      <p:bldP spid="9820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a:extLst>
              <a:ext uri="{FF2B5EF4-FFF2-40B4-BE49-F238E27FC236}">
                <a16:creationId xmlns:a16="http://schemas.microsoft.com/office/drawing/2014/main" id="{8B395CEF-B422-4486-8493-60E87423815D}"/>
              </a:ext>
            </a:extLst>
          </p:cNvPr>
          <p:cNvSpPr>
            <a:spLocks noChangeArrowheads="1"/>
          </p:cNvSpPr>
          <p:nvPr/>
        </p:nvSpPr>
        <p:spPr bwMode="auto">
          <a:xfrm>
            <a:off x="471664" y="801335"/>
            <a:ext cx="8126413" cy="909637"/>
          </a:xfrm>
          <a:prstGeom prst="roundRect">
            <a:avLst>
              <a:gd name="adj" fmla="val 0"/>
            </a:avLst>
          </a:prstGeom>
          <a:solidFill>
            <a:srgbClr val="FF6600"/>
          </a:solidFill>
          <a:ln w="38100">
            <a:no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1267" name="Rectangle 3">
            <a:extLst>
              <a:ext uri="{FF2B5EF4-FFF2-40B4-BE49-F238E27FC236}">
                <a16:creationId xmlns:a16="http://schemas.microsoft.com/office/drawing/2014/main" id="{7D3A8D7D-0F3A-4AEE-A0D2-5D08EAC1E230}"/>
              </a:ext>
            </a:extLst>
          </p:cNvPr>
          <p:cNvSpPr>
            <a:spLocks noGrp="1" noChangeArrowheads="1"/>
          </p:cNvSpPr>
          <p:nvPr>
            <p:ph type="title"/>
          </p:nvPr>
        </p:nvSpPr>
        <p:spPr/>
        <p:txBody>
          <a:bodyPr/>
          <a:lstStyle/>
          <a:p>
            <a:pPr eaLnBrk="1" hangingPunct="1"/>
            <a:r>
              <a:rPr lang="en-GB" altLang="en-US"/>
              <a:t>Enthalpy changes</a:t>
            </a:r>
          </a:p>
        </p:txBody>
      </p:sp>
      <p:sp>
        <p:nvSpPr>
          <p:cNvPr id="11268" name="Text Box 4">
            <a:extLst>
              <a:ext uri="{FF2B5EF4-FFF2-40B4-BE49-F238E27FC236}">
                <a16:creationId xmlns:a16="http://schemas.microsoft.com/office/drawing/2014/main" id="{65F86568-CD2C-4D12-87FB-83222BA90EA8}"/>
              </a:ext>
            </a:extLst>
          </p:cNvPr>
          <p:cNvSpPr txBox="1">
            <a:spLocks noChangeArrowheads="1"/>
          </p:cNvSpPr>
          <p:nvPr/>
        </p:nvSpPr>
        <p:spPr bwMode="auto">
          <a:xfrm>
            <a:off x="536752" y="837847"/>
            <a:ext cx="79867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solidFill>
                  <a:schemeClr val="bg1"/>
                </a:solidFill>
              </a:rPr>
              <a:t>The </a:t>
            </a:r>
            <a:r>
              <a:rPr lang="en-GB" altLang="en-US" b="1" dirty="0">
                <a:solidFill>
                  <a:schemeClr val="bg1"/>
                </a:solidFill>
              </a:rPr>
              <a:t>enthalpy change</a:t>
            </a:r>
            <a:r>
              <a:rPr lang="en-GB" altLang="en-US" dirty="0">
                <a:solidFill>
                  <a:schemeClr val="bg1"/>
                </a:solidFill>
                <a:cs typeface="Arial" panose="020B0604020202020204" pitchFamily="34" charset="0"/>
              </a:rPr>
              <a:t> of a reaction is the heat energy exchange with its surroundings at constant pressure. </a:t>
            </a:r>
          </a:p>
        </p:txBody>
      </p:sp>
      <p:sp>
        <p:nvSpPr>
          <p:cNvPr id="988165" name="Text Box 5">
            <a:extLst>
              <a:ext uri="{FF2B5EF4-FFF2-40B4-BE49-F238E27FC236}">
                <a16:creationId xmlns:a16="http://schemas.microsoft.com/office/drawing/2014/main" id="{66A491D0-9794-40BB-987B-2DF7B598F2BE}"/>
              </a:ext>
            </a:extLst>
          </p:cNvPr>
          <p:cNvSpPr txBox="1">
            <a:spLocks noChangeArrowheads="1"/>
          </p:cNvSpPr>
          <p:nvPr/>
        </p:nvSpPr>
        <p:spPr bwMode="auto">
          <a:xfrm>
            <a:off x="339194" y="1846791"/>
            <a:ext cx="86467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cs typeface="Arial" panose="020B0604020202020204" pitchFamily="34" charset="0"/>
              </a:rPr>
              <a:t>Enthalpy is the energy content of the reactants and is given the symbol </a:t>
            </a:r>
            <a:r>
              <a:rPr lang="en-GB" altLang="en-US" b="1" dirty="0">
                <a:solidFill>
                  <a:srgbClr val="FF6600"/>
                </a:solidFill>
                <a:cs typeface="Arial" panose="020B0604020202020204" pitchFamily="34" charset="0"/>
              </a:rPr>
              <a:t>H</a:t>
            </a:r>
            <a:r>
              <a:rPr lang="en-GB" altLang="en-US" dirty="0">
                <a:cs typeface="Arial" panose="020B0604020202020204" pitchFamily="34" charset="0"/>
              </a:rPr>
              <a:t>.</a:t>
            </a:r>
          </a:p>
        </p:txBody>
      </p:sp>
      <p:sp>
        <p:nvSpPr>
          <p:cNvPr id="988166" name="Text Box 6">
            <a:extLst>
              <a:ext uri="{FF2B5EF4-FFF2-40B4-BE49-F238E27FC236}">
                <a16:creationId xmlns:a16="http://schemas.microsoft.com/office/drawing/2014/main" id="{8823AB73-791F-48B4-B56E-86102AFCB1BA}"/>
              </a:ext>
            </a:extLst>
          </p:cNvPr>
          <p:cNvSpPr txBox="1">
            <a:spLocks noChangeArrowheads="1"/>
          </p:cNvSpPr>
          <p:nvPr/>
        </p:nvSpPr>
        <p:spPr bwMode="auto">
          <a:xfrm>
            <a:off x="339194" y="4638321"/>
            <a:ext cx="824759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t>Standard</a:t>
            </a:r>
            <a:r>
              <a:rPr lang="en-GB" altLang="en-US" dirty="0"/>
              <a:t> enthalpy changes are measured at a standard pressure of </a:t>
            </a:r>
            <a:r>
              <a:rPr lang="en-GB" altLang="en-US" b="1" dirty="0"/>
              <a:t>100</a:t>
            </a:r>
            <a:r>
              <a:rPr lang="en-GB" altLang="en-US" sz="1000" b="1" dirty="0"/>
              <a:t> </a:t>
            </a:r>
            <a:r>
              <a:rPr lang="en-GB" altLang="en-US" b="1" dirty="0"/>
              <a:t>kPa</a:t>
            </a:r>
            <a:r>
              <a:rPr lang="en-GB" altLang="en-US" dirty="0"/>
              <a:t> and temperature of </a:t>
            </a:r>
            <a:r>
              <a:rPr lang="en-GB" altLang="en-US" b="1" dirty="0"/>
              <a:t>298</a:t>
            </a:r>
            <a:r>
              <a:rPr lang="en-GB" altLang="en-US" sz="1000" b="1" dirty="0"/>
              <a:t> </a:t>
            </a:r>
            <a:r>
              <a:rPr lang="en-GB" altLang="en-US" b="1" dirty="0"/>
              <a:t>K</a:t>
            </a:r>
            <a:r>
              <a:rPr lang="en-GB" altLang="en-US" dirty="0"/>
              <a:t>. Standard enthalpy changes are represented by </a:t>
            </a:r>
            <a:r>
              <a:rPr lang="en-GB" altLang="en-US" b="1" dirty="0">
                <a:solidFill>
                  <a:srgbClr val="FF6600"/>
                </a:solidFill>
              </a:rPr>
              <a:t>∆H</a:t>
            </a:r>
            <a:r>
              <a:rPr lang="en-GB" altLang="en-US" b="1" baseline="30000" dirty="0">
                <a:solidFill>
                  <a:srgbClr val="FF6600"/>
                </a:solidFill>
              </a:rPr>
              <a:t>ө</a:t>
            </a:r>
            <a:r>
              <a:rPr lang="en-GB" altLang="en-US" b="1" baseline="-25000" dirty="0">
                <a:solidFill>
                  <a:srgbClr val="FF6600"/>
                </a:solidFill>
                <a:sym typeface="Arial" panose="020B0604020202020204" pitchFamily="34" charset="0"/>
              </a:rPr>
              <a:t>298</a:t>
            </a:r>
            <a:r>
              <a:rPr lang="en-GB" altLang="en-US" dirty="0">
                <a:sym typeface="Arial" panose="020B0604020202020204" pitchFamily="34" charset="0"/>
              </a:rPr>
              <a:t> but this is usually shortened to </a:t>
            </a:r>
            <a:r>
              <a:rPr lang="en-GB" altLang="en-US" b="1" dirty="0">
                <a:solidFill>
                  <a:srgbClr val="FF6600"/>
                </a:solidFill>
              </a:rPr>
              <a:t>∆</a:t>
            </a:r>
            <a:r>
              <a:rPr lang="en-GB" altLang="en-US" b="1" dirty="0" err="1">
                <a:solidFill>
                  <a:srgbClr val="FF6600"/>
                </a:solidFill>
              </a:rPr>
              <a:t>H</a:t>
            </a:r>
            <a:r>
              <a:rPr lang="en-GB" altLang="en-US" b="1" baseline="30000" dirty="0" err="1">
                <a:solidFill>
                  <a:srgbClr val="FF6600"/>
                </a:solidFill>
                <a:sym typeface="Arial" panose="020B0604020202020204" pitchFamily="34" charset="0"/>
              </a:rPr>
              <a:t>ө</a:t>
            </a:r>
            <a:r>
              <a:rPr lang="en-GB" altLang="en-US" dirty="0">
                <a:sym typeface="Arial" panose="020B0604020202020204" pitchFamily="34" charset="0"/>
              </a:rPr>
              <a:t>.</a:t>
            </a:r>
          </a:p>
        </p:txBody>
      </p:sp>
      <p:sp>
        <p:nvSpPr>
          <p:cNvPr id="988167" name="Text Box 7">
            <a:extLst>
              <a:ext uri="{FF2B5EF4-FFF2-40B4-BE49-F238E27FC236}">
                <a16:creationId xmlns:a16="http://schemas.microsoft.com/office/drawing/2014/main" id="{94104EDD-9B6C-4BD0-AB60-C8883CB89991}"/>
              </a:ext>
            </a:extLst>
          </p:cNvPr>
          <p:cNvSpPr txBox="1">
            <a:spLocks noChangeArrowheads="1"/>
          </p:cNvSpPr>
          <p:nvPr/>
        </p:nvSpPr>
        <p:spPr bwMode="auto">
          <a:xfrm>
            <a:off x="339194" y="3707811"/>
            <a:ext cx="84435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Therefore, enthalpy change is represented by </a:t>
            </a:r>
            <a:r>
              <a:rPr lang="en-GB" altLang="en-US" b="1" dirty="0">
                <a:solidFill>
                  <a:srgbClr val="FF6600"/>
                </a:solidFill>
              </a:rPr>
              <a:t>∆H</a:t>
            </a:r>
            <a:r>
              <a:rPr lang="en-GB" altLang="en-US" i="1" dirty="0"/>
              <a:t>.</a:t>
            </a:r>
            <a:r>
              <a:rPr lang="en-GB" altLang="en-US" dirty="0"/>
              <a:t> It has the units kilojoules per mole (kJ</a:t>
            </a:r>
            <a:r>
              <a:rPr lang="en-GB" altLang="en-US" sz="1000" dirty="0"/>
              <a:t> </a:t>
            </a:r>
            <a:r>
              <a:rPr lang="en-GB" altLang="en-US" dirty="0"/>
              <a:t>mol</a:t>
            </a:r>
            <a:r>
              <a:rPr lang="en-GB" altLang="en-US" baseline="30000" dirty="0"/>
              <a:t>–1</a:t>
            </a:r>
            <a:r>
              <a:rPr lang="en-GB" altLang="en-US" dirty="0"/>
              <a:t>).</a:t>
            </a:r>
          </a:p>
        </p:txBody>
      </p:sp>
      <p:sp>
        <p:nvSpPr>
          <p:cNvPr id="988168" name="Text Box 8">
            <a:extLst>
              <a:ext uri="{FF2B5EF4-FFF2-40B4-BE49-F238E27FC236}">
                <a16:creationId xmlns:a16="http://schemas.microsoft.com/office/drawing/2014/main" id="{3B278ABF-065F-45C6-A831-B9BE32C086EB}"/>
              </a:ext>
            </a:extLst>
          </p:cNvPr>
          <p:cNvSpPr txBox="1">
            <a:spLocks noChangeArrowheads="1"/>
          </p:cNvSpPr>
          <p:nvPr/>
        </p:nvSpPr>
        <p:spPr bwMode="auto">
          <a:xfrm>
            <a:off x="339193" y="2777301"/>
            <a:ext cx="85677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In science, change is represented by the upper case Greek letter delta, </a:t>
            </a:r>
            <a:r>
              <a:rPr lang="en-GB" altLang="en-US" b="1" dirty="0">
                <a:solidFill>
                  <a:srgbClr val="FF6600"/>
                </a:solidFill>
              </a:rPr>
              <a:t>∆</a:t>
            </a:r>
            <a:r>
              <a:rPr lang="en-GB" altLang="en-US" dirty="0"/>
              <a:t>.</a:t>
            </a:r>
          </a:p>
        </p:txBody>
      </p:sp>
      <p:pic>
        <p:nvPicPr>
          <p:cNvPr id="10" name="Picture 8">
            <a:hlinkClick r:id="" action="ppaction://hlinkshowjump?jump=nextslide"/>
            <a:extLst>
              <a:ext uri="{FF2B5EF4-FFF2-40B4-BE49-F238E27FC236}">
                <a16:creationId xmlns:a16="http://schemas.microsoft.com/office/drawing/2014/main" id="{7C7DF570-B3E6-40BB-A401-D43E3181A31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81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8816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8816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8816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8165" grpId="0"/>
      <p:bldP spid="988166" grpId="0"/>
      <p:bldP spid="988167" grpId="0"/>
      <p:bldP spid="98816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a:extLst>
              <a:ext uri="{FF2B5EF4-FFF2-40B4-BE49-F238E27FC236}">
                <a16:creationId xmlns:a16="http://schemas.microsoft.com/office/drawing/2014/main" id="{9D625B97-EC3A-48D6-AB0A-D4076640DF51}"/>
              </a:ext>
            </a:extLst>
          </p:cNvPr>
          <p:cNvSpPr>
            <a:spLocks noGrp="1" noChangeArrowheads="1"/>
          </p:cNvSpPr>
          <p:nvPr>
            <p:ph type="title"/>
          </p:nvPr>
        </p:nvSpPr>
        <p:spPr/>
        <p:txBody>
          <a:bodyPr/>
          <a:lstStyle/>
          <a:p>
            <a:pPr eaLnBrk="1" hangingPunct="1"/>
            <a:r>
              <a:rPr lang="en-GB" altLang="en-US" dirty="0"/>
              <a:t>Exothermic reactions</a:t>
            </a:r>
          </a:p>
        </p:txBody>
      </p:sp>
      <p:pic>
        <p:nvPicPr>
          <p:cNvPr id="7" name="Picture 6">
            <a:hlinkClick r:id="" action="ppaction://hlinkshowjump?jump=nextslide"/>
            <a:extLst>
              <a:ext uri="{FF2B5EF4-FFF2-40B4-BE49-F238E27FC236}">
                <a16:creationId xmlns:a16="http://schemas.microsoft.com/office/drawing/2014/main" id="{A88B2691-D74B-438C-8327-E844D1B021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3B86F417-AED3-4A66-AACD-1168F5791B8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C263A6E-F21D-4992-9108-09515B83887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07F1328-8D04-4809-8DAA-3CE634BDECC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EB1B249-BE93-45C9-AF0B-052AD56AAF1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2">
            <a:extLst>
              <a:ext uri="{FF2B5EF4-FFF2-40B4-BE49-F238E27FC236}">
                <a16:creationId xmlns:a16="http://schemas.microsoft.com/office/drawing/2014/main" id="{2E5B13F7-DABD-4685-A3BB-1771261C7C33}"/>
              </a:ext>
            </a:extLst>
          </p:cNvPr>
          <p:cNvSpPr>
            <a:spLocks noGrp="1" noChangeArrowheads="1"/>
          </p:cNvSpPr>
          <p:nvPr>
            <p:ph type="title"/>
          </p:nvPr>
        </p:nvSpPr>
        <p:spPr/>
        <p:txBody>
          <a:bodyPr/>
          <a:lstStyle/>
          <a:p>
            <a:pPr eaLnBrk="1" hangingPunct="1"/>
            <a:r>
              <a:rPr lang="en-GB" altLang="en-US" dirty="0"/>
              <a:t>Endothermic reactions</a:t>
            </a:r>
          </a:p>
        </p:txBody>
      </p:sp>
      <p:pic>
        <p:nvPicPr>
          <p:cNvPr id="6" name="Picture 5">
            <a:hlinkClick r:id="" action="ppaction://hlinkshowjump?jump=nextslide"/>
            <a:extLst>
              <a:ext uri="{FF2B5EF4-FFF2-40B4-BE49-F238E27FC236}">
                <a16:creationId xmlns:a16="http://schemas.microsoft.com/office/drawing/2014/main" id="{6FC3AEBF-65A9-4482-B3E2-2E0AB2FAB8A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D1AC94C6-4B9B-4008-9B82-FB443909F49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F908973F-CDB8-418F-A36F-B568F3D2B3E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0666262-E772-45D9-BFB8-7AC87F31EA4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B02C8F6-3303-4232-9253-C7D7CB121724}"/>
              </a:ext>
            </a:extLst>
          </p:cNvPr>
          <p:cNvSpPr>
            <a:spLocks noGrp="1" noChangeArrowheads="1"/>
          </p:cNvSpPr>
          <p:nvPr>
            <p:ph type="title"/>
          </p:nvPr>
        </p:nvSpPr>
        <p:spPr/>
        <p:txBody>
          <a:bodyPr/>
          <a:lstStyle/>
          <a:p>
            <a:pPr eaLnBrk="1" hangingPunct="1"/>
            <a:r>
              <a:rPr lang="en-GB" altLang="en-US" dirty="0"/>
              <a:t>Exothermic and endothermic reactions</a:t>
            </a:r>
          </a:p>
        </p:txBody>
      </p:sp>
      <p:pic>
        <p:nvPicPr>
          <p:cNvPr id="6" name="Picture 5">
            <a:hlinkClick r:id="" action="ppaction://hlinkshowjump?jump=nextslide"/>
            <a:extLst>
              <a:ext uri="{FF2B5EF4-FFF2-40B4-BE49-F238E27FC236}">
                <a16:creationId xmlns:a16="http://schemas.microsoft.com/office/drawing/2014/main" id="{C35A9845-0B94-4169-BBDC-5162414F85D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7F38CF2C-7526-42E8-83B2-3AE2C03A5EE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DF2D410-24BD-4D65-A149-B2FCBBC46DFD}"/>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9F024AA3-9486-434F-B7E6-75689F52A399}"/>
              </a:ext>
            </a:extLst>
          </p:cNvPr>
          <p:cNvSpPr>
            <a:spLocks noGrp="1" noChangeArrowheads="1"/>
          </p:cNvSpPr>
          <p:nvPr>
            <p:ph type="title"/>
          </p:nvPr>
        </p:nvSpPr>
        <p:spPr/>
        <p:txBody>
          <a:bodyPr/>
          <a:lstStyle/>
          <a:p>
            <a:pPr eaLnBrk="1" hangingPunct="1"/>
            <a:r>
              <a:rPr lang="en-GB" altLang="en-US" dirty="0"/>
              <a:t>Types of enthalpy change</a:t>
            </a:r>
          </a:p>
        </p:txBody>
      </p:sp>
      <p:pic>
        <p:nvPicPr>
          <p:cNvPr id="7" name="Picture 6">
            <a:hlinkClick r:id="" action="ppaction://hlinkshowjump?jump=nextslide"/>
            <a:extLst>
              <a:ext uri="{FF2B5EF4-FFF2-40B4-BE49-F238E27FC236}">
                <a16:creationId xmlns:a16="http://schemas.microsoft.com/office/drawing/2014/main" id="{74CB9B02-07D7-48FF-8915-ACDF73A074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965031A-610F-4845-907B-8452DFDD8C1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42D3F4A-DE07-46F5-8ADA-E2A50537B884}"/>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5B050EB-8F5B-4ABC-AB4B-B4DCE702D59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0226" name="AutoShape 18">
            <a:extLst>
              <a:ext uri="{FF2B5EF4-FFF2-40B4-BE49-F238E27FC236}">
                <a16:creationId xmlns:a16="http://schemas.microsoft.com/office/drawing/2014/main" id="{43858176-5A17-4FA3-9B60-B196CC5B307A}"/>
              </a:ext>
            </a:extLst>
          </p:cNvPr>
          <p:cNvSpPr>
            <a:spLocks noChangeArrowheads="1"/>
          </p:cNvSpPr>
          <p:nvPr/>
        </p:nvSpPr>
        <p:spPr bwMode="auto">
          <a:xfrm>
            <a:off x="685800" y="5318832"/>
            <a:ext cx="5172075" cy="603250"/>
          </a:xfrm>
          <a:prstGeom prst="roundRect">
            <a:avLst>
              <a:gd name="adj" fmla="val 0"/>
            </a:avLst>
          </a:prstGeom>
          <a:solidFill>
            <a:srgbClr val="FF6600"/>
          </a:solidFill>
          <a:ln w="38100" algn="ctr">
            <a:noFill/>
            <a:round/>
            <a:headEnd/>
            <a:tailEnd/>
          </a:ln>
        </p:spPr>
        <p:txBody>
          <a:bodyPr anchor="ct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990224" name="AutoShape 16">
            <a:extLst>
              <a:ext uri="{FF2B5EF4-FFF2-40B4-BE49-F238E27FC236}">
                <a16:creationId xmlns:a16="http://schemas.microsoft.com/office/drawing/2014/main" id="{58E2A1F4-76DB-4ED3-B315-96D70125DA6A}"/>
              </a:ext>
            </a:extLst>
          </p:cNvPr>
          <p:cNvSpPr>
            <a:spLocks noChangeArrowheads="1"/>
          </p:cNvSpPr>
          <p:nvPr/>
        </p:nvSpPr>
        <p:spPr bwMode="auto">
          <a:xfrm>
            <a:off x="685800" y="1954743"/>
            <a:ext cx="4422775" cy="603250"/>
          </a:xfrm>
          <a:prstGeom prst="roundRect">
            <a:avLst>
              <a:gd name="adj" fmla="val 0"/>
            </a:avLst>
          </a:prstGeom>
          <a:solidFill>
            <a:srgbClr val="FF6600"/>
          </a:solidFill>
          <a:ln w="38100" algn="ctr">
            <a:noFill/>
            <a:round/>
            <a:headEnd/>
            <a:tailEnd/>
          </a:ln>
        </p:spPr>
        <p:txBody>
          <a:bodyPr anchor="ct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2292" name="Rectangle 2">
            <a:extLst>
              <a:ext uri="{FF2B5EF4-FFF2-40B4-BE49-F238E27FC236}">
                <a16:creationId xmlns:a16="http://schemas.microsoft.com/office/drawing/2014/main" id="{076D811D-5285-4108-963C-7C91F74F74C5}"/>
              </a:ext>
            </a:extLst>
          </p:cNvPr>
          <p:cNvSpPr>
            <a:spLocks noGrp="1" noChangeArrowheads="1"/>
          </p:cNvSpPr>
          <p:nvPr>
            <p:ph type="title"/>
          </p:nvPr>
        </p:nvSpPr>
        <p:spPr/>
        <p:txBody>
          <a:bodyPr/>
          <a:lstStyle/>
          <a:p>
            <a:pPr eaLnBrk="1" hangingPunct="1"/>
            <a:r>
              <a:rPr lang="en-GB" altLang="en-US"/>
              <a:t>Standard enthalpies: examples</a:t>
            </a:r>
          </a:p>
        </p:txBody>
      </p:sp>
      <p:sp>
        <p:nvSpPr>
          <p:cNvPr id="12293" name="Text Box 5">
            <a:extLst>
              <a:ext uri="{FF2B5EF4-FFF2-40B4-BE49-F238E27FC236}">
                <a16:creationId xmlns:a16="http://schemas.microsoft.com/office/drawing/2014/main" id="{A47F803B-DB08-4BAC-AC05-24D81ADAECF2}"/>
              </a:ext>
            </a:extLst>
          </p:cNvPr>
          <p:cNvSpPr txBox="1">
            <a:spLocks noChangeArrowheads="1"/>
          </p:cNvSpPr>
          <p:nvPr/>
        </p:nvSpPr>
        <p:spPr bwMode="auto">
          <a:xfrm>
            <a:off x="323850" y="784225"/>
            <a:ext cx="88233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cs typeface="Arial" panose="020B0604020202020204" pitchFamily="34" charset="0"/>
              </a:rPr>
              <a:t>The </a:t>
            </a:r>
            <a:r>
              <a:rPr lang="en-GB" altLang="en-US" b="1" dirty="0">
                <a:cs typeface="Arial" panose="020B0604020202020204" pitchFamily="34" charset="0"/>
              </a:rPr>
              <a:t>standard enthalpy of formation</a:t>
            </a:r>
            <a:r>
              <a:rPr lang="en-GB" altLang="en-US" dirty="0">
                <a:cs typeface="Arial" panose="020B0604020202020204" pitchFamily="34" charset="0"/>
              </a:rPr>
              <a:t> of methane can be represented by:</a:t>
            </a:r>
            <a:endParaRPr lang="en-GB" altLang="en-US" dirty="0">
              <a:sym typeface="Arial" panose="020B0604020202020204" pitchFamily="34" charset="0"/>
            </a:endParaRPr>
          </a:p>
        </p:txBody>
      </p:sp>
      <p:sp>
        <p:nvSpPr>
          <p:cNvPr id="990214" name="Text Box 6">
            <a:extLst>
              <a:ext uri="{FF2B5EF4-FFF2-40B4-BE49-F238E27FC236}">
                <a16:creationId xmlns:a16="http://schemas.microsoft.com/office/drawing/2014/main" id="{4FB70D48-1DC8-46E4-BA17-FD7AE26956DB}"/>
              </a:ext>
            </a:extLst>
          </p:cNvPr>
          <p:cNvSpPr txBox="1">
            <a:spLocks noChangeArrowheads="1"/>
          </p:cNvSpPr>
          <p:nvPr/>
        </p:nvSpPr>
        <p:spPr bwMode="auto">
          <a:xfrm>
            <a:off x="741362" y="2016656"/>
            <a:ext cx="42709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cs typeface="Arial" panose="020B0604020202020204" pitchFamily="34" charset="0"/>
              </a:rPr>
              <a:t>C</a:t>
            </a:r>
            <a:r>
              <a:rPr lang="en-GB" altLang="en-US" b="1" baseline="-25000" dirty="0">
                <a:solidFill>
                  <a:schemeClr val="bg1"/>
                </a:solidFill>
                <a:cs typeface="Arial" panose="020B0604020202020204" pitchFamily="34" charset="0"/>
              </a:rPr>
              <a:t>(s, graphite)</a:t>
            </a:r>
            <a:r>
              <a:rPr lang="en-GB" altLang="en-US" b="1" dirty="0">
                <a:solidFill>
                  <a:schemeClr val="bg1"/>
                </a:solidFill>
                <a:cs typeface="Arial" panose="020B0604020202020204" pitchFamily="34" charset="0"/>
              </a:rPr>
              <a:t> + 2H</a:t>
            </a:r>
            <a:r>
              <a:rPr lang="en-GB" altLang="en-US" b="1" baseline="-25000" dirty="0">
                <a:solidFill>
                  <a:schemeClr val="bg1"/>
                </a:solidFill>
                <a:cs typeface="Arial" panose="020B0604020202020204" pitchFamily="34" charset="0"/>
              </a:rPr>
              <a:t>2(g)</a:t>
            </a:r>
            <a:r>
              <a:rPr lang="en-GB" altLang="en-US" b="1" dirty="0">
                <a:solidFill>
                  <a:schemeClr val="bg1"/>
                </a:solidFill>
                <a:cs typeface="Arial" panose="020B0604020202020204" pitchFamily="34" charset="0"/>
              </a:rPr>
              <a:t> → CH</a:t>
            </a:r>
            <a:r>
              <a:rPr lang="en-GB" altLang="en-US" b="1" baseline="-25000" dirty="0">
                <a:solidFill>
                  <a:schemeClr val="bg1"/>
                </a:solidFill>
                <a:cs typeface="Arial" panose="020B0604020202020204" pitchFamily="34" charset="0"/>
              </a:rPr>
              <a:t>4(g)</a:t>
            </a:r>
            <a:endParaRPr lang="en-GB" altLang="en-US" b="1" baseline="-25000" dirty="0">
              <a:solidFill>
                <a:schemeClr val="bg1"/>
              </a:solidFill>
            </a:endParaRPr>
          </a:p>
        </p:txBody>
      </p:sp>
      <p:sp>
        <p:nvSpPr>
          <p:cNvPr id="990215" name="Text Box 7">
            <a:extLst>
              <a:ext uri="{FF2B5EF4-FFF2-40B4-BE49-F238E27FC236}">
                <a16:creationId xmlns:a16="http://schemas.microsoft.com/office/drawing/2014/main" id="{A254D8F0-7222-4658-89EB-F0D5FF8BE083}"/>
              </a:ext>
            </a:extLst>
          </p:cNvPr>
          <p:cNvSpPr txBox="1">
            <a:spLocks noChangeArrowheads="1"/>
          </p:cNvSpPr>
          <p:nvPr/>
        </p:nvSpPr>
        <p:spPr bwMode="auto">
          <a:xfrm>
            <a:off x="323849" y="2958927"/>
            <a:ext cx="87534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cs typeface="Arial" panose="020B0604020202020204" pitchFamily="34" charset="0"/>
              </a:rPr>
              <a:t>By definition, the standard enthalpy of formation of an element, in its standard state, must be zero.</a:t>
            </a:r>
          </a:p>
        </p:txBody>
      </p:sp>
      <p:sp>
        <p:nvSpPr>
          <p:cNvPr id="990216" name="Text Box 8">
            <a:extLst>
              <a:ext uri="{FF2B5EF4-FFF2-40B4-BE49-F238E27FC236}">
                <a16:creationId xmlns:a16="http://schemas.microsoft.com/office/drawing/2014/main" id="{BDFDE821-E077-49B5-9860-52CF748EB197}"/>
              </a:ext>
            </a:extLst>
          </p:cNvPr>
          <p:cNvSpPr txBox="1">
            <a:spLocks noChangeArrowheads="1"/>
          </p:cNvSpPr>
          <p:nvPr/>
        </p:nvSpPr>
        <p:spPr bwMode="auto">
          <a:xfrm>
            <a:off x="5245100" y="2042056"/>
            <a:ext cx="3213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FF6600"/>
                </a:solidFill>
              </a:rPr>
              <a:t>∆</a:t>
            </a:r>
            <a:r>
              <a:rPr lang="en-GB" altLang="en-US" b="1" dirty="0" err="1">
                <a:solidFill>
                  <a:srgbClr val="FF6600"/>
                </a:solidFill>
              </a:rPr>
              <a:t>H</a:t>
            </a:r>
            <a:r>
              <a:rPr lang="en-GB" altLang="en-US" b="1" baseline="-25000" dirty="0" err="1">
                <a:solidFill>
                  <a:srgbClr val="FF6600"/>
                </a:solidFill>
              </a:rPr>
              <a:t>f</a:t>
            </a:r>
            <a:r>
              <a:rPr lang="en-GB" altLang="en-US" b="1" baseline="30000" dirty="0" err="1">
                <a:solidFill>
                  <a:srgbClr val="FF6600"/>
                </a:solidFill>
              </a:rPr>
              <a:t>ө</a:t>
            </a:r>
            <a:r>
              <a:rPr lang="en-GB" altLang="en-US" b="1" dirty="0">
                <a:solidFill>
                  <a:srgbClr val="FF6600"/>
                </a:solidFill>
              </a:rPr>
              <a:t> = –74.9</a:t>
            </a:r>
            <a:r>
              <a:rPr lang="en-GB" altLang="en-US" sz="1000" b="1" dirty="0">
                <a:solidFill>
                  <a:srgbClr val="FF6600"/>
                </a:solidFill>
              </a:rPr>
              <a:t> </a:t>
            </a:r>
            <a:r>
              <a:rPr lang="en-GB" altLang="en-US" b="1" dirty="0">
                <a:solidFill>
                  <a:srgbClr val="FF6600"/>
                </a:solidFill>
              </a:rPr>
              <a:t>kJ</a:t>
            </a:r>
            <a:r>
              <a:rPr lang="en-GB" altLang="en-US" sz="1000" b="1" dirty="0">
                <a:solidFill>
                  <a:srgbClr val="FF6600"/>
                </a:solidFill>
              </a:rPr>
              <a:t> </a:t>
            </a:r>
            <a:r>
              <a:rPr lang="en-GB" altLang="en-US" b="1" dirty="0">
                <a:solidFill>
                  <a:srgbClr val="FF6600"/>
                </a:solidFill>
              </a:rPr>
              <a:t>mol</a:t>
            </a:r>
            <a:r>
              <a:rPr lang="en-GB" altLang="en-US" b="1" baseline="30000" dirty="0">
                <a:solidFill>
                  <a:srgbClr val="FF6600"/>
                </a:solidFill>
              </a:rPr>
              <a:t>–1</a:t>
            </a:r>
          </a:p>
        </p:txBody>
      </p:sp>
      <p:sp>
        <p:nvSpPr>
          <p:cNvPr id="990220" name="Text Box 12">
            <a:extLst>
              <a:ext uri="{FF2B5EF4-FFF2-40B4-BE49-F238E27FC236}">
                <a16:creationId xmlns:a16="http://schemas.microsoft.com/office/drawing/2014/main" id="{C6A2499F-BC02-4E9C-9C98-C847E072876B}"/>
              </a:ext>
            </a:extLst>
          </p:cNvPr>
          <p:cNvSpPr txBox="1">
            <a:spLocks noChangeArrowheads="1"/>
          </p:cNvSpPr>
          <p:nvPr/>
        </p:nvSpPr>
        <p:spPr bwMode="auto">
          <a:xfrm>
            <a:off x="323849" y="4161897"/>
            <a:ext cx="85040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cs typeface="Arial" panose="020B0604020202020204" pitchFamily="34" charset="0"/>
              </a:rPr>
              <a:t>The </a:t>
            </a:r>
            <a:r>
              <a:rPr lang="en-GB" altLang="en-US" b="1" dirty="0">
                <a:cs typeface="Arial" panose="020B0604020202020204" pitchFamily="34" charset="0"/>
              </a:rPr>
              <a:t>standard enthalpy of combustion</a:t>
            </a:r>
            <a:r>
              <a:rPr lang="en-GB" altLang="en-US" dirty="0">
                <a:cs typeface="Arial" panose="020B0604020202020204" pitchFamily="34" charset="0"/>
              </a:rPr>
              <a:t> of methane can be represented by:</a:t>
            </a:r>
            <a:endParaRPr lang="en-GB" altLang="en-US" dirty="0">
              <a:sym typeface="Arial" panose="020B0604020202020204" pitchFamily="34" charset="0"/>
            </a:endParaRPr>
          </a:p>
        </p:txBody>
      </p:sp>
      <p:sp>
        <p:nvSpPr>
          <p:cNvPr id="990221" name="Text Box 13">
            <a:extLst>
              <a:ext uri="{FF2B5EF4-FFF2-40B4-BE49-F238E27FC236}">
                <a16:creationId xmlns:a16="http://schemas.microsoft.com/office/drawing/2014/main" id="{58E68C19-0981-48A1-A657-1F77FF377DD0}"/>
              </a:ext>
            </a:extLst>
          </p:cNvPr>
          <p:cNvSpPr txBox="1">
            <a:spLocks noChangeArrowheads="1"/>
          </p:cNvSpPr>
          <p:nvPr/>
        </p:nvSpPr>
        <p:spPr bwMode="auto">
          <a:xfrm>
            <a:off x="830263" y="5390270"/>
            <a:ext cx="4887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cs typeface="Arial" panose="020B0604020202020204" pitchFamily="34" charset="0"/>
              </a:rPr>
              <a:t>CH</a:t>
            </a:r>
            <a:r>
              <a:rPr lang="en-GB" altLang="en-US" b="1" baseline="-25000" dirty="0">
                <a:solidFill>
                  <a:schemeClr val="bg1"/>
                </a:solidFill>
                <a:cs typeface="Arial" panose="020B0604020202020204" pitchFamily="34" charset="0"/>
              </a:rPr>
              <a:t>4(g)</a:t>
            </a:r>
            <a:r>
              <a:rPr lang="en-GB" altLang="en-US" b="1" dirty="0">
                <a:solidFill>
                  <a:schemeClr val="bg1"/>
                </a:solidFill>
                <a:cs typeface="Arial" panose="020B0604020202020204" pitchFamily="34" charset="0"/>
              </a:rPr>
              <a:t> + 2O</a:t>
            </a:r>
            <a:r>
              <a:rPr lang="en-GB" altLang="en-US" b="1" baseline="-25000" dirty="0">
                <a:solidFill>
                  <a:schemeClr val="bg1"/>
                </a:solidFill>
                <a:cs typeface="Arial" panose="020B0604020202020204" pitchFamily="34" charset="0"/>
              </a:rPr>
              <a:t>2(g)</a:t>
            </a:r>
            <a:r>
              <a:rPr lang="en-GB" altLang="en-US" b="1" dirty="0">
                <a:solidFill>
                  <a:schemeClr val="bg1"/>
                </a:solidFill>
                <a:cs typeface="Arial" panose="020B0604020202020204" pitchFamily="34" charset="0"/>
              </a:rPr>
              <a:t> → CO</a:t>
            </a:r>
            <a:r>
              <a:rPr lang="en-GB" altLang="en-US" b="1" baseline="-25000" dirty="0">
                <a:solidFill>
                  <a:schemeClr val="bg1"/>
                </a:solidFill>
                <a:cs typeface="Arial" panose="020B0604020202020204" pitchFamily="34" charset="0"/>
              </a:rPr>
              <a:t>2(g)</a:t>
            </a:r>
            <a:r>
              <a:rPr lang="en-GB" altLang="en-US" b="1" dirty="0">
                <a:solidFill>
                  <a:schemeClr val="bg1"/>
                </a:solidFill>
                <a:cs typeface="Arial" panose="020B0604020202020204" pitchFamily="34" charset="0"/>
              </a:rPr>
              <a:t> + 2H</a:t>
            </a:r>
            <a:r>
              <a:rPr lang="en-GB" altLang="en-US" b="1" baseline="-25000" dirty="0">
                <a:solidFill>
                  <a:schemeClr val="bg1"/>
                </a:solidFill>
                <a:cs typeface="Arial" panose="020B0604020202020204" pitchFamily="34" charset="0"/>
              </a:rPr>
              <a:t>2</a:t>
            </a:r>
            <a:r>
              <a:rPr lang="en-GB" altLang="en-US" b="1" dirty="0">
                <a:solidFill>
                  <a:schemeClr val="bg1"/>
                </a:solidFill>
                <a:cs typeface="Arial" panose="020B0604020202020204" pitchFamily="34" charset="0"/>
              </a:rPr>
              <a:t>O</a:t>
            </a:r>
            <a:r>
              <a:rPr lang="en-GB" altLang="en-US" b="1" baseline="-25000" dirty="0">
                <a:solidFill>
                  <a:schemeClr val="bg1"/>
                </a:solidFill>
                <a:cs typeface="Arial" panose="020B0604020202020204" pitchFamily="34" charset="0"/>
              </a:rPr>
              <a:t>(l)</a:t>
            </a:r>
            <a:endParaRPr lang="en-GB" altLang="en-US" b="1" baseline="-25000" dirty="0">
              <a:solidFill>
                <a:schemeClr val="bg1"/>
              </a:solidFill>
            </a:endParaRPr>
          </a:p>
        </p:txBody>
      </p:sp>
      <p:sp>
        <p:nvSpPr>
          <p:cNvPr id="990222" name="Text Box 14">
            <a:extLst>
              <a:ext uri="{FF2B5EF4-FFF2-40B4-BE49-F238E27FC236}">
                <a16:creationId xmlns:a16="http://schemas.microsoft.com/office/drawing/2014/main" id="{2D91690C-2C6C-49E9-BA7F-B1828A8CFFF5}"/>
              </a:ext>
            </a:extLst>
          </p:cNvPr>
          <p:cNvSpPr txBox="1">
            <a:spLocks noChangeArrowheads="1"/>
          </p:cNvSpPr>
          <p:nvPr/>
        </p:nvSpPr>
        <p:spPr bwMode="auto">
          <a:xfrm>
            <a:off x="5994400" y="5391857"/>
            <a:ext cx="30829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FF6600"/>
                </a:solidFill>
              </a:rPr>
              <a:t>∆</a:t>
            </a:r>
            <a:r>
              <a:rPr lang="en-GB" altLang="en-US" b="1" dirty="0" err="1">
                <a:solidFill>
                  <a:srgbClr val="FF6600"/>
                </a:solidFill>
              </a:rPr>
              <a:t>H</a:t>
            </a:r>
            <a:r>
              <a:rPr lang="en-GB" altLang="en-US" b="1" baseline="-25000" dirty="0" err="1">
                <a:solidFill>
                  <a:srgbClr val="FF6600"/>
                </a:solidFill>
              </a:rPr>
              <a:t>c</a:t>
            </a:r>
            <a:r>
              <a:rPr lang="en-GB" altLang="en-US" b="1" baseline="30000" dirty="0" err="1">
                <a:solidFill>
                  <a:srgbClr val="FF6600"/>
                </a:solidFill>
              </a:rPr>
              <a:t>ө</a:t>
            </a:r>
            <a:r>
              <a:rPr lang="en-GB" altLang="en-US" b="1" dirty="0">
                <a:solidFill>
                  <a:srgbClr val="FF6600"/>
                </a:solidFill>
              </a:rPr>
              <a:t> = –890</a:t>
            </a:r>
            <a:r>
              <a:rPr lang="en-GB" altLang="en-US" sz="1000" b="1" dirty="0">
                <a:solidFill>
                  <a:srgbClr val="FF6600"/>
                </a:solidFill>
              </a:rPr>
              <a:t> </a:t>
            </a:r>
            <a:r>
              <a:rPr lang="en-GB" altLang="en-US" b="1" dirty="0">
                <a:solidFill>
                  <a:srgbClr val="FF6600"/>
                </a:solidFill>
              </a:rPr>
              <a:t>kJ</a:t>
            </a:r>
            <a:r>
              <a:rPr lang="en-GB" altLang="en-US" sz="1000" b="1" dirty="0">
                <a:solidFill>
                  <a:srgbClr val="FF6600"/>
                </a:solidFill>
              </a:rPr>
              <a:t> </a:t>
            </a:r>
            <a:r>
              <a:rPr lang="en-GB" altLang="en-US" b="1" dirty="0">
                <a:solidFill>
                  <a:srgbClr val="FF6600"/>
                </a:solidFill>
              </a:rPr>
              <a:t>mol</a:t>
            </a:r>
            <a:r>
              <a:rPr lang="en-GB" altLang="en-US" b="1" baseline="30000" dirty="0">
                <a:solidFill>
                  <a:srgbClr val="FF6600"/>
                </a:solidFill>
              </a:rPr>
              <a:t>–1</a:t>
            </a:r>
          </a:p>
        </p:txBody>
      </p:sp>
      <p:pic>
        <p:nvPicPr>
          <p:cNvPr id="15" name="Picture 8">
            <a:hlinkClick r:id="" action="ppaction://hlinkshowjump?jump=nextslide"/>
            <a:extLst>
              <a:ext uri="{FF2B5EF4-FFF2-40B4-BE49-F238E27FC236}">
                <a16:creationId xmlns:a16="http://schemas.microsoft.com/office/drawing/2014/main" id="{E10F22D6-54CC-4BE0-994E-65535A1C840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02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90224"/>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99021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9021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90220"/>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9022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990226"/>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990222"/>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0226" grpId="0" animBg="1"/>
      <p:bldP spid="990224" grpId="0" animBg="1"/>
      <p:bldP spid="990214" grpId="0"/>
      <p:bldP spid="990215" grpId="0"/>
      <p:bldP spid="990216" grpId="0"/>
      <p:bldP spid="990220" grpId="0"/>
      <p:bldP spid="990221" grpId="0"/>
      <p:bldP spid="99022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33444</TotalTime>
  <Words>1038</Words>
  <Application>Microsoft Office PowerPoint</Application>
  <PresentationFormat>On-screen Show (4:3)</PresentationFormat>
  <Paragraphs>101</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Symbol</vt:lpstr>
      <vt:lpstr>Royal Society of Chemistry</vt:lpstr>
      <vt:lpstr>Arial</vt:lpstr>
      <vt:lpstr>Wingdings 2</vt:lpstr>
      <vt:lpstr>2_Default Design</vt:lpstr>
      <vt:lpstr>3_Default Design</vt:lpstr>
      <vt:lpstr>Enthalpy  Change</vt:lpstr>
      <vt:lpstr>Information</vt:lpstr>
      <vt:lpstr>What is enthalpy?</vt:lpstr>
      <vt:lpstr>Enthalpy changes</vt:lpstr>
      <vt:lpstr>Exothermic reactions</vt:lpstr>
      <vt:lpstr>Endothermic reactions</vt:lpstr>
      <vt:lpstr>Exothermic and endothermic reactions</vt:lpstr>
      <vt:lpstr>Types of enthalpy change</vt:lpstr>
      <vt:lpstr>Standard enthalpies: examples</vt:lpstr>
      <vt:lpstr>Enthalpy change summary</vt:lpstr>
      <vt:lpstr>Hess’s Law and thermodynamics</vt:lpstr>
      <vt:lpstr>Hess’s Law and chemical reactions</vt:lpstr>
      <vt:lpstr>Using enthalpies of formation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Enthalpy Change</dc:title>
  <dc:subject>Boardworks High School Physical Science</dc:subject>
  <dc:creator>Boardworks</dc:creator>
  <cp:lastModifiedBy>Tim Crilly</cp:lastModifiedBy>
  <cp:revision>805</cp:revision>
  <dcterms:created xsi:type="dcterms:W3CDTF">2003-09-13T07:39:42Z</dcterms:created>
  <dcterms:modified xsi:type="dcterms:W3CDTF">2019-01-31T15:28:09Z</dcterms:modified>
</cp:coreProperties>
</file>