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1.xml" ContentType="application/vnd.ms-office.activeX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ctiveX/activeX2.xml" ContentType="application/vnd.ms-office.activeX+xml"/>
  <Override PartName="/ppt/notesSlides/notesSlide12.xml" ContentType="application/vnd.openxmlformats-officedocument.presentationml.notesSlide+xml"/>
  <Override PartName="/ppt/activeX/activeX3.xml" ContentType="application/vnd.ms-office.activeX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ctiveX/activeX4.xml" ContentType="application/vnd.ms-office.activeX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ctiveX/activeX5.xml" ContentType="application/vnd.ms-office.activeX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198" r:id="rId1"/>
    <p:sldMasterId id="2147485213" r:id="rId2"/>
  </p:sldMasterIdLst>
  <p:notesMasterIdLst>
    <p:notesMasterId r:id="rId29"/>
  </p:notesMasterIdLst>
  <p:handoutMasterIdLst>
    <p:handoutMasterId r:id="rId30"/>
  </p:handoutMasterIdLst>
  <p:sldIdLst>
    <p:sldId id="430" r:id="rId3"/>
    <p:sldId id="531" r:id="rId4"/>
    <p:sldId id="517" r:id="rId5"/>
    <p:sldId id="528" r:id="rId6"/>
    <p:sldId id="529" r:id="rId7"/>
    <p:sldId id="490" r:id="rId8"/>
    <p:sldId id="530" r:id="rId9"/>
    <p:sldId id="526" r:id="rId10"/>
    <p:sldId id="501" r:id="rId11"/>
    <p:sldId id="503" r:id="rId12"/>
    <p:sldId id="505" r:id="rId13"/>
    <p:sldId id="504" r:id="rId14"/>
    <p:sldId id="508" r:id="rId15"/>
    <p:sldId id="506" r:id="rId16"/>
    <p:sldId id="507" r:id="rId17"/>
    <p:sldId id="509" r:id="rId18"/>
    <p:sldId id="510" r:id="rId19"/>
    <p:sldId id="511" r:id="rId20"/>
    <p:sldId id="523" r:id="rId21"/>
    <p:sldId id="512" r:id="rId22"/>
    <p:sldId id="516" r:id="rId23"/>
    <p:sldId id="524" r:id="rId24"/>
    <p:sldId id="521" r:id="rId25"/>
    <p:sldId id="522" r:id="rId26"/>
    <p:sldId id="518" r:id="rId27"/>
    <p:sldId id="520" r:id="rId28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31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5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375">
          <p15:clr>
            <a:srgbClr val="A4A3A4"/>
          </p15:clr>
        </p15:guide>
        <p15:guide id="4" pos="2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1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66"/>
    <a:srgbClr val="FF6600"/>
    <a:srgbClr val="FFCC99"/>
    <a:srgbClr val="FFC197"/>
    <a:srgbClr val="CC0099"/>
    <a:srgbClr val="33CC33"/>
    <a:srgbClr val="009900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229" autoAdjust="0"/>
  </p:normalViewPr>
  <p:slideViewPr>
    <p:cSldViewPr snapToGrid="0">
      <p:cViewPr>
        <p:scale>
          <a:sx n="85" d="100"/>
          <a:sy n="85" d="100"/>
        </p:scale>
        <p:origin x="618" y="162"/>
      </p:cViewPr>
      <p:guideLst>
        <p:guide orient="horz" pos="475"/>
        <p:guide orient="horz" pos="3876"/>
        <p:guide pos="5375"/>
        <p:guide pos="2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11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F4BEC802-9140-4E62-A56E-59CD46A7AF4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D3DFF021-D38D-4A43-A2BA-A4C4A708CE28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50090A05-6841-46EB-A6B3-0800B8FF7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4AFA8F1-603F-4202-9F48-0244B95A9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5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178931235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>
            <a:extLst>
              <a:ext uri="{FF2B5EF4-FFF2-40B4-BE49-F238E27FC236}">
                <a16:creationId xmlns:a16="http://schemas.microsoft.com/office/drawing/2014/main" id="{42B0EC94-EBC2-4614-BD8B-E05504A4CED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0F7D7A5-B791-45A4-8511-313B78CBB20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C39376E9-A39C-4B5A-BE19-C4F39F083B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F2428332-2AF0-4AF6-9400-46364D5240B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6B41F35B-AB22-4296-976A-6802E5727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CA1C613-8140-449B-BD00-7438D6921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5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4359183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A1101A4A-607F-4871-B8F9-1E6F8269DF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902C91E1-04E1-46C7-9F2C-61D572C32E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330DF3-32A6-43BE-BA2B-476856077D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>
            <a:extLst>
              <a:ext uri="{FF2B5EF4-FFF2-40B4-BE49-F238E27FC236}">
                <a16:creationId xmlns:a16="http://schemas.microsoft.com/office/drawing/2014/main" id="{8322A25F-2B78-4F0E-A2F1-852E1F1B3F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4671815E-3A64-48D9-8682-B3334EF836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For more information about alkenes and hydrocarbons, please refer to the </a:t>
            </a:r>
            <a:r>
              <a:rPr lang="en-GB" altLang="en-US" i="1" dirty="0">
                <a:latin typeface="Arial" panose="020B0604020202020204" pitchFamily="34" charset="0"/>
              </a:rPr>
              <a:t>Alkenes</a:t>
            </a:r>
            <a:r>
              <a:rPr lang="en-GB" altLang="en-US" b="1" dirty="0">
                <a:latin typeface="Arial" panose="020B0604020202020204" pitchFamily="34" charset="0"/>
              </a:rPr>
              <a:t>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6B2092-1FAB-4FD7-8696-35F3FE576E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>
            <a:extLst>
              <a:ext uri="{FF2B5EF4-FFF2-40B4-BE49-F238E27FC236}">
                <a16:creationId xmlns:a16="http://schemas.microsoft.com/office/drawing/2014/main" id="{D0ED0CC2-94C8-4A1F-97C2-EC74D92D5D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36ED55B7-D815-4B6C-B614-B4061EE191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A saturated polymer is one which has no double bonds.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7AFD80-74A1-4655-9949-F3F6F2014A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>
            <a:extLst>
              <a:ext uri="{FF2B5EF4-FFF2-40B4-BE49-F238E27FC236}">
                <a16:creationId xmlns:a16="http://schemas.microsoft.com/office/drawing/2014/main" id="{EBA95536-E9DA-4F64-B2EF-7A56CEE8E9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7F8463C-FE5C-4B09-AD41-EB944BD087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US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US" altLang="en-US" dirty="0">
                <a:latin typeface="Arial" panose="020B0604020202020204" pitchFamily="34" charset="0"/>
              </a:rPr>
              <a:t>This interactive animation illustrates the formation of poly(ethene) as an example of addition polymerization. Suitable prompts could include:</a:t>
            </a:r>
          </a:p>
          <a:p>
            <a:pPr>
              <a:spcBef>
                <a:spcPts val="432"/>
              </a:spcBef>
            </a:pPr>
            <a:endParaRPr lang="en-US" altLang="en-US" dirty="0">
              <a:latin typeface="Arial" panose="020B0604020202020204" pitchFamily="34" charset="0"/>
            </a:endParaRP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</a:rPr>
              <a:t>What special property of ethene enables it to be used in making polymers?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</a:rPr>
              <a:t>What has to happen to start the process?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</a:rPr>
              <a:t>Why is the process called addition polymerization?</a:t>
            </a:r>
          </a:p>
          <a:p>
            <a:pPr>
              <a:spcBef>
                <a:spcPts val="432"/>
              </a:spcBef>
              <a:buFontTx/>
              <a:buNone/>
            </a:pPr>
            <a:endParaRPr lang="en-US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US" altLang="en-US" dirty="0">
                <a:latin typeface="Arial" panose="020B0604020202020204" pitchFamily="34" charset="0"/>
              </a:rPr>
              <a:t>Polymerization needs either very high temperatures and pressures or a catalyst to keep it going. </a:t>
            </a:r>
          </a:p>
          <a:p>
            <a:pPr>
              <a:spcBef>
                <a:spcPts val="432"/>
              </a:spcBef>
              <a:buFontTx/>
              <a:buChar char="•"/>
            </a:pPr>
            <a:endParaRPr lang="en-US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US" altLang="en-US" dirty="0">
                <a:latin typeface="Arial" panose="020B0604020202020204" pitchFamily="34" charset="0"/>
              </a:rPr>
              <a:t>Please note, poly(ethene) is also often referred to as polythene.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F41D79-8BFB-4F43-8782-7C377AA438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33978CAF-43A2-486C-89D5-6A1175DC16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1A9F6D7D-2177-40DD-9105-4CDC2508F6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11E8A4-011F-46A1-80EE-B1D5C9686E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>
            <a:extLst>
              <a:ext uri="{FF2B5EF4-FFF2-40B4-BE49-F238E27FC236}">
                <a16:creationId xmlns:a16="http://schemas.microsoft.com/office/drawing/2014/main" id="{3241B345-E873-483F-8CF8-006910C850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C8EF5E3E-8DA5-4E4E-9F08-C255EA094C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BD9EC18-2416-47C1-919E-FBB4AA7557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0F74CF25-07DE-4858-AF2A-CC80232293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D1E3B1CD-C207-443B-9B9E-C55F93DA6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732E04-6342-4307-987C-FFB8087FC0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>
            <a:extLst>
              <a:ext uri="{FF2B5EF4-FFF2-40B4-BE49-F238E27FC236}">
                <a16:creationId xmlns:a16="http://schemas.microsoft.com/office/drawing/2014/main" id="{283B2E25-D939-4686-AD3D-4F1EB1C7E7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340FEFF9-FDBF-443C-BB0D-60F0F3AFFA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A1538C-DABA-4CAA-B811-2F0B8E4BBB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56EEB121-3163-4977-B93F-39B16B9ABA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5AAC9527-F783-4989-A8EC-04F004CE2E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78039C6-B7D4-4224-A210-3B0035757D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295201CC-C80B-48D8-B7CC-6F2974A964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4499DF4C-42AE-482B-BB33-281D63AEBA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F08280-AC28-495A-A5AD-E156A4C34B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>
            <a:extLst>
              <a:ext uri="{FF2B5EF4-FFF2-40B4-BE49-F238E27FC236}">
                <a16:creationId xmlns:a16="http://schemas.microsoft.com/office/drawing/2014/main" id="{D09463E3-1AB7-4DDF-B161-3B1D775F4D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>
            <a:extLst>
              <a:ext uri="{FF2B5EF4-FFF2-40B4-BE49-F238E27FC236}">
                <a16:creationId xmlns:a16="http://schemas.microsoft.com/office/drawing/2014/main" id="{2E3FC205-FF45-43C8-96C1-21E6056FA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credit: © </a:t>
            </a:r>
            <a:r>
              <a:rPr lang="en-GB" altLang="en-US" dirty="0" err="1">
                <a:latin typeface="Arial" panose="020B0604020202020204" pitchFamily="34" charset="0"/>
              </a:rPr>
              <a:t>coloa</a:t>
            </a:r>
            <a:r>
              <a:rPr lang="en-GB" altLang="en-US" dirty="0">
                <a:latin typeface="Arial" panose="020B0604020202020204" pitchFamily="34" charset="0"/>
              </a:rPr>
              <a:t> studio,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2CDB62-99A8-4AE7-82A5-C7ADA43F7C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3757E-8997-444B-AD1C-C5B567E84B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9183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07A52DF9-C959-4516-A752-47D429076B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E12B0093-6CDA-44F0-99CD-A7AA51687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The functional groups shown here are carboxyl groups. Often, different monomers will have different functional groups. 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More complex condensation polymers involve more than two different types of monomer.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1B78D4-28C0-4CDE-B621-8A3E4CB173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>
            <a:extLst>
              <a:ext uri="{FF2B5EF4-FFF2-40B4-BE49-F238E27FC236}">
                <a16:creationId xmlns:a16="http://schemas.microsoft.com/office/drawing/2014/main" id="{11EE960E-4DF3-453F-BD9D-7C5DAE627C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>
            <a:extLst>
              <a:ext uri="{FF2B5EF4-FFF2-40B4-BE49-F238E27FC236}">
                <a16:creationId xmlns:a16="http://schemas.microsoft.com/office/drawing/2014/main" id="{64DE6F0C-D807-4406-B06E-0C00293E5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US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The alcohol monomer contains two functional alcohol groups, so it is known as a diol. The carboxylic acid monomer contains two carboxyl functional groups, so it is known as a dicarboxylic acid.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C503B7-7670-453A-AF1B-607228B3E0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263337EB-3F28-4203-AB37-B7D7DC5F96E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308DC5FB-9CD9-493C-9D37-67815B4E7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US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The condensation reaction between the two monomers is shown here. 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The water molecule is formed from the H atom of the alcohol hydroxyl group (-OH), and the -OH from the carboxylic acid carboxyl group (COOH).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The bond formed between the alcohol group on one monomer and the carboxyl group of another monomer during a condensation reaction is called an ester link.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Following consecutive condensation reactions between the monomers, the final polyester is formed.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0AB6F5-B5EF-4846-AF96-408A8CFCEA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F29D22BF-11E5-458E-A924-A11DF84337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30ADC5C2-1B89-4707-99F9-E621C5757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US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It is important students remember that each addition of a monomer (through condensation reactions) involves the production of a water molecule.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65846F-9265-4FFD-B63D-BA87C30236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93327137-688C-4FAA-93F4-D8C65C71C7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9222A278-522E-40D3-A8CA-510140F4B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73CAFF-4288-484A-8499-25C0070FE3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>
            <a:extLst>
              <a:ext uri="{FF2B5EF4-FFF2-40B4-BE49-F238E27FC236}">
                <a16:creationId xmlns:a16="http://schemas.microsoft.com/office/drawing/2014/main" id="{80BC5046-4485-43C9-9740-189BF20BFC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>
            <a:extLst>
              <a:ext uri="{FF2B5EF4-FFF2-40B4-BE49-F238E27FC236}">
                <a16:creationId xmlns:a16="http://schemas.microsoft.com/office/drawing/2014/main" id="{4FDF0FA2-20B4-48D1-A6DE-2397AE33B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credit: © </a:t>
            </a:r>
            <a:r>
              <a:rPr lang="en-GB" altLang="en-US" dirty="0">
                <a:latin typeface="Arial" panose="020B0604020202020204" pitchFamily="34" charset="0"/>
              </a:rPr>
              <a:t>101imges, Shutterstock.com 2018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38767D-F563-4ABB-AC64-1B1F1D7ADE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>
            <a:extLst>
              <a:ext uri="{FF2B5EF4-FFF2-40B4-BE49-F238E27FC236}">
                <a16:creationId xmlns:a16="http://schemas.microsoft.com/office/drawing/2014/main" id="{720193AD-1D8D-4D11-9A67-C61168409A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>
            <a:extLst>
              <a:ext uri="{FF2B5EF4-FFF2-40B4-BE49-F238E27FC236}">
                <a16:creationId xmlns:a16="http://schemas.microsoft.com/office/drawing/2014/main" id="{89C18C40-B0A2-47A6-9AD1-1A8DFF8D50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4415790"/>
            <a:ext cx="5029200" cy="44287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As condensation reactions are endothermic processes, heat is often required for condensation polymerization to take place.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Nylon is formed from the condensation polymerization of two types of monomers; one containing two carboxyl groups and the other containing two amine groups.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Experimental procedure: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1,6-diaminohexane solution is added to a beaker. The cyclohexane solution is added carefully down the side of the beaker to minimize mixing. The cyclohexane solution forms a layer at the top of the beaker. This creates an interface between the two solutions, where a </a:t>
            </a:r>
            <a:r>
              <a:rPr lang="en-GB" altLang="en-US" dirty="0" err="1">
                <a:latin typeface="Arial" panose="020B0604020202020204" pitchFamily="34" charset="0"/>
              </a:rPr>
              <a:t>gray</a:t>
            </a:r>
            <a:r>
              <a:rPr lang="en-GB" altLang="en-US" dirty="0">
                <a:latin typeface="Arial" panose="020B0604020202020204" pitchFamily="34" charset="0"/>
              </a:rPr>
              <a:t> film of nylon forms. Tweezers can be used to lift some of the nylon out of the beaker, this can then be pulled over a rod on a clamp. It is possible to pull a few meters of the nylon out of the beaker using the rod.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691267-B052-415F-A004-5CA0C8D997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>
            <a:extLst>
              <a:ext uri="{FF2B5EF4-FFF2-40B4-BE49-F238E27FC236}">
                <a16:creationId xmlns:a16="http://schemas.microsoft.com/office/drawing/2014/main" id="{1625B1A2-4DE7-4E39-8474-C9C4315F8A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427A9E98-45FC-4A42-8962-0877C08A92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The individual monomers are joined together via covalent bonds.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594A29-62B4-4767-B1C6-8833C68F81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D8A7C60F-F3C1-499F-AEED-35D802D887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066D1D5A-A341-4F11-8763-DC8421D9F9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4415790"/>
            <a:ext cx="514985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Polymers of silk are used to make </a:t>
            </a:r>
            <a:r>
              <a:rPr lang="en-GB" altLang="en-US" dirty="0" err="1">
                <a:latin typeface="Arial" panose="020B0604020202020204" pitchFamily="34" charset="0"/>
              </a:rPr>
              <a:t>fibers</a:t>
            </a:r>
            <a:r>
              <a:rPr lang="en-GB" altLang="en-US" dirty="0">
                <a:latin typeface="Arial" panose="020B0604020202020204" pitchFamily="34" charset="0"/>
              </a:rPr>
              <a:t> for clothing. Individual </a:t>
            </a:r>
            <a:r>
              <a:rPr lang="en-GB" altLang="en-US" dirty="0" err="1">
                <a:latin typeface="Arial" panose="020B0604020202020204" pitchFamily="34" charset="0"/>
              </a:rPr>
              <a:t>fibers</a:t>
            </a:r>
            <a:r>
              <a:rPr lang="en-GB" altLang="en-US" dirty="0">
                <a:latin typeface="Arial" panose="020B0604020202020204" pitchFamily="34" charset="0"/>
              </a:rPr>
              <a:t> of silk are extracted from the cocoon. The silkworms are killed during this process.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DNA are long molecules found in the nucleus of cells that drive the majority of cellular processes. 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Proteins are long polymers found in all organisms. 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Rubber can occur naturally or be man-made. Natural rubber is extracted from certain trees.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Starch is produced by plants for energy storage.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silkworm and cocoon </a:t>
            </a:r>
            <a:r>
              <a:rPr lang="en-GB" altLang="en-US" b="1" dirty="0">
                <a:latin typeface="Arial" panose="020B0604020202020204" pitchFamily="34" charset="0"/>
              </a:rPr>
              <a:t>© </a:t>
            </a:r>
            <a:r>
              <a:rPr lang="en-GB" altLang="en-US" dirty="0">
                <a:latin typeface="Arial" panose="020B0604020202020204" pitchFamily="34" charset="0"/>
              </a:rPr>
              <a:t>Noppharat4569, Shutterstock.com 2018</a:t>
            </a:r>
            <a:endParaRPr lang="en-GB" altLang="en-US" b="1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C34208-FC29-4A68-97BC-E73E719B65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77AC6A9D-48D8-456A-BBE1-F36B032388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C2B17DA0-2CB2-4B32-A92C-DE16A8097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Crude oil is extracted from the Earth’s crust and used to make polymers.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Nylon is used as a </a:t>
            </a:r>
            <a:r>
              <a:rPr lang="en-GB" altLang="en-US" dirty="0" err="1">
                <a:latin typeface="Arial" panose="020B0604020202020204" pitchFamily="34" charset="0"/>
              </a:rPr>
              <a:t>fiber</a:t>
            </a:r>
            <a:r>
              <a:rPr lang="en-GB" altLang="en-US" dirty="0">
                <a:latin typeface="Arial" panose="020B0604020202020204" pitchFamily="34" charset="0"/>
              </a:rPr>
              <a:t> in clothing and carpeting. 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Polyester is used as a </a:t>
            </a:r>
            <a:r>
              <a:rPr lang="en-GB" altLang="en-US" dirty="0" err="1">
                <a:latin typeface="Arial" panose="020B0604020202020204" pitchFamily="34" charset="0"/>
              </a:rPr>
              <a:t>fiber</a:t>
            </a:r>
            <a:r>
              <a:rPr lang="en-GB" altLang="en-US" dirty="0">
                <a:latin typeface="Arial" panose="020B0604020202020204" pitchFamily="34" charset="0"/>
              </a:rPr>
              <a:t> to make clothes and is also used to make plastic products, such as drinks bottles.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Poly(ethene) is made up of monomers of the alkene ethene. This polymer is used to make a range of different plastics such as plastic bottles and plastic bags.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Polystyrene is a brittle polymer used to make inexpensive packaging such as foam cups. </a:t>
            </a:r>
          </a:p>
          <a:p>
            <a:pPr marL="171450" indent="-171450">
              <a:spcBef>
                <a:spcPts val="432"/>
              </a:spcBef>
              <a:buFont typeface="Arial" panose="020B0604020202020204" pitchFamily="34" charset="0"/>
              <a:buChar char="•"/>
            </a:pPr>
            <a:r>
              <a:rPr lang="en-GB" altLang="en-US" dirty="0">
                <a:latin typeface="Arial" panose="020B0604020202020204" pitchFamily="34" charset="0"/>
              </a:rPr>
              <a:t>Kevlar is very strong, and is used in bulletproof vests and to reinforce car tires.</a:t>
            </a:r>
          </a:p>
          <a:p>
            <a:pPr>
              <a:spcBef>
                <a:spcPts val="432"/>
              </a:spcBef>
              <a:buFontTx/>
              <a:buChar char="•"/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credit: </a:t>
            </a:r>
            <a:r>
              <a:rPr lang="en-GB" altLang="en-US" dirty="0">
                <a:latin typeface="Arial" panose="020B0604020202020204" pitchFamily="34" charset="0"/>
              </a:rPr>
              <a:t>bag © </a:t>
            </a:r>
            <a:r>
              <a:rPr lang="en-GB" altLang="en-US" dirty="0" err="1">
                <a:latin typeface="Arial" panose="020B0604020202020204" pitchFamily="34" charset="0"/>
              </a:rPr>
              <a:t>tkemot</a:t>
            </a:r>
            <a:r>
              <a:rPr lang="en-GB" altLang="en-US" dirty="0">
                <a:latin typeface="Arial" panose="020B0604020202020204" pitchFamily="34" charset="0"/>
              </a:rPr>
              <a:t>; nylon © </a:t>
            </a:r>
            <a:r>
              <a:rPr lang="en-GB" altLang="en-US" dirty="0" err="1">
                <a:latin typeface="Arial" panose="020B0604020202020204" pitchFamily="34" charset="0"/>
              </a:rPr>
              <a:t>coloa</a:t>
            </a:r>
            <a:r>
              <a:rPr lang="en-GB" altLang="en-US" dirty="0">
                <a:latin typeface="Arial" panose="020B0604020202020204" pitchFamily="34" charset="0"/>
              </a:rPr>
              <a:t> studio, both at Shutterstock.com 2018</a:t>
            </a:r>
            <a:endParaRPr lang="en-GB" altLang="en-US" b="1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F0E1CE-4A1F-48EB-AA87-03209E00A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DD2893D8-69CC-434C-88CF-73402B9D81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9311EA2C-7C5E-4C23-94F3-DE5EBFED47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Appropriately </a:t>
            </a:r>
            <a:r>
              <a:rPr lang="en-GB" altLang="en-US" dirty="0" err="1">
                <a:latin typeface="Arial" panose="020B0604020202020204" pitchFamily="34" charset="0"/>
              </a:rPr>
              <a:t>colored</a:t>
            </a:r>
            <a:r>
              <a:rPr lang="en-GB" altLang="en-US" dirty="0">
                <a:latin typeface="Arial" panose="020B0604020202020204" pitchFamily="34" charset="0"/>
              </a:rPr>
              <a:t> voting cards could be used with this classification activity to increase class participation.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9AD13D-FAC0-428D-A760-41245EFB3A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314B8C43-ACD0-400A-A980-54ED5F42CB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D123DFB5-CF38-4464-A421-847AA7976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DC737E-6B09-4A81-A5DF-10A6BCB0A9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39E81E96-50CD-4D81-AB09-25285B0F8D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D9A447DD-1BDC-4273-8FBE-CC75BE525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30D51B-0069-4294-83FB-B8B69ADFF6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88A4D242-53CB-448D-8FB2-573EEE0D73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60BEB8CE-20CB-48FC-ACC2-29B589ACDE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F52747-7972-4C20-9F1E-43AB4544EC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28332-2AF0-4AF6-9400-46364D5240B8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5377613-BF44-4DE5-BF60-36F4B20FC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4"/>
            <a:ext cx="4973653" cy="3119215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FF66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507609-7DEE-4ADD-BBCC-3ADD57984E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A9B567-E1EA-4B68-8B7D-B2080927E9A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2155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046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4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629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7026584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00234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21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304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505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560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8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0946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894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75992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12277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4460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3085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8303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825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920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10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932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197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34226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762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5063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3079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50B436-5CDA-47B6-ADF4-7DB3E8730AC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6C91EE15-05AA-46A5-B9A9-8EE8EC1669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26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413714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99" r:id="rId1"/>
    <p:sldLayoutId id="2147485200" r:id="rId2"/>
    <p:sldLayoutId id="2147485201" r:id="rId3"/>
    <p:sldLayoutId id="2147485202" r:id="rId4"/>
    <p:sldLayoutId id="2147485203" r:id="rId5"/>
    <p:sldLayoutId id="2147485204" r:id="rId6"/>
    <p:sldLayoutId id="2147485205" r:id="rId7"/>
    <p:sldLayoutId id="2147485206" r:id="rId8"/>
    <p:sldLayoutId id="2147485207" r:id="rId9"/>
    <p:sldLayoutId id="2147485208" r:id="rId10"/>
    <p:sldLayoutId id="2147485209" r:id="rId11"/>
    <p:sldLayoutId id="2147485210" r:id="rId12"/>
    <p:sldLayoutId id="2147485211" r:id="rId13"/>
    <p:sldLayoutId id="2147485212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4100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pic>
        <p:nvPicPr>
          <p:cNvPr id="4103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4DCFDF-32FE-4F1B-9A8B-E3C7CC6057E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D40A5A99-09C9-490B-9F5A-D54D121CD89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26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79460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14" r:id="rId1"/>
    <p:sldLayoutId id="2147485215" r:id="rId2"/>
    <p:sldLayoutId id="2147485216" r:id="rId3"/>
    <p:sldLayoutId id="2147485217" r:id="rId4"/>
    <p:sldLayoutId id="2147485218" r:id="rId5"/>
    <p:sldLayoutId id="2147485219" r:id="rId6"/>
    <p:sldLayoutId id="2147485220" r:id="rId7"/>
    <p:sldLayoutId id="2147485221" r:id="rId8"/>
    <p:sldLayoutId id="2147485222" r:id="rId9"/>
    <p:sldLayoutId id="2147485223" r:id="rId10"/>
    <p:sldLayoutId id="2147485224" r:id="rId11"/>
    <p:sldLayoutId id="214748522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5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7.jp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7.jpg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7.jpg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6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>
            <a:extLst>
              <a:ext uri="{FF2B5EF4-FFF2-40B4-BE49-F238E27FC236}">
                <a16:creationId xmlns:a16="http://schemas.microsoft.com/office/drawing/2014/main" id="{BD63C462-312D-4280-8AF5-D116D2674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Polymers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570" name="Picture 2" descr="ethene">
            <a:extLst>
              <a:ext uri="{FF2B5EF4-FFF2-40B4-BE49-F238E27FC236}">
                <a16:creationId xmlns:a16="http://schemas.microsoft.com/office/drawing/2014/main" id="{97E7A60E-81F4-4FAB-B5B8-6C5E747F4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038" y="3808413"/>
            <a:ext cx="1550987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5571" name="Picture 3" descr="propene">
            <a:extLst>
              <a:ext uri="{FF2B5EF4-FFF2-40B4-BE49-F238E27FC236}">
                <a16:creationId xmlns:a16="http://schemas.microsoft.com/office/drawing/2014/main" id="{20DC9346-02DB-48B3-B0DD-30548637A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038" y="5214938"/>
            <a:ext cx="2198687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>
            <a:extLst>
              <a:ext uri="{FF2B5EF4-FFF2-40B4-BE49-F238E27FC236}">
                <a16:creationId xmlns:a16="http://schemas.microsoft.com/office/drawing/2014/main" id="{8542AFAD-1E59-48E9-9070-2647AF0A9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6090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Many polymers are formed from </a:t>
            </a:r>
            <a:r>
              <a:rPr lang="en-GB" altLang="en-US" b="1">
                <a:solidFill>
                  <a:srgbClr val="FF6600"/>
                </a:solidFill>
              </a:rPr>
              <a:t>alkenes</a:t>
            </a:r>
            <a:r>
              <a:rPr lang="en-US" altLang="en-US">
                <a:solidFill>
                  <a:srgbClr val="010066"/>
                </a:solidFill>
              </a:rPr>
              <a:t>. Alkenes are a family of </a:t>
            </a:r>
            <a:r>
              <a:rPr lang="en-US" altLang="en-US" b="1">
                <a:solidFill>
                  <a:srgbClr val="010066"/>
                </a:solidFill>
              </a:rPr>
              <a:t>hydrocarbon</a:t>
            </a:r>
            <a:r>
              <a:rPr lang="en-US" altLang="en-US">
                <a:solidFill>
                  <a:srgbClr val="010066"/>
                </a:solidFill>
              </a:rPr>
              <a:t> molecules with the general formula </a:t>
            </a:r>
            <a:r>
              <a:rPr lang="en-US" altLang="en-US" b="1">
                <a:solidFill>
                  <a:srgbClr val="010066"/>
                </a:solidFill>
              </a:rPr>
              <a:t>C</a:t>
            </a:r>
            <a:r>
              <a:rPr lang="en-US" altLang="en-US" b="1" baseline="-25000">
                <a:solidFill>
                  <a:srgbClr val="010066"/>
                </a:solidFill>
              </a:rPr>
              <a:t>n</a:t>
            </a:r>
            <a:r>
              <a:rPr lang="en-US" altLang="en-US" b="1">
                <a:solidFill>
                  <a:srgbClr val="010066"/>
                </a:solidFill>
              </a:rPr>
              <a:t>H</a:t>
            </a:r>
            <a:r>
              <a:rPr lang="en-US" altLang="en-US" b="1" baseline="-25000">
                <a:solidFill>
                  <a:srgbClr val="010066"/>
                </a:solidFill>
              </a:rPr>
              <a:t>2n</a:t>
            </a:r>
            <a:r>
              <a:rPr lang="en-US" altLang="en-US">
                <a:solidFill>
                  <a:srgbClr val="010066"/>
                </a:solidFill>
              </a:rPr>
              <a:t>.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365573" name="Text Box 5">
            <a:extLst>
              <a:ext uri="{FF2B5EF4-FFF2-40B4-BE49-F238E27FC236}">
                <a16:creationId xmlns:a16="http://schemas.microsoft.com/office/drawing/2014/main" id="{4FBD5CAE-D1A5-4F50-A533-181BCCF82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41525"/>
            <a:ext cx="772953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010066"/>
                </a:solidFill>
              </a:rPr>
              <a:t>Alkenes are </a:t>
            </a:r>
            <a:r>
              <a:rPr lang="en-US" altLang="en-US" b="1">
                <a:solidFill>
                  <a:srgbClr val="FF6600"/>
                </a:solidFill>
              </a:rPr>
              <a:t>unsaturated</a:t>
            </a:r>
            <a:r>
              <a:rPr lang="en-US" altLang="en-US">
                <a:solidFill>
                  <a:srgbClr val="010066"/>
                </a:solidFill>
              </a:rPr>
              <a:t> compounds. This means they contain at least one </a:t>
            </a:r>
            <a:r>
              <a:rPr lang="en-US" altLang="en-US" b="1">
                <a:solidFill>
                  <a:srgbClr val="FF6600"/>
                </a:solidFill>
              </a:rPr>
              <a:t>covalent double bond</a:t>
            </a:r>
            <a:r>
              <a:rPr lang="en-US" altLang="en-US">
                <a:solidFill>
                  <a:srgbClr val="010066"/>
                </a:solidFill>
              </a:rPr>
              <a:t> between two carbon atoms (C=C). The double bond makes them very </a:t>
            </a:r>
            <a:r>
              <a:rPr lang="en-US" altLang="en-US" b="1">
                <a:solidFill>
                  <a:srgbClr val="010066"/>
                </a:solidFill>
              </a:rPr>
              <a:t>reactive</a:t>
            </a:r>
            <a:r>
              <a:rPr lang="en-US" altLang="en-US">
                <a:solidFill>
                  <a:srgbClr val="010066"/>
                </a:solidFill>
              </a:rPr>
              <a:t>.</a:t>
            </a:r>
            <a:endParaRPr lang="en-GB" altLang="en-US">
              <a:solidFill>
                <a:srgbClr val="010066"/>
              </a:solidFill>
            </a:endParaRP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23ADF3B1-5878-49C7-8B6B-760E2B1D05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are polymers made from?</a:t>
            </a:r>
          </a:p>
        </p:txBody>
      </p:sp>
      <p:sp>
        <p:nvSpPr>
          <p:cNvPr id="365575" name="Rectangle 7">
            <a:extLst>
              <a:ext uri="{FF2B5EF4-FFF2-40B4-BE49-F238E27FC236}">
                <a16:creationId xmlns:a16="http://schemas.microsoft.com/office/drawing/2014/main" id="{E4860766-6E61-4F94-BBD9-926465AF5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037013"/>
            <a:ext cx="36623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The simplest alkene is </a:t>
            </a:r>
            <a:r>
              <a:rPr lang="en-GB" altLang="en-US" b="1">
                <a:solidFill>
                  <a:srgbClr val="010066"/>
                </a:solidFill>
              </a:rPr>
              <a:t>ethene (C</a:t>
            </a:r>
            <a:r>
              <a:rPr lang="en-GB" altLang="en-US" b="1" baseline="-25000">
                <a:solidFill>
                  <a:srgbClr val="010066"/>
                </a:solidFill>
              </a:rPr>
              <a:t>2</a:t>
            </a:r>
            <a:r>
              <a:rPr lang="en-GB" altLang="en-US" b="1">
                <a:solidFill>
                  <a:srgbClr val="010066"/>
                </a:solidFill>
              </a:rPr>
              <a:t>H</a:t>
            </a:r>
            <a:r>
              <a:rPr lang="en-GB" altLang="en-US" b="1" baseline="-25000">
                <a:solidFill>
                  <a:srgbClr val="010066"/>
                </a:solidFill>
              </a:rPr>
              <a:t>4</a:t>
            </a:r>
            <a:r>
              <a:rPr lang="en-GB" altLang="en-US" b="1">
                <a:solidFill>
                  <a:srgbClr val="010066"/>
                </a:solidFill>
              </a:rPr>
              <a:t>)</a:t>
            </a:r>
            <a:r>
              <a:rPr lang="en-GB" altLang="en-US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365576" name="Rectangle 8">
            <a:extLst>
              <a:ext uri="{FF2B5EF4-FFF2-40B4-BE49-F238E27FC236}">
                <a16:creationId xmlns:a16="http://schemas.microsoft.com/office/drawing/2014/main" id="{BDF4D807-D305-4CF5-A6F6-AB0320DC9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294313"/>
            <a:ext cx="4140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The second simplest alkene is </a:t>
            </a:r>
            <a:r>
              <a:rPr lang="en-GB" altLang="en-US" b="1">
                <a:solidFill>
                  <a:srgbClr val="010066"/>
                </a:solidFill>
              </a:rPr>
              <a:t>propene (C</a:t>
            </a:r>
            <a:r>
              <a:rPr lang="en-GB" altLang="en-US" b="1" baseline="-25000">
                <a:solidFill>
                  <a:srgbClr val="010066"/>
                </a:solidFill>
              </a:rPr>
              <a:t>3</a:t>
            </a:r>
            <a:r>
              <a:rPr lang="en-GB" altLang="en-US" b="1">
                <a:solidFill>
                  <a:srgbClr val="010066"/>
                </a:solidFill>
              </a:rPr>
              <a:t>H</a:t>
            </a:r>
            <a:r>
              <a:rPr lang="en-GB" altLang="en-US" b="1" baseline="-25000">
                <a:solidFill>
                  <a:srgbClr val="010066"/>
                </a:solidFill>
              </a:rPr>
              <a:t>6</a:t>
            </a:r>
            <a:r>
              <a:rPr lang="en-GB" altLang="en-US" b="1">
                <a:solidFill>
                  <a:srgbClr val="010066"/>
                </a:solidFill>
              </a:rPr>
              <a:t>)</a:t>
            </a:r>
            <a:r>
              <a:rPr lang="en-GB" altLang="en-US">
                <a:solidFill>
                  <a:srgbClr val="010066"/>
                </a:solidFill>
              </a:rPr>
              <a:t>.</a:t>
            </a:r>
          </a:p>
        </p:txBody>
      </p:sp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2F92E258-F30A-49DE-A08A-9ACADBCAB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7B00A7A-1F78-4741-BF4A-E889C923E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5573" grpId="0"/>
      <p:bldP spid="365575" grpId="0"/>
      <p:bldP spid="36557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D5C133AE-DA93-4585-80AD-E1BF70BAA4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Addition polymerization</a:t>
            </a:r>
          </a:p>
        </p:txBody>
      </p:sp>
      <p:sp>
        <p:nvSpPr>
          <p:cNvPr id="18435" name="Text Box 4">
            <a:extLst>
              <a:ext uri="{FF2B5EF4-FFF2-40B4-BE49-F238E27FC236}">
                <a16:creationId xmlns:a16="http://schemas.microsoft.com/office/drawing/2014/main" id="{90BC5115-7427-4C7B-9C16-B5F6224B4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3121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process by which alkenes are joined together is called </a:t>
            </a:r>
            <a:r>
              <a:rPr lang="en-GB" altLang="en-US" b="1" dirty="0">
                <a:solidFill>
                  <a:srgbClr val="FF6600"/>
                </a:solidFill>
              </a:rPr>
              <a:t>addition polymerization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pic>
        <p:nvPicPr>
          <p:cNvPr id="369669" name="Picture 5" descr="ethene">
            <a:extLst>
              <a:ext uri="{FF2B5EF4-FFF2-40B4-BE49-F238E27FC236}">
                <a16:creationId xmlns:a16="http://schemas.microsoft.com/office/drawing/2014/main" id="{F6CC38D0-F974-4662-8603-B74BFE16D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3527425"/>
            <a:ext cx="1550987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670" name="Picture 6" descr="ethene">
            <a:extLst>
              <a:ext uri="{FF2B5EF4-FFF2-40B4-BE49-F238E27FC236}">
                <a16:creationId xmlns:a16="http://schemas.microsoft.com/office/drawing/2014/main" id="{46916864-A745-4A38-B8AB-48F1D4E14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38" y="3527425"/>
            <a:ext cx="1550987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671" name="Picture 7" descr="ethene">
            <a:extLst>
              <a:ext uri="{FF2B5EF4-FFF2-40B4-BE49-F238E27FC236}">
                <a16:creationId xmlns:a16="http://schemas.microsoft.com/office/drawing/2014/main" id="{7EE85A4D-5F99-47E2-BC4F-15880DBA7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3" y="4778375"/>
            <a:ext cx="1550987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672" name="Picture 8" descr="ethene">
            <a:extLst>
              <a:ext uri="{FF2B5EF4-FFF2-40B4-BE49-F238E27FC236}">
                <a16:creationId xmlns:a16="http://schemas.microsoft.com/office/drawing/2014/main" id="{F0BE1E48-D720-4F3C-A6E6-F5CF93E73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438" y="4778375"/>
            <a:ext cx="1550987" cy="1017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676" name="Picture 12" descr="polythene_symbols">
            <a:extLst>
              <a:ext uri="{FF2B5EF4-FFF2-40B4-BE49-F238E27FC236}">
                <a16:creationId xmlns:a16="http://schemas.microsoft.com/office/drawing/2014/main" id="{2848913F-3D6F-4996-8291-F8BC4212C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75" y="4213225"/>
            <a:ext cx="4219575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9679" name="Rectangle 15">
            <a:extLst>
              <a:ext uri="{FF2B5EF4-FFF2-40B4-BE49-F238E27FC236}">
                <a16:creationId xmlns:a16="http://schemas.microsoft.com/office/drawing/2014/main" id="{D46A287B-D124-456E-AB75-5360D9A8E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636713"/>
            <a:ext cx="81899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Addition polymerization involves the reaction of many unsaturated monomers to form a </a:t>
            </a:r>
            <a:r>
              <a:rPr lang="en-GB" altLang="en-US" b="1" dirty="0">
                <a:solidFill>
                  <a:srgbClr val="FF6600"/>
                </a:solidFill>
              </a:rPr>
              <a:t>saturated polymer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8444" name="TextBox 14">
            <a:extLst>
              <a:ext uri="{FF2B5EF4-FFF2-40B4-BE49-F238E27FC236}">
                <a16:creationId xmlns:a16="http://schemas.microsoft.com/office/drawing/2014/main" id="{9426C41B-4730-4294-A8B2-57F74E933C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1663" y="5827713"/>
            <a:ext cx="18085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polyethene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E0AF38-0B0A-44AE-B196-C1F5BA302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487613"/>
            <a:ext cx="8548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All of the atoms in the alkene are used to make the polymer, so no other products are formed. </a:t>
            </a:r>
          </a:p>
        </p:txBody>
      </p:sp>
      <p:sp>
        <p:nvSpPr>
          <p:cNvPr id="15" name="TextBox 144">
            <a:extLst>
              <a:ext uri="{FF2B5EF4-FFF2-40B4-BE49-F238E27FC236}">
                <a16:creationId xmlns:a16="http://schemas.microsoft.com/office/drawing/2014/main" id="{5A6C2451-C853-4D18-8843-B238EA8ED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8" y="5827713"/>
            <a:ext cx="2836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ethene monomers</a:t>
            </a:r>
          </a:p>
        </p:txBody>
      </p:sp>
      <p:pic>
        <p:nvPicPr>
          <p:cNvPr id="16" name="Picture 15" descr="blue arrow.png">
            <a:extLst>
              <a:ext uri="{FF2B5EF4-FFF2-40B4-BE49-F238E27FC236}">
                <a16:creationId xmlns:a16="http://schemas.microsoft.com/office/drawing/2014/main" id="{0552019C-AAC8-4C12-BC0F-1E48A3ACD3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788" y="4419600"/>
            <a:ext cx="512762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notes_icon">
            <a:extLst>
              <a:ext uri="{FF2B5EF4-FFF2-40B4-BE49-F238E27FC236}">
                <a16:creationId xmlns:a16="http://schemas.microsoft.com/office/drawing/2014/main" id="{7160E2C3-9915-4C06-9F0D-C999AA6A4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8E8B948-C9DE-4E65-870E-638A23F4B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79" grpId="0"/>
      <p:bldP spid="18444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ACA58BB8-7876-4D43-B726-8C1719CBFB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How is polyethene made?</a:t>
            </a:r>
          </a:p>
        </p:txBody>
      </p:sp>
      <p:pic>
        <p:nvPicPr>
          <p:cNvPr id="7" name="Picture 5" descr="flash_icon">
            <a:extLst>
              <a:ext uri="{FF2B5EF4-FFF2-40B4-BE49-F238E27FC236}">
                <a16:creationId xmlns:a16="http://schemas.microsoft.com/office/drawing/2014/main" id="{9CF1D29D-493C-4A95-94F8-62D80C61F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notes_icon">
            <a:extLst>
              <a:ext uri="{FF2B5EF4-FFF2-40B4-BE49-F238E27FC236}">
                <a16:creationId xmlns:a16="http://schemas.microsoft.com/office/drawing/2014/main" id="{7D5801B8-6881-48EA-A8D7-09C9EC847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2F458CB-115D-4E6E-98FE-BD1EC7F07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64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09114031-CEFD-4EF6-BA6D-269E6E42E55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7D0EEBD5-45EC-46B8-9BFB-7F9D48D80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Naming polymers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09C3701B-CE5A-4D70-934A-12229E98C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C44A18E-56C0-4C94-AEDB-B6FFA12BB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87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0DBB4FD4-E1A4-4D39-8B2F-8B3DEA4507E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3E713AB-AFD2-40D0-AEAF-C18F8A6E62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Drawing polymers</a:t>
            </a:r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1319C943-F81C-45F3-B61F-7706EDDF4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Polymers contain thousands of molecules, so how can their structures be easily drawn?</a:t>
            </a:r>
          </a:p>
        </p:txBody>
      </p:sp>
      <p:sp>
        <p:nvSpPr>
          <p:cNvPr id="371716" name="Text Box 4">
            <a:extLst>
              <a:ext uri="{FF2B5EF4-FFF2-40B4-BE49-F238E27FC236}">
                <a16:creationId xmlns:a16="http://schemas.microsoft.com/office/drawing/2014/main" id="{2C79C0FE-7EFE-4D87-9B8C-4D50DB527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62125"/>
            <a:ext cx="8408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Part of the polymer molecule can be drawn:</a:t>
            </a:r>
          </a:p>
        </p:txBody>
      </p:sp>
      <p:pic>
        <p:nvPicPr>
          <p:cNvPr id="371717" name="Picture 5" descr="polythene_symbols">
            <a:extLst>
              <a:ext uri="{FF2B5EF4-FFF2-40B4-BE49-F238E27FC236}">
                <a16:creationId xmlns:a16="http://schemas.microsoft.com/office/drawing/2014/main" id="{8FCBF385-19DC-4EC6-BBE8-36A3DB22D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538" y="2405063"/>
            <a:ext cx="5762625" cy="141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1718" name="Text Box 6">
            <a:extLst>
              <a:ext uri="{FF2B5EF4-FFF2-40B4-BE49-F238E27FC236}">
                <a16:creationId xmlns:a16="http://schemas.microsoft.com/office/drawing/2014/main" id="{BA068425-F9C9-43E3-B96F-F36DE450B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121150"/>
            <a:ext cx="8408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A better way is to show a </a:t>
            </a:r>
            <a:r>
              <a:rPr lang="en-GB" altLang="en-US" b="1">
                <a:solidFill>
                  <a:srgbClr val="010066"/>
                </a:solidFill>
              </a:rPr>
              <a:t>shorthand</a:t>
            </a:r>
            <a:r>
              <a:rPr lang="en-GB" altLang="en-US">
                <a:solidFill>
                  <a:srgbClr val="010066"/>
                </a:solidFill>
              </a:rPr>
              <a:t> </a:t>
            </a:r>
            <a:r>
              <a:rPr lang="en-GB" altLang="en-US" b="1">
                <a:solidFill>
                  <a:srgbClr val="010066"/>
                </a:solidFill>
              </a:rPr>
              <a:t>formula</a:t>
            </a:r>
            <a:r>
              <a:rPr lang="en-GB" altLang="en-US">
                <a:solidFill>
                  <a:srgbClr val="010066"/>
                </a:solidFill>
              </a:rPr>
              <a:t>:</a:t>
            </a:r>
          </a:p>
        </p:txBody>
      </p:sp>
      <p:pic>
        <p:nvPicPr>
          <p:cNvPr id="371719" name="Picture 7" descr="polythene_formula">
            <a:extLst>
              <a:ext uri="{FF2B5EF4-FFF2-40B4-BE49-F238E27FC236}">
                <a16:creationId xmlns:a16="http://schemas.microsoft.com/office/drawing/2014/main" id="{3AE1F343-8913-4D67-9EBE-04C4A0E9E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4665663"/>
            <a:ext cx="1677987" cy="177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1720" name="Text Box 8">
            <a:extLst>
              <a:ext uri="{FF2B5EF4-FFF2-40B4-BE49-F238E27FC236}">
                <a16:creationId xmlns:a16="http://schemas.microsoft.com/office/drawing/2014/main" id="{3D26B19F-163E-4248-A548-1EED14C1E7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2663" y="4937125"/>
            <a:ext cx="5356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“</a:t>
            </a:r>
            <a:r>
              <a:rPr lang="en-GB" altLang="en-US" i="1" dirty="0">
                <a:solidFill>
                  <a:srgbClr val="010066"/>
                </a:solidFill>
              </a:rPr>
              <a:t>n</a:t>
            </a:r>
            <a:r>
              <a:rPr lang="en-GB" altLang="en-US" dirty="0">
                <a:solidFill>
                  <a:srgbClr val="010066"/>
                </a:solidFill>
              </a:rPr>
              <a:t>” means that the polymer contains a very large number of the </a:t>
            </a:r>
            <a:r>
              <a:rPr lang="en-GB" altLang="en-US" b="1" dirty="0">
                <a:solidFill>
                  <a:srgbClr val="FF6600"/>
                </a:solidFill>
              </a:rPr>
              <a:t>repeating unit </a:t>
            </a:r>
            <a:r>
              <a:rPr lang="en-GB" altLang="en-US" dirty="0">
                <a:solidFill>
                  <a:srgbClr val="010066"/>
                </a:solidFill>
              </a:rPr>
              <a:t>shown in the brackets.</a:t>
            </a:r>
          </a:p>
        </p:txBody>
      </p:sp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632A4F3-D60D-4A0D-83F3-56E857232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716" grpId="0"/>
      <p:bldP spid="371718" grpId="0"/>
      <p:bldP spid="3717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73" name="Picture 13" descr="polypropene_formula1">
            <a:extLst>
              <a:ext uri="{FF2B5EF4-FFF2-40B4-BE49-F238E27FC236}">
                <a16:creationId xmlns:a16="http://schemas.microsoft.com/office/drawing/2014/main" id="{511C64E2-690A-4DEC-8C62-A8E2F1F362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75" y="3600450"/>
            <a:ext cx="1725613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3775" name="Picture 15" descr="polypropene_formula3">
            <a:extLst>
              <a:ext uri="{FF2B5EF4-FFF2-40B4-BE49-F238E27FC236}">
                <a16:creationId xmlns:a16="http://schemas.microsoft.com/office/drawing/2014/main" id="{583BF5CF-D0D3-416E-9A98-DA883623C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450" y="3486150"/>
            <a:ext cx="1717675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3772" name="Picture 12" descr="polypropene_formula4">
            <a:extLst>
              <a:ext uri="{FF2B5EF4-FFF2-40B4-BE49-F238E27FC236}">
                <a16:creationId xmlns:a16="http://schemas.microsoft.com/office/drawing/2014/main" id="{7256E429-3B91-4CCA-BAB5-C6DC74ECD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5" y="3551238"/>
            <a:ext cx="1690688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3774" name="Picture 14" descr="polypropene_formula2">
            <a:extLst>
              <a:ext uri="{FF2B5EF4-FFF2-40B4-BE49-F238E27FC236}">
                <a16:creationId xmlns:a16="http://schemas.microsoft.com/office/drawing/2014/main" id="{B9ACF80E-4E27-497A-9D93-E5751786D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925" y="3551238"/>
            <a:ext cx="1725613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Rectangle 2">
            <a:extLst>
              <a:ext uri="{FF2B5EF4-FFF2-40B4-BE49-F238E27FC236}">
                <a16:creationId xmlns:a16="http://schemas.microsoft.com/office/drawing/2014/main" id="{251BCF4E-E1F6-4187-A839-F2222E24F0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Drawing shorthand formulae</a:t>
            </a:r>
          </a:p>
        </p:txBody>
      </p:sp>
      <p:pic>
        <p:nvPicPr>
          <p:cNvPr id="373765" name="Picture 5" descr="propene">
            <a:extLst>
              <a:ext uri="{FF2B5EF4-FFF2-40B4-BE49-F238E27FC236}">
                <a16:creationId xmlns:a16="http://schemas.microsoft.com/office/drawing/2014/main" id="{563293AF-AB2D-4445-BDE9-F3E8EB351C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8" y="1422400"/>
            <a:ext cx="2198687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3767" name="Picture 7" descr="propene2">
            <a:extLst>
              <a:ext uri="{FF2B5EF4-FFF2-40B4-BE49-F238E27FC236}">
                <a16:creationId xmlns:a16="http://schemas.microsoft.com/office/drawing/2014/main" id="{BDD1504F-77D3-4C05-A5FE-C01BB76F3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350" y="1497013"/>
            <a:ext cx="1428750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3776" name="Text Box 16">
            <a:extLst>
              <a:ext uri="{FF2B5EF4-FFF2-40B4-BE49-F238E27FC236}">
                <a16:creationId xmlns:a16="http://schemas.microsoft.com/office/drawing/2014/main" id="{02588C39-5C67-48C8-9C57-C5F491AA7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3163" y="5372100"/>
            <a:ext cx="2232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poly(propene)</a:t>
            </a:r>
          </a:p>
        </p:txBody>
      </p:sp>
      <p:sp>
        <p:nvSpPr>
          <p:cNvPr id="20491" name="Text Box 3">
            <a:extLst>
              <a:ext uri="{FF2B5EF4-FFF2-40B4-BE49-F238E27FC236}">
                <a16:creationId xmlns:a16="http://schemas.microsoft.com/office/drawing/2014/main" id="{9BB3F20B-B02B-4A8F-9E11-D03F98CA2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8988"/>
            <a:ext cx="7032625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What is the shorthand formula for </a:t>
            </a:r>
            <a:r>
              <a:rPr lang="en-GB" altLang="en-US" b="1" dirty="0">
                <a:solidFill>
                  <a:srgbClr val="010066"/>
                </a:solidFill>
              </a:rPr>
              <a:t>poly(propene)</a:t>
            </a:r>
            <a:r>
              <a:rPr lang="en-GB" altLang="en-US" dirty="0">
                <a:solidFill>
                  <a:srgbClr val="010066"/>
                </a:solidFill>
              </a:rPr>
              <a:t>?</a:t>
            </a:r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id="{ACB6FC6E-0FC1-4A1B-942D-035932560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1660525"/>
            <a:ext cx="24082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monomer is </a:t>
            </a:r>
            <a:r>
              <a:rPr lang="en-GB" altLang="en-US" b="1">
                <a:solidFill>
                  <a:srgbClr val="010066"/>
                </a:solidFill>
              </a:rPr>
              <a:t>propene</a:t>
            </a:r>
            <a:r>
              <a:rPr lang="en-GB" altLang="en-US">
                <a:solidFill>
                  <a:srgbClr val="010066"/>
                </a:solidFill>
              </a:rPr>
              <a:t> (C</a:t>
            </a:r>
            <a:r>
              <a:rPr lang="en-GB" altLang="en-US" baseline="-25000">
                <a:solidFill>
                  <a:srgbClr val="010066"/>
                </a:solidFill>
              </a:rPr>
              <a:t>3</a:t>
            </a:r>
            <a:r>
              <a:rPr lang="en-GB" altLang="en-US">
                <a:solidFill>
                  <a:srgbClr val="010066"/>
                </a:solidFill>
              </a:rPr>
              <a:t>H</a:t>
            </a:r>
            <a:r>
              <a:rPr lang="en-GB" altLang="en-US" baseline="-25000">
                <a:solidFill>
                  <a:srgbClr val="010066"/>
                </a:solidFill>
              </a:rPr>
              <a:t>6</a:t>
            </a:r>
            <a:r>
              <a:rPr lang="en-GB" altLang="en-US">
                <a:solidFill>
                  <a:srgbClr val="010066"/>
                </a:solidFill>
              </a:rPr>
              <a:t>):</a:t>
            </a: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55160375-EC50-4F57-A243-F0693D5C3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0838" y="1660525"/>
            <a:ext cx="197008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which can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be drawn as:</a:t>
            </a:r>
            <a:endParaRPr lang="en-GB" altLang="en-US" baseline="-25000">
              <a:solidFill>
                <a:srgbClr val="010066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5CB5A98-4BC7-4131-A339-10AD9BD92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55" y="2811463"/>
            <a:ext cx="5184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1. </a:t>
            </a:r>
            <a:r>
              <a:rPr lang="en-GB" altLang="en-US" dirty="0">
                <a:solidFill>
                  <a:srgbClr val="010066"/>
                </a:solidFill>
              </a:rPr>
              <a:t>Draw the two C atoms that were in the </a:t>
            </a:r>
            <a:r>
              <a:rPr lang="en-GB" altLang="en-US" b="1" dirty="0">
                <a:solidFill>
                  <a:srgbClr val="010066"/>
                </a:solidFill>
              </a:rPr>
              <a:t>double</a:t>
            </a:r>
            <a:r>
              <a:rPr lang="en-GB" altLang="en-US" dirty="0">
                <a:solidFill>
                  <a:srgbClr val="010066"/>
                </a:solidFill>
              </a:rPr>
              <a:t> bond with a </a:t>
            </a:r>
            <a:r>
              <a:rPr lang="en-GB" altLang="en-US" b="1" dirty="0">
                <a:solidFill>
                  <a:srgbClr val="010066"/>
                </a:solidFill>
              </a:rPr>
              <a:t>single</a:t>
            </a:r>
            <a:r>
              <a:rPr lang="en-GB" altLang="en-US" dirty="0">
                <a:solidFill>
                  <a:srgbClr val="010066"/>
                </a:solidFill>
              </a:rPr>
              <a:t> covalent bond.</a:t>
            </a:r>
            <a:endParaRPr lang="en-GB" altLang="en-US" baseline="-25000" dirty="0">
              <a:solidFill>
                <a:srgbClr val="010066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9A163F-36C1-4DC4-BEEF-6C015F97E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55" y="4135438"/>
            <a:ext cx="5340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2.</a:t>
            </a:r>
            <a:r>
              <a:rPr lang="en-GB" altLang="en-US" dirty="0">
                <a:solidFill>
                  <a:srgbClr val="010066"/>
                </a:solidFill>
              </a:rPr>
              <a:t> Draw the brackets and the “</a:t>
            </a:r>
            <a:r>
              <a:rPr lang="en-GB" altLang="en-US" i="1" dirty="0">
                <a:solidFill>
                  <a:srgbClr val="010066"/>
                </a:solidFill>
              </a:rPr>
              <a:t>n</a:t>
            </a:r>
            <a:r>
              <a:rPr lang="en-GB" altLang="en-US" dirty="0">
                <a:solidFill>
                  <a:srgbClr val="010066"/>
                </a:solidFill>
              </a:rPr>
              <a:t>.”</a:t>
            </a:r>
            <a:endParaRPr lang="en-GB" altLang="en-US" baseline="-25000" dirty="0">
              <a:solidFill>
                <a:srgbClr val="010066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4A951A-060D-43CE-9F8D-AE27AA211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55" y="4738688"/>
            <a:ext cx="5649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3.</a:t>
            </a:r>
            <a:r>
              <a:rPr lang="en-GB" altLang="en-US" dirty="0">
                <a:solidFill>
                  <a:srgbClr val="010066"/>
                </a:solidFill>
              </a:rPr>
              <a:t> Add the links outside the brackets.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886E6BC-9FFF-4631-B99E-0C62733DB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955" y="5243513"/>
            <a:ext cx="57705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4.</a:t>
            </a:r>
            <a:r>
              <a:rPr lang="en-GB" altLang="en-US" dirty="0">
                <a:solidFill>
                  <a:srgbClr val="010066"/>
                </a:solidFill>
              </a:rPr>
              <a:t> Add the atoms that were attached to each C atom of the double bond.</a:t>
            </a:r>
            <a:endParaRPr lang="en-GB" altLang="en-US" baseline="-25000" dirty="0">
              <a:solidFill>
                <a:srgbClr val="010066"/>
              </a:solidFill>
            </a:endParaRPr>
          </a:p>
        </p:txBody>
      </p:sp>
      <p:pic>
        <p:nvPicPr>
          <p:cNvPr id="2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86A6C18-A931-4491-97C6-325F2827A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776" grpId="0"/>
      <p:bldP spid="19" grpId="0"/>
      <p:bldP spid="20" grpId="0"/>
      <p:bldP spid="18" grpId="0"/>
      <p:bldP spid="25" grpId="0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E4502971-4A67-4196-9D83-957CA11A75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Which polymer?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5CAF8A50-3B68-4DDE-92EA-20D102930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18DACB7-0EB5-4040-86C5-EE5C28CEE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3110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766AD966-2815-4B9A-BB74-8265311BDE3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0A9AD0D-7910-49AD-A9EE-B456E8986D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661" y="4734721"/>
            <a:ext cx="4641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3.</a:t>
            </a:r>
            <a:r>
              <a:rPr lang="en-GB" altLang="en-US" dirty="0">
                <a:solidFill>
                  <a:srgbClr val="010066"/>
                </a:solidFill>
              </a:rPr>
              <a:t> Draw the brackets and “</a:t>
            </a:r>
            <a:r>
              <a:rPr lang="en-GB" altLang="en-US" i="1" dirty="0">
                <a:solidFill>
                  <a:srgbClr val="010066"/>
                </a:solidFill>
              </a:rPr>
              <a:t>n</a:t>
            </a:r>
            <a:r>
              <a:rPr lang="en-GB" altLang="en-US" dirty="0">
                <a:solidFill>
                  <a:srgbClr val="010066"/>
                </a:solidFill>
              </a:rPr>
              <a:t>.”</a:t>
            </a:r>
          </a:p>
        </p:txBody>
      </p:sp>
      <p:pic>
        <p:nvPicPr>
          <p:cNvPr id="377865" name="Picture 9" descr="vinylchloride_brackets1">
            <a:extLst>
              <a:ext uri="{FF2B5EF4-FFF2-40B4-BE49-F238E27FC236}">
                <a16:creationId xmlns:a16="http://schemas.microsoft.com/office/drawing/2014/main" id="{19A6B39A-13E9-46FF-B6EF-527272D82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13" y="3244850"/>
            <a:ext cx="222567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2">
            <a:extLst>
              <a:ext uri="{FF2B5EF4-FFF2-40B4-BE49-F238E27FC236}">
                <a16:creationId xmlns:a16="http://schemas.microsoft.com/office/drawing/2014/main" id="{B95C482C-8ACB-47DE-90C0-139D4FEC5B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What’s the monomer?</a:t>
            </a:r>
          </a:p>
        </p:txBody>
      </p:sp>
      <p:sp>
        <p:nvSpPr>
          <p:cNvPr id="21509" name="Text Box 3">
            <a:extLst>
              <a:ext uri="{FF2B5EF4-FFF2-40B4-BE49-F238E27FC236}">
                <a16:creationId xmlns:a16="http://schemas.microsoft.com/office/drawing/2014/main" id="{4EB364AE-C9E0-4F24-92F4-E18D89D1A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7405688" cy="461963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What is the monomer of </a:t>
            </a:r>
            <a:r>
              <a:rPr lang="en-GB" altLang="en-US" b="1" dirty="0">
                <a:solidFill>
                  <a:srgbClr val="010066"/>
                </a:solidFill>
              </a:rPr>
              <a:t>poly(</a:t>
            </a:r>
            <a:r>
              <a:rPr lang="en-GB" altLang="en-US" b="1" dirty="0" err="1">
                <a:solidFill>
                  <a:srgbClr val="010066"/>
                </a:solidFill>
              </a:rPr>
              <a:t>vinylchloride</a:t>
            </a:r>
            <a:r>
              <a:rPr lang="en-GB" altLang="en-US" b="1" dirty="0">
                <a:solidFill>
                  <a:srgbClr val="010066"/>
                </a:solidFill>
              </a:rPr>
              <a:t>)</a:t>
            </a:r>
            <a:r>
              <a:rPr lang="en-GB" altLang="en-US" dirty="0">
                <a:solidFill>
                  <a:srgbClr val="010066"/>
                </a:solidFill>
              </a:rPr>
              <a:t> (PVC)?</a:t>
            </a:r>
          </a:p>
        </p:txBody>
      </p:sp>
      <p:pic>
        <p:nvPicPr>
          <p:cNvPr id="21510" name="Picture 4" descr="PVC_formula">
            <a:extLst>
              <a:ext uri="{FF2B5EF4-FFF2-40B4-BE49-F238E27FC236}">
                <a16:creationId xmlns:a16="http://schemas.microsoft.com/office/drawing/2014/main" id="{C5BC5488-5F23-4B62-8EAF-9FE909663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350" y="1384300"/>
            <a:ext cx="1468438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7864" name="Picture 8" descr="vinylchloride_brackets3">
            <a:extLst>
              <a:ext uri="{FF2B5EF4-FFF2-40B4-BE49-F238E27FC236}">
                <a16:creationId xmlns:a16="http://schemas.microsoft.com/office/drawing/2014/main" id="{FF965618-28FB-4661-9D16-5123211A0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038" y="3205163"/>
            <a:ext cx="2343150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7866" name="Picture 10" descr="vinylchloride_brackets2">
            <a:extLst>
              <a:ext uri="{FF2B5EF4-FFF2-40B4-BE49-F238E27FC236}">
                <a16:creationId xmlns:a16="http://schemas.microsoft.com/office/drawing/2014/main" id="{15397A39-9923-49E9-9A23-3513EF921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50" y="3217863"/>
            <a:ext cx="22764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7868" name="Picture 12" descr="vinylchloride_brackets">
            <a:extLst>
              <a:ext uri="{FF2B5EF4-FFF2-40B4-BE49-F238E27FC236}">
                <a16:creationId xmlns:a16="http://schemas.microsoft.com/office/drawing/2014/main" id="{ACCEA4E1-AEF9-45C2-8BCE-45CBC3A90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5105400"/>
            <a:ext cx="2068513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7869" name="Picture 13" descr="PVC_formula">
            <a:extLst>
              <a:ext uri="{FF2B5EF4-FFF2-40B4-BE49-F238E27FC236}">
                <a16:creationId xmlns:a16="http://schemas.microsoft.com/office/drawing/2014/main" id="{4C02CC8C-B1B9-45B8-871B-9BA3BB542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63" y="4911725"/>
            <a:ext cx="16033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6E6C741-3F9E-45D5-8EDD-06105A868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323975"/>
            <a:ext cx="60785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Follow these steps to determine the monomer of a polymer:</a:t>
            </a:r>
          </a:p>
        </p:txBody>
      </p:sp>
      <p:pic>
        <p:nvPicPr>
          <p:cNvPr id="17" name="Picture 16" descr="black arrow.png">
            <a:extLst>
              <a:ext uri="{FF2B5EF4-FFF2-40B4-BE49-F238E27FC236}">
                <a16:creationId xmlns:a16="http://schemas.microsoft.com/office/drawing/2014/main" id="{52203DF1-C5AD-4135-9DEB-EC3F200A54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925" y="5503863"/>
            <a:ext cx="706438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ACE00A9-CFAD-475D-939A-339AF8A36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426" y="2213770"/>
            <a:ext cx="5077531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1.</a:t>
            </a:r>
            <a:r>
              <a:rPr lang="en-GB" altLang="en-US" dirty="0">
                <a:solidFill>
                  <a:srgbClr val="010066"/>
                </a:solidFill>
              </a:rPr>
              <a:t> Draw the two C atoms that have a single bond in the shorthand formula so that they are joined with a </a:t>
            </a:r>
            <a:r>
              <a:rPr lang="en-GB" altLang="en-US" b="1" dirty="0">
                <a:solidFill>
                  <a:srgbClr val="010066"/>
                </a:solidFill>
              </a:rPr>
              <a:t>double covalent bond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6471706-4C55-4FD5-BB94-1C9B727FB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897" y="3843339"/>
            <a:ext cx="4423304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2.</a:t>
            </a:r>
            <a:r>
              <a:rPr lang="en-GB" altLang="en-US" dirty="0">
                <a:solidFill>
                  <a:srgbClr val="010066"/>
                </a:solidFill>
              </a:rPr>
              <a:t> Add the atoms attached to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each C atom.</a:t>
            </a:r>
            <a:endParaRPr lang="en-GB" altLang="en-US" baseline="-25000" dirty="0">
              <a:solidFill>
                <a:srgbClr val="010066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5A24FFB-D02D-4F4C-8BB2-54ADAFAC4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723" y="5256213"/>
            <a:ext cx="38401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equation for the reaction can be drawn as:</a:t>
            </a:r>
          </a:p>
        </p:txBody>
      </p:sp>
      <p:pic>
        <p:nvPicPr>
          <p:cNvPr id="2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8B05D1D-3BCA-4F78-923B-976BB29B0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6" grpId="0"/>
      <p:bldP spid="18" grpId="0"/>
      <p:bldP spid="19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>
            <a:extLst>
              <a:ext uri="{FF2B5EF4-FFF2-40B4-BE49-F238E27FC236}">
                <a16:creationId xmlns:a16="http://schemas.microsoft.com/office/drawing/2014/main" id="{A988728A-F645-4DA1-8DE9-5F5A7DA56C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Which monomer?</a:t>
            </a:r>
          </a:p>
        </p:txBody>
      </p:sp>
      <p:pic>
        <p:nvPicPr>
          <p:cNvPr id="6" name="Picture 5" descr="flash_icon">
            <a:extLst>
              <a:ext uri="{FF2B5EF4-FFF2-40B4-BE49-F238E27FC236}">
                <a16:creationId xmlns:a16="http://schemas.microsoft.com/office/drawing/2014/main" id="{62FE2958-0215-4E17-920C-A220D59C2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80F94B-C9B0-415D-9294-DD1656F7F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4134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5CFC1417-6185-4E11-B54B-23F0483740A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63438E70-1472-4E14-8CC0-1EF060EDD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Condensation polymerization</a:t>
            </a:r>
          </a:p>
        </p:txBody>
      </p:sp>
      <p:sp>
        <p:nvSpPr>
          <p:cNvPr id="23556" name="TextBox 3">
            <a:extLst>
              <a:ext uri="{FF2B5EF4-FFF2-40B4-BE49-F238E27FC236}">
                <a16:creationId xmlns:a16="http://schemas.microsoft.com/office/drawing/2014/main" id="{814F996E-F136-467C-964D-063A95682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754063"/>
            <a:ext cx="87995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Polymers are also formed by </a:t>
            </a:r>
            <a:r>
              <a:rPr lang="en-GB" altLang="en-US" b="1" dirty="0">
                <a:solidFill>
                  <a:srgbClr val="FF6600"/>
                </a:solidFill>
              </a:rPr>
              <a:t>condensation polymerization</a:t>
            </a:r>
            <a:r>
              <a:rPr lang="en-GB" altLang="en-US" dirty="0"/>
              <a:t>.</a:t>
            </a:r>
          </a:p>
        </p:txBody>
      </p:sp>
      <p:sp>
        <p:nvSpPr>
          <p:cNvPr id="21509" name="TextBox 4">
            <a:extLst>
              <a:ext uri="{FF2B5EF4-FFF2-40B4-BE49-F238E27FC236}">
                <a16:creationId xmlns:a16="http://schemas.microsoft.com/office/drawing/2014/main" id="{65DBC314-1095-4D78-AC9E-418604608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867025"/>
            <a:ext cx="395287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 small molecule, such as </a:t>
            </a:r>
            <a:r>
              <a:rPr lang="en-GB" altLang="en-US" b="1" dirty="0"/>
              <a:t>water</a:t>
            </a:r>
            <a:r>
              <a:rPr lang="en-GB" altLang="en-US" dirty="0"/>
              <a:t>, is removed during the reaction and a covalent bond is formed between the two monomers.</a:t>
            </a:r>
          </a:p>
        </p:txBody>
      </p:sp>
      <p:sp>
        <p:nvSpPr>
          <p:cNvPr id="23562" name="Rectangle 14">
            <a:extLst>
              <a:ext uri="{FF2B5EF4-FFF2-40B4-BE49-F238E27FC236}">
                <a16:creationId xmlns:a16="http://schemas.microsoft.com/office/drawing/2014/main" id="{DBD29003-3139-42A9-9E63-E53509E80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625600"/>
            <a:ext cx="8356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monomers join together in </a:t>
            </a:r>
            <a:r>
              <a:rPr lang="en-GB" altLang="en-US" b="1">
                <a:solidFill>
                  <a:srgbClr val="FF6600"/>
                </a:solidFill>
              </a:rPr>
              <a:t>condensation reactions</a:t>
            </a:r>
            <a:r>
              <a:rPr lang="en-GB" altLang="en-US"/>
              <a:t> to form long chains of polymers.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F40F26-38F6-4B71-A17A-99BC31FC0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216525"/>
            <a:ext cx="4241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FF6600"/>
                </a:solidFill>
              </a:rPr>
              <a:t>Nylon</a:t>
            </a:r>
            <a:r>
              <a:rPr lang="en-GB" altLang="en-US"/>
              <a:t> is a type of condensation polymer.</a:t>
            </a:r>
          </a:p>
        </p:txBody>
      </p:sp>
      <p:pic>
        <p:nvPicPr>
          <p:cNvPr id="9" name="Picture 8" descr="slide 15.jpg">
            <a:extLst>
              <a:ext uri="{FF2B5EF4-FFF2-40B4-BE49-F238E27FC236}">
                <a16:creationId xmlns:a16="http://schemas.microsoft.com/office/drawing/2014/main" id="{02ADC728-F17E-4669-B160-DB578AE96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700338"/>
            <a:ext cx="4041775" cy="323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F9CA8C6-F6B3-4C2D-974B-77D7DF84E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3562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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3. Scale, Proportion, and Quantity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030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89C6C19A-7C70-44BE-B620-E844A801F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Monomers for condensation polymers</a:t>
            </a:r>
          </a:p>
        </p:txBody>
      </p:sp>
      <p:sp>
        <p:nvSpPr>
          <p:cNvPr id="24580" name="TextBox 2">
            <a:extLst>
              <a:ext uri="{FF2B5EF4-FFF2-40B4-BE49-F238E27FC236}">
                <a16:creationId xmlns:a16="http://schemas.microsoft.com/office/drawing/2014/main" id="{69AAF618-19FD-44FE-B811-AC3994BB4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173288"/>
            <a:ext cx="81899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 simplest condensation polymers are formed by the polymerization of two </a:t>
            </a:r>
            <a:r>
              <a:rPr lang="en-GB" altLang="en-US" b="1" dirty="0"/>
              <a:t>different</a:t>
            </a:r>
            <a:r>
              <a:rPr lang="en-GB" altLang="en-US" dirty="0"/>
              <a:t> monomers.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696987-BCDB-4940-A733-7D4DF7056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643438"/>
            <a:ext cx="39163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An example of a simple condensation polymer, formed from two different monomers, is </a:t>
            </a:r>
            <a:r>
              <a:rPr lang="en-GB" altLang="en-US" b="1">
                <a:solidFill>
                  <a:srgbClr val="FF6600"/>
                </a:solidFill>
              </a:rPr>
              <a:t>polyester</a:t>
            </a:r>
            <a:r>
              <a:rPr lang="en-GB" altLang="en-US"/>
              <a:t>.  </a:t>
            </a:r>
          </a:p>
        </p:txBody>
      </p:sp>
      <p:sp>
        <p:nvSpPr>
          <p:cNvPr id="24582" name="TextBox 5">
            <a:extLst>
              <a:ext uri="{FF2B5EF4-FFF2-40B4-BE49-F238E27FC236}">
                <a16:creationId xmlns:a16="http://schemas.microsoft.com/office/drawing/2014/main" id="{B78F5F3D-A720-455D-9D6A-452249933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54063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Condensation polymerization involves monomers with </a:t>
            </a:r>
            <a:r>
              <a:rPr lang="en-GB" altLang="en-US" b="1" dirty="0"/>
              <a:t>two</a:t>
            </a:r>
            <a:r>
              <a:rPr lang="en-GB" altLang="en-US" dirty="0"/>
              <a:t> </a:t>
            </a:r>
            <a:r>
              <a:rPr lang="en-GB" altLang="en-US" b="1" dirty="0">
                <a:solidFill>
                  <a:srgbClr val="FF6600"/>
                </a:solidFill>
              </a:rPr>
              <a:t>functional groups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  <a:r>
              <a:rPr lang="en-GB" altLang="en-US" dirty="0"/>
              <a:t> A functional group is a group of atoms that are involved in chemical reactions.</a:t>
            </a:r>
          </a:p>
        </p:txBody>
      </p:sp>
      <p:pic>
        <p:nvPicPr>
          <p:cNvPr id="24583" name="Picture 5" descr="C:\Users\Charlotte.Pritchard\hexanedioic acid.png">
            <a:extLst>
              <a:ext uri="{FF2B5EF4-FFF2-40B4-BE49-F238E27FC236}">
                <a16:creationId xmlns:a16="http://schemas.microsoft.com/office/drawing/2014/main" id="{9292B0A1-C6C2-4066-9C05-86B7AEDF0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37"/>
          <a:stretch>
            <a:fillRect/>
          </a:stretch>
        </p:blipFill>
        <p:spPr bwMode="auto">
          <a:xfrm>
            <a:off x="4276725" y="3349625"/>
            <a:ext cx="4256088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8" name="TextBox 10">
            <a:extLst>
              <a:ext uri="{FF2B5EF4-FFF2-40B4-BE49-F238E27FC236}">
                <a16:creationId xmlns:a16="http://schemas.microsoft.com/office/drawing/2014/main" id="{99A6690B-C030-46CB-8186-8C6BA499A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9550" y="5553075"/>
            <a:ext cx="26336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functional groups</a:t>
            </a:r>
          </a:p>
        </p:txBody>
      </p:sp>
      <p:pic>
        <p:nvPicPr>
          <p:cNvPr id="19" name="Picture 3" descr="C:\Users\Charlotte.Pritchard\hexanedioic acid functional groups.png">
            <a:extLst>
              <a:ext uri="{FF2B5EF4-FFF2-40B4-BE49-F238E27FC236}">
                <a16:creationId xmlns:a16="http://schemas.microsoft.com/office/drawing/2014/main" id="{F6AC49DB-BCC1-4A8B-A4D7-689F9F852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22"/>
          <a:stretch>
            <a:fillRect/>
          </a:stretch>
        </p:blipFill>
        <p:spPr bwMode="auto">
          <a:xfrm>
            <a:off x="4276725" y="3348038"/>
            <a:ext cx="4256088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9FDF474-CE38-4356-BCEA-3E1979A76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3224213"/>
            <a:ext cx="35067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Each monomer has two functional groups that are the same. </a:t>
            </a:r>
          </a:p>
        </p:txBody>
      </p:sp>
      <p:pic>
        <p:nvPicPr>
          <p:cNvPr id="16" name="Picture 15" descr="slide 16 - 1.png">
            <a:extLst>
              <a:ext uri="{FF2B5EF4-FFF2-40B4-BE49-F238E27FC236}">
                <a16:creationId xmlns:a16="http://schemas.microsoft.com/office/drawing/2014/main" id="{8CE2BBAC-B202-4AE6-B4EA-47CDECEE7F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4891088"/>
            <a:ext cx="35877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slide 16 - 2.png">
            <a:extLst>
              <a:ext uri="{FF2B5EF4-FFF2-40B4-BE49-F238E27FC236}">
                <a16:creationId xmlns:a16="http://schemas.microsoft.com/office/drawing/2014/main" id="{B4F94830-3F61-4C60-A18B-F9A5A577E7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213" y="4821238"/>
            <a:ext cx="35877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A02430EC-FE30-4136-AF4E-833F421B3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D99870-1548-4898-8859-C6B6D024F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6" grpId="0"/>
      <p:bldP spid="24588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B20F845E-BF6E-4E55-8A96-7E67B7ADD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are polyesters made? (1)</a:t>
            </a:r>
          </a:p>
        </p:txBody>
      </p:sp>
      <p:sp>
        <p:nvSpPr>
          <p:cNvPr id="25604" name="TextBox 3">
            <a:extLst>
              <a:ext uri="{FF2B5EF4-FFF2-40B4-BE49-F238E27FC236}">
                <a16:creationId xmlns:a16="http://schemas.microsoft.com/office/drawing/2014/main" id="{E358E560-B571-4260-8578-234D546ED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78628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A </a:t>
            </a:r>
            <a:r>
              <a:rPr lang="en-GB" altLang="en-US" b="1"/>
              <a:t>polyester</a:t>
            </a:r>
            <a:r>
              <a:rPr lang="en-GB" altLang="en-US"/>
              <a:t> is a type of condensation polymer formed from the condensation reaction between </a:t>
            </a:r>
            <a:r>
              <a:rPr lang="en-GB" altLang="en-US" b="1"/>
              <a:t>two</a:t>
            </a:r>
            <a:r>
              <a:rPr lang="en-GB" altLang="en-US"/>
              <a:t> different types of monomer.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119E30-6322-49D6-9DDB-18F1180124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2663825"/>
            <a:ext cx="457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One monomer contains two </a:t>
            </a:r>
            <a:r>
              <a:rPr lang="en-GB" altLang="en-US" b="1" dirty="0">
                <a:solidFill>
                  <a:srgbClr val="FF6600"/>
                </a:solidFill>
              </a:rPr>
              <a:t>alcohol functional groups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B76E81-9482-49AB-B067-750E9889F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581525"/>
            <a:ext cx="38925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The other monomer contains two </a:t>
            </a:r>
            <a:r>
              <a:rPr lang="en-GB" altLang="en-US" b="1">
                <a:solidFill>
                  <a:srgbClr val="FF6600"/>
                </a:solidFill>
              </a:rPr>
              <a:t>carboxyl functional groups</a:t>
            </a:r>
            <a:r>
              <a:rPr lang="en-GB" altLang="en-US"/>
              <a:t>.</a:t>
            </a:r>
          </a:p>
        </p:txBody>
      </p:sp>
      <p:pic>
        <p:nvPicPr>
          <p:cNvPr id="10" name="Picture 9" descr="slide 17.png">
            <a:extLst>
              <a:ext uri="{FF2B5EF4-FFF2-40B4-BE49-F238E27FC236}">
                <a16:creationId xmlns:a16="http://schemas.microsoft.com/office/drawing/2014/main" id="{3BA7ABA3-DFFE-4A91-AC49-5A348EF2A6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525" y="2178050"/>
            <a:ext cx="2774950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slide 17 - 2.png">
            <a:extLst>
              <a:ext uri="{FF2B5EF4-FFF2-40B4-BE49-F238E27FC236}">
                <a16:creationId xmlns:a16="http://schemas.microsoft.com/office/drawing/2014/main" id="{16535112-19DF-42DD-82E7-828964FBA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4256088"/>
            <a:ext cx="4656138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422024A7-D2DB-415D-BD73-FE11C112E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CFC480-FF15-46B1-98B8-B088FB439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1D61A579-C919-4FC8-90A8-06ED871BB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are polyesters made? (2)</a:t>
            </a:r>
          </a:p>
        </p:txBody>
      </p:sp>
      <p:pic>
        <p:nvPicPr>
          <p:cNvPr id="29702" name="Picture 16" descr="ethandiol.png">
            <a:extLst>
              <a:ext uri="{FF2B5EF4-FFF2-40B4-BE49-F238E27FC236}">
                <a16:creationId xmlns:a16="http://schemas.microsoft.com/office/drawing/2014/main" id="{644462A8-2184-4FF5-B010-6A8538BC95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4"/>
          <a:stretch>
            <a:fillRect/>
          </a:stretch>
        </p:blipFill>
        <p:spPr bwMode="auto">
          <a:xfrm>
            <a:off x="1022350" y="2435225"/>
            <a:ext cx="2111375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17" descr="adipic acid.png">
            <a:extLst>
              <a:ext uri="{FF2B5EF4-FFF2-40B4-BE49-F238E27FC236}">
                <a16:creationId xmlns:a16="http://schemas.microsoft.com/office/drawing/2014/main" id="{8C78E94E-74D7-4C44-819C-F13872D5DD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7"/>
          <a:stretch>
            <a:fillRect/>
          </a:stretch>
        </p:blipFill>
        <p:spPr bwMode="auto">
          <a:xfrm>
            <a:off x="4848225" y="2443163"/>
            <a:ext cx="34290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18" descr="polymer.png">
            <a:extLst>
              <a:ext uri="{FF2B5EF4-FFF2-40B4-BE49-F238E27FC236}">
                <a16:creationId xmlns:a16="http://schemas.microsoft.com/office/drawing/2014/main" id="{FF33BDED-B9D7-4521-B212-1BA7E68D96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863" y="4721225"/>
            <a:ext cx="4968875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TextBox 20">
            <a:extLst>
              <a:ext uri="{FF2B5EF4-FFF2-40B4-BE49-F238E27FC236}">
                <a16:creationId xmlns:a16="http://schemas.microsoft.com/office/drawing/2014/main" id="{90261E44-AB76-4B6F-9F60-2D5489DD2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063" y="2911475"/>
            <a:ext cx="3952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800" b="1"/>
              <a:t>+</a:t>
            </a:r>
          </a:p>
        </p:txBody>
      </p:sp>
      <p:sp>
        <p:nvSpPr>
          <p:cNvPr id="26633" name="TextBox 21">
            <a:extLst>
              <a:ext uri="{FF2B5EF4-FFF2-40B4-BE49-F238E27FC236}">
                <a16:creationId xmlns:a16="http://schemas.microsoft.com/office/drawing/2014/main" id="{2D88BDCA-2656-4AAD-8DDB-8F645423B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54063"/>
            <a:ext cx="77898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One type of polyester is formed by the </a:t>
            </a:r>
            <a:r>
              <a:rPr lang="en-GB" altLang="en-US" b="1" dirty="0"/>
              <a:t>condensation polymerization</a:t>
            </a:r>
            <a:r>
              <a:rPr lang="en-GB" altLang="en-US" dirty="0"/>
              <a:t> of ethane diol and </a:t>
            </a:r>
            <a:r>
              <a:rPr lang="en-GB" altLang="en-US" dirty="0" err="1"/>
              <a:t>hexanedioic</a:t>
            </a:r>
            <a:r>
              <a:rPr lang="en-GB" altLang="en-US" dirty="0"/>
              <a:t> acid.  </a:t>
            </a:r>
          </a:p>
        </p:txBody>
      </p:sp>
      <p:sp>
        <p:nvSpPr>
          <p:cNvPr id="29708" name="TextBox 22">
            <a:extLst>
              <a:ext uri="{FF2B5EF4-FFF2-40B4-BE49-F238E27FC236}">
                <a16:creationId xmlns:a16="http://schemas.microsoft.com/office/drawing/2014/main" id="{805D4E0C-FC10-4A33-8EED-DD453BF69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1563" y="5329238"/>
            <a:ext cx="1279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+    </a:t>
            </a:r>
            <a:r>
              <a:rPr lang="en-GB" altLang="en-US" b="1">
                <a:solidFill>
                  <a:srgbClr val="FF6600"/>
                </a:solidFill>
              </a:rPr>
              <a:t>H</a:t>
            </a:r>
            <a:r>
              <a:rPr lang="en-GB" altLang="en-US" b="1" baseline="-25000">
                <a:solidFill>
                  <a:srgbClr val="FF6600"/>
                </a:solidFill>
              </a:rPr>
              <a:t>2</a:t>
            </a:r>
            <a:r>
              <a:rPr lang="en-GB" altLang="en-US" b="1">
                <a:solidFill>
                  <a:srgbClr val="FF6600"/>
                </a:solidFill>
              </a:rPr>
              <a:t>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C777BC-9E9A-42F0-8F61-7601285AF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4750" y="3811588"/>
            <a:ext cx="1806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ethane diol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C64A00-2251-4B74-A890-6BE058E5B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6050" y="3811588"/>
            <a:ext cx="2697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hexanedioic acid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547A27-763A-460A-BA23-4A3A5D27E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809750"/>
            <a:ext cx="8620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first step in the formation of the polyester is shown below: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20EFFA-FAF4-497A-8270-9AA31BB6E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863" y="6207125"/>
            <a:ext cx="2682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start of polyester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519AEE-85A9-46FB-B50F-82202929B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9713" y="6153150"/>
            <a:ext cx="9890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water</a:t>
            </a:r>
          </a:p>
        </p:txBody>
      </p:sp>
      <p:pic>
        <p:nvPicPr>
          <p:cNvPr id="18" name="Picture 174" descr="blue arrow down.png">
            <a:extLst>
              <a:ext uri="{FF2B5EF4-FFF2-40B4-BE49-F238E27FC236}">
                <a16:creationId xmlns:a16="http://schemas.microsoft.com/office/drawing/2014/main" id="{BE061724-4F43-4068-B5CD-2DCC2901D6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4225925"/>
            <a:ext cx="650875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 descr="notes_icon">
            <a:extLst>
              <a:ext uri="{FF2B5EF4-FFF2-40B4-BE49-F238E27FC236}">
                <a16:creationId xmlns:a16="http://schemas.microsoft.com/office/drawing/2014/main" id="{67ACCD29-D3FA-4170-AD66-CBEC5EE45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CA48AF0-CBF6-4152-9AAE-FD3D4EE26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/>
      <p:bldP spid="29708" grpId="0"/>
      <p:bldP spid="13" grpId="0"/>
      <p:bldP spid="14" grpId="0"/>
      <p:bldP spid="15" grpId="0"/>
      <p:bldP spid="16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306AEF18-1964-4279-BA75-FDDDDD3E6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Polyesters: building the polymer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899E44-7535-4E76-B494-37E10157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451225"/>
            <a:ext cx="81899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Multiple rounds of condensation reactions occur to form the final polyester polymer:</a:t>
            </a:r>
          </a:p>
        </p:txBody>
      </p:sp>
      <p:sp>
        <p:nvSpPr>
          <p:cNvPr id="27653" name="Rectangle 4">
            <a:extLst>
              <a:ext uri="{FF2B5EF4-FFF2-40B4-BE49-F238E27FC236}">
                <a16:creationId xmlns:a16="http://schemas.microsoft.com/office/drawing/2014/main" id="{0045DA9B-EB44-4C27-96DF-79B7D7773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754063"/>
            <a:ext cx="71643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 polyester is extended further by the addition of more monomers. </a:t>
            </a:r>
            <a:r>
              <a:rPr lang="en-GB" altLang="en-US" b="1"/>
              <a:t>Water</a:t>
            </a:r>
            <a:r>
              <a:rPr lang="en-GB" altLang="en-US"/>
              <a:t> is released during each condensation reaction.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F2A4A6-C9EC-4B1A-ABB5-0D176401C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038" y="2430463"/>
            <a:ext cx="363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778741-0DD2-4B30-B0EF-F78B0908A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8375" y="2430463"/>
            <a:ext cx="363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+</a:t>
            </a:r>
          </a:p>
        </p:txBody>
      </p:sp>
      <p:pic>
        <p:nvPicPr>
          <p:cNvPr id="15" name="Picture 14" descr="polymer2.png">
            <a:extLst>
              <a:ext uri="{FF2B5EF4-FFF2-40B4-BE49-F238E27FC236}">
                <a16:creationId xmlns:a16="http://schemas.microsoft.com/office/drawing/2014/main" id="{19A9857C-276B-409D-95C6-97724627A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4692650"/>
            <a:ext cx="8532813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Double Bracket 17">
            <a:extLst>
              <a:ext uri="{FF2B5EF4-FFF2-40B4-BE49-F238E27FC236}">
                <a16:creationId xmlns:a16="http://schemas.microsoft.com/office/drawing/2014/main" id="{360EAD2D-24A5-4FA4-B7F9-A429C3FDF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4524375"/>
            <a:ext cx="8193087" cy="1568450"/>
          </a:xfrm>
          <a:prstGeom prst="bracketPair">
            <a:avLst>
              <a:gd name="adj" fmla="val 16667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14" name="Picture 133" descr="slide 19 - 1.png">
            <a:extLst>
              <a:ext uri="{FF2B5EF4-FFF2-40B4-BE49-F238E27FC236}">
                <a16:creationId xmlns:a16="http://schemas.microsoft.com/office/drawing/2014/main" id="{7EE7F315-DFC9-4714-A437-BE4DEE21AB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2092325"/>
            <a:ext cx="3821112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slide 19 - 2.png">
            <a:extLst>
              <a:ext uri="{FF2B5EF4-FFF2-40B4-BE49-F238E27FC236}">
                <a16:creationId xmlns:a16="http://schemas.microsoft.com/office/drawing/2014/main" id="{9F52C5A7-7633-4594-A415-3857432C62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850" y="2151063"/>
            <a:ext cx="1614488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slide 19 - 3.png">
            <a:extLst>
              <a:ext uri="{FF2B5EF4-FFF2-40B4-BE49-F238E27FC236}">
                <a16:creationId xmlns:a16="http://schemas.microsoft.com/office/drawing/2014/main" id="{689C215B-FA7A-46DA-99AA-A95CB0E805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863" y="2117725"/>
            <a:ext cx="268128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 descr="notes_icon">
            <a:extLst>
              <a:ext uri="{FF2B5EF4-FFF2-40B4-BE49-F238E27FC236}">
                <a16:creationId xmlns:a16="http://schemas.microsoft.com/office/drawing/2014/main" id="{32C7A4C2-557D-40F0-B2BE-BE3533F12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77A41E1-E1DB-464E-8823-01778C89F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1CEC8D68-8956-4FD0-A8B1-402B91C32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Repeating units and polyesters</a:t>
            </a:r>
          </a:p>
        </p:txBody>
      </p:sp>
      <p:sp>
        <p:nvSpPr>
          <p:cNvPr id="28675" name="TextBox 2">
            <a:extLst>
              <a:ext uri="{FF2B5EF4-FFF2-40B4-BE49-F238E27FC236}">
                <a16:creationId xmlns:a16="http://schemas.microsoft.com/office/drawing/2014/main" id="{232325CE-A980-4757-9ABB-FD66BCA7E1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54063"/>
            <a:ext cx="86328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To avoid having to write out the whole chain, a shorthand formula is used to show only the </a:t>
            </a:r>
            <a:r>
              <a:rPr lang="en-GB" altLang="en-US" dirty="0">
                <a:solidFill>
                  <a:srgbClr val="010066"/>
                </a:solidFill>
              </a:rPr>
              <a:t>repeating unit </a:t>
            </a:r>
            <a:r>
              <a:rPr lang="en-GB" altLang="en-US" dirty="0"/>
              <a:t>in the polymer.  </a:t>
            </a: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DD812D35-A86D-468F-AD2F-3003FA95E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033963"/>
            <a:ext cx="85137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“</a:t>
            </a:r>
            <a:r>
              <a:rPr lang="en-GB" altLang="en-US" i="1" dirty="0">
                <a:solidFill>
                  <a:srgbClr val="010066"/>
                </a:solidFill>
              </a:rPr>
              <a:t>n</a:t>
            </a:r>
            <a:r>
              <a:rPr lang="en-GB" altLang="en-US" dirty="0">
                <a:solidFill>
                  <a:srgbClr val="010066"/>
                </a:solidFill>
              </a:rPr>
              <a:t>” means that the polymer contains a very large number of the repeating unit shown in the brackets.</a:t>
            </a:r>
          </a:p>
        </p:txBody>
      </p:sp>
      <p:pic>
        <p:nvPicPr>
          <p:cNvPr id="6" name="Picture 5" descr="polyester repeating unit.png">
            <a:extLst>
              <a:ext uri="{FF2B5EF4-FFF2-40B4-BE49-F238E27FC236}">
                <a16:creationId xmlns:a16="http://schemas.microsoft.com/office/drawing/2014/main" id="{CF967486-113F-4BD4-8E9A-76986E6558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3" y="2082800"/>
            <a:ext cx="8301037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ouble Bracket 6">
            <a:extLst>
              <a:ext uri="{FF2B5EF4-FFF2-40B4-BE49-F238E27FC236}">
                <a16:creationId xmlns:a16="http://schemas.microsoft.com/office/drawing/2014/main" id="{B6DDF894-CEF4-48B4-BA7C-37E1F3CC2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25" y="1960563"/>
            <a:ext cx="7772400" cy="2695575"/>
          </a:xfrm>
          <a:prstGeom prst="bracketPair">
            <a:avLst>
              <a:gd name="adj" fmla="val 16667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608694-BE5C-43D0-AF08-21CEFC28B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75" y="4259263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3200" b="1" i="1"/>
              <a:t>n</a:t>
            </a:r>
          </a:p>
        </p:txBody>
      </p:sp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E3B209D-F723-4517-8764-85A6CB010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C712796E-6F27-4949-8D8A-0DF5741B4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Different polyesters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606C00-9A5C-4BFD-BB73-F16A09DA6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184400"/>
            <a:ext cx="8585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However, the different polyesters vary in how they are made and the structure of the monomers used to make them.</a:t>
            </a:r>
          </a:p>
        </p:txBody>
      </p:sp>
      <p:sp>
        <p:nvSpPr>
          <p:cNvPr id="29701" name="TextBox 4">
            <a:extLst>
              <a:ext uri="{FF2B5EF4-FFF2-40B4-BE49-F238E27FC236}">
                <a16:creationId xmlns:a16="http://schemas.microsoft.com/office/drawing/2014/main" id="{BCE7C0F6-077E-4744-924D-CEF5E11B8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54063"/>
            <a:ext cx="7754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All polyesters are made by the reaction between a </a:t>
            </a:r>
            <a:r>
              <a:rPr lang="en-GB" altLang="en-US" b="1" dirty="0"/>
              <a:t>carboxylic acid </a:t>
            </a:r>
            <a:r>
              <a:rPr lang="en-GB" altLang="en-US" dirty="0"/>
              <a:t>with two -COOH groups and an </a:t>
            </a:r>
            <a:r>
              <a:rPr lang="en-GB" altLang="en-US" b="1" dirty="0"/>
              <a:t>alcohol</a:t>
            </a:r>
            <a:r>
              <a:rPr lang="en-GB" altLang="en-US" dirty="0"/>
              <a:t> with two -OH groups.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B214D1-47F6-4068-B48D-178875FF7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3246438"/>
            <a:ext cx="39290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Polyesters have many different uses, including: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32DE09-B709-4B4C-A6EA-6EBCE2F23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306888"/>
            <a:ext cx="2136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clothing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F9BE7-AEA7-4063-89D9-53CCFD417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99038"/>
            <a:ext cx="2447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plastic bottles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5D907-AAFD-4350-9691-A66DE640E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691188"/>
            <a:ext cx="2741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60363" indent="-36036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food packaging.</a:t>
            </a:r>
          </a:p>
        </p:txBody>
      </p:sp>
      <p:pic>
        <p:nvPicPr>
          <p:cNvPr id="11" name="Picture 10" descr="slide 21.jpg">
            <a:extLst>
              <a:ext uri="{FF2B5EF4-FFF2-40B4-BE49-F238E27FC236}">
                <a16:creationId xmlns:a16="http://schemas.microsoft.com/office/drawing/2014/main" id="{FD2BAEEF-A83C-4214-834E-D54425659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13" y="3098800"/>
            <a:ext cx="3959225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0A77DC-ED43-4131-91C4-853EA0EFA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31338704-211A-4CCF-898A-43682FC09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Making condensation polymers: nylon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69690-9EC1-44E7-8750-B46E2AEA2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668588"/>
            <a:ext cx="56372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Nylon can also be produced in a laboratory without the need for heating. </a:t>
            </a:r>
          </a:p>
        </p:txBody>
      </p:sp>
      <p:sp>
        <p:nvSpPr>
          <p:cNvPr id="30725" name="TextBox 5">
            <a:extLst>
              <a:ext uri="{FF2B5EF4-FFF2-40B4-BE49-F238E27FC236}">
                <a16:creationId xmlns:a16="http://schemas.microsoft.com/office/drawing/2014/main" id="{4F52EC3C-D192-4D40-87A2-6651806B8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54063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>
                <a:solidFill>
                  <a:srgbClr val="010066"/>
                </a:solidFill>
              </a:rPr>
              <a:t>Nylon</a:t>
            </a:r>
            <a:r>
              <a:rPr lang="en-GB" altLang="en-US"/>
              <a:t> is a condensation polymer produced in the fabric industry. The condensation reaction occurs at very high temperatures, producing molten nylon.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78C191-B9D7-4CE6-A6E9-F90ECD4C4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214813"/>
            <a:ext cx="50831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Aqueous solutions of the monomers are added to a beaker. A </a:t>
            </a:r>
            <a:r>
              <a:rPr lang="en-GB" altLang="en-US" dirty="0" err="1"/>
              <a:t>gray</a:t>
            </a:r>
            <a:r>
              <a:rPr lang="en-GB" altLang="en-US" dirty="0"/>
              <a:t> film of nylon will form that can be pulled out of the solution as a thread, using tweezers or a rod.</a:t>
            </a:r>
          </a:p>
        </p:txBody>
      </p:sp>
      <p:pic>
        <p:nvPicPr>
          <p:cNvPr id="10" name="Picture 9" descr="nylon_lap_experiment.png">
            <a:extLst>
              <a:ext uri="{FF2B5EF4-FFF2-40B4-BE49-F238E27FC236}">
                <a16:creationId xmlns:a16="http://schemas.microsoft.com/office/drawing/2014/main" id="{65C12181-C692-4E56-A55B-34444073AF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988" y="1827213"/>
            <a:ext cx="1916112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2F3631-7316-4497-9170-D44EA3D77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9688" y="3789363"/>
            <a:ext cx="1003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/>
              <a:t>nylon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031BB7E-3E04-471B-9AF3-05BEC29C4D40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7086600" y="4057650"/>
            <a:ext cx="517525" cy="0"/>
          </a:xfrm>
          <a:prstGeom prst="straightConnector1">
            <a:avLst/>
          </a:prstGeom>
          <a:noFill/>
          <a:ln w="38100" algn="ctr">
            <a:solidFill>
              <a:srgbClr val="010066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EEB891C0-C26D-43CE-B81F-EB2A1D8B7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polythene_balls">
            <a:extLst>
              <a:ext uri="{FF2B5EF4-FFF2-40B4-BE49-F238E27FC236}">
                <a16:creationId xmlns:a16="http://schemas.microsoft.com/office/drawing/2014/main" id="{8A4AB07B-EFB4-4193-9756-EE05EAE82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550" y="1603375"/>
            <a:ext cx="5783263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 descr="polythene_symbols">
            <a:extLst>
              <a:ext uri="{FF2B5EF4-FFF2-40B4-BE49-F238E27FC236}">
                <a16:creationId xmlns:a16="http://schemas.microsoft.com/office/drawing/2014/main" id="{AA1686A8-B03B-487A-A98D-E3F274B60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3502025"/>
            <a:ext cx="5829300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>
            <a:extLst>
              <a:ext uri="{FF2B5EF4-FFF2-40B4-BE49-F238E27FC236}">
                <a16:creationId xmlns:a16="http://schemas.microsoft.com/office/drawing/2014/main" id="{EC4AEE00-7B41-4058-BA9F-4DEAAC0DC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Polymers are long chains of atoms joined together by strong </a:t>
            </a:r>
            <a:r>
              <a:rPr lang="en-GB" altLang="en-US" b="1">
                <a:solidFill>
                  <a:srgbClr val="FF6600"/>
                </a:solidFill>
              </a:rPr>
              <a:t>covalent bonds</a:t>
            </a:r>
            <a:r>
              <a:rPr lang="en-GB" altLang="en-US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6389" name="Rectangle 6">
            <a:extLst>
              <a:ext uri="{FF2B5EF4-FFF2-40B4-BE49-F238E27FC236}">
                <a16:creationId xmlns:a16="http://schemas.microsoft.com/office/drawing/2014/main" id="{5CEC171E-79AE-43D6-8FFB-E8F75C5B2B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Structure of polymers</a:t>
            </a:r>
          </a:p>
        </p:txBody>
      </p:sp>
      <p:sp>
        <p:nvSpPr>
          <p:cNvPr id="360455" name="Text Box 7">
            <a:extLst>
              <a:ext uri="{FF2B5EF4-FFF2-40B4-BE49-F238E27FC236}">
                <a16:creationId xmlns:a16="http://schemas.microsoft.com/office/drawing/2014/main" id="{F15FEA35-7380-44ED-AE24-D0BD5E27D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288" y="3021013"/>
            <a:ext cx="155733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covalent bond</a:t>
            </a:r>
          </a:p>
        </p:txBody>
      </p:sp>
      <p:sp>
        <p:nvSpPr>
          <p:cNvPr id="21514" name="Rectangle 21">
            <a:extLst>
              <a:ext uri="{FF2B5EF4-FFF2-40B4-BE49-F238E27FC236}">
                <a16:creationId xmlns:a16="http://schemas.microsoft.com/office/drawing/2014/main" id="{8300C37A-7639-47B6-A885-8DF27CBF7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010150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building blocks of polymers are called </a:t>
            </a:r>
            <a:r>
              <a:rPr lang="en-GB" altLang="en-US" b="1" dirty="0">
                <a:solidFill>
                  <a:srgbClr val="FF6600"/>
                </a:solidFill>
              </a:rPr>
              <a:t>monomers</a:t>
            </a:r>
            <a:r>
              <a:rPr lang="en-GB" altLang="en-US" dirty="0">
                <a:solidFill>
                  <a:srgbClr val="010066"/>
                </a:solidFill>
              </a:rPr>
              <a:t>. These join together to form long polymer molecules in a </a:t>
            </a:r>
            <a:r>
              <a:rPr lang="en-GB" altLang="en-US" b="1" dirty="0">
                <a:solidFill>
                  <a:srgbClr val="FF6600"/>
                </a:solidFill>
              </a:rPr>
              <a:t>polymerization</a:t>
            </a:r>
            <a:r>
              <a:rPr lang="en-GB" altLang="en-US" dirty="0">
                <a:solidFill>
                  <a:srgbClr val="010066"/>
                </a:solidFill>
              </a:rPr>
              <a:t> reaction. </a:t>
            </a:r>
          </a:p>
        </p:txBody>
      </p:sp>
      <p:pic>
        <p:nvPicPr>
          <p:cNvPr id="12" name="Picture 11" descr="Polymers_8.png">
            <a:extLst>
              <a:ext uri="{FF2B5EF4-FFF2-40B4-BE49-F238E27FC236}">
                <a16:creationId xmlns:a16="http://schemas.microsoft.com/office/drawing/2014/main" id="{991D12F6-68C3-4043-84C7-507981B4E1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663" y="2178050"/>
            <a:ext cx="1492250" cy="224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139CBB1D-8C0A-4B8B-B383-D7EA738D0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B1E8A95-50A3-4F23-9649-EEA82B1F4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5" grpId="0"/>
      <p:bldP spid="215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36807481-D852-4333-A33E-09C9D6391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Natural polymers</a:t>
            </a:r>
          </a:p>
        </p:txBody>
      </p:sp>
      <p:sp>
        <p:nvSpPr>
          <p:cNvPr id="13316" name="TextBox 4">
            <a:extLst>
              <a:ext uri="{FF2B5EF4-FFF2-40B4-BE49-F238E27FC236}">
                <a16:creationId xmlns:a16="http://schemas.microsoft.com/office/drawing/2014/main" id="{B180BE34-7C78-44C7-B0FC-5587C339B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801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All living things, from plants to animals, are made of polymers. Polymers from living things are called </a:t>
            </a:r>
            <a:r>
              <a:rPr lang="en-GB" altLang="en-US" b="1" dirty="0">
                <a:solidFill>
                  <a:srgbClr val="FF6600"/>
                </a:solidFill>
              </a:rPr>
              <a:t>natural polymers</a:t>
            </a:r>
            <a:r>
              <a:rPr lang="en-GB" altLang="en-US" dirty="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0B4DCE-A7A3-4A64-8B04-716AACCC2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704975"/>
            <a:ext cx="3662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Natural polymers include: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A94A0D-7ECE-4CC3-896A-C3594FB91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738" y="2259013"/>
            <a:ext cx="1520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silk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FF0425-EF5C-4A0D-A149-F9493D8A9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738" y="2811463"/>
            <a:ext cx="1652587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DNA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3E184B-C72C-4106-B603-2F2803601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738" y="3365500"/>
            <a:ext cx="1603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protein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DE550D-3252-43CE-8348-FB2A24BB35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738" y="3917950"/>
            <a:ext cx="1816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rubber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6904B1-95FB-40F4-9B4D-974A7FB04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738" y="4470400"/>
            <a:ext cx="1601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starch.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F059A7-DF03-436C-9459-57304C5549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024438"/>
            <a:ext cx="8801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Some natural polymers can be extracted and converted into useful products. For example, silk produced by silkworms is used to make clothing.</a:t>
            </a:r>
          </a:p>
        </p:txBody>
      </p:sp>
      <p:pic>
        <p:nvPicPr>
          <p:cNvPr id="16" name="Picture 15" descr="Noppharat4569_silkworms_shutterstock.jpg">
            <a:extLst>
              <a:ext uri="{FF2B5EF4-FFF2-40B4-BE49-F238E27FC236}">
                <a16:creationId xmlns:a16="http://schemas.microsoft.com/office/drawing/2014/main" id="{C75D7242-9137-4D17-A874-D94F12E31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3" b="4742"/>
          <a:stretch>
            <a:fillRect/>
          </a:stretch>
        </p:blipFill>
        <p:spPr bwMode="auto">
          <a:xfrm>
            <a:off x="3336925" y="2195513"/>
            <a:ext cx="49498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notes_icon">
            <a:extLst>
              <a:ext uri="{FF2B5EF4-FFF2-40B4-BE49-F238E27FC236}">
                <a16:creationId xmlns:a16="http://schemas.microsoft.com/office/drawing/2014/main" id="{146BE017-37A2-4143-9EE0-D2C185ADC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C6BF1AA-B44B-4BF8-8F93-C21E4BCB6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2" descr="C:\CVS\production\GCSEChemistry\src\images\nylon_coloa studio-shutterstock_410849401.jpg">
            <a:extLst>
              <a:ext uri="{FF2B5EF4-FFF2-40B4-BE49-F238E27FC236}">
                <a16:creationId xmlns:a16="http://schemas.microsoft.com/office/drawing/2014/main" id="{5D24EF2B-34EF-46E5-A27B-811226336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88" y="2319338"/>
            <a:ext cx="355282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itle 1">
            <a:extLst>
              <a:ext uri="{FF2B5EF4-FFF2-40B4-BE49-F238E27FC236}">
                <a16:creationId xmlns:a16="http://schemas.microsoft.com/office/drawing/2014/main" id="{0CD2E0F9-9198-401E-B4D0-F8DDB111C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Synthetic polymers</a:t>
            </a:r>
          </a:p>
        </p:txBody>
      </p:sp>
      <p:sp>
        <p:nvSpPr>
          <p:cNvPr id="14341" name="TextBox 4">
            <a:extLst>
              <a:ext uri="{FF2B5EF4-FFF2-40B4-BE49-F238E27FC236}">
                <a16:creationId xmlns:a16="http://schemas.microsoft.com/office/drawing/2014/main" id="{B9098831-E573-482A-BA84-F68A7DA00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78517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Polymers that are synthesized in a laboratory are called </a:t>
            </a:r>
            <a:r>
              <a:rPr lang="en-GB" altLang="en-US" b="1" dirty="0">
                <a:solidFill>
                  <a:srgbClr val="FF6600"/>
                </a:solidFill>
              </a:rPr>
              <a:t>synthetic polymers</a:t>
            </a:r>
            <a:r>
              <a:rPr lang="en-GB" altLang="en-US" dirty="0"/>
              <a:t>. These are made from substances extracted from the Earth’s crust.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C363E7-E53A-4E50-B171-73D64762C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65338"/>
            <a:ext cx="4727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Synthetic polymers include: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B41CF5-C065-46A9-B258-D260BF71A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2608263"/>
            <a:ext cx="1738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nylon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B5D18B-EC24-4C0C-A027-243767C14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3692525"/>
            <a:ext cx="26209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polyethene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C7C9D2-FF17-4B36-8D60-621AFB97B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4235450"/>
            <a:ext cx="2490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polystyrene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47331F-3BF5-446A-94A6-B63617EB8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4778375"/>
            <a:ext cx="18367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Kevlar.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56F82C-7683-4D21-81C0-8416B1AE9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3151188"/>
            <a:ext cx="2244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4013" indent="-354013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6600"/>
              </a:buClr>
              <a:buFont typeface="Wingdings" panose="05000000000000000000" pitchFamily="2" charset="2"/>
              <a:buChar char="l"/>
            </a:pPr>
            <a:r>
              <a:rPr lang="en-GB" altLang="en-US"/>
              <a:t>polyester</a:t>
            </a:r>
          </a:p>
        </p:txBody>
      </p:sp>
      <p:pic>
        <p:nvPicPr>
          <p:cNvPr id="14" name="Picture 20" descr="shutterstock_60877456_tkemot_ed">
            <a:extLst>
              <a:ext uri="{FF2B5EF4-FFF2-40B4-BE49-F238E27FC236}">
                <a16:creationId xmlns:a16="http://schemas.microsoft.com/office/drawing/2014/main" id="{6CBD7E4A-BC18-4DAF-9A79-678FF147B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950" y="2568575"/>
            <a:ext cx="1928813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49CFEED-7CB0-40CD-993F-569AAB69E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2888"/>
            <a:ext cx="86344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These polymers can be designed to have particular properties specific to their function. </a:t>
            </a:r>
          </a:p>
        </p:txBody>
      </p:sp>
      <p:pic>
        <p:nvPicPr>
          <p:cNvPr id="15" name="Picture 9" descr="notes_icon">
            <a:extLst>
              <a:ext uri="{FF2B5EF4-FFF2-40B4-BE49-F238E27FC236}">
                <a16:creationId xmlns:a16="http://schemas.microsoft.com/office/drawing/2014/main" id="{25FEE82A-268E-4BB1-BC4A-457077566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4933A95-0F4C-499E-A059-5B7EF9A92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BBB43F36-1D24-4571-8FA3-4AF0098C3B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Natural and synthetic polymers</a:t>
            </a:r>
          </a:p>
        </p:txBody>
      </p:sp>
      <p:pic>
        <p:nvPicPr>
          <p:cNvPr id="8" name="Picture 5" descr="flash_icon">
            <a:extLst>
              <a:ext uri="{FF2B5EF4-FFF2-40B4-BE49-F238E27FC236}">
                <a16:creationId xmlns:a16="http://schemas.microsoft.com/office/drawing/2014/main" id="{5CD2E553-E673-45B0-BBA9-32B8D97A7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9324" y="112712"/>
            <a:ext cx="3857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notes_icon">
            <a:extLst>
              <a:ext uri="{FF2B5EF4-FFF2-40B4-BE49-F238E27FC236}">
                <a16:creationId xmlns:a16="http://schemas.microsoft.com/office/drawing/2014/main" id="{9521E6D8-3AB5-422E-9E41-073954546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65222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9AF13FB-AC9D-4F97-999A-D9018783C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19841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A1520147-8DDC-4D26-BAB9-A0AEA4005D5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06DCBAEC-1503-4D11-B120-1753A01FE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Intermolecular forces</a:t>
            </a:r>
          </a:p>
        </p:txBody>
      </p:sp>
      <p:sp>
        <p:nvSpPr>
          <p:cNvPr id="17412" name="TextBox 4">
            <a:extLst>
              <a:ext uri="{FF2B5EF4-FFF2-40B4-BE49-F238E27FC236}">
                <a16:creationId xmlns:a16="http://schemas.microsoft.com/office/drawing/2014/main" id="{72B8DFC2-5136-4568-A403-7FF5EBBBF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7691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Multiple polymer molecules are held together by </a:t>
            </a:r>
            <a:r>
              <a:rPr lang="en-GB" altLang="en-US" b="1">
                <a:solidFill>
                  <a:srgbClr val="FF6600"/>
                </a:solidFill>
              </a:rPr>
              <a:t>intermolecular forces</a:t>
            </a:r>
            <a:r>
              <a:rPr lang="en-GB" altLang="en-US"/>
              <a:t>.</a:t>
            </a:r>
          </a:p>
        </p:txBody>
      </p:sp>
      <p:sp>
        <p:nvSpPr>
          <p:cNvPr id="22533" name="TextBox 6">
            <a:extLst>
              <a:ext uri="{FF2B5EF4-FFF2-40B4-BE49-F238E27FC236}">
                <a16:creationId xmlns:a16="http://schemas.microsoft.com/office/drawing/2014/main" id="{E841D35B-8D15-45D8-A2C5-345203A68C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327525"/>
            <a:ext cx="7491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These forces determine the properties of the polymer.</a:t>
            </a:r>
          </a:p>
        </p:txBody>
      </p:sp>
      <p:sp>
        <p:nvSpPr>
          <p:cNvPr id="22534" name="TextBox 7">
            <a:extLst>
              <a:ext uri="{FF2B5EF4-FFF2-40B4-BE49-F238E27FC236}">
                <a16:creationId xmlns:a16="http://schemas.microsoft.com/office/drawing/2014/main" id="{1F1DE821-21A7-4811-B972-E154FFAE6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4953000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Substances made of polymers are </a:t>
            </a:r>
            <a:r>
              <a:rPr lang="en-GB" altLang="en-US" b="1"/>
              <a:t>solid</a:t>
            </a:r>
            <a:r>
              <a:rPr lang="en-GB" altLang="en-US"/>
              <a:t> at room temperature due to the </a:t>
            </a:r>
            <a:r>
              <a:rPr lang="en-GB" altLang="en-US" b="1"/>
              <a:t>strong</a:t>
            </a:r>
            <a:r>
              <a:rPr lang="en-GB" altLang="en-US"/>
              <a:t> intermolecular forces between the polymer molecules.</a:t>
            </a:r>
          </a:p>
        </p:txBody>
      </p:sp>
      <p:pic>
        <p:nvPicPr>
          <p:cNvPr id="17415" name="Picture 31" descr="Picture8.jpg">
            <a:extLst>
              <a:ext uri="{FF2B5EF4-FFF2-40B4-BE49-F238E27FC236}">
                <a16:creationId xmlns:a16="http://schemas.microsoft.com/office/drawing/2014/main" id="{E3439465-8EF6-4808-9FC3-FD58CE81C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2060575"/>
            <a:ext cx="8575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9" name="TextBox 38">
            <a:extLst>
              <a:ext uri="{FF2B5EF4-FFF2-40B4-BE49-F238E27FC236}">
                <a16:creationId xmlns:a16="http://schemas.microsoft.com/office/drawing/2014/main" id="{E5F6CC99-D26B-4E1E-AC89-E873236D0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6088" y="3700463"/>
            <a:ext cx="306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/>
              <a:t>intermolecular forces</a:t>
            </a:r>
          </a:p>
        </p:txBody>
      </p:sp>
      <p:pic>
        <p:nvPicPr>
          <p:cNvPr id="11" name="Picture 10" descr="Polymers_9.1.png">
            <a:extLst>
              <a:ext uri="{FF2B5EF4-FFF2-40B4-BE49-F238E27FC236}">
                <a16:creationId xmlns:a16="http://schemas.microsoft.com/office/drawing/2014/main" id="{04A46F26-1129-4F9E-81D5-A65AADF2B4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788" y="2659063"/>
            <a:ext cx="159067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244A194-9DCB-473E-8490-AFD30F37A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F34674-B8B7-4081-9E32-C9DC585E0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/>
      <p:bldP spid="174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E6C78AC4-312C-4446-80FC-4AF5C79D1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Chain length and intermolecular forces</a:t>
            </a:r>
          </a:p>
        </p:txBody>
      </p:sp>
      <p:sp>
        <p:nvSpPr>
          <p:cNvPr id="22531" name="Rectangle 47">
            <a:extLst>
              <a:ext uri="{FF2B5EF4-FFF2-40B4-BE49-F238E27FC236}">
                <a16:creationId xmlns:a16="http://schemas.microsoft.com/office/drawing/2014/main" id="{565A71ED-99E9-44BC-A226-7AA3D5147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5322888"/>
            <a:ext cx="8356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dirty="0"/>
              <a:t>Longer-chain polymers will be </a:t>
            </a:r>
            <a:r>
              <a:rPr lang="en-US" altLang="en-US" dirty="0">
                <a:solidFill>
                  <a:srgbClr val="010066"/>
                </a:solidFill>
              </a:rPr>
              <a:t>harder, stronger </a:t>
            </a:r>
            <a:r>
              <a:rPr lang="en-US" altLang="en-US" dirty="0"/>
              <a:t>and have </a:t>
            </a:r>
            <a:r>
              <a:rPr lang="en-US" altLang="en-US" dirty="0">
                <a:solidFill>
                  <a:srgbClr val="010066"/>
                </a:solidFill>
              </a:rPr>
              <a:t>higher</a:t>
            </a:r>
            <a:r>
              <a:rPr lang="en-US" altLang="en-US" b="1" dirty="0">
                <a:solidFill>
                  <a:srgbClr val="FF6600"/>
                </a:solidFill>
              </a:rPr>
              <a:t> </a:t>
            </a:r>
            <a:r>
              <a:rPr lang="en-US" altLang="en-US" dirty="0">
                <a:solidFill>
                  <a:srgbClr val="010066"/>
                </a:solidFill>
              </a:rPr>
              <a:t>melting points</a:t>
            </a:r>
            <a:r>
              <a:rPr lang="en-US" altLang="en-US" dirty="0"/>
              <a:t>.</a:t>
            </a:r>
            <a:endParaRPr lang="en-GB" altLang="en-US" dirty="0"/>
          </a:p>
        </p:txBody>
      </p:sp>
      <p:sp>
        <p:nvSpPr>
          <p:cNvPr id="18436" name="Rectangle 46">
            <a:extLst>
              <a:ext uri="{FF2B5EF4-FFF2-40B4-BE49-F238E27FC236}">
                <a16:creationId xmlns:a16="http://schemas.microsoft.com/office/drawing/2014/main" id="{4CF4B3AE-6488-47A7-899B-2FED24F7E9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788988"/>
            <a:ext cx="83486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The</a:t>
            </a:r>
            <a:r>
              <a:rPr lang="en-US" altLang="en-US" b="1">
                <a:solidFill>
                  <a:srgbClr val="FF6600"/>
                </a:solidFill>
              </a:rPr>
              <a:t> </a:t>
            </a:r>
            <a:r>
              <a:rPr lang="en-US" altLang="en-US">
                <a:solidFill>
                  <a:srgbClr val="010066"/>
                </a:solidFill>
              </a:rPr>
              <a:t>intermolecular (IM) forces </a:t>
            </a:r>
            <a:r>
              <a:rPr lang="en-US" altLang="en-US"/>
              <a:t>increase as the molecules get larger. </a:t>
            </a:r>
            <a:endParaRPr lang="en-GB" altLang="en-US"/>
          </a:p>
        </p:txBody>
      </p:sp>
      <p:sp>
        <p:nvSpPr>
          <p:cNvPr id="71" name="Rectangle 4">
            <a:extLst>
              <a:ext uri="{FF2B5EF4-FFF2-40B4-BE49-F238E27FC236}">
                <a16:creationId xmlns:a16="http://schemas.microsoft.com/office/drawing/2014/main" id="{1FDA250F-1F4A-4264-BE44-0F71DAEB55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3006725"/>
            <a:ext cx="279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>
                <a:solidFill>
                  <a:srgbClr val="010066"/>
                </a:solidFill>
              </a:rPr>
              <a:t>short chain = </a:t>
            </a:r>
          </a:p>
          <a:p>
            <a:r>
              <a:rPr lang="en-US" altLang="en-US" b="1">
                <a:solidFill>
                  <a:srgbClr val="010066"/>
                </a:solidFill>
              </a:rPr>
              <a:t>weaker IM forces</a:t>
            </a:r>
            <a:endParaRPr lang="en-GB" altLang="en-US" b="1">
              <a:solidFill>
                <a:srgbClr val="010066"/>
              </a:solidFill>
            </a:endParaRPr>
          </a:p>
        </p:txBody>
      </p:sp>
      <p:sp>
        <p:nvSpPr>
          <p:cNvPr id="72" name="Rectangle 41">
            <a:extLst>
              <a:ext uri="{FF2B5EF4-FFF2-40B4-BE49-F238E27FC236}">
                <a16:creationId xmlns:a16="http://schemas.microsoft.com/office/drawing/2014/main" id="{9598BE3C-88F7-4CBD-9AAE-1593A844A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4225925"/>
            <a:ext cx="2987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1">
                <a:solidFill>
                  <a:srgbClr val="010066"/>
                </a:solidFill>
              </a:rPr>
              <a:t>long chain = </a:t>
            </a:r>
          </a:p>
          <a:p>
            <a:r>
              <a:rPr lang="en-US" altLang="en-US" b="1">
                <a:solidFill>
                  <a:srgbClr val="010066"/>
                </a:solidFill>
              </a:rPr>
              <a:t>stronger IM forces</a:t>
            </a:r>
            <a:endParaRPr lang="en-GB" altLang="en-US" b="1">
              <a:solidFill>
                <a:srgbClr val="010066"/>
              </a:solidFill>
            </a:endParaRPr>
          </a:p>
        </p:txBody>
      </p:sp>
      <p:sp>
        <p:nvSpPr>
          <p:cNvPr id="23562" name="Rectangle 37">
            <a:extLst>
              <a:ext uri="{FF2B5EF4-FFF2-40B4-BE49-F238E27FC236}">
                <a16:creationId xmlns:a16="http://schemas.microsoft.com/office/drawing/2014/main" id="{06CDB760-FE9D-4EFC-B74F-8E1572EF4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1914525"/>
            <a:ext cx="83788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This means that the intermolecular forces are stronger between polymers with longer chains.</a:t>
            </a:r>
            <a:endParaRPr lang="en-GB" altLang="en-US"/>
          </a:p>
        </p:txBody>
      </p:sp>
      <p:pic>
        <p:nvPicPr>
          <p:cNvPr id="39" name="Picture 38" descr="Picture9.jpg">
            <a:extLst>
              <a:ext uri="{FF2B5EF4-FFF2-40B4-BE49-F238E27FC236}">
                <a16:creationId xmlns:a16="http://schemas.microsoft.com/office/drawing/2014/main" id="{D382624E-FEBB-42BB-9A8D-7AF2C2D1F9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2987675"/>
            <a:ext cx="254158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 descr="Picture10.jpg">
            <a:extLst>
              <a:ext uri="{FF2B5EF4-FFF2-40B4-BE49-F238E27FC236}">
                <a16:creationId xmlns:a16="http://schemas.microsoft.com/office/drawing/2014/main" id="{A6D10859-291A-4B0E-B74A-740FDDB24B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88" y="4271963"/>
            <a:ext cx="5418137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755FEE2-560A-4FBF-AC8C-BE635D900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819BBBF-4051-49BC-A144-A12A06B48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71" grpId="0"/>
      <p:bldP spid="72" grpId="0"/>
      <p:bldP spid="235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450" name="Picture 2" descr="polythene_balls">
            <a:extLst>
              <a:ext uri="{FF2B5EF4-FFF2-40B4-BE49-F238E27FC236}">
                <a16:creationId xmlns:a16="http://schemas.microsoft.com/office/drawing/2014/main" id="{3EB7481E-E96C-457E-B448-A1A579706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363" y="3106738"/>
            <a:ext cx="5783262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0451" name="Picture 3" descr="polythene_symbols">
            <a:extLst>
              <a:ext uri="{FF2B5EF4-FFF2-40B4-BE49-F238E27FC236}">
                <a16:creationId xmlns:a16="http://schemas.microsoft.com/office/drawing/2014/main" id="{760C4215-5E0D-42C2-B3C9-646BDE3D3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638" y="5108575"/>
            <a:ext cx="5829300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Text Box 4">
            <a:extLst>
              <a:ext uri="{FF2B5EF4-FFF2-40B4-BE49-F238E27FC236}">
                <a16:creationId xmlns:a16="http://schemas.microsoft.com/office/drawing/2014/main" id="{B7E16F3C-844A-4B77-A603-747DE3E21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784225"/>
            <a:ext cx="8189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FF6600"/>
                </a:solidFill>
              </a:rPr>
              <a:t>Polymerization</a:t>
            </a:r>
            <a:r>
              <a:rPr lang="en-GB" altLang="en-US" dirty="0">
                <a:solidFill>
                  <a:srgbClr val="010066"/>
                </a:solidFill>
              </a:rPr>
              <a:t> is the reaction used to convert monomers into polymers. The </a:t>
            </a:r>
            <a:r>
              <a:rPr lang="en-GB" altLang="en-US" b="1" dirty="0">
                <a:solidFill>
                  <a:srgbClr val="010066"/>
                </a:solidFill>
              </a:rPr>
              <a:t>monomers</a:t>
            </a:r>
            <a:r>
              <a:rPr lang="en-GB" altLang="en-US" dirty="0">
                <a:solidFill>
                  <a:srgbClr val="010066"/>
                </a:solidFill>
              </a:rPr>
              <a:t> in a </a:t>
            </a:r>
            <a:r>
              <a:rPr lang="en-GB" altLang="en-US" b="1" dirty="0">
                <a:solidFill>
                  <a:srgbClr val="010066"/>
                </a:solidFill>
              </a:rPr>
              <a:t>polymer</a:t>
            </a:r>
            <a:r>
              <a:rPr lang="en-GB" altLang="en-US" dirty="0">
                <a:solidFill>
                  <a:srgbClr val="010066"/>
                </a:solidFill>
              </a:rPr>
              <a:t> are joined together by </a:t>
            </a:r>
            <a:r>
              <a:rPr lang="en-GB" altLang="en-US" b="1" dirty="0">
                <a:solidFill>
                  <a:srgbClr val="FF6600"/>
                </a:solidFill>
              </a:rPr>
              <a:t>covalent bonds</a:t>
            </a:r>
            <a:r>
              <a:rPr lang="en-GB" altLang="en-US" dirty="0">
                <a:solidFill>
                  <a:srgbClr val="010066"/>
                </a:solidFill>
              </a:rPr>
              <a:t> between atoms.</a:t>
            </a:r>
          </a:p>
        </p:txBody>
      </p:sp>
      <p:sp>
        <p:nvSpPr>
          <p:cNvPr id="360453" name="Text Box 5">
            <a:extLst>
              <a:ext uri="{FF2B5EF4-FFF2-40B4-BE49-F238E27FC236}">
                <a16:creationId xmlns:a16="http://schemas.microsoft.com/office/drawing/2014/main" id="{BA7C290F-CEBC-4196-BF38-C55A761E4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2076450"/>
            <a:ext cx="85804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Ins="0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In a covalent bond, each atom shares one or more electrons with another atom. The bonds are sometimes shown as lines.</a:t>
            </a: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2A9E6E73-4BAF-4B6C-8C8E-339F6132F7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joins monomers together?</a:t>
            </a:r>
          </a:p>
        </p:txBody>
      </p:sp>
      <p:sp>
        <p:nvSpPr>
          <p:cNvPr id="360455" name="Text Box 7">
            <a:extLst>
              <a:ext uri="{FF2B5EF4-FFF2-40B4-BE49-F238E27FC236}">
                <a16:creationId xmlns:a16="http://schemas.microsoft.com/office/drawing/2014/main" id="{47041D44-C548-4936-B02A-2B2E73096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100" y="4559300"/>
            <a:ext cx="15573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covalent bond</a:t>
            </a:r>
          </a:p>
        </p:txBody>
      </p:sp>
      <p:pic>
        <p:nvPicPr>
          <p:cNvPr id="12" name="Picture 11" descr="slide 4 arrows.png">
            <a:extLst>
              <a:ext uri="{FF2B5EF4-FFF2-40B4-BE49-F238E27FC236}">
                <a16:creationId xmlns:a16="http://schemas.microsoft.com/office/drawing/2014/main" id="{184D983A-C9DE-4B24-97E5-BC0B09B383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75" y="3687763"/>
            <a:ext cx="160972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A384CCD-57FE-40DD-A721-05C0F7AD3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3" grpId="0"/>
      <p:bldP spid="36045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50800">
          <a:solidFill>
            <a:srgbClr val="010066"/>
          </a:solidFill>
          <a:round/>
          <a:headEnd type="none" w="sm" len="sm"/>
          <a:tailEnd type="triangle" w="lg" len="lg"/>
        </a:ln>
      </a:spPr>
      <a:bodyPr>
        <a:spAutoFit/>
      </a:bodyPr>
      <a:lstStyle>
        <a:defPPr>
          <a:defRPr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16019</TotalTime>
  <Words>1985</Words>
  <Application>Microsoft Office PowerPoint</Application>
  <PresentationFormat>On-screen Show (4:3)</PresentationFormat>
  <Paragraphs>216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Wingdings</vt:lpstr>
      <vt:lpstr>Arial</vt:lpstr>
      <vt:lpstr>Wingdings 2</vt:lpstr>
      <vt:lpstr>1_Default Design</vt:lpstr>
      <vt:lpstr>6_Default Design</vt:lpstr>
      <vt:lpstr>Polymers</vt:lpstr>
      <vt:lpstr>Information</vt:lpstr>
      <vt:lpstr>Structure of polymers</vt:lpstr>
      <vt:lpstr>Natural polymers</vt:lpstr>
      <vt:lpstr>Synthetic polymers</vt:lpstr>
      <vt:lpstr>Natural and synthetic polymers</vt:lpstr>
      <vt:lpstr>Intermolecular forces</vt:lpstr>
      <vt:lpstr>Chain length and intermolecular forces</vt:lpstr>
      <vt:lpstr>What joins monomers together?</vt:lpstr>
      <vt:lpstr>What are polymers made from?</vt:lpstr>
      <vt:lpstr>Addition polymerization</vt:lpstr>
      <vt:lpstr>How is polyethene made?</vt:lpstr>
      <vt:lpstr>Naming polymers</vt:lpstr>
      <vt:lpstr>Drawing polymers</vt:lpstr>
      <vt:lpstr>Drawing shorthand formulae</vt:lpstr>
      <vt:lpstr>Which polymer?</vt:lpstr>
      <vt:lpstr>What’s the monomer?</vt:lpstr>
      <vt:lpstr>Which monomer?</vt:lpstr>
      <vt:lpstr>Condensation polymerization</vt:lpstr>
      <vt:lpstr>Monomers for condensation polymers</vt:lpstr>
      <vt:lpstr>How are polyesters made? (1)</vt:lpstr>
      <vt:lpstr>How are polyesters made? (2)</vt:lpstr>
      <vt:lpstr>Polyesters: building the polymer</vt:lpstr>
      <vt:lpstr>Repeating units and polyesters</vt:lpstr>
      <vt:lpstr>Different polyesters</vt:lpstr>
      <vt:lpstr>Making condensation polymers: nylon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Polymers</dc:title>
  <dc:subject>Boardworks High School Physical Science</dc:subject>
  <dc:creator>Boardworks</dc:creator>
  <cp:lastModifiedBy>Tim Crilly</cp:lastModifiedBy>
  <cp:revision>683</cp:revision>
  <dcterms:created xsi:type="dcterms:W3CDTF">2003-10-06T13:07:42Z</dcterms:created>
  <dcterms:modified xsi:type="dcterms:W3CDTF">2019-01-31T15:29:20Z</dcterms:modified>
</cp:coreProperties>
</file>