
<file path=[Content_Types].xml><?xml version="1.0" encoding="utf-8"?>
<Types xmlns="http://schemas.openxmlformats.org/package/2006/content-types">
  <Default Extension="bin" ContentType="application/vnd.ms-office.activeX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1.xml" ContentType="application/vnd.openxmlformats-officedocument.presentationml.notesSlide+xml"/>
  <Override PartName="/ppt/tags/tag32.xml" ContentType="application/vnd.openxmlformats-officedocument.presentationml.tags+xml"/>
  <Override PartName="/ppt/notesSlides/notesSlide2.xml" ContentType="application/vnd.openxmlformats-officedocument.presentationml.notesSlide+xml"/>
  <Override PartName="/ppt/tags/tag33.xml" ContentType="application/vnd.openxmlformats-officedocument.presentationml.tags+xml"/>
  <Override PartName="/ppt/notesSlides/notesSlide3.xml" ContentType="application/vnd.openxmlformats-officedocument.presentationml.notesSlide+xml"/>
  <Override PartName="/ppt/tags/tag34.xml" ContentType="application/vnd.openxmlformats-officedocument.presentationml.tags+xml"/>
  <Override PartName="/ppt/notesSlides/notesSlide4.xml" ContentType="application/vnd.openxmlformats-officedocument.presentationml.notesSlide+xml"/>
  <Override PartName="/ppt/tags/tag35.xml" ContentType="application/vnd.openxmlformats-officedocument.presentationml.tags+xml"/>
  <Override PartName="/ppt/notesSlides/notesSlide5.xml" ContentType="application/vnd.openxmlformats-officedocument.presentationml.notesSlide+xml"/>
  <Override PartName="/ppt/tags/tag36.xml" ContentType="application/vnd.openxmlformats-officedocument.presentationml.tags+xml"/>
  <Override PartName="/ppt/notesSlides/notesSlide6.xml" ContentType="application/vnd.openxmlformats-officedocument.presentationml.notesSlide+xml"/>
  <Override PartName="/ppt/tags/tag37.xml" ContentType="application/vnd.openxmlformats-officedocument.presentationml.tags+xml"/>
  <Override PartName="/ppt/notesSlides/notesSlide7.xml" ContentType="application/vnd.openxmlformats-officedocument.presentationml.notesSlide+xml"/>
  <Override PartName="/ppt/tags/tag38.xml" ContentType="application/vnd.openxmlformats-officedocument.presentationml.tags+xml"/>
  <Override PartName="/ppt/notesSlides/notesSlide8.xml" ContentType="application/vnd.openxmlformats-officedocument.presentationml.notesSlide+xml"/>
  <Override PartName="/ppt/tags/tag39.xml" ContentType="application/vnd.openxmlformats-officedocument.presentationml.tags+xml"/>
  <Override PartName="/ppt/notesSlides/notesSlide9.xml" ContentType="application/vnd.openxmlformats-officedocument.presentationml.notesSlide+xml"/>
  <Override PartName="/ppt/tags/tag40.xml" ContentType="application/vnd.openxmlformats-officedocument.presentationml.tags+xml"/>
  <Override PartName="/ppt/notesSlides/notesSlide10.xml" ContentType="application/vnd.openxmlformats-officedocument.presentationml.notesSlide+xml"/>
  <Override PartName="/ppt/tags/tag41.xml" ContentType="application/vnd.openxmlformats-officedocument.presentationml.tags+xml"/>
  <Override PartName="/ppt/notesSlides/notesSlide11.xml" ContentType="application/vnd.openxmlformats-officedocument.presentationml.notesSlide+xml"/>
  <Override PartName="/ppt/tags/tag42.xml" ContentType="application/vnd.openxmlformats-officedocument.presentationml.tags+xml"/>
  <Override PartName="/ppt/notesSlides/notesSlide12.xml" ContentType="application/vnd.openxmlformats-officedocument.presentationml.notesSlide+xml"/>
  <Override PartName="/ppt/tags/tag43.xml" ContentType="application/vnd.openxmlformats-officedocument.presentationml.tags+xml"/>
  <Override PartName="/ppt/notesSlides/notesSlide13.xml" ContentType="application/vnd.openxmlformats-officedocument.presentationml.notesSlide+xml"/>
  <Override PartName="/ppt/tags/tag44.xml" ContentType="application/vnd.openxmlformats-officedocument.presentationml.tags+xml"/>
  <Override PartName="/ppt/notesSlides/notesSlide14.xml" ContentType="application/vnd.openxmlformats-officedocument.presentationml.notesSlide+xml"/>
  <Override PartName="/ppt/tags/tag45.xml" ContentType="application/vnd.openxmlformats-officedocument.presentationml.tags+xml"/>
  <Override PartName="/ppt/notesSlides/notesSlide15.xml" ContentType="application/vnd.openxmlformats-officedocument.presentationml.notesSlide+xml"/>
  <Override PartName="/ppt/tags/tag46.xml" ContentType="application/vnd.openxmlformats-officedocument.presentationml.tags+xml"/>
  <Override PartName="/ppt/activeX/activeX1.xml" ContentType="application/vnd.ms-office.activeX+xml"/>
  <Override PartName="/ppt/notesSlides/notesSlide16.xml" ContentType="application/vnd.openxmlformats-officedocument.presentationml.notesSlide+xml"/>
  <Override PartName="/ppt/tags/tag47.xml" ContentType="application/vnd.openxmlformats-officedocument.presentationml.tags+xml"/>
  <Override PartName="/ppt/notesSlides/notesSlide17.xml" ContentType="application/vnd.openxmlformats-officedocument.presentationml.notesSlide+xml"/>
  <Override PartName="/ppt/tags/tag48.xml" ContentType="application/vnd.openxmlformats-officedocument.presentationml.tags+xml"/>
  <Override PartName="/ppt/notesSlides/notesSlide18.xml" ContentType="application/vnd.openxmlformats-officedocument.presentationml.notesSlide+xml"/>
  <Override PartName="/ppt/tags/tag49.xml" ContentType="application/vnd.openxmlformats-officedocument.presentationml.tags+xml"/>
  <Override PartName="/ppt/notesSlides/notesSlide19.xml" ContentType="application/vnd.openxmlformats-officedocument.presentationml.notesSlide+xml"/>
  <Override PartName="/ppt/tags/tag50.xml" ContentType="application/vnd.openxmlformats-officedocument.presentationml.tags+xml"/>
  <Override PartName="/ppt/activeX/activeX2.xml" ContentType="application/vnd.ms-office.activeX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5081" r:id="rId1"/>
    <p:sldMasterId id="2147485096" r:id="rId2"/>
  </p:sldMasterIdLst>
  <p:notesMasterIdLst>
    <p:notesMasterId r:id="rId23"/>
  </p:notesMasterIdLst>
  <p:handoutMasterIdLst>
    <p:handoutMasterId r:id="rId24"/>
  </p:handoutMasterIdLst>
  <p:sldIdLst>
    <p:sldId id="430" r:id="rId3"/>
    <p:sldId id="529" r:id="rId4"/>
    <p:sldId id="523" r:id="rId5"/>
    <p:sldId id="528" r:id="rId6"/>
    <p:sldId id="524" r:id="rId7"/>
    <p:sldId id="493" r:id="rId8"/>
    <p:sldId id="516" r:id="rId9"/>
    <p:sldId id="501" r:id="rId10"/>
    <p:sldId id="507" r:id="rId11"/>
    <p:sldId id="492" r:id="rId12"/>
    <p:sldId id="527" r:id="rId13"/>
    <p:sldId id="494" r:id="rId14"/>
    <p:sldId id="495" r:id="rId15"/>
    <p:sldId id="496" r:id="rId16"/>
    <p:sldId id="526" r:id="rId17"/>
    <p:sldId id="499" r:id="rId18"/>
    <p:sldId id="497" r:id="rId19"/>
    <p:sldId id="498" r:id="rId20"/>
    <p:sldId id="525" r:id="rId21"/>
    <p:sldId id="500" r:id="rId22"/>
  </p:sldIdLst>
  <p:sldSz cx="9144000" cy="6858000" type="screen4x3"/>
  <p:notesSz cx="6858000" cy="9296400"/>
  <p:embeddedFontLst>
    <p:embeddedFont>
      <p:font typeface="Wingdings 2" panose="05020102010507070707" pitchFamily="18" charset="2"/>
      <p:regular r:id="rId25"/>
    </p:embeddedFont>
  </p:embeddedFontLst>
  <p:custDataLst>
    <p:tags r:id="rId26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94">
          <p15:clr>
            <a:srgbClr val="A4A3A4"/>
          </p15:clr>
        </p15:guide>
        <p15:guide id="2" orient="horz" pos="3876">
          <p15:clr>
            <a:srgbClr val="A4A3A4"/>
          </p15:clr>
        </p15:guide>
        <p15:guide id="3" pos="5375">
          <p15:clr>
            <a:srgbClr val="A4A3A4"/>
          </p15:clr>
        </p15:guide>
        <p15:guide id="4" pos="21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010066"/>
    <a:srgbClr val="FFCC99"/>
    <a:srgbClr val="CC0099"/>
    <a:srgbClr val="33CC33"/>
    <a:srgbClr val="009900"/>
    <a:srgbClr val="FF6161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3522" autoAdjust="0"/>
  </p:normalViewPr>
  <p:slideViewPr>
    <p:cSldViewPr snapToGrid="0" showGuides="1">
      <p:cViewPr varScale="1">
        <p:scale>
          <a:sx n="85" d="100"/>
          <a:sy n="85" d="100"/>
        </p:scale>
        <p:origin x="540" y="72"/>
      </p:cViewPr>
      <p:guideLst>
        <p:guide orient="horz" pos="494"/>
        <p:guide orient="horz" pos="3876"/>
        <p:guide pos="5375"/>
        <p:guide pos="21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7" d="100"/>
          <a:sy n="77" d="100"/>
        </p:scale>
        <p:origin x="2064" y="96"/>
      </p:cViewPr>
      <p:guideLst>
        <p:guide orient="horz" pos="2928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30.xml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EF6061A2-182E-4596-A781-9CE77714A48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0" tIns="46415" rIns="92830" bIns="46415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4B0A3022-1A5B-46AA-A9E3-9B700EA5D24D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10975430-D42D-4EA4-A33B-24B9A0A641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830" tIns="46415" rIns="92830" bIns="46415" anchor="b"/>
          <a:lstStyle/>
          <a:p>
            <a:pPr algn="ctr">
              <a:defRPr/>
            </a:pPr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53931FF0-58CD-4457-B748-6A6FEB18B2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5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5" rIns="92830" bIns="46415"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11914840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4">
            <a:extLst>
              <a:ext uri="{FF2B5EF4-FFF2-40B4-BE49-F238E27FC236}">
                <a16:creationId xmlns:a16="http://schemas.microsoft.com/office/drawing/2014/main" id="{C6DCB8D4-65E3-4C53-B154-92AE70B41FE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E283173D-6F83-4BF2-8123-FF34FC80FD5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5791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0" tIns="46415" rIns="92830" bIns="464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1096E351-F4FF-4736-81F4-72332C5848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0" tIns="46415" rIns="92830" bIns="46415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54C965D8-7648-402A-A187-F35637E54AC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97339A08-558E-4A39-875B-450F07B216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830" tIns="46415" rIns="92830" bIns="46415" anchor="b"/>
          <a:lstStyle/>
          <a:p>
            <a:pPr algn="ctr">
              <a:defRPr/>
            </a:pPr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54FEA92B-F315-4C94-BD5F-FA41DCB8D8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5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5" rIns="92830" bIns="46415"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extLst>
      <p:ext uri="{BB962C8B-B14F-4D97-AF65-F5344CB8AC3E}">
        <p14:creationId xmlns:p14="http://schemas.microsoft.com/office/powerpoint/2010/main" val="188902813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>
            <a:extLst>
              <a:ext uri="{FF2B5EF4-FFF2-40B4-BE49-F238E27FC236}">
                <a16:creationId xmlns:a16="http://schemas.microsoft.com/office/drawing/2014/main" id="{CDA22384-3A77-4640-94FD-865EE15772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1C1D6E88-B7D2-4783-83FF-CCE2AFF817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2EAF5F9-4B5F-42F9-A839-9A0C790C55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965D8-7648-402A-A187-F35637E54AC9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2">
            <a:extLst>
              <a:ext uri="{FF2B5EF4-FFF2-40B4-BE49-F238E27FC236}">
                <a16:creationId xmlns:a16="http://schemas.microsoft.com/office/drawing/2014/main" id="{DE562825-8A29-4B02-B15F-02C87605C7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EAFED3EA-3AFC-4B8D-A0CE-5D07549919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1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70E0DFD-BE0D-4B7E-B2E0-E248D427C7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965D8-7648-402A-A187-F35637E54AC9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2">
            <a:extLst>
              <a:ext uri="{FF2B5EF4-FFF2-40B4-BE49-F238E27FC236}">
                <a16:creationId xmlns:a16="http://schemas.microsoft.com/office/drawing/2014/main" id="{EB50E721-FC05-4DBC-9730-B0DE1021EE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73215564-84CA-4ABD-BBB2-8B9485627B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1"/>
            <a:ext cx="5029200" cy="4183380"/>
          </a:xfrm>
          <a:ln/>
        </p:spPr>
        <p:txBody>
          <a:bodyPr/>
          <a:lstStyle/>
          <a:p>
            <a:pPr marL="232075" indent="-232075">
              <a:defRPr/>
            </a:pPr>
            <a:r>
              <a:rPr lang="en-GB" b="1" dirty="0">
                <a:latin typeface="Arial" pitchFamily="34" charset="0"/>
              </a:rPr>
              <a:t>Teacher notes</a:t>
            </a:r>
          </a:p>
          <a:p>
            <a:pPr>
              <a:defRPr/>
            </a:pPr>
            <a:r>
              <a:rPr lang="en-GB" dirty="0">
                <a:latin typeface="Arial" pitchFamily="34" charset="0"/>
              </a:rPr>
              <a:t>A balanced symbol equation is required in order for the limiting reactant to be identified.</a:t>
            </a:r>
          </a:p>
          <a:p>
            <a:pPr>
              <a:defRPr/>
            </a:pPr>
            <a:endParaRPr lang="en-GB" dirty="0">
              <a:latin typeface="Arial" pitchFamily="34" charset="0"/>
            </a:endParaRPr>
          </a:p>
          <a:p>
            <a:pPr defTabSz="928299">
              <a:defRPr/>
            </a:pPr>
            <a:r>
              <a:rPr lang="en-GB" dirty="0"/>
              <a:t>This slide covers the Science and Engineering Practices: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Using Mathematics and Computational Thinking: </a:t>
            </a:r>
            <a:r>
              <a:rPr lang="en-GB" dirty="0"/>
              <a:t>Use mathematical, computational, and/or algorithmic representations of phenomena or design solutions to describe and/or support claims and/or explanations.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Using Mathematics and Computational Thinking: </a:t>
            </a:r>
            <a:r>
              <a:rPr lang="en-GB" dirty="0"/>
              <a:t>Apply ratios, rates, percentages, and unit conversions in the context of complicated measurement problems involving quantities with derived or compound units (such as mg/mL, kg/m3, acre-feet, etc.).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9077970-719B-4BD9-A7FC-FB2902706C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965D8-7648-402A-A187-F35637E54AC9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2">
            <a:extLst>
              <a:ext uri="{FF2B5EF4-FFF2-40B4-BE49-F238E27FC236}">
                <a16:creationId xmlns:a16="http://schemas.microsoft.com/office/drawing/2014/main" id="{EECB0DBA-94EC-49E1-8884-E2AA76F507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BD1A69DC-EB2E-454C-BCEE-5E33707BFF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28299">
              <a:defRPr/>
            </a:pPr>
            <a:r>
              <a:rPr lang="en-GB" dirty="0"/>
              <a:t>This slide covers the Science and Engineering Practice: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Using Mathematics and Computational Thinking: </a:t>
            </a:r>
            <a:r>
              <a:rPr lang="en-GB" dirty="0"/>
              <a:t>Use mathematical, computational, and/or algorithmic representations of phenomena or design solutions to describe and/or support claims and/or explanations.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9452DA9-70D1-4071-AD19-2E91A83E55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965D8-7648-402A-A187-F35637E54AC9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2">
            <a:extLst>
              <a:ext uri="{FF2B5EF4-FFF2-40B4-BE49-F238E27FC236}">
                <a16:creationId xmlns:a16="http://schemas.microsoft.com/office/drawing/2014/main" id="{BEA2EAA3-F01B-45C7-92EC-97E0F38C7FC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6BEB87BF-F77B-48EF-99B0-ED6EC6DA55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1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If the stoichiometric coefficient for all substances in the reaction is 1, step 3 can be skipped.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pPr defTabSz="928299">
              <a:defRPr/>
            </a:pPr>
            <a:r>
              <a:rPr lang="en-GB" dirty="0"/>
              <a:t>This slide covers the Science and Engineering Practice: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Using Mathematics and Computational Thinking: </a:t>
            </a:r>
            <a:r>
              <a:rPr lang="en-GB" dirty="0"/>
              <a:t>Use mathematical, computational, and/or algorithmic representations of phenomena or design solutions to describe and/or support claims and/or explanations.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651F4C-E1F9-467B-8033-4DA7DE0152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965D8-7648-402A-A187-F35637E54AC9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2">
            <a:extLst>
              <a:ext uri="{FF2B5EF4-FFF2-40B4-BE49-F238E27FC236}">
                <a16:creationId xmlns:a16="http://schemas.microsoft.com/office/drawing/2014/main" id="{3FE984BF-5C3B-415B-8F61-94666522AB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B2461FFB-2321-434D-94B6-05D89BC24D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1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28299">
              <a:defRPr/>
            </a:pPr>
            <a:r>
              <a:rPr lang="en-GB" dirty="0"/>
              <a:t>This slide covers the Science and Engineering Practices: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Using Mathematics and Computational Thinking: </a:t>
            </a:r>
            <a:r>
              <a:rPr lang="en-GB" dirty="0"/>
              <a:t>Use mathematical, computational, and/or algorithmic representations of phenomena or design solutions to describe and/or support claims and/or explanations.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Using Mathematics and Computational Thinking: </a:t>
            </a:r>
            <a:r>
              <a:rPr lang="en-GB" dirty="0"/>
              <a:t>Apply ratios, rates, percentages, and unit conversions in the context of complicated measurement problems involving quantities with derived or compound units (such as mg/mL, kg/m3, acre-feet, etc.).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EA40800-5040-4315-8BAC-38CD53AB1AF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965D8-7648-402A-A187-F35637E54AC9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2">
            <a:extLst>
              <a:ext uri="{FF2B5EF4-FFF2-40B4-BE49-F238E27FC236}">
                <a16:creationId xmlns:a16="http://schemas.microsoft.com/office/drawing/2014/main" id="{908A5BE8-1D5F-44B9-BFCD-3D314BC1BF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7BF456C8-68F8-4B55-A1D8-9A53E59153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1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28299">
              <a:defRPr/>
            </a:pPr>
            <a:r>
              <a:rPr lang="en-GB" dirty="0"/>
              <a:t>This slide covers the Science and Engineering Practices: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Using Mathematics and Computational Thinking: </a:t>
            </a:r>
            <a:r>
              <a:rPr lang="en-GB" dirty="0"/>
              <a:t>Use mathematical, computational, and/or algorithmic representations of phenomena or design solutions to describe and/or support claims and/or explanations.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Using Mathematics and Computational Thinking: </a:t>
            </a:r>
            <a:r>
              <a:rPr lang="en-GB" dirty="0"/>
              <a:t>Apply techniques of algebra and functions to represent and solve scientific and engineering problems.</a:t>
            </a:r>
            <a:endParaRPr lang="en-GB" dirty="0">
              <a:effectLst/>
            </a:endParaRP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Using Mathematics and Computational Thinking: </a:t>
            </a:r>
            <a:r>
              <a:rPr lang="en-GB" dirty="0"/>
              <a:t>Apply ratios, rates, percentages, and unit conversions in the context of complicated measurement problems involving quantities with derived or compound units (such as mg/mL, kg/m3, acre-feet, etc.).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CB491B7-E1C8-49A2-BEE4-CB880033EA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965D8-7648-402A-A187-F35637E54AC9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2">
            <a:extLst>
              <a:ext uri="{FF2B5EF4-FFF2-40B4-BE49-F238E27FC236}">
                <a16:creationId xmlns:a16="http://schemas.microsoft.com/office/drawing/2014/main" id="{A921BC11-3A73-4407-A817-81A6F8CC76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B38F715C-CE31-4486-A711-F017CDBA31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1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This activity tests students’ ability to calculate reacting masses using </a:t>
            </a:r>
            <a:r>
              <a:rPr lang="en-GB" altLang="en-US" dirty="0" err="1">
                <a:latin typeface="Arial" panose="020B0604020202020204" pitchFamily="34" charset="0"/>
              </a:rPr>
              <a:t>r.a.m</a:t>
            </a:r>
            <a:r>
              <a:rPr lang="en-GB" altLang="en-US" dirty="0">
                <a:latin typeface="Arial" panose="020B0604020202020204" pitchFamily="34" charset="0"/>
              </a:rPr>
              <a:t> and ratios. There are five questions in total.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pPr defTabSz="928299">
              <a:defRPr/>
            </a:pPr>
            <a:r>
              <a:rPr lang="en-GB" dirty="0"/>
              <a:t>This slide covers the Science and Engineering Practices: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Using Mathematics and Computational Thinking: </a:t>
            </a:r>
            <a:r>
              <a:rPr lang="en-GB" dirty="0"/>
              <a:t>Apply techniques of algebra and functions to represent and solve scientific and engineering problems.</a:t>
            </a:r>
            <a:endParaRPr lang="en-GB" dirty="0">
              <a:effectLst/>
            </a:endParaRP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Using Mathematics and Computational Thinking: </a:t>
            </a:r>
            <a:r>
              <a:rPr lang="en-GB" dirty="0"/>
              <a:t>Apply ratios, rates, percentages, and unit conversions in the context of complicated measurement problems involving quantities with derived or compound units (such as mg/mL, kg/m3, acre-feet, etc.).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5053AE2-A228-42DD-B9C6-E29F3CFED5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965D8-7648-402A-A187-F35637E54AC9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6">
            <a:extLst>
              <a:ext uri="{FF2B5EF4-FFF2-40B4-BE49-F238E27FC236}">
                <a16:creationId xmlns:a16="http://schemas.microsoft.com/office/drawing/2014/main" id="{E05E23D3-D237-4162-9284-14ADB1C9EF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7">
            <a:extLst>
              <a:ext uri="{FF2B5EF4-FFF2-40B4-BE49-F238E27FC236}">
                <a16:creationId xmlns:a16="http://schemas.microsoft.com/office/drawing/2014/main" id="{557CB2FA-EB18-40E5-AC9A-85A35F8EAC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>
              <a:lnSpc>
                <a:spcPct val="110000"/>
              </a:lnSpc>
            </a:pPr>
            <a:r>
              <a:rPr lang="en-GB" altLang="en-US" dirty="0">
                <a:latin typeface="Arial" panose="020B0604020202020204" pitchFamily="34" charset="0"/>
              </a:rPr>
              <a:t>The molar mass is simply the </a:t>
            </a:r>
            <a:r>
              <a:rPr lang="en-GB" altLang="en-US" dirty="0" err="1">
                <a:latin typeface="Arial" panose="020B0604020202020204" pitchFamily="34" charset="0"/>
              </a:rPr>
              <a:t>r.a.m</a:t>
            </a:r>
            <a:r>
              <a:rPr lang="en-GB" altLang="en-US" dirty="0">
                <a:latin typeface="Arial" panose="020B0604020202020204" pitchFamily="34" charset="0"/>
              </a:rPr>
              <a:t> value for elements, therefore </a:t>
            </a:r>
            <a:r>
              <a:rPr lang="en-GB" altLang="en-US" dirty="0" err="1">
                <a:latin typeface="Arial" panose="020B0604020202020204" pitchFamily="34" charset="0"/>
              </a:rPr>
              <a:t>r.a.m</a:t>
            </a:r>
            <a:r>
              <a:rPr lang="en-GB" altLang="en-US" dirty="0">
                <a:latin typeface="Arial" panose="020B0604020202020204" pitchFamily="34" charset="0"/>
              </a:rPr>
              <a:t> can be substituted into the formula in step 4. </a:t>
            </a:r>
          </a:p>
          <a:p>
            <a:pPr>
              <a:lnSpc>
                <a:spcPct val="110000"/>
              </a:lnSpc>
            </a:pPr>
            <a:endParaRPr lang="en-GB" altLang="en-US" dirty="0">
              <a:latin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en-GB" altLang="en-US" dirty="0">
                <a:latin typeface="Arial" panose="020B0604020202020204" pitchFamily="34" charset="0"/>
              </a:rPr>
              <a:t>The equation for moles has been rearranged to make mass the subject of the equation. This allows the mass to be calculated from the moles and molar mass. </a:t>
            </a:r>
          </a:p>
          <a:p>
            <a:pPr>
              <a:lnSpc>
                <a:spcPct val="110000"/>
              </a:lnSpc>
            </a:pPr>
            <a:endParaRPr lang="en-GB" altLang="en-US" dirty="0">
              <a:latin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en-GB" altLang="en-US" dirty="0">
                <a:latin typeface="Arial" panose="020B0604020202020204" pitchFamily="34" charset="0"/>
              </a:rPr>
              <a:t>Explain to students how to use the triangle:</a:t>
            </a:r>
          </a:p>
          <a:p>
            <a:pPr marL="174056" indent="-174056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To calculate mass, cover “mass” in the triangle. This shows: mass = moles × molar mass</a:t>
            </a:r>
          </a:p>
          <a:p>
            <a:pPr marL="174056" indent="-174056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To calculate moles, cover “moles” in the triangle. This shows: moles = mass ÷ molar mass</a:t>
            </a:r>
          </a:p>
          <a:p>
            <a:pPr marL="174056" indent="-174056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To calculate molar mass, cover “molar mass” in the triangle. This shows: molar mass = mass ÷ moles</a:t>
            </a:r>
          </a:p>
          <a:p>
            <a:pPr>
              <a:lnSpc>
                <a:spcPct val="110000"/>
              </a:lnSpc>
            </a:pPr>
            <a:endParaRPr lang="en-GB" altLang="en-US" dirty="0">
              <a:latin typeface="Arial" panose="020B0604020202020204" pitchFamily="34" charset="0"/>
            </a:endParaRPr>
          </a:p>
          <a:p>
            <a:pPr defTabSz="928299">
              <a:lnSpc>
                <a:spcPct val="110000"/>
              </a:lnSpc>
              <a:defRPr/>
            </a:pPr>
            <a:r>
              <a:rPr lang="en-GB" dirty="0"/>
              <a:t>This slide covers the Science and Engineering Practice:</a:t>
            </a:r>
          </a:p>
          <a:p>
            <a:pPr marL="174056" indent="-174056" defTabSz="928299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en-GB" b="1" dirty="0"/>
              <a:t>Using Mathematics and Computational Thinking: </a:t>
            </a:r>
            <a:r>
              <a:rPr lang="en-GB" dirty="0"/>
              <a:t>Use mathematical, computational, and/or algorithmic representations of phenomena or design solutions to describe and/or support claims and/or explanations.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41B596B-5C4D-47E9-874D-F7EB2304410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965D8-7648-402A-A187-F35637E54AC9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2">
            <a:extLst>
              <a:ext uri="{FF2B5EF4-FFF2-40B4-BE49-F238E27FC236}">
                <a16:creationId xmlns:a16="http://schemas.microsoft.com/office/drawing/2014/main" id="{8E5B1904-AE2F-41E2-95D9-9624468E0B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B20B47BC-387D-4FCC-9881-8A9C8C7BD2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1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In the example here, fractions have been used to represent the division calculation.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pPr defTabSz="928299">
              <a:defRPr/>
            </a:pPr>
            <a:r>
              <a:rPr lang="en-GB" dirty="0"/>
              <a:t>This slide covers the Science and Engineering Practices: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Using Mathematics and Computational Thinking: </a:t>
            </a:r>
            <a:r>
              <a:rPr lang="en-GB" dirty="0"/>
              <a:t>Use mathematical, computational, and/or algorithmic representations of phenomena or design solutions to describe and/or support claims and/or explanations.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Using Mathematics and Computational Thinking: </a:t>
            </a:r>
            <a:r>
              <a:rPr lang="en-GB" dirty="0"/>
              <a:t>Apply techniques of algebra and functions to represent and solve scientific and engineering problems.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273161-0AE0-420F-BFB6-AB5403292F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965D8-7648-402A-A187-F35637E54AC9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2">
            <a:extLst>
              <a:ext uri="{FF2B5EF4-FFF2-40B4-BE49-F238E27FC236}">
                <a16:creationId xmlns:a16="http://schemas.microsoft.com/office/drawing/2014/main" id="{A9F8EFC6-A2C9-40FB-80D1-EA7EA5BBE4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A636B705-9A07-4DCD-A23B-A995B33ADA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1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28299">
              <a:defRPr/>
            </a:pPr>
            <a:r>
              <a:rPr lang="en-GB" dirty="0"/>
              <a:t>This slide covers the Science and Engineering Practices: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Using Mathematics and Computational Thinking: </a:t>
            </a:r>
            <a:r>
              <a:rPr lang="en-GB" dirty="0"/>
              <a:t>Use mathematical, computational, and/or algorithmic representations of phenomena or design solutions to describe and/or support claims and/or explanations.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Using Mathematics and Computational Thinking: </a:t>
            </a:r>
            <a:r>
              <a:rPr lang="en-GB" dirty="0"/>
              <a:t>Apply techniques of algebra and functions to represent and solve scientific and engineering problems.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Using Mathematics and Computational Thinking: </a:t>
            </a:r>
            <a:r>
              <a:rPr lang="en-GB" dirty="0"/>
              <a:t>Apply ratios, rates, percentages, and unit conversions in the context of complicated measurement problems involving quantities with derived or compound units (such as mg/mL, kg/m3, acre-feet, etc.).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650D93D-43B5-45E6-95A3-1CD7C23CE3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965D8-7648-402A-A187-F35637E54AC9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CF2B2A-E6AA-4C32-8C96-E68483CDE4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965D8-7648-402A-A187-F35637E54AC9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69436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>
            <a:extLst>
              <a:ext uri="{FF2B5EF4-FFF2-40B4-BE49-F238E27FC236}">
                <a16:creationId xmlns:a16="http://schemas.microsoft.com/office/drawing/2014/main" id="{83F62FB2-0B0B-4770-9FF0-9A1D16E3223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>
            <a:extLst>
              <a:ext uri="{FF2B5EF4-FFF2-40B4-BE49-F238E27FC236}">
                <a16:creationId xmlns:a16="http://schemas.microsoft.com/office/drawing/2014/main" id="{EFC8B4CE-3E5F-4333-9888-4BE7036656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This activity tests students’ ability to calculate reacting masses using moles. There are four questions in total.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pPr defTabSz="928299">
              <a:defRPr/>
            </a:pPr>
            <a:r>
              <a:rPr lang="en-GB" dirty="0"/>
              <a:t>This slide covers the Science and Engineering Practice: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Using Mathematics and Computational Thinking: </a:t>
            </a:r>
            <a:r>
              <a:rPr lang="en-GB" dirty="0"/>
              <a:t>Apply techniques of algebra and functions to represent and solve scientific and engineering problems.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CE0771C-107D-4673-A6FF-D74536F37A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965D8-7648-402A-A187-F35637E54AC9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>
            <a:extLst>
              <a:ext uri="{FF2B5EF4-FFF2-40B4-BE49-F238E27FC236}">
                <a16:creationId xmlns:a16="http://schemas.microsoft.com/office/drawing/2014/main" id="{E8E91570-02CE-404D-9BF9-B999520F04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074192E8-B655-41AA-8026-42393C824D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1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An SI unit is part of the “International System of Units” – abbreviated from the French </a:t>
            </a:r>
            <a:r>
              <a:rPr lang="fr-FR" altLang="en-US" i="1" dirty="0">
                <a:latin typeface="Arial" panose="020B0604020202020204" pitchFamily="34" charset="0"/>
              </a:rPr>
              <a:t>Système international d'unités</a:t>
            </a:r>
            <a:r>
              <a:rPr lang="en-GB" altLang="en-US" dirty="0">
                <a:latin typeface="Arial" panose="020B0604020202020204" pitchFamily="34" charset="0"/>
              </a:rPr>
              <a:t>. There are seven base units, each representing a different measurement of physical quantity. The mole is the unit that measures amount of substance, and its unit symbol is mol.</a:t>
            </a:r>
          </a:p>
          <a:p>
            <a:endParaRPr lang="en-GB" altLang="en-US" dirty="0">
              <a:solidFill>
                <a:srgbClr val="010066"/>
              </a:solidFill>
              <a:latin typeface="Arial" panose="020B0604020202020204" pitchFamily="34" charset="0"/>
            </a:endParaRPr>
          </a:p>
          <a:p>
            <a:r>
              <a:rPr lang="en-GB" altLang="en-US" dirty="0">
                <a:latin typeface="Arial" panose="020B0604020202020204" pitchFamily="34" charset="0"/>
              </a:rPr>
              <a:t>One mole of </a:t>
            </a:r>
            <a:r>
              <a:rPr lang="en-GB" altLang="en-US" b="0" dirty="0">
                <a:latin typeface="Arial" panose="020B0604020202020204" pitchFamily="34" charset="0"/>
              </a:rPr>
              <a:t>any substance </a:t>
            </a:r>
            <a:r>
              <a:rPr lang="en-GB" altLang="en-US" dirty="0">
                <a:latin typeface="Arial" panose="020B0604020202020204" pitchFamily="34" charset="0"/>
              </a:rPr>
              <a:t>contains 602,000,000,000,000,000,000,000 (6.02 × 10</a:t>
            </a:r>
            <a:r>
              <a:rPr lang="en-GB" altLang="en-US" baseline="30000" dirty="0">
                <a:latin typeface="Arial" panose="020B0604020202020204" pitchFamily="34" charset="0"/>
              </a:rPr>
              <a:t>23</a:t>
            </a:r>
            <a:r>
              <a:rPr lang="en-GB" altLang="en-US" dirty="0">
                <a:latin typeface="Arial" panose="020B0604020202020204" pitchFamily="34" charset="0"/>
              </a:rPr>
              <a:t>) particles.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pPr defTabSz="928299">
              <a:defRPr/>
            </a:pPr>
            <a:r>
              <a:rPr lang="en-GB" altLang="en-US" dirty="0">
                <a:latin typeface="Arial" panose="020B0604020202020204" pitchFamily="34" charset="0"/>
              </a:rPr>
              <a:t>This presentation is accompanied by the worksheet </a:t>
            </a:r>
            <a:r>
              <a:rPr lang="en-GB" altLang="en-US" i="1" dirty="0">
                <a:latin typeface="Arial" panose="020B0604020202020204" pitchFamily="34" charset="0"/>
              </a:rPr>
              <a:t>Reacting Masses</a:t>
            </a:r>
            <a:r>
              <a:rPr lang="en-GB" altLang="en-US" dirty="0">
                <a:latin typeface="Arial" panose="020B0604020202020204" pitchFamily="34" charset="0"/>
              </a:rPr>
              <a:t>.</a:t>
            </a:r>
          </a:p>
          <a:p>
            <a:pPr defTabSz="928299">
              <a:defRPr/>
            </a:pPr>
            <a:endParaRPr lang="en-GB" dirty="0">
              <a:latin typeface="Arial" panose="020B0604020202020204" pitchFamily="34" charset="0"/>
            </a:endParaRPr>
          </a:p>
          <a:p>
            <a:pPr defTabSz="928299">
              <a:defRPr/>
            </a:pPr>
            <a:r>
              <a:rPr lang="en-GB" dirty="0"/>
              <a:t>This slide covers the Science and Engineering Practice: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Developing and Using Models: </a:t>
            </a:r>
            <a:r>
              <a:rPr lang="en-GB" dirty="0"/>
              <a:t>Develop and/or use a model (including mathematical and computational) to generate data to support explanations, predict phenomena, </a:t>
            </a:r>
            <a:r>
              <a:rPr lang="en-GB" dirty="0" err="1"/>
              <a:t>analyze</a:t>
            </a:r>
            <a:r>
              <a:rPr lang="en-GB" dirty="0"/>
              <a:t> systems, and/or solve problems.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BCE6AC-1BCC-4500-9D28-98F9956FF9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965D8-7648-402A-A187-F35637E54AC9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2">
            <a:extLst>
              <a:ext uri="{FF2B5EF4-FFF2-40B4-BE49-F238E27FC236}">
                <a16:creationId xmlns:a16="http://schemas.microsoft.com/office/drawing/2014/main" id="{8712984F-579A-4138-BBFE-C128C64D107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F9D00DF4-1DAC-45A3-A734-ECB1BCC6CB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1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3ED3198-82E7-4064-A7FF-8EA1E6FCA7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965D8-7648-402A-A187-F35637E54AC9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2">
            <a:extLst>
              <a:ext uri="{FF2B5EF4-FFF2-40B4-BE49-F238E27FC236}">
                <a16:creationId xmlns:a16="http://schemas.microsoft.com/office/drawing/2014/main" id="{3B726E5A-EC05-4D6E-B252-C017ED810A5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1C63D941-52FD-44FD-8F0C-86F103BD5D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1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28299">
              <a:defRPr/>
            </a:pPr>
            <a:r>
              <a:rPr lang="en-GB" dirty="0"/>
              <a:t>This slide covers the Science and Engineering Practices: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Using Mathematics and Computational Thinking: </a:t>
            </a:r>
            <a:r>
              <a:rPr lang="en-GB" dirty="0"/>
              <a:t>Use mathematical, computational, and/or algorithmic representations of phenomena or design solutions to describe and/or support claims and/or explanations.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Using Mathematics and Computational Thinking: </a:t>
            </a:r>
            <a:r>
              <a:rPr lang="en-GB" dirty="0"/>
              <a:t>Apply techniques of algebra and functions to represent and solve scientific and engineering problems.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564BC04-8BEB-47B8-9BD3-26F70CB182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965D8-7648-402A-A187-F35637E54AC9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2">
            <a:extLst>
              <a:ext uri="{FF2B5EF4-FFF2-40B4-BE49-F238E27FC236}">
                <a16:creationId xmlns:a16="http://schemas.microsoft.com/office/drawing/2014/main" id="{33F7C637-22D4-4260-B47D-C085ACEDA04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BCF220B1-4BC6-46B0-AF34-06B7A1EADA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Conservation of atoms means that the number of atoms in the reactants equals the number of atoms in the products. In this example there are 2 Na atoms, 4 H atoms, 6 O atoms and 1 S atom on both the reactant and product sides of the equation.  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pPr defTabSz="928299">
              <a:defRPr/>
            </a:pPr>
            <a:r>
              <a:rPr lang="en-GB" dirty="0"/>
              <a:t>This slide covers the Science and Engineering Practice: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Using Mathematics and Computational Thinking: </a:t>
            </a:r>
            <a:r>
              <a:rPr lang="en-GB" dirty="0"/>
              <a:t>Use mathematical, computational, and/or algorithmic representations of phenomena or design solutions to describe and/or support claims and/or explanations.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5F9BC74-7B41-4EBF-A657-5153890DF1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965D8-7648-402A-A187-F35637E54AC9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>
            <a:extLst>
              <a:ext uri="{FF2B5EF4-FFF2-40B4-BE49-F238E27FC236}">
                <a16:creationId xmlns:a16="http://schemas.microsoft.com/office/drawing/2014/main" id="{BA95D353-36DA-4708-9F23-8C49B5AD64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A454EB98-C55F-490F-928D-F7BC9165B4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28299">
              <a:defRPr/>
            </a:pPr>
            <a:r>
              <a:rPr lang="en-GB" dirty="0"/>
              <a:t>This slide covers the Science and Engineering Practice: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Using Mathematics and Computational Thinking: </a:t>
            </a:r>
            <a:r>
              <a:rPr lang="en-GB" dirty="0"/>
              <a:t>Use mathematical, computational, and/or algorithmic representations of phenomena or design solutions to describe and/or support claims and/or explanations.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ECFD00-F114-49EA-BBB3-D9D3CD8369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965D8-7648-402A-A187-F35637E54AC9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2">
            <a:extLst>
              <a:ext uri="{FF2B5EF4-FFF2-40B4-BE49-F238E27FC236}">
                <a16:creationId xmlns:a16="http://schemas.microsoft.com/office/drawing/2014/main" id="{19E57C7A-C37F-486F-9041-5AED97912A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F678918B-E43C-4680-8027-939A7CE3A1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28299">
              <a:defRPr/>
            </a:pPr>
            <a:r>
              <a:rPr lang="en-GB" dirty="0"/>
              <a:t>This slide covers the Science and Engineering Practices: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Using Mathematics and Computational Thinking: </a:t>
            </a:r>
            <a:r>
              <a:rPr lang="en-GB" dirty="0"/>
              <a:t>Use mathematical, computational, and/or algorithmic representations of phenomena or design solutions to describe and/or support claims and/or explanations.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Using Mathematics and Computational Thinking: </a:t>
            </a:r>
            <a:r>
              <a:rPr lang="en-GB" dirty="0"/>
              <a:t>Apply techniques of algebra and functions to represent and solve scientific and engineering problems.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356F5A8-4664-459D-AABE-55F02F8D20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965D8-7648-402A-A187-F35637E54AC9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62ABAD56-8662-4DF5-B3B9-8579B09A156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302096A1-4C25-427F-8F0A-46228D666A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28299">
              <a:defRPr/>
            </a:pPr>
            <a:r>
              <a:rPr lang="en-GB" dirty="0"/>
              <a:t>This slide covers the Science and Engineering Practices: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Using Mathematics and Computational Thinking: </a:t>
            </a:r>
            <a:r>
              <a:rPr lang="en-GB" dirty="0"/>
              <a:t>Use mathematical, computational, and/or algorithmic representations of phenomena or design solutions to describe and/or support claims and/or explanations.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Using Mathematics and Computational Thinking: </a:t>
            </a:r>
            <a:r>
              <a:rPr lang="en-GB" dirty="0"/>
              <a:t>Apply ratios, rates, percentages, and unit conversions in the context of complicated measurement problems involving quantities with derived or compound units (such as mg/mL, kg/m3, acre-feet, etc.).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AB4D4FE-A17D-4CEE-AF69-CCD0DF559E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965D8-7648-402A-A187-F35637E54AC9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8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9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0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5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6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7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8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9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5377613-BF44-4DE5-BF60-36F4B20FC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0310" y="1187864"/>
            <a:ext cx="4973653" cy="3119215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FF660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507609-7DEE-4ADD-BBCC-3ADD57984E6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A5A9B567-E1EA-4B68-8B7D-B2080927E9A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20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96294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98712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64151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3436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369007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20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168569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2575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675799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938313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804717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61795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79762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979791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34809079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235823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398821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878417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149324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28858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23423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89409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9553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4477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2285585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70624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6236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3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9670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3076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pic>
        <p:nvPicPr>
          <p:cNvPr id="3079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850B436-5CDA-47B6-ADF4-7DB3E8730AC3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6C91EE15-05AA-46A5-B9A9-8EE8EC16691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20</a:t>
            </a:r>
          </a:p>
        </p:txBody>
      </p:sp>
    </p:spTree>
    <p:custDataLst>
      <p:tags r:id="rId16"/>
    </p:custDataLst>
    <p:extLst>
      <p:ext uri="{BB962C8B-B14F-4D97-AF65-F5344CB8AC3E}">
        <p14:creationId xmlns:p14="http://schemas.microsoft.com/office/powerpoint/2010/main" val="301110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82" r:id="rId1"/>
    <p:sldLayoutId id="2147485083" r:id="rId2"/>
    <p:sldLayoutId id="2147485084" r:id="rId3"/>
    <p:sldLayoutId id="2147485085" r:id="rId4"/>
    <p:sldLayoutId id="2147485086" r:id="rId5"/>
    <p:sldLayoutId id="2147485087" r:id="rId6"/>
    <p:sldLayoutId id="2147485088" r:id="rId7"/>
    <p:sldLayoutId id="2147485089" r:id="rId8"/>
    <p:sldLayoutId id="2147485090" r:id="rId9"/>
    <p:sldLayoutId id="2147485091" r:id="rId10"/>
    <p:sldLayoutId id="2147485092" r:id="rId11"/>
    <p:sldLayoutId id="2147485093" r:id="rId12"/>
    <p:sldLayoutId id="2147485094" r:id="rId13"/>
    <p:sldLayoutId id="2147485095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9670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4100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pic>
        <p:nvPicPr>
          <p:cNvPr id="4103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4DCFDF-32FE-4F1B-9A8B-E3C7CC6057E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D40A5A99-09C9-490B-9F5A-D54D121CD89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20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2369939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97" r:id="rId1"/>
    <p:sldLayoutId id="2147485098" r:id="rId2"/>
    <p:sldLayoutId id="2147485099" r:id="rId3"/>
    <p:sldLayoutId id="2147485100" r:id="rId4"/>
    <p:sldLayoutId id="2147485101" r:id="rId5"/>
    <p:sldLayoutId id="2147485102" r:id="rId6"/>
    <p:sldLayoutId id="2147485103" r:id="rId7"/>
    <p:sldLayoutId id="2147485104" r:id="rId8"/>
    <p:sldLayoutId id="2147485105" r:id="rId9"/>
    <p:sldLayoutId id="2147485106" r:id="rId10"/>
    <p:sldLayoutId id="2147485107" r:id="rId11"/>
    <p:sldLayoutId id="2147485108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0.xml"/><Relationship Id="rId5" Type="http://schemas.openxmlformats.org/officeDocument/2006/relationships/image" Target="../media/image6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1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2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3.xml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4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5.xml"/><Relationship Id="rId6" Type="http://schemas.openxmlformats.org/officeDocument/2006/relationships/image" Target="../media/image6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control" Target="../activeX/activeX1.xml"/><Relationship Id="rId7" Type="http://schemas.openxmlformats.org/officeDocument/2006/relationships/image" Target="../media/image28.png"/><Relationship Id="rId2" Type="http://schemas.openxmlformats.org/officeDocument/2006/relationships/tags" Target="../tags/tag4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11" Type="http://schemas.openxmlformats.org/officeDocument/2006/relationships/image" Target="../media/image27.wmf"/><Relationship Id="rId5" Type="http://schemas.openxmlformats.org/officeDocument/2006/relationships/notesSlide" Target="../notesSlides/notesSlide16.xml"/><Relationship Id="rId10" Type="http://schemas.openxmlformats.org/officeDocument/2006/relationships/image" Target="../media/image29.jp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7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8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9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control" Target="../activeX/activeX2.xml"/><Relationship Id="rId7" Type="http://schemas.openxmlformats.org/officeDocument/2006/relationships/image" Target="../media/image8.png"/><Relationship Id="rId2" Type="http://schemas.openxmlformats.org/officeDocument/2006/relationships/tags" Target="../tags/tag50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8.png"/><Relationship Id="rId5" Type="http://schemas.openxmlformats.org/officeDocument/2006/relationships/notesSlide" Target="../notesSlides/notesSlide20.xml"/><Relationship Id="rId10" Type="http://schemas.openxmlformats.org/officeDocument/2006/relationships/image" Target="../media/image27.wmf"/><Relationship Id="rId4" Type="http://schemas.openxmlformats.org/officeDocument/2006/relationships/slideLayout" Target="../slideLayouts/slideLayout20.xml"/><Relationship Id="rId9" Type="http://schemas.openxmlformats.org/officeDocument/2006/relationships/image" Target="../media/image2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4.xml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5.xml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7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8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9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3">
            <a:extLst>
              <a:ext uri="{FF2B5EF4-FFF2-40B4-BE49-F238E27FC236}">
                <a16:creationId xmlns:a16="http://schemas.microsoft.com/office/drawing/2014/main" id="{411C28AB-1099-450E-89B0-7BDBFB0CC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Reacting </a:t>
            </a:r>
            <a:br>
              <a:rPr lang="en-GB" altLang="en-US" dirty="0"/>
            </a:br>
            <a:r>
              <a:rPr lang="en-GB" altLang="en-US" dirty="0"/>
              <a:t>Masses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>
            <a:extLst>
              <a:ext uri="{FF2B5EF4-FFF2-40B4-BE49-F238E27FC236}">
                <a16:creationId xmlns:a16="http://schemas.microsoft.com/office/drawing/2014/main" id="{04A72EFF-3929-47C5-A555-41BF307A46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Limiting reactants</a:t>
            </a:r>
          </a:p>
        </p:txBody>
      </p:sp>
      <p:sp>
        <p:nvSpPr>
          <p:cNvPr id="23555" name="Text Box 4">
            <a:extLst>
              <a:ext uri="{FF2B5EF4-FFF2-40B4-BE49-F238E27FC236}">
                <a16:creationId xmlns:a16="http://schemas.microsoft.com/office/drawing/2014/main" id="{19FFB698-6ECA-44FC-B40E-1D386A9FD2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800100"/>
            <a:ext cx="82772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The amount of product formed in a reaction will depend on the</a:t>
            </a:r>
            <a:r>
              <a:rPr lang="en-GB" altLang="en-US" b="1" dirty="0">
                <a:solidFill>
                  <a:srgbClr val="010066"/>
                </a:solidFill>
              </a:rPr>
              <a:t> </a:t>
            </a:r>
            <a:r>
              <a:rPr lang="en-GB" altLang="en-US" b="1" dirty="0">
                <a:solidFill>
                  <a:srgbClr val="FF6600"/>
                </a:solidFill>
              </a:rPr>
              <a:t>limiting reactant</a:t>
            </a:r>
            <a:r>
              <a:rPr lang="en-GB" altLang="en-US" dirty="0">
                <a:solidFill>
                  <a:srgbClr val="010066"/>
                </a:solidFill>
              </a:rPr>
              <a:t>. </a:t>
            </a:r>
          </a:p>
        </p:txBody>
      </p:sp>
      <p:sp>
        <p:nvSpPr>
          <p:cNvPr id="321541" name="Text Box 5">
            <a:extLst>
              <a:ext uri="{FF2B5EF4-FFF2-40B4-BE49-F238E27FC236}">
                <a16:creationId xmlns:a16="http://schemas.microsoft.com/office/drawing/2014/main" id="{515120D1-979B-433C-A31B-E059294C3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314825"/>
            <a:ext cx="51196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The other reactant(s) are said to be “in excess.” This means that there will be some left after the reaction.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4314C0-05B2-4BF0-8AF7-E12D9AB6D2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2373313"/>
            <a:ext cx="43005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This is the reactant that runs out first, bringing the reaction to an end. </a:t>
            </a:r>
          </a:p>
        </p:txBody>
      </p:sp>
      <p:pic>
        <p:nvPicPr>
          <p:cNvPr id="23559" name="Picture 13" descr="scientist_male_large.png">
            <a:extLst>
              <a:ext uri="{FF2B5EF4-FFF2-40B4-BE49-F238E27FC236}">
                <a16:creationId xmlns:a16="http://schemas.microsoft.com/office/drawing/2014/main" id="{A46F8C23-69CF-4BB9-94C4-64B5011EF2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075" y="1389063"/>
            <a:ext cx="3813175" cy="476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2B1013B-CDA3-4EE4-B32B-F93700EFBA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154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>
            <a:extLst>
              <a:ext uri="{FF2B5EF4-FFF2-40B4-BE49-F238E27FC236}">
                <a16:creationId xmlns:a16="http://schemas.microsoft.com/office/drawing/2014/main" id="{3437B62B-0CD8-45B7-9B04-59FD805DA7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Limiting reactants and balanced equations</a:t>
            </a:r>
          </a:p>
        </p:txBody>
      </p:sp>
      <p:sp>
        <p:nvSpPr>
          <p:cNvPr id="24579" name="Text Box 6">
            <a:extLst>
              <a:ext uri="{FF2B5EF4-FFF2-40B4-BE49-F238E27FC236}">
                <a16:creationId xmlns:a16="http://schemas.microsoft.com/office/drawing/2014/main" id="{C8CCDAF3-F4C7-497F-97FD-4D90717F01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6233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3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You can use balanced equations to identify limiting reactants.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E83A1CE-3731-4E7D-BDEE-FEAE6C799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3784600"/>
            <a:ext cx="8270521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From the equation we know that 2 moles of </a:t>
            </a:r>
            <a:r>
              <a:rPr lang="en-GB" altLang="en-US" dirty="0" err="1"/>
              <a:t>aluminum</a:t>
            </a:r>
            <a:r>
              <a:rPr lang="en-GB" altLang="en-US" dirty="0"/>
              <a:t> react with 1 mole of iron oxide. 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AB8652A-F94E-4321-9E47-0D0B9F0B80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953000"/>
            <a:ext cx="8623299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This means that 4 moles of iron oxide will be left (5 – 1 = 4). The iron oxide is in excess and the </a:t>
            </a:r>
            <a:r>
              <a:rPr lang="en-GB" altLang="en-US" dirty="0" err="1"/>
              <a:t>aluminum</a:t>
            </a:r>
            <a:r>
              <a:rPr lang="en-GB" altLang="en-US" dirty="0"/>
              <a:t> is therefore the limiting reactant.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5B7772-1BA4-4DB0-A143-74DB1ADA31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1641475"/>
            <a:ext cx="7818967" cy="830263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For example, if </a:t>
            </a:r>
            <a:r>
              <a:rPr lang="en-GB" altLang="en-US" b="1" dirty="0">
                <a:solidFill>
                  <a:srgbClr val="010066"/>
                </a:solidFill>
              </a:rPr>
              <a:t>2 moles of </a:t>
            </a:r>
            <a:r>
              <a:rPr lang="en-GB" altLang="en-US" b="1" dirty="0" err="1">
                <a:solidFill>
                  <a:srgbClr val="010066"/>
                </a:solidFill>
              </a:rPr>
              <a:t>aluminum</a:t>
            </a:r>
            <a:r>
              <a:rPr lang="en-GB" altLang="en-US" b="1" dirty="0">
                <a:solidFill>
                  <a:srgbClr val="010066"/>
                </a:solidFill>
              </a:rPr>
              <a:t> </a:t>
            </a:r>
            <a:r>
              <a:rPr lang="en-GB" altLang="en-US" dirty="0">
                <a:solidFill>
                  <a:srgbClr val="010066"/>
                </a:solidFill>
              </a:rPr>
              <a:t>are reacted with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b="1" dirty="0">
                <a:solidFill>
                  <a:srgbClr val="010066"/>
                </a:solidFill>
              </a:rPr>
              <a:t>5 moles of iron oxide</a:t>
            </a:r>
            <a:r>
              <a:rPr lang="en-GB" altLang="en-US" dirty="0">
                <a:solidFill>
                  <a:srgbClr val="010066"/>
                </a:solidFill>
              </a:rPr>
              <a:t>, which is the limiting reactant?</a:t>
            </a:r>
            <a:endParaRPr lang="en-GB" altLang="en-US" dirty="0"/>
          </a:p>
        </p:txBody>
      </p:sp>
      <p:pic>
        <p:nvPicPr>
          <p:cNvPr id="10" name="Picture 9" descr="Picture8.jpg">
            <a:extLst>
              <a:ext uri="{FF2B5EF4-FFF2-40B4-BE49-F238E27FC236}">
                <a16:creationId xmlns:a16="http://schemas.microsoft.com/office/drawing/2014/main" id="{EAD64EA5-7733-4A5A-8C7C-96802C888B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988" y="2970213"/>
            <a:ext cx="41624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4BEDAB2-4CE7-4C61-9305-7F39585671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9" descr="notes_icon">
            <a:extLst>
              <a:ext uri="{FF2B5EF4-FFF2-40B4-BE49-F238E27FC236}">
                <a16:creationId xmlns:a16="http://schemas.microsoft.com/office/drawing/2014/main" id="{BE598D32-4054-422B-85B7-B35FDB441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>
            <a:extLst>
              <a:ext uri="{FF2B5EF4-FFF2-40B4-BE49-F238E27FC236}">
                <a16:creationId xmlns:a16="http://schemas.microsoft.com/office/drawing/2014/main" id="{DAF98EF4-DCF5-4278-9252-BB95E7FCF1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73733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1" grpId="0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B413B371-C8F3-4FF1-A6F5-DC6ABF2FF3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What’s the mass?</a:t>
            </a:r>
          </a:p>
        </p:txBody>
      </p:sp>
      <p:sp>
        <p:nvSpPr>
          <p:cNvPr id="26627" name="Text Box 5">
            <a:extLst>
              <a:ext uri="{FF2B5EF4-FFF2-40B4-BE49-F238E27FC236}">
                <a16:creationId xmlns:a16="http://schemas.microsoft.com/office/drawing/2014/main" id="{F7552740-61BF-4CD5-BBD7-EE18DA4230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7886700" cy="830263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GB" altLang="en-US" dirty="0"/>
              <a:t>If 28</a:t>
            </a:r>
            <a:r>
              <a:rPr lang="en-GB" altLang="en-US" sz="1200" dirty="0"/>
              <a:t> </a:t>
            </a:r>
            <a:r>
              <a:rPr lang="en-GB" altLang="en-US" dirty="0"/>
              <a:t>g of iron reacts with excess copper sulfate solution, what mass of copper will be made?</a:t>
            </a:r>
          </a:p>
        </p:txBody>
      </p:sp>
      <p:sp>
        <p:nvSpPr>
          <p:cNvPr id="325638" name="Text Box 6">
            <a:extLst>
              <a:ext uri="{FF2B5EF4-FFF2-40B4-BE49-F238E27FC236}">
                <a16:creationId xmlns:a16="http://schemas.microsoft.com/office/drawing/2014/main" id="{8803F160-0DCE-4D80-92B8-FC1FD7F927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1754188"/>
            <a:ext cx="58801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/>
              <a:t>Two different methods can be used to answer this question:</a:t>
            </a:r>
          </a:p>
        </p:txBody>
      </p:sp>
      <p:sp>
        <p:nvSpPr>
          <p:cNvPr id="325642" name="AutoShape 10">
            <a:extLst>
              <a:ext uri="{FF2B5EF4-FFF2-40B4-BE49-F238E27FC236}">
                <a16:creationId xmlns:a16="http://schemas.microsoft.com/office/drawing/2014/main" id="{DA397001-9273-4505-8E14-6460E3659E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4911725"/>
            <a:ext cx="5867400" cy="971550"/>
          </a:xfrm>
          <a:prstGeom prst="roundRect">
            <a:avLst>
              <a:gd name="adj" fmla="val 0"/>
            </a:avLst>
          </a:prstGeom>
          <a:solidFill>
            <a:srgbClr val="FF6600"/>
          </a:solidFill>
          <a:ln w="38100" algn="ctr">
            <a:solidFill>
              <a:srgbClr val="FF6600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325643" name="Rectangle 11">
            <a:extLst>
              <a:ext uri="{FF2B5EF4-FFF2-40B4-BE49-F238E27FC236}">
                <a16:creationId xmlns:a16="http://schemas.microsoft.com/office/drawing/2014/main" id="{B07F164E-8147-4D7E-9572-9F8BA6D599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175" y="5202238"/>
            <a:ext cx="3136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chemeClr val="bg1"/>
                </a:solidFill>
              </a:rPr>
              <a:t>number of moles =</a:t>
            </a:r>
          </a:p>
        </p:txBody>
      </p:sp>
      <p:sp>
        <p:nvSpPr>
          <p:cNvPr id="325644" name="Text Box 12">
            <a:extLst>
              <a:ext uri="{FF2B5EF4-FFF2-40B4-BE49-F238E27FC236}">
                <a16:creationId xmlns:a16="http://schemas.microsoft.com/office/drawing/2014/main" id="{120E9FE6-9758-4E5F-A59B-BF3110F1C1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0875" y="4978400"/>
            <a:ext cx="318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1">
                <a:solidFill>
                  <a:schemeClr val="bg1"/>
                </a:solidFill>
              </a:rPr>
              <a:t>mass of substance</a:t>
            </a:r>
          </a:p>
        </p:txBody>
      </p:sp>
      <p:sp>
        <p:nvSpPr>
          <p:cNvPr id="325645" name="Text Box 13">
            <a:extLst>
              <a:ext uri="{FF2B5EF4-FFF2-40B4-BE49-F238E27FC236}">
                <a16:creationId xmlns:a16="http://schemas.microsoft.com/office/drawing/2014/main" id="{75462D4F-59AE-4880-AA20-E6371B3B85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0275" y="5397500"/>
            <a:ext cx="2400300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5000"/>
              </a:spcBef>
            </a:pPr>
            <a:r>
              <a:rPr lang="en-GB" altLang="en-US" b="1">
                <a:solidFill>
                  <a:schemeClr val="bg1"/>
                </a:solidFill>
              </a:rPr>
              <a:t>molar mass</a:t>
            </a:r>
          </a:p>
        </p:txBody>
      </p:sp>
      <p:sp>
        <p:nvSpPr>
          <p:cNvPr id="325646" name="Line 14">
            <a:extLst>
              <a:ext uri="{FF2B5EF4-FFF2-40B4-BE49-F238E27FC236}">
                <a16:creationId xmlns:a16="http://schemas.microsoft.com/office/drawing/2014/main" id="{F63E19A6-755F-4E7F-8B31-51A29C78860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76600" y="5429250"/>
            <a:ext cx="2744788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5647" name="Text Box 15">
            <a:extLst>
              <a:ext uri="{FF2B5EF4-FFF2-40B4-BE49-F238E27FC236}">
                <a16:creationId xmlns:a16="http://schemas.microsoft.com/office/drawing/2014/main" id="{616284CB-62AB-49BF-BCEE-2173997D56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314825"/>
            <a:ext cx="2057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/>
              <a:t>Remember:</a:t>
            </a:r>
          </a:p>
        </p:txBody>
      </p:sp>
      <p:pic>
        <p:nvPicPr>
          <p:cNvPr id="26636" name="Picture 14" descr="scientist_female.png">
            <a:extLst>
              <a:ext uri="{FF2B5EF4-FFF2-40B4-BE49-F238E27FC236}">
                <a16:creationId xmlns:a16="http://schemas.microsoft.com/office/drawing/2014/main" id="{F298B523-CFA2-4D2A-B16D-6EC048FB2F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12"/>
          <a:stretch>
            <a:fillRect/>
          </a:stretch>
        </p:blipFill>
        <p:spPr bwMode="auto">
          <a:xfrm>
            <a:off x="6299554" y="2156178"/>
            <a:ext cx="2778496" cy="399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6A903DF-AC2C-4A67-B014-5AA3133AB7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8E46923-4A09-4FD9-8062-7AF3AB245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 Box 6">
            <a:extLst>
              <a:ext uri="{FF2B5EF4-FFF2-40B4-BE49-F238E27FC236}">
                <a16:creationId xmlns:a16="http://schemas.microsoft.com/office/drawing/2014/main" id="{38A9908E-0E5E-41EE-9BEF-CC32DBF966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23" y="2725063"/>
            <a:ext cx="58801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marL="457200" indent="-457200">
              <a:spcBef>
                <a:spcPct val="50000"/>
              </a:spcBef>
              <a:buClr>
                <a:srgbClr val="FF6600"/>
              </a:buClr>
              <a:buFont typeface="+mj-lt"/>
              <a:buAutoNum type="arabicPeriod"/>
            </a:pPr>
            <a:r>
              <a:rPr lang="en-GB" altLang="en-US" b="1" dirty="0"/>
              <a:t>​</a:t>
            </a:r>
            <a:r>
              <a:rPr lang="en-GB" altLang="en-US" dirty="0"/>
              <a:t>using </a:t>
            </a:r>
            <a:r>
              <a:rPr lang="en-GB" altLang="en-US" b="1" dirty="0">
                <a:solidFill>
                  <a:srgbClr val="FF6600"/>
                </a:solidFill>
              </a:rPr>
              <a:t>relative atomic mass (</a:t>
            </a:r>
            <a:r>
              <a:rPr lang="en-GB" altLang="en-US" b="1" dirty="0" err="1">
                <a:solidFill>
                  <a:srgbClr val="FF6600"/>
                </a:solidFill>
              </a:rPr>
              <a:t>r.a.m.</a:t>
            </a:r>
            <a:r>
              <a:rPr lang="en-GB" altLang="en-US" b="1" dirty="0">
                <a:solidFill>
                  <a:srgbClr val="FF6600"/>
                </a:solidFill>
              </a:rPr>
              <a:t>) </a:t>
            </a:r>
            <a:r>
              <a:rPr lang="en-GB" altLang="en-US" dirty="0"/>
              <a:t>and ratios</a:t>
            </a:r>
          </a:p>
        </p:txBody>
      </p:sp>
      <p:sp>
        <p:nvSpPr>
          <p:cNvPr id="21" name="Text Box 6">
            <a:extLst>
              <a:ext uri="{FF2B5EF4-FFF2-40B4-BE49-F238E27FC236}">
                <a16:creationId xmlns:a16="http://schemas.microsoft.com/office/drawing/2014/main" id="{329F42E0-A589-4DAF-90B3-29EDD23CD3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177" y="3704610"/>
            <a:ext cx="41116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marL="457200" indent="-457200">
              <a:spcBef>
                <a:spcPct val="50000"/>
              </a:spcBef>
              <a:buClr>
                <a:srgbClr val="FF6600"/>
              </a:buClr>
              <a:buFont typeface="+mj-lt"/>
              <a:buAutoNum type="arabicPeriod" startAt="2"/>
            </a:pPr>
            <a:r>
              <a:rPr lang="en-GB" altLang="en-US" b="1" dirty="0"/>
              <a:t>​</a:t>
            </a:r>
            <a:r>
              <a:rPr lang="en-GB" altLang="en-US" dirty="0"/>
              <a:t>using mole calculations.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5638" grpId="0"/>
      <p:bldP spid="325642" grpId="0" animBg="1"/>
      <p:bldP spid="325643" grpId="0"/>
      <p:bldP spid="325644" grpId="0"/>
      <p:bldP spid="325645" grpId="0"/>
      <p:bldP spid="325647" grpId="0"/>
      <p:bldP spid="20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>
            <a:extLst>
              <a:ext uri="{FF2B5EF4-FFF2-40B4-BE49-F238E27FC236}">
                <a16:creationId xmlns:a16="http://schemas.microsoft.com/office/drawing/2014/main" id="{6DC75B38-76A4-4557-86D0-48A0E80B96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Using relative atomic mass</a:t>
            </a:r>
            <a:endParaRPr lang="en-US" altLang="en-US"/>
          </a:p>
        </p:txBody>
      </p:sp>
      <p:sp>
        <p:nvSpPr>
          <p:cNvPr id="326661" name="Text Box 5">
            <a:extLst>
              <a:ext uri="{FF2B5EF4-FFF2-40B4-BE49-F238E27FC236}">
                <a16:creationId xmlns:a16="http://schemas.microsoft.com/office/drawing/2014/main" id="{18430B0E-6005-489B-826D-48110174EE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1357313"/>
            <a:ext cx="7572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None/>
            </a:pPr>
            <a:r>
              <a:rPr lang="en-GB" altLang="en-US" b="1" dirty="0">
                <a:solidFill>
                  <a:srgbClr val="010066"/>
                </a:solidFill>
              </a:rPr>
              <a:t>Step 1</a:t>
            </a:r>
            <a:r>
              <a:rPr lang="en-GB" altLang="en-US" dirty="0">
                <a:solidFill>
                  <a:srgbClr val="010066"/>
                </a:solidFill>
              </a:rPr>
              <a:t>: Write a balanced equation for the reaction.</a:t>
            </a:r>
          </a:p>
        </p:txBody>
      </p:sp>
      <p:sp>
        <p:nvSpPr>
          <p:cNvPr id="326662" name="Text Box 61">
            <a:extLst>
              <a:ext uri="{FF2B5EF4-FFF2-40B4-BE49-F238E27FC236}">
                <a16:creationId xmlns:a16="http://schemas.microsoft.com/office/drawing/2014/main" id="{88F2EAD9-6879-4D01-8559-E8273A3EFD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075" y="1928813"/>
            <a:ext cx="85598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079500" indent="-10795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None/>
            </a:pPr>
            <a:r>
              <a:rPr lang="en-GB" altLang="en-US" b="1" dirty="0">
                <a:solidFill>
                  <a:srgbClr val="010066"/>
                </a:solidFill>
              </a:rPr>
              <a:t>Step 2</a:t>
            </a:r>
            <a:r>
              <a:rPr lang="en-GB" altLang="en-US" dirty="0">
                <a:solidFill>
                  <a:srgbClr val="010066"/>
                </a:solidFill>
              </a:rPr>
              <a:t>: Write down the relative atomic mass(</a:t>
            </a:r>
            <a:r>
              <a:rPr lang="en-GB" altLang="en-US" dirty="0" err="1">
                <a:solidFill>
                  <a:srgbClr val="010066"/>
                </a:solidFill>
              </a:rPr>
              <a:t>r.a.m.</a:t>
            </a:r>
            <a:r>
              <a:rPr lang="en-GB" altLang="en-US" dirty="0">
                <a:solidFill>
                  <a:srgbClr val="010066"/>
                </a:solidFill>
              </a:rPr>
              <a:t>) or relative formula mass(</a:t>
            </a:r>
            <a:r>
              <a:rPr lang="en-GB" altLang="en-US" dirty="0" err="1">
                <a:solidFill>
                  <a:srgbClr val="010066"/>
                </a:solidFill>
              </a:rPr>
              <a:t>r.f.m</a:t>
            </a:r>
            <a:r>
              <a:rPr lang="en-GB" altLang="en-US" dirty="0">
                <a:solidFill>
                  <a:srgbClr val="010066"/>
                </a:solidFill>
              </a:rPr>
              <a:t>.) of the reactants and products.  </a:t>
            </a:r>
          </a:p>
        </p:txBody>
      </p:sp>
      <p:sp>
        <p:nvSpPr>
          <p:cNvPr id="326663" name="Text Box 7">
            <a:extLst>
              <a:ext uri="{FF2B5EF4-FFF2-40B4-BE49-F238E27FC236}">
                <a16:creationId xmlns:a16="http://schemas.microsoft.com/office/drawing/2014/main" id="{279C9EE2-466E-4797-AEFF-197F7385CA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191000"/>
            <a:ext cx="81899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079500" indent="-10795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None/>
            </a:pPr>
            <a:r>
              <a:rPr lang="en-GB" altLang="en-US" b="1" dirty="0">
                <a:solidFill>
                  <a:srgbClr val="010066"/>
                </a:solidFill>
              </a:rPr>
              <a:t>Step 4</a:t>
            </a:r>
            <a:r>
              <a:rPr lang="en-GB" altLang="en-US" dirty="0">
                <a:solidFill>
                  <a:srgbClr val="010066"/>
                </a:solidFill>
              </a:rPr>
              <a:t>: Use the balanced equation to write down the ratios of reactants and products.</a:t>
            </a:r>
          </a:p>
        </p:txBody>
      </p:sp>
      <p:sp>
        <p:nvSpPr>
          <p:cNvPr id="326664" name="Text Box 8">
            <a:extLst>
              <a:ext uri="{FF2B5EF4-FFF2-40B4-BE49-F238E27FC236}">
                <a16:creationId xmlns:a16="http://schemas.microsoft.com/office/drawing/2014/main" id="{8905BC9B-1F5C-40CB-B064-BFEB6B5F48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5137150"/>
            <a:ext cx="81899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079500" indent="-10795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None/>
            </a:pPr>
            <a:r>
              <a:rPr lang="en-GB" altLang="en-US" b="1" dirty="0">
                <a:solidFill>
                  <a:srgbClr val="010066"/>
                </a:solidFill>
              </a:rPr>
              <a:t>Step 5:</a:t>
            </a:r>
            <a:r>
              <a:rPr lang="en-GB" altLang="en-US" dirty="0">
                <a:solidFill>
                  <a:srgbClr val="010066"/>
                </a:solidFill>
              </a:rPr>
              <a:t> Convert this into a ratio of reacting masses.</a:t>
            </a:r>
          </a:p>
        </p:txBody>
      </p:sp>
      <p:sp>
        <p:nvSpPr>
          <p:cNvPr id="326665" name="Text Box 9">
            <a:extLst>
              <a:ext uri="{FF2B5EF4-FFF2-40B4-BE49-F238E27FC236}">
                <a16:creationId xmlns:a16="http://schemas.microsoft.com/office/drawing/2014/main" id="{25DE886B-B17A-4E61-B18E-98F944D5D9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5713413"/>
            <a:ext cx="81899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079500" indent="-10795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None/>
            </a:pPr>
            <a:r>
              <a:rPr lang="en-GB" altLang="en-US" b="1" dirty="0">
                <a:solidFill>
                  <a:srgbClr val="010066"/>
                </a:solidFill>
              </a:rPr>
              <a:t>Step 6:</a:t>
            </a:r>
            <a:r>
              <a:rPr lang="en-GB" altLang="en-US" dirty="0">
                <a:solidFill>
                  <a:srgbClr val="010066"/>
                </a:solidFill>
              </a:rPr>
              <a:t> Multiply the ratio by the known mass (from the question).</a:t>
            </a:r>
          </a:p>
        </p:txBody>
      </p:sp>
      <p:sp>
        <p:nvSpPr>
          <p:cNvPr id="27657" name="Text Box 11">
            <a:extLst>
              <a:ext uri="{FF2B5EF4-FFF2-40B4-BE49-F238E27FC236}">
                <a16:creationId xmlns:a16="http://schemas.microsoft.com/office/drawing/2014/main" id="{C62E8A5D-73D9-4894-8EB4-1C4674A497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801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GB" altLang="en-US" dirty="0"/>
              <a:t>Working out reacting masses using </a:t>
            </a:r>
            <a:r>
              <a:rPr lang="en-GB" altLang="en-US" dirty="0">
                <a:solidFill>
                  <a:srgbClr val="010066"/>
                </a:solidFill>
              </a:rPr>
              <a:t>relative atomic mass</a:t>
            </a:r>
            <a:r>
              <a:rPr lang="en-GB" altLang="en-US" dirty="0"/>
              <a:t>:</a:t>
            </a:r>
          </a:p>
        </p:txBody>
      </p:sp>
      <p:sp>
        <p:nvSpPr>
          <p:cNvPr id="12" name="Text Box 6">
            <a:extLst>
              <a:ext uri="{FF2B5EF4-FFF2-40B4-BE49-F238E27FC236}">
                <a16:creationId xmlns:a16="http://schemas.microsoft.com/office/drawing/2014/main" id="{EBEAF447-2AEA-4335-A6D2-7198B65B6E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874963"/>
            <a:ext cx="85042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079500" indent="-10795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None/>
            </a:pPr>
            <a:r>
              <a:rPr lang="en-GB" altLang="en-US" b="1" dirty="0">
                <a:solidFill>
                  <a:srgbClr val="010066"/>
                </a:solidFill>
              </a:rPr>
              <a:t>Step 3</a:t>
            </a:r>
            <a:r>
              <a:rPr lang="en-GB" altLang="en-US" dirty="0">
                <a:solidFill>
                  <a:srgbClr val="010066"/>
                </a:solidFill>
              </a:rPr>
              <a:t>: Multiple the </a:t>
            </a:r>
            <a:r>
              <a:rPr lang="en-GB" altLang="en-US" dirty="0" err="1">
                <a:solidFill>
                  <a:srgbClr val="010066"/>
                </a:solidFill>
              </a:rPr>
              <a:t>r.a.m.</a:t>
            </a:r>
            <a:r>
              <a:rPr lang="en-GB" altLang="en-US" dirty="0">
                <a:solidFill>
                  <a:srgbClr val="010066"/>
                </a:solidFill>
              </a:rPr>
              <a:t> or </a:t>
            </a:r>
            <a:r>
              <a:rPr lang="en-GB" altLang="en-US" dirty="0" err="1">
                <a:solidFill>
                  <a:srgbClr val="010066"/>
                </a:solidFill>
              </a:rPr>
              <a:t>r.f.m</a:t>
            </a:r>
            <a:r>
              <a:rPr lang="en-GB" altLang="en-US" dirty="0">
                <a:solidFill>
                  <a:srgbClr val="010066"/>
                </a:solidFill>
              </a:rPr>
              <a:t>. by the stoichiometric coefficient (the large number before each substance in the equation). </a:t>
            </a:r>
          </a:p>
        </p:txBody>
      </p:sp>
      <p:pic>
        <p:nvPicPr>
          <p:cNvPr id="13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EB4CA80-7737-4DC8-9004-1D8B64B5C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 descr="notes_icon">
            <a:extLst>
              <a:ext uri="{FF2B5EF4-FFF2-40B4-BE49-F238E27FC236}">
                <a16:creationId xmlns:a16="http://schemas.microsoft.com/office/drawing/2014/main" id="{0CDD6C37-38C3-4863-A31B-0852E864C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>
            <a:extLst>
              <a:ext uri="{FF2B5EF4-FFF2-40B4-BE49-F238E27FC236}">
                <a16:creationId xmlns:a16="http://schemas.microsoft.com/office/drawing/2014/main" id="{B2A4CABC-5218-420A-9E95-24C67F86F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73733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6661" grpId="0"/>
      <p:bldP spid="326662" grpId="0"/>
      <p:bldP spid="326663" grpId="0"/>
      <p:bldP spid="326664" grpId="0"/>
      <p:bldP spid="326665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38A615DB-21CB-49FB-841E-D8B9CE406E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Using </a:t>
            </a:r>
            <a:r>
              <a:rPr lang="en-GB" altLang="en-US" dirty="0" err="1"/>
              <a:t>r.a.m.</a:t>
            </a:r>
            <a:r>
              <a:rPr lang="en-GB" altLang="en-US" dirty="0"/>
              <a:t>: worked example (1)</a:t>
            </a:r>
            <a:endParaRPr lang="en-US" altLang="en-US" dirty="0"/>
          </a:p>
        </p:txBody>
      </p:sp>
      <p:sp>
        <p:nvSpPr>
          <p:cNvPr id="28675" name="Text Box 3">
            <a:extLst>
              <a:ext uri="{FF2B5EF4-FFF2-40B4-BE49-F238E27FC236}">
                <a16:creationId xmlns:a16="http://schemas.microsoft.com/office/drawing/2014/main" id="{90330BEB-70EF-4100-AD27-F91ECD9C4B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773113"/>
            <a:ext cx="7362825" cy="830262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GB" altLang="en-US" dirty="0">
                <a:cs typeface="Arial" panose="020B0604020202020204" pitchFamily="34" charset="0"/>
              </a:rPr>
              <a:t>If 28</a:t>
            </a:r>
            <a:r>
              <a:rPr lang="en-GB" altLang="en-US" sz="1000" dirty="0">
                <a:cs typeface="Arial" panose="020B0604020202020204" pitchFamily="34" charset="0"/>
              </a:rPr>
              <a:t> </a:t>
            </a:r>
            <a:r>
              <a:rPr lang="en-GB" altLang="en-US" dirty="0">
                <a:cs typeface="Arial" panose="020B0604020202020204" pitchFamily="34" charset="0"/>
              </a:rPr>
              <a:t>g of iron reacts with excess copper </a:t>
            </a:r>
            <a:r>
              <a:rPr lang="en-GB" altLang="en-US" dirty="0" err="1">
                <a:cs typeface="Arial" panose="020B0604020202020204" pitchFamily="34" charset="0"/>
              </a:rPr>
              <a:t>sulfate</a:t>
            </a:r>
            <a:r>
              <a:rPr lang="en-GB" altLang="en-US" dirty="0">
                <a:cs typeface="Arial" panose="020B0604020202020204" pitchFamily="34" charset="0"/>
              </a:rPr>
              <a:t> solution, what mass of copper will be made?</a:t>
            </a:r>
            <a:endParaRPr lang="en-GB" altLang="en-US" sz="1200" b="1" dirty="0"/>
          </a:p>
        </p:txBody>
      </p:sp>
      <p:sp>
        <p:nvSpPr>
          <p:cNvPr id="328708" name="Text Box 4">
            <a:extLst>
              <a:ext uri="{FF2B5EF4-FFF2-40B4-BE49-F238E27FC236}">
                <a16:creationId xmlns:a16="http://schemas.microsoft.com/office/drawing/2014/main" id="{57800B07-CFE6-4E93-83D1-D9D0BF9D28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1743075"/>
            <a:ext cx="81613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None/>
            </a:pPr>
            <a:r>
              <a:rPr lang="en-GB" altLang="en-US" b="1" dirty="0">
                <a:solidFill>
                  <a:srgbClr val="010066"/>
                </a:solidFill>
              </a:rPr>
              <a:t>Step 1</a:t>
            </a:r>
            <a:r>
              <a:rPr lang="en-GB" altLang="en-US" dirty="0">
                <a:solidFill>
                  <a:srgbClr val="010066"/>
                </a:solidFill>
              </a:rPr>
              <a:t>: Write a balanced equation for the reaction.</a:t>
            </a:r>
            <a:endParaRPr lang="en-GB" altLang="en-US" b="1" baseline="-25000" dirty="0">
              <a:cs typeface="Arial" panose="020B0604020202020204" pitchFamily="34" charset="0"/>
            </a:endParaRPr>
          </a:p>
        </p:txBody>
      </p:sp>
      <p:sp>
        <p:nvSpPr>
          <p:cNvPr id="328709" name="Text Box 53">
            <a:extLst>
              <a:ext uri="{FF2B5EF4-FFF2-40B4-BE49-F238E27FC236}">
                <a16:creationId xmlns:a16="http://schemas.microsoft.com/office/drawing/2014/main" id="{7F621B14-367E-4F8B-9761-1EFCBD4859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2935288"/>
            <a:ext cx="83899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None/>
            </a:pPr>
            <a:r>
              <a:rPr lang="en-GB" altLang="en-US" b="1" dirty="0">
                <a:solidFill>
                  <a:srgbClr val="010066"/>
                </a:solidFill>
              </a:rPr>
              <a:t>Step 2</a:t>
            </a:r>
            <a:r>
              <a:rPr lang="en-GB" altLang="en-US" dirty="0">
                <a:solidFill>
                  <a:srgbClr val="010066"/>
                </a:solidFill>
              </a:rPr>
              <a:t>: </a:t>
            </a:r>
            <a:r>
              <a:rPr lang="en-GB" altLang="en-US" dirty="0"/>
              <a:t>Write down the relevant </a:t>
            </a:r>
            <a:r>
              <a:rPr lang="en-GB" altLang="en-US" dirty="0" err="1"/>
              <a:t>r.a.m.</a:t>
            </a:r>
            <a:endParaRPr lang="en-GB" altLang="en-US" dirty="0">
              <a:solidFill>
                <a:srgbClr val="010066"/>
              </a:solidFill>
            </a:endParaRPr>
          </a:p>
        </p:txBody>
      </p:sp>
      <p:sp>
        <p:nvSpPr>
          <p:cNvPr id="328718" name="Text Box 14">
            <a:extLst>
              <a:ext uri="{FF2B5EF4-FFF2-40B4-BE49-F238E27FC236}">
                <a16:creationId xmlns:a16="http://schemas.microsoft.com/office/drawing/2014/main" id="{21015D3B-FD89-4731-AB4F-F6FAE371E8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0663" y="3532188"/>
            <a:ext cx="33956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None/>
            </a:pPr>
            <a:r>
              <a:rPr lang="en-GB" altLang="en-US" b="1" dirty="0">
                <a:solidFill>
                  <a:srgbClr val="010066"/>
                </a:solidFill>
                <a:cs typeface="Arial" panose="020B0604020202020204" pitchFamily="34" charset="0"/>
              </a:rPr>
              <a:t>Fe  =  56,  </a:t>
            </a:r>
            <a:r>
              <a:rPr lang="en-GB" altLang="en-US" b="1" dirty="0">
                <a:solidFill>
                  <a:srgbClr val="010066"/>
                </a:solidFill>
                <a:cs typeface="Arial" panose="020B0604020202020204" pitchFamily="34" charset="0"/>
                <a:sym typeface="Symbol" panose="05050102010706020507" pitchFamily="18" charset="2"/>
              </a:rPr>
              <a:t>Cu  =  </a:t>
            </a:r>
            <a:r>
              <a:rPr lang="en-GB" altLang="en-US" b="1" dirty="0">
                <a:solidFill>
                  <a:srgbClr val="010066"/>
                </a:solidFill>
                <a:cs typeface="Arial" panose="020B0604020202020204" pitchFamily="34" charset="0"/>
              </a:rPr>
              <a:t>64</a:t>
            </a:r>
            <a:r>
              <a:rPr lang="en-GB" altLang="en-US" b="1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endParaRPr lang="en-GB" altLang="en-US" dirty="0">
              <a:solidFill>
                <a:srgbClr val="010066"/>
              </a:solidFill>
            </a:endParaRPr>
          </a:p>
        </p:txBody>
      </p:sp>
      <p:pic>
        <p:nvPicPr>
          <p:cNvPr id="16" name="Picture 15" descr="Picture11.jpg">
            <a:extLst>
              <a:ext uri="{FF2B5EF4-FFF2-40B4-BE49-F238E27FC236}">
                <a16:creationId xmlns:a16="http://schemas.microsoft.com/office/drawing/2014/main" id="{CE89A5D3-A829-478B-8D35-E5E179B7AA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825" y="2354263"/>
            <a:ext cx="5286375" cy="54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8B8747A-7154-4D8A-BA2F-94B967BA38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82F8B72-8275-458A-9EB8-E11550DFA9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Box 53">
            <a:extLst>
              <a:ext uri="{FF2B5EF4-FFF2-40B4-BE49-F238E27FC236}">
                <a16:creationId xmlns:a16="http://schemas.microsoft.com/office/drawing/2014/main" id="{E77D37D3-F004-4BF8-BC7C-413B9FD4B9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134" y="4165550"/>
            <a:ext cx="838993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marL="1080000" indent="-1062000">
              <a:buClr>
                <a:srgbClr val="FF6600"/>
              </a:buClr>
              <a:buFont typeface="Wingdings" panose="05000000000000000000" pitchFamily="2" charset="2"/>
              <a:buNone/>
            </a:pPr>
            <a:r>
              <a:rPr lang="en-GB" altLang="en-US" b="1" dirty="0">
                <a:solidFill>
                  <a:srgbClr val="010066"/>
                </a:solidFill>
              </a:rPr>
              <a:t>Step 3</a:t>
            </a:r>
            <a:r>
              <a:rPr lang="en-GB" altLang="en-US" dirty="0">
                <a:solidFill>
                  <a:srgbClr val="010066"/>
                </a:solidFill>
              </a:rPr>
              <a:t>: </a:t>
            </a:r>
            <a:r>
              <a:rPr lang="en-GB" altLang="en-US" dirty="0"/>
              <a:t>As the stoichiometric coefficient for each substance is 1, we can continue to step 4.</a:t>
            </a:r>
            <a:endParaRPr lang="en-GB" altLang="en-US" dirty="0">
              <a:solidFill>
                <a:srgbClr val="010066"/>
              </a:solidFill>
            </a:endParaRPr>
          </a:p>
        </p:txBody>
      </p:sp>
      <p:sp>
        <p:nvSpPr>
          <p:cNvPr id="15" name="Text Box 53">
            <a:extLst>
              <a:ext uri="{FF2B5EF4-FFF2-40B4-BE49-F238E27FC236}">
                <a16:creationId xmlns:a16="http://schemas.microsoft.com/office/drawing/2014/main" id="{9E74BBD6-5696-4729-A847-F520AC93CE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133" y="5110827"/>
            <a:ext cx="785029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None/>
            </a:pPr>
            <a:r>
              <a:rPr lang="en-GB" altLang="en-US" b="1" dirty="0">
                <a:solidFill>
                  <a:srgbClr val="010066"/>
                </a:solidFill>
              </a:rPr>
              <a:t>Step 4</a:t>
            </a:r>
            <a:r>
              <a:rPr lang="en-GB" altLang="en-US" dirty="0">
                <a:solidFill>
                  <a:srgbClr val="010066"/>
                </a:solidFill>
              </a:rPr>
              <a:t>: </a:t>
            </a:r>
            <a:r>
              <a:rPr lang="en-GB" altLang="en-US" dirty="0"/>
              <a:t>Write down the ratio of reactants and products.</a:t>
            </a:r>
            <a:endParaRPr lang="en-GB" altLang="en-US" dirty="0">
              <a:solidFill>
                <a:srgbClr val="010066"/>
              </a:solidFill>
            </a:endParaRPr>
          </a:p>
        </p:txBody>
      </p:sp>
      <p:sp>
        <p:nvSpPr>
          <p:cNvPr id="19" name="Text Box 53">
            <a:extLst>
              <a:ext uri="{FF2B5EF4-FFF2-40B4-BE49-F238E27FC236}">
                <a16:creationId xmlns:a16="http://schemas.microsoft.com/office/drawing/2014/main" id="{61673F47-F283-43E7-9741-4627387E4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0534" y="5699319"/>
            <a:ext cx="22886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None/>
            </a:pPr>
            <a:r>
              <a:rPr lang="en-GB" altLang="en-US" b="1" dirty="0" err="1">
                <a:solidFill>
                  <a:srgbClr val="010066"/>
                </a:solidFill>
              </a:rPr>
              <a:t>Cu:Fe</a:t>
            </a:r>
            <a:r>
              <a:rPr lang="en-GB" altLang="en-US" b="1" dirty="0">
                <a:solidFill>
                  <a:srgbClr val="010066"/>
                </a:solidFill>
              </a:rPr>
              <a:t> = 1:1</a:t>
            </a:r>
            <a:endParaRPr lang="en-GB" altLang="en-US" dirty="0">
              <a:solidFill>
                <a:srgbClr val="010066"/>
              </a:solidFill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8708" grpId="0"/>
      <p:bldP spid="328709" grpId="0"/>
      <p:bldP spid="328718" grpId="0"/>
      <p:bldP spid="14" grpId="0"/>
      <p:bldP spid="15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Picture16.jpg">
            <a:extLst>
              <a:ext uri="{FF2B5EF4-FFF2-40B4-BE49-F238E27FC236}">
                <a16:creationId xmlns:a16="http://schemas.microsoft.com/office/drawing/2014/main" id="{04AC82EC-D8AF-4067-8342-F6998F3C22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44"/>
          <a:stretch/>
        </p:blipFill>
        <p:spPr bwMode="auto">
          <a:xfrm>
            <a:off x="6288087" y="4625094"/>
            <a:ext cx="2855913" cy="157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Rectangle 2">
            <a:extLst>
              <a:ext uri="{FF2B5EF4-FFF2-40B4-BE49-F238E27FC236}">
                <a16:creationId xmlns:a16="http://schemas.microsoft.com/office/drawing/2014/main" id="{CC8D88D4-87E9-434E-83D8-FA50ACFBCE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Using </a:t>
            </a:r>
            <a:r>
              <a:rPr lang="en-GB" altLang="en-US" dirty="0" err="1"/>
              <a:t>r.a.m.</a:t>
            </a:r>
            <a:r>
              <a:rPr lang="en-GB" altLang="en-US" dirty="0"/>
              <a:t>: worked example (2)</a:t>
            </a:r>
            <a:endParaRPr lang="en-US" altLang="en-US" dirty="0"/>
          </a:p>
        </p:txBody>
      </p:sp>
      <p:sp>
        <p:nvSpPr>
          <p:cNvPr id="29700" name="Text Box 7">
            <a:extLst>
              <a:ext uri="{FF2B5EF4-FFF2-40B4-BE49-F238E27FC236}">
                <a16:creationId xmlns:a16="http://schemas.microsoft.com/office/drawing/2014/main" id="{3B7D7383-A42C-47BB-97B0-22269865F5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784225"/>
            <a:ext cx="67008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None/>
            </a:pPr>
            <a:r>
              <a:rPr lang="en-GB" altLang="en-US" b="1" dirty="0">
                <a:solidFill>
                  <a:srgbClr val="010066"/>
                </a:solidFill>
              </a:rPr>
              <a:t>Step 5</a:t>
            </a:r>
            <a:r>
              <a:rPr lang="en-GB" altLang="en-US" dirty="0">
                <a:solidFill>
                  <a:srgbClr val="010066"/>
                </a:solidFill>
              </a:rPr>
              <a:t>: Convert </a:t>
            </a:r>
            <a:r>
              <a:rPr lang="en-GB" altLang="en-US" dirty="0"/>
              <a:t>to ratio of reacting masses.</a:t>
            </a:r>
            <a:endParaRPr lang="en-GB" altLang="en-US" dirty="0">
              <a:solidFill>
                <a:srgbClr val="010066"/>
              </a:solidFill>
            </a:endParaRPr>
          </a:p>
        </p:txBody>
      </p:sp>
      <p:sp>
        <p:nvSpPr>
          <p:cNvPr id="328712" name="Text Box 8">
            <a:extLst>
              <a:ext uri="{FF2B5EF4-FFF2-40B4-BE49-F238E27FC236}">
                <a16:creationId xmlns:a16="http://schemas.microsoft.com/office/drawing/2014/main" id="{81A3EC11-5D25-41A5-8FC8-DEA78ADE69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3506788"/>
            <a:ext cx="68056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079500" indent="-10795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10000"/>
              </a:spcBef>
              <a:buClr>
                <a:srgbClr val="FF6600"/>
              </a:buClr>
              <a:buFont typeface="Wingdings" panose="05000000000000000000" pitchFamily="2" charset="2"/>
              <a:buNone/>
            </a:pPr>
            <a:r>
              <a:rPr lang="en-GB" altLang="en-US" b="1" dirty="0">
                <a:solidFill>
                  <a:srgbClr val="010066"/>
                </a:solidFill>
              </a:rPr>
              <a:t>Step 6</a:t>
            </a:r>
            <a:r>
              <a:rPr lang="en-GB" altLang="en-US" dirty="0">
                <a:solidFill>
                  <a:srgbClr val="010066"/>
                </a:solidFill>
              </a:rPr>
              <a:t>: Multiply the ratio by the known mass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(from the question).</a:t>
            </a:r>
            <a:endParaRPr lang="en-GB" altLang="en-US" dirty="0"/>
          </a:p>
        </p:txBody>
      </p:sp>
      <p:sp>
        <p:nvSpPr>
          <p:cNvPr id="328713" name="Text Box 9">
            <a:extLst>
              <a:ext uri="{FF2B5EF4-FFF2-40B4-BE49-F238E27FC236}">
                <a16:creationId xmlns:a16="http://schemas.microsoft.com/office/drawing/2014/main" id="{9AAFBE39-D8A3-4507-A184-CE0881471F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0175" y="4768850"/>
            <a:ext cx="3432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10000"/>
              </a:spcBef>
              <a:buFont typeface="Wingdings" panose="05000000000000000000" pitchFamily="2" charset="2"/>
              <a:buNone/>
            </a:pPr>
            <a:r>
              <a:rPr lang="en-GB" altLang="en-US" b="1" dirty="0">
                <a:solidFill>
                  <a:srgbClr val="010066"/>
                </a:solidFill>
              </a:rPr>
              <a:t>mass of Cu formed </a:t>
            </a:r>
            <a:r>
              <a:rPr lang="en-GB" altLang="en-US" dirty="0">
                <a:solidFill>
                  <a:srgbClr val="010066"/>
                </a:solidFill>
              </a:rPr>
              <a:t>=</a:t>
            </a:r>
          </a:p>
        </p:txBody>
      </p:sp>
      <p:sp>
        <p:nvSpPr>
          <p:cNvPr id="328720" name="Text Box 16">
            <a:extLst>
              <a:ext uri="{FF2B5EF4-FFF2-40B4-BE49-F238E27FC236}">
                <a16:creationId xmlns:a16="http://schemas.microsoft.com/office/drawing/2014/main" id="{45467382-AC3D-4974-822C-9432380277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3988" y="2576513"/>
            <a:ext cx="57245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None/>
            </a:pPr>
            <a:r>
              <a:rPr lang="en-GB" altLang="en-US" dirty="0">
                <a:solidFill>
                  <a:srgbClr val="010066"/>
                </a:solidFill>
              </a:rPr>
              <a:t>Ratio of Cu to Fe  =  1:1  =  64</a:t>
            </a:r>
            <a:r>
              <a:rPr lang="en-GB" altLang="en-US" sz="1200" dirty="0">
                <a:solidFill>
                  <a:srgbClr val="010066"/>
                </a:solidFill>
              </a:rPr>
              <a:t> </a:t>
            </a:r>
            <a:r>
              <a:rPr lang="en-GB" altLang="en-US" dirty="0">
                <a:solidFill>
                  <a:srgbClr val="010066"/>
                </a:solidFill>
              </a:rPr>
              <a:t>g : 56</a:t>
            </a:r>
            <a:r>
              <a:rPr lang="en-GB" altLang="en-US" sz="1200" dirty="0">
                <a:solidFill>
                  <a:srgbClr val="010066"/>
                </a:solidFill>
              </a:rPr>
              <a:t> </a:t>
            </a:r>
            <a:r>
              <a:rPr lang="en-GB" altLang="en-US" dirty="0">
                <a:solidFill>
                  <a:srgbClr val="010066"/>
                </a:solidFill>
              </a:rPr>
              <a:t>g = </a:t>
            </a:r>
          </a:p>
        </p:txBody>
      </p:sp>
      <p:sp>
        <p:nvSpPr>
          <p:cNvPr id="328721" name="Text Box 17">
            <a:extLst>
              <a:ext uri="{FF2B5EF4-FFF2-40B4-BE49-F238E27FC236}">
                <a16:creationId xmlns:a16="http://schemas.microsoft.com/office/drawing/2014/main" id="{9B9EEF89-67BA-423B-B6A3-58D57C9874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4975" y="5695950"/>
            <a:ext cx="25828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None/>
            </a:pPr>
            <a:r>
              <a:rPr lang="en-GB" altLang="en-US" dirty="0">
                <a:solidFill>
                  <a:srgbClr val="010066"/>
                </a:solidFill>
              </a:rPr>
              <a:t>= </a:t>
            </a:r>
            <a:r>
              <a:rPr lang="en-GB" altLang="en-US" b="1" dirty="0">
                <a:solidFill>
                  <a:srgbClr val="010066"/>
                </a:solidFill>
              </a:rPr>
              <a:t>32</a:t>
            </a:r>
            <a:r>
              <a:rPr lang="en-GB" altLang="en-US" sz="1200" b="1" dirty="0">
                <a:solidFill>
                  <a:srgbClr val="010066"/>
                </a:solidFill>
              </a:rPr>
              <a:t> </a:t>
            </a:r>
            <a:r>
              <a:rPr lang="en-GB" altLang="en-US" b="1" dirty="0">
                <a:solidFill>
                  <a:srgbClr val="010066"/>
                </a:solidFill>
              </a:rPr>
              <a:t>g of Cu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C03E39D-A731-441C-AE78-F592C1DB78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7088" y="4768850"/>
            <a:ext cx="108395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10000"/>
              </a:spcBef>
              <a:buFont typeface="Wingdings" panose="05000000000000000000" pitchFamily="2" charset="2"/>
              <a:buNone/>
            </a:pPr>
            <a:r>
              <a:rPr lang="en-GB" altLang="en-US" dirty="0">
                <a:solidFill>
                  <a:srgbClr val="010066"/>
                </a:solidFill>
              </a:rPr>
              <a:t>28</a:t>
            </a:r>
            <a:r>
              <a:rPr lang="en-GB" altLang="en-US" sz="1000" dirty="0">
                <a:solidFill>
                  <a:srgbClr val="010066"/>
                </a:solidFill>
              </a:rPr>
              <a:t> </a:t>
            </a:r>
            <a:r>
              <a:rPr lang="en-GB" altLang="en-US" dirty="0">
                <a:solidFill>
                  <a:srgbClr val="010066"/>
                </a:solidFill>
              </a:rPr>
              <a:t>g  ×</a:t>
            </a:r>
          </a:p>
        </p:txBody>
      </p:sp>
      <p:sp>
        <p:nvSpPr>
          <p:cNvPr id="29712" name="Rectangle 24">
            <a:extLst>
              <a:ext uri="{FF2B5EF4-FFF2-40B4-BE49-F238E27FC236}">
                <a16:creationId xmlns:a16="http://schemas.microsoft.com/office/drawing/2014/main" id="{6ECFE64F-4D24-4697-A1AB-5891776C64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9463" y="4573588"/>
            <a:ext cx="5270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10000"/>
              </a:spcBef>
              <a:buFont typeface="Wingdings" panose="05000000000000000000" pitchFamily="2" charset="2"/>
              <a:buNone/>
            </a:pPr>
            <a:r>
              <a:rPr lang="en-GB" altLang="en-US">
                <a:solidFill>
                  <a:srgbClr val="010066"/>
                </a:solidFill>
              </a:rPr>
              <a:t>64</a:t>
            </a:r>
          </a:p>
        </p:txBody>
      </p:sp>
      <p:cxnSp>
        <p:nvCxnSpPr>
          <p:cNvPr id="29713" name="Straight Connector 26">
            <a:extLst>
              <a:ext uri="{FF2B5EF4-FFF2-40B4-BE49-F238E27FC236}">
                <a16:creationId xmlns:a16="http://schemas.microsoft.com/office/drawing/2014/main" id="{30B2D301-DD1E-4834-8D65-45A3D46FE56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902325" y="4976813"/>
            <a:ext cx="473075" cy="0"/>
          </a:xfrm>
          <a:prstGeom prst="line">
            <a:avLst/>
          </a:prstGeom>
          <a:noFill/>
          <a:ln w="9525" algn="ctr">
            <a:solidFill>
              <a:srgbClr val="01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714" name="Rectangle 27">
            <a:extLst>
              <a:ext uri="{FF2B5EF4-FFF2-40B4-BE49-F238E27FC236}">
                <a16:creationId xmlns:a16="http://schemas.microsoft.com/office/drawing/2014/main" id="{694CAA64-3D26-427B-9860-DFEA579E0D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8988" y="4964113"/>
            <a:ext cx="5270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10000"/>
              </a:spcBef>
              <a:buFont typeface="Wingdings" panose="05000000000000000000" pitchFamily="2" charset="2"/>
              <a:buNone/>
            </a:pPr>
            <a:r>
              <a:rPr lang="en-GB" altLang="en-US">
                <a:solidFill>
                  <a:srgbClr val="010066"/>
                </a:solidFill>
              </a:rPr>
              <a:t>56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A6E640A-EE72-4F90-8448-E6E1EFD76D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2160" y="2576513"/>
            <a:ext cx="12080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10000"/>
              </a:spcBef>
              <a:buFont typeface="Wingdings" panose="05000000000000000000" pitchFamily="2" charset="2"/>
              <a:buNone/>
            </a:pPr>
            <a:r>
              <a:rPr lang="en-GB" altLang="en-US" dirty="0">
                <a:solidFill>
                  <a:srgbClr val="010066"/>
                </a:solidFill>
              </a:rPr>
              <a:t>64 ÷ 56</a:t>
            </a:r>
          </a:p>
        </p:txBody>
      </p:sp>
      <p:pic>
        <p:nvPicPr>
          <p:cNvPr id="2" name="Picture 22" descr="Picture12.jpg">
            <a:extLst>
              <a:ext uri="{FF2B5EF4-FFF2-40B4-BE49-F238E27FC236}">
                <a16:creationId xmlns:a16="http://schemas.microsoft.com/office/drawing/2014/main" id="{41221E58-DE35-48A6-BF25-C403AEFF9C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00" y="1676400"/>
            <a:ext cx="50466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A485D5A-C170-47FB-912E-252CBDF7EF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C9F8EC5-DAAE-4C08-BC32-3DE8F293E1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8712" grpId="0"/>
      <p:bldP spid="328713" grpId="0"/>
      <p:bldP spid="328720" grpId="0"/>
      <p:bldP spid="328721" grpId="0"/>
      <p:bldP spid="22" grpId="0"/>
      <p:bldP spid="29712" grpId="0"/>
      <p:bldP spid="29714" grpId="0"/>
      <p:bldP spid="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>
            <a:extLst>
              <a:ext uri="{FF2B5EF4-FFF2-40B4-BE49-F238E27FC236}">
                <a16:creationId xmlns:a16="http://schemas.microsoft.com/office/drawing/2014/main" id="{CB3645FA-D3E8-43DF-AE64-C7EB16C6CA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Reacting masses and scale factors</a:t>
            </a:r>
          </a:p>
        </p:txBody>
      </p:sp>
      <p:pic>
        <p:nvPicPr>
          <p:cNvPr id="7" name="Picture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647E41F-CE01-4085-AEDA-1A16F76499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flash_icon">
            <a:extLst>
              <a:ext uri="{FF2B5EF4-FFF2-40B4-BE49-F238E27FC236}">
                <a16:creationId xmlns:a16="http://schemas.microsoft.com/office/drawing/2014/main" id="{B183C94C-611B-46B0-B66D-8BD1070CF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notes_icon">
            <a:extLst>
              <a:ext uri="{FF2B5EF4-FFF2-40B4-BE49-F238E27FC236}">
                <a16:creationId xmlns:a16="http://schemas.microsoft.com/office/drawing/2014/main" id="{36AD7C5A-FD4B-42BB-A94A-1583267BA8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65222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EF97981-9CC2-4BA5-8192-8AD3F03059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05520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1053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351CE1DD-5ADA-413E-A705-36D3DF59B376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D430FEBF-F545-4471-AC5D-91D3964D2A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Using moles</a:t>
            </a:r>
            <a:endParaRPr lang="en-US" altLang="en-US"/>
          </a:p>
        </p:txBody>
      </p:sp>
      <p:sp>
        <p:nvSpPr>
          <p:cNvPr id="30723" name="Text Box 3">
            <a:extLst>
              <a:ext uri="{FF2B5EF4-FFF2-40B4-BE49-F238E27FC236}">
                <a16:creationId xmlns:a16="http://schemas.microsoft.com/office/drawing/2014/main" id="{83ADB052-6F01-4A5A-83A2-3ED4DB9352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773113"/>
            <a:ext cx="75263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>
              <a:solidFill>
                <a:srgbClr val="010066"/>
              </a:solidFill>
            </a:endParaRPr>
          </a:p>
        </p:txBody>
      </p:sp>
      <p:sp>
        <p:nvSpPr>
          <p:cNvPr id="30725" name="Text Box 10">
            <a:extLst>
              <a:ext uri="{FF2B5EF4-FFF2-40B4-BE49-F238E27FC236}">
                <a16:creationId xmlns:a16="http://schemas.microsoft.com/office/drawing/2014/main" id="{D0DEA73B-ACD0-4761-BCD3-6086482398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7269163" cy="461963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GB" altLang="en-US"/>
              <a:t>How do you work out reacting masses using </a:t>
            </a:r>
            <a:r>
              <a:rPr lang="en-GB" altLang="en-US">
                <a:solidFill>
                  <a:srgbClr val="010066"/>
                </a:solidFill>
              </a:rPr>
              <a:t>moles</a:t>
            </a:r>
            <a:r>
              <a:rPr lang="en-GB" altLang="en-US"/>
              <a:t>?</a:t>
            </a:r>
          </a:p>
        </p:txBody>
      </p:sp>
      <p:sp>
        <p:nvSpPr>
          <p:cNvPr id="348172" name="Text Box 12">
            <a:extLst>
              <a:ext uri="{FF2B5EF4-FFF2-40B4-BE49-F238E27FC236}">
                <a16:creationId xmlns:a16="http://schemas.microsoft.com/office/drawing/2014/main" id="{0276B18E-FED2-407F-A686-233BD6B654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1508125"/>
            <a:ext cx="7572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None/>
            </a:pPr>
            <a:r>
              <a:rPr lang="en-GB" altLang="en-US" b="1" dirty="0">
                <a:solidFill>
                  <a:srgbClr val="010066"/>
                </a:solidFill>
              </a:rPr>
              <a:t>Step 1</a:t>
            </a:r>
            <a:r>
              <a:rPr lang="en-GB" altLang="en-US" dirty="0">
                <a:solidFill>
                  <a:srgbClr val="010066"/>
                </a:solidFill>
              </a:rPr>
              <a:t>: Write a balanced equation for the reaction.</a:t>
            </a:r>
          </a:p>
        </p:txBody>
      </p:sp>
      <p:sp>
        <p:nvSpPr>
          <p:cNvPr id="348173" name="Text Box 13">
            <a:extLst>
              <a:ext uri="{FF2B5EF4-FFF2-40B4-BE49-F238E27FC236}">
                <a16:creationId xmlns:a16="http://schemas.microsoft.com/office/drawing/2014/main" id="{98EBD8CE-E99A-4E28-B5FA-734113245A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" y="2132013"/>
            <a:ext cx="8607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079500" indent="-10795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None/>
            </a:pPr>
            <a:r>
              <a:rPr lang="en-GB" altLang="en-US" b="1" dirty="0">
                <a:solidFill>
                  <a:srgbClr val="010066"/>
                </a:solidFill>
              </a:rPr>
              <a:t>Step 2</a:t>
            </a:r>
            <a:r>
              <a:rPr lang="en-GB" altLang="en-US" dirty="0">
                <a:solidFill>
                  <a:srgbClr val="010066"/>
                </a:solidFill>
              </a:rPr>
              <a:t>: Turn the given mass value into the number of moles.</a:t>
            </a:r>
          </a:p>
        </p:txBody>
      </p:sp>
      <p:sp>
        <p:nvSpPr>
          <p:cNvPr id="348174" name="Text Box 14">
            <a:extLst>
              <a:ext uri="{FF2B5EF4-FFF2-40B4-BE49-F238E27FC236}">
                <a16:creationId xmlns:a16="http://schemas.microsoft.com/office/drawing/2014/main" id="{CB78BBBE-2EEF-42E3-B7C0-77A2371266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740025"/>
            <a:ext cx="85217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079500" indent="-10795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None/>
            </a:pPr>
            <a:r>
              <a:rPr lang="en-GB" altLang="en-US" b="1" dirty="0">
                <a:solidFill>
                  <a:srgbClr val="010066"/>
                </a:solidFill>
              </a:rPr>
              <a:t>Step 3</a:t>
            </a:r>
            <a:r>
              <a:rPr lang="en-GB" altLang="en-US" dirty="0">
                <a:solidFill>
                  <a:srgbClr val="010066"/>
                </a:solidFill>
              </a:rPr>
              <a:t>: Use the balanced equation to work out the number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of moles of the unknown substance.</a:t>
            </a:r>
          </a:p>
        </p:txBody>
      </p:sp>
      <p:sp>
        <p:nvSpPr>
          <p:cNvPr id="348175" name="Text Box 15">
            <a:extLst>
              <a:ext uri="{FF2B5EF4-FFF2-40B4-BE49-F238E27FC236}">
                <a16:creationId xmlns:a16="http://schemas.microsoft.com/office/drawing/2014/main" id="{3E311292-FCF6-46A0-84E8-3DF091D32E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3627438"/>
            <a:ext cx="53308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079500" indent="-10795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None/>
            </a:pPr>
            <a:r>
              <a:rPr lang="en-GB" altLang="en-US" b="1" dirty="0">
                <a:solidFill>
                  <a:srgbClr val="010066"/>
                </a:solidFill>
              </a:rPr>
              <a:t>Step 4:</a:t>
            </a:r>
            <a:r>
              <a:rPr lang="en-GB" altLang="en-US" dirty="0">
                <a:solidFill>
                  <a:srgbClr val="010066"/>
                </a:solidFill>
              </a:rPr>
              <a:t> Convert moles into mass using the formula:</a:t>
            </a:r>
          </a:p>
        </p:txBody>
      </p:sp>
      <p:pic>
        <p:nvPicPr>
          <p:cNvPr id="348177" name="Picture 17" descr="formula triangle">
            <a:extLst>
              <a:ext uri="{FF2B5EF4-FFF2-40B4-BE49-F238E27FC236}">
                <a16:creationId xmlns:a16="http://schemas.microsoft.com/office/drawing/2014/main" id="{5E2E248F-390B-4C90-BED2-F9611E56C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488" y="3308350"/>
            <a:ext cx="3473450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78" name="Text Box 18">
            <a:extLst>
              <a:ext uri="{FF2B5EF4-FFF2-40B4-BE49-F238E27FC236}">
                <a16:creationId xmlns:a16="http://schemas.microsoft.com/office/drawing/2014/main" id="{0C6D9150-3BC4-4EE3-9835-6876125F33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6225" y="5343525"/>
            <a:ext cx="1206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/>
              <a:t>moles</a:t>
            </a:r>
          </a:p>
        </p:txBody>
      </p:sp>
      <p:sp>
        <p:nvSpPr>
          <p:cNvPr id="348179" name="Text Box 19">
            <a:extLst>
              <a:ext uri="{FF2B5EF4-FFF2-40B4-BE49-F238E27FC236}">
                <a16:creationId xmlns:a16="http://schemas.microsoft.com/office/drawing/2014/main" id="{B345B7E3-3E90-43F1-8E14-19A56412AE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6313" y="4138613"/>
            <a:ext cx="1206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/>
              <a:t>mass</a:t>
            </a:r>
          </a:p>
        </p:txBody>
      </p:sp>
      <p:sp>
        <p:nvSpPr>
          <p:cNvPr id="348180" name="Text Box 20">
            <a:extLst>
              <a:ext uri="{FF2B5EF4-FFF2-40B4-BE49-F238E27FC236}">
                <a16:creationId xmlns:a16="http://schemas.microsoft.com/office/drawing/2014/main" id="{151F8AF2-7242-4C59-A426-8F81439A83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8613" y="5091113"/>
            <a:ext cx="12065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/>
              <a:t>molar mass</a:t>
            </a:r>
          </a:p>
        </p:txBody>
      </p:sp>
      <p:sp>
        <p:nvSpPr>
          <p:cNvPr id="348182" name="Rectangle 22">
            <a:extLst>
              <a:ext uri="{FF2B5EF4-FFF2-40B4-BE49-F238E27FC236}">
                <a16:creationId xmlns:a16="http://schemas.microsoft.com/office/drawing/2014/main" id="{7FE965D3-4125-423A-8899-6B1FC00B82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4605338"/>
            <a:ext cx="4248150" cy="461962"/>
          </a:xfrm>
          <a:prstGeom prst="rect">
            <a:avLst/>
          </a:prstGeom>
          <a:solidFill>
            <a:srgbClr val="FF6600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chemeClr val="bg1"/>
                </a:solidFill>
              </a:rPr>
              <a:t>moles =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3BEB9AE-6833-4EA0-AD0E-1201D542EC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5238752"/>
            <a:ext cx="4248150" cy="83978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>
                <a:solidFill>
                  <a:srgbClr val="010066"/>
                </a:solidFill>
              </a:rPr>
              <a:t>This is rearranged to give:</a:t>
            </a:r>
          </a:p>
          <a:p>
            <a:pPr eaLnBrk="1" hangingPunct="1"/>
            <a:r>
              <a:rPr lang="en-GB" altLang="en-US" dirty="0">
                <a:solidFill>
                  <a:srgbClr val="010066"/>
                </a:solidFill>
              </a:rPr>
              <a:t>mass = moles × molar mass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5B8A4F3-B9EE-46D8-AD60-B7785854D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6850" y="4605338"/>
            <a:ext cx="2149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chemeClr val="bg1"/>
                </a:solidFill>
              </a:rPr>
              <a:t>÷ molar mass</a:t>
            </a:r>
            <a:endParaRPr lang="en-GB" altLang="en-US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4AB58F2-9364-43C9-BD0F-CB2D92A8C1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6425" y="4605338"/>
            <a:ext cx="9731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chemeClr val="bg1"/>
                </a:solidFill>
              </a:rPr>
              <a:t>mass</a:t>
            </a:r>
            <a:endParaRPr lang="en-GB" altLang="en-US" dirty="0">
              <a:solidFill>
                <a:schemeClr val="bg1"/>
              </a:solidFill>
            </a:endParaRPr>
          </a:p>
        </p:txBody>
      </p:sp>
      <p:pic>
        <p:nvPicPr>
          <p:cNvPr id="20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A982261-5FC1-46F1-BFE1-D36FD47685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9" descr="notes_icon">
            <a:extLst>
              <a:ext uri="{FF2B5EF4-FFF2-40B4-BE49-F238E27FC236}">
                <a16:creationId xmlns:a16="http://schemas.microsoft.com/office/drawing/2014/main" id="{7A13033C-DCBA-43B8-9FBE-7F0DB752E6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9">
            <a:extLst>
              <a:ext uri="{FF2B5EF4-FFF2-40B4-BE49-F238E27FC236}">
                <a16:creationId xmlns:a16="http://schemas.microsoft.com/office/drawing/2014/main" id="{1E1196F9-EAE1-4ADE-99E6-CB2A873455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73733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72" grpId="0"/>
      <p:bldP spid="348173" grpId="0"/>
      <p:bldP spid="348174" grpId="0"/>
      <p:bldP spid="348175" grpId="0"/>
      <p:bldP spid="348178" grpId="0"/>
      <p:bldP spid="348179" grpId="0"/>
      <p:bldP spid="348180" grpId="0"/>
      <p:bldP spid="348182" grpId="0" animBg="1"/>
      <p:bldP spid="17" grpId="0"/>
      <p:bldP spid="18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D562E3FF-E685-43A8-970E-CF80D7D3D3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Using moles: worked example (1)</a:t>
            </a:r>
          </a:p>
        </p:txBody>
      </p:sp>
      <p:sp>
        <p:nvSpPr>
          <p:cNvPr id="334853" name="Text Box 5">
            <a:extLst>
              <a:ext uri="{FF2B5EF4-FFF2-40B4-BE49-F238E27FC236}">
                <a16:creationId xmlns:a16="http://schemas.microsoft.com/office/drawing/2014/main" id="{9BAED2A0-480D-4AC8-9082-68E3D0BFFE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068513"/>
            <a:ext cx="8226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1" dirty="0">
                <a:solidFill>
                  <a:srgbClr val="010066"/>
                </a:solidFill>
              </a:rPr>
              <a:t>Step 1</a:t>
            </a:r>
            <a:r>
              <a:rPr lang="en-GB" altLang="en-US" dirty="0">
                <a:solidFill>
                  <a:srgbClr val="010066"/>
                </a:solidFill>
              </a:rPr>
              <a:t>: Write a balanced equation for the reaction:</a:t>
            </a:r>
          </a:p>
        </p:txBody>
      </p:sp>
      <p:sp>
        <p:nvSpPr>
          <p:cNvPr id="334855" name="Text Box 7">
            <a:extLst>
              <a:ext uri="{FF2B5EF4-FFF2-40B4-BE49-F238E27FC236}">
                <a16:creationId xmlns:a16="http://schemas.microsoft.com/office/drawing/2014/main" id="{9FAFD6A4-22CA-438F-AB40-B2F5B92384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4008438"/>
            <a:ext cx="8086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1" dirty="0">
                <a:solidFill>
                  <a:srgbClr val="010066"/>
                </a:solidFill>
                <a:cs typeface="Arial" panose="020B0604020202020204" pitchFamily="34" charset="0"/>
              </a:rPr>
              <a:t>Step 2</a:t>
            </a:r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:</a:t>
            </a:r>
            <a:r>
              <a:rPr lang="en-GB" altLang="en-US" baseline="-25000" dirty="0">
                <a:solidFill>
                  <a:srgbClr val="010066"/>
                </a:solidFill>
                <a:cs typeface="Arial" panose="020B0604020202020204" pitchFamily="34" charset="0"/>
              </a:rPr>
              <a:t>  </a:t>
            </a:r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Turn the mass of iron into moles of iron:</a:t>
            </a:r>
          </a:p>
        </p:txBody>
      </p:sp>
      <p:sp>
        <p:nvSpPr>
          <p:cNvPr id="31750" name="Text Box 24">
            <a:extLst>
              <a:ext uri="{FF2B5EF4-FFF2-40B4-BE49-F238E27FC236}">
                <a16:creationId xmlns:a16="http://schemas.microsoft.com/office/drawing/2014/main" id="{90230F96-B50E-434F-BCED-90A4AA8C82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189913" cy="822325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GB" altLang="en-US"/>
              <a:t>If 28</a:t>
            </a:r>
            <a:r>
              <a:rPr lang="en-GB" altLang="en-US" sz="1200"/>
              <a:t> </a:t>
            </a:r>
            <a:r>
              <a:rPr lang="en-GB" altLang="en-US"/>
              <a:t>g of iron reacts with excess copper sulfate solution, what mass of copper will be made?</a:t>
            </a:r>
          </a:p>
        </p:txBody>
      </p:sp>
      <p:pic>
        <p:nvPicPr>
          <p:cNvPr id="23" name="Picture 22" descr="Picture18.jpg">
            <a:extLst>
              <a:ext uri="{FF2B5EF4-FFF2-40B4-BE49-F238E27FC236}">
                <a16:creationId xmlns:a16="http://schemas.microsoft.com/office/drawing/2014/main" id="{12F4C29A-78DE-4D94-AA63-6926F54F1D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8" y="4678363"/>
            <a:ext cx="8124825" cy="102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7DD939C-FB7D-4E1C-8B9B-0F078437E3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 descr="notes_icon">
            <a:extLst>
              <a:ext uri="{FF2B5EF4-FFF2-40B4-BE49-F238E27FC236}">
                <a16:creationId xmlns:a16="http://schemas.microsoft.com/office/drawing/2014/main" id="{7F537683-10F7-4387-ACED-AA4E3D3C7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9A48A0D-9007-47E4-BAD2-DBB4258115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73733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22">
            <a:extLst>
              <a:ext uri="{FF2B5EF4-FFF2-40B4-BE49-F238E27FC236}">
                <a16:creationId xmlns:a16="http://schemas.microsoft.com/office/drawing/2014/main" id="{FA55CFB9-D2A4-443C-9139-7D8166FC04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9746" y="3089275"/>
            <a:ext cx="4248150" cy="461962"/>
          </a:xfrm>
          <a:prstGeom prst="rect">
            <a:avLst/>
          </a:prstGeom>
          <a:solidFill>
            <a:srgbClr val="FF6600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b="1" dirty="0">
                <a:solidFill>
                  <a:schemeClr val="bg1"/>
                </a:solidFill>
              </a:rPr>
              <a:t>FE + </a:t>
            </a:r>
            <a:r>
              <a:rPr lang="en-GB" altLang="en-US" b="1" dirty="0" err="1">
                <a:solidFill>
                  <a:schemeClr val="bg1"/>
                </a:solidFill>
              </a:rPr>
              <a:t>CuSO</a:t>
            </a:r>
            <a:r>
              <a:rPr lang="en-GB" altLang="en-US" b="1" dirty="0">
                <a:solidFill>
                  <a:schemeClr val="bg1"/>
                </a:solidFill>
              </a:rPr>
              <a:t> </a:t>
            </a:r>
            <a:r>
              <a:rPr lang="en-GB" altLang="en-US" b="1" dirty="0">
                <a:solidFill>
                  <a:schemeClr val="bg1"/>
                </a:solidFill>
                <a:sym typeface="Wingdings 3" panose="05040102010807070707" pitchFamily="18" charset="2"/>
              </a:rPr>
              <a:t></a:t>
            </a:r>
            <a:r>
              <a:rPr lang="en-GB" altLang="en-US" b="1" dirty="0">
                <a:solidFill>
                  <a:schemeClr val="bg1"/>
                </a:solidFill>
              </a:rPr>
              <a:t> Cu + FeSo</a:t>
            </a:r>
            <a:r>
              <a:rPr lang="en-GB" altLang="en-US" b="1" baseline="-25000" dirty="0">
                <a:solidFill>
                  <a:schemeClr val="bg1"/>
                </a:solidFill>
              </a:rPr>
              <a:t>4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4853" grpId="0"/>
      <p:bldP spid="334855" grpId="0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F9EF7BCD-CA9B-451E-8851-5F1A0E0698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9225" y="3007947"/>
            <a:ext cx="4975225" cy="496888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32772" name="Rectangle 2">
            <a:extLst>
              <a:ext uri="{FF2B5EF4-FFF2-40B4-BE49-F238E27FC236}">
                <a16:creationId xmlns:a16="http://schemas.microsoft.com/office/drawing/2014/main" id="{B5861E26-A3D8-4C6A-9490-DDF2E99724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Using moles: worked example (2)</a:t>
            </a:r>
          </a:p>
        </p:txBody>
      </p:sp>
      <p:sp>
        <p:nvSpPr>
          <p:cNvPr id="334852" name="Text Box 4">
            <a:extLst>
              <a:ext uri="{FF2B5EF4-FFF2-40B4-BE49-F238E27FC236}">
                <a16:creationId xmlns:a16="http://schemas.microsoft.com/office/drawing/2014/main" id="{AE636513-52D5-446D-9A7E-FC76409964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0690" y="4803100"/>
            <a:ext cx="33861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mass = moles × </a:t>
            </a:r>
            <a:r>
              <a:rPr lang="en-GB" altLang="en-US" dirty="0" err="1">
                <a:solidFill>
                  <a:srgbClr val="010066"/>
                </a:solidFill>
                <a:cs typeface="Arial" panose="020B0604020202020204" pitchFamily="34" charset="0"/>
              </a:rPr>
              <a:t>r.a.m</a:t>
            </a:r>
            <a:endParaRPr lang="en-GB" altLang="en-US" baseline="-25000" dirty="0">
              <a:solidFill>
                <a:srgbClr val="010066"/>
              </a:solidFill>
              <a:cs typeface="Arial" panose="020B0604020202020204" pitchFamily="34" charset="0"/>
            </a:endParaRPr>
          </a:p>
        </p:txBody>
      </p:sp>
      <p:sp>
        <p:nvSpPr>
          <p:cNvPr id="334864" name="Text Box 16">
            <a:extLst>
              <a:ext uri="{FF2B5EF4-FFF2-40B4-BE49-F238E27FC236}">
                <a16:creationId xmlns:a16="http://schemas.microsoft.com/office/drawing/2014/main" id="{46E7E0B4-ABB1-4F55-B6AB-E45CB4619B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0813" y="3026997"/>
            <a:ext cx="5010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010066"/>
                </a:solidFill>
              </a:rPr>
              <a:t>1 mole of Fe makes 1 mole of Cu</a:t>
            </a:r>
          </a:p>
        </p:txBody>
      </p:sp>
      <p:sp>
        <p:nvSpPr>
          <p:cNvPr id="334866" name="Text Box 18">
            <a:extLst>
              <a:ext uri="{FF2B5EF4-FFF2-40B4-BE49-F238E27FC236}">
                <a16:creationId xmlns:a16="http://schemas.microsoft.com/office/drawing/2014/main" id="{966BD303-39E9-4C52-9B5A-1BA7DCC27E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6434" y="5899152"/>
            <a:ext cx="2362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>
                <a:solidFill>
                  <a:srgbClr val="010066"/>
                </a:solidFill>
              </a:rPr>
              <a:t>= </a:t>
            </a:r>
            <a:r>
              <a:rPr lang="en-GB" altLang="en-US" b="1" dirty="0">
                <a:solidFill>
                  <a:srgbClr val="FF6600"/>
                </a:solidFill>
              </a:rPr>
              <a:t>32</a:t>
            </a:r>
            <a:r>
              <a:rPr lang="en-GB" altLang="en-US" sz="1000" b="1" dirty="0">
                <a:solidFill>
                  <a:srgbClr val="FF6600"/>
                </a:solidFill>
              </a:rPr>
              <a:t> </a:t>
            </a:r>
            <a:r>
              <a:rPr lang="en-GB" altLang="en-US" b="1" dirty="0">
                <a:solidFill>
                  <a:srgbClr val="FF6600"/>
                </a:solidFill>
              </a:rPr>
              <a:t>g of Cu</a:t>
            </a:r>
          </a:p>
        </p:txBody>
      </p:sp>
      <p:sp>
        <p:nvSpPr>
          <p:cNvPr id="334867" name="Text Box 19">
            <a:extLst>
              <a:ext uri="{FF2B5EF4-FFF2-40B4-BE49-F238E27FC236}">
                <a16:creationId xmlns:a16="http://schemas.microsoft.com/office/drawing/2014/main" id="{482B72A6-207E-4159-A897-F5911C298A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6434" y="5351126"/>
            <a:ext cx="2044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>
                <a:solidFill>
                  <a:srgbClr val="010066"/>
                </a:solidFill>
              </a:rPr>
              <a:t>= 0.5 × 64</a:t>
            </a:r>
          </a:p>
        </p:txBody>
      </p:sp>
      <p:pic>
        <p:nvPicPr>
          <p:cNvPr id="32779" name="Picture 34" descr="girl_thinking.png">
            <a:extLst>
              <a:ext uri="{FF2B5EF4-FFF2-40B4-BE49-F238E27FC236}">
                <a16:creationId xmlns:a16="http://schemas.microsoft.com/office/drawing/2014/main" id="{FBE2991F-E28A-468E-A518-F997EBE508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950" y="1924050"/>
            <a:ext cx="2627313" cy="422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0770D97-71B4-4377-A3A5-ACC3E3623C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A8526B1-81ED-4629-BCDC-B19EF939B8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22">
            <a:extLst>
              <a:ext uri="{FF2B5EF4-FFF2-40B4-BE49-F238E27FC236}">
                <a16:creationId xmlns:a16="http://schemas.microsoft.com/office/drawing/2014/main" id="{2FEFF645-CBAB-4305-9351-EF7319CA6C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2762" y="2004924"/>
            <a:ext cx="4248150" cy="461962"/>
          </a:xfrm>
          <a:prstGeom prst="rect">
            <a:avLst/>
          </a:prstGeom>
          <a:solidFill>
            <a:srgbClr val="FF6600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b="1" dirty="0">
                <a:solidFill>
                  <a:schemeClr val="bg1"/>
                </a:solidFill>
              </a:rPr>
              <a:t>FE + </a:t>
            </a:r>
            <a:r>
              <a:rPr lang="en-GB" altLang="en-US" b="1" dirty="0" err="1">
                <a:solidFill>
                  <a:schemeClr val="bg1"/>
                </a:solidFill>
              </a:rPr>
              <a:t>CuSO</a:t>
            </a:r>
            <a:r>
              <a:rPr lang="en-GB" altLang="en-US" b="1" dirty="0">
                <a:solidFill>
                  <a:schemeClr val="bg1"/>
                </a:solidFill>
              </a:rPr>
              <a:t> </a:t>
            </a:r>
            <a:r>
              <a:rPr lang="en-GB" altLang="en-US" b="1" dirty="0">
                <a:solidFill>
                  <a:schemeClr val="bg1"/>
                </a:solidFill>
                <a:sym typeface="Wingdings 3" panose="05040102010807070707" pitchFamily="18" charset="2"/>
              </a:rPr>
              <a:t></a:t>
            </a:r>
            <a:r>
              <a:rPr lang="en-GB" altLang="en-US" b="1" dirty="0">
                <a:solidFill>
                  <a:schemeClr val="bg1"/>
                </a:solidFill>
              </a:rPr>
              <a:t> Cu + FeSo</a:t>
            </a:r>
            <a:r>
              <a:rPr lang="en-GB" altLang="en-US" b="1" baseline="-250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6" name="Text Box 14">
            <a:extLst>
              <a:ext uri="{FF2B5EF4-FFF2-40B4-BE49-F238E27FC236}">
                <a16:creationId xmlns:a16="http://schemas.microsoft.com/office/drawing/2014/main" id="{14CA71B2-8E12-4452-B427-9446546AA5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595" y="788708"/>
            <a:ext cx="85217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079500" indent="-10795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None/>
            </a:pPr>
            <a:r>
              <a:rPr lang="en-GB" altLang="en-US" b="1" dirty="0">
                <a:solidFill>
                  <a:srgbClr val="010066"/>
                </a:solidFill>
              </a:rPr>
              <a:t>Step 3</a:t>
            </a:r>
            <a:r>
              <a:rPr lang="en-GB" altLang="en-US" dirty="0">
                <a:solidFill>
                  <a:srgbClr val="010066"/>
                </a:solidFill>
              </a:rPr>
              <a:t>: Use the balanced equation to work out how many moles of copper should be made:</a:t>
            </a:r>
          </a:p>
        </p:txBody>
      </p:sp>
      <p:sp>
        <p:nvSpPr>
          <p:cNvPr id="17" name="Text Box 14">
            <a:extLst>
              <a:ext uri="{FF2B5EF4-FFF2-40B4-BE49-F238E27FC236}">
                <a16:creationId xmlns:a16="http://schemas.microsoft.com/office/drawing/2014/main" id="{85A4F7ED-94F4-40B0-9CE7-AA13E0B270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913" y="3881277"/>
            <a:ext cx="534450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079500" indent="-10795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None/>
            </a:pPr>
            <a:r>
              <a:rPr lang="en-GB" altLang="en-US" b="1" dirty="0">
                <a:solidFill>
                  <a:srgbClr val="010066"/>
                </a:solidFill>
              </a:rPr>
              <a:t>Step 4</a:t>
            </a:r>
            <a:r>
              <a:rPr lang="en-GB" altLang="en-US" dirty="0">
                <a:solidFill>
                  <a:srgbClr val="010066"/>
                </a:solidFill>
              </a:rPr>
              <a:t>: Convert moles of copper into mass of copper: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334852" grpId="0" autoUpdateAnimBg="0"/>
      <p:bldP spid="334864" grpId="0"/>
      <p:bldP spid="334866" grpId="0"/>
      <p:bldP spid="334867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16000" indent="-216000">
              <a:buSzPct val="100000"/>
              <a:buFont typeface="Wingdings 2" panose="05020102010507070707" pitchFamily="18" charset="2"/>
              <a:buChar char=""/>
            </a:pPr>
            <a:r>
              <a:rPr lang="en-GB" sz="1600" dirty="0"/>
              <a:t>Developing and Using Models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"/>
            </a:pPr>
            <a:r>
              <a:rPr lang="en-GB" sz="1600" dirty="0"/>
              <a:t>Using Mathematics and Computational Thinking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3. Scale, Proportion, and Quantity</a:t>
            </a:r>
          </a:p>
          <a:p>
            <a:r>
              <a:rPr lang="en-GB" sz="1600" dirty="0"/>
              <a:t>5. Energy and Matter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>
            <a:extLst>
              <a:ext uri="{FF2B5EF4-FFF2-40B4-BE49-F238E27FC236}">
                <a16:creationId xmlns:a16="http://schemas.microsoft.com/office/drawing/2014/main" id="{CCB8856B-D641-4EAB-8F0B-ECCA0670CD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Using moles in calculations</a:t>
            </a:r>
          </a:p>
        </p:txBody>
      </p:sp>
      <p:pic>
        <p:nvPicPr>
          <p:cNvPr id="7" name="Picture 5" descr="flash_icon">
            <a:extLst>
              <a:ext uri="{FF2B5EF4-FFF2-40B4-BE49-F238E27FC236}">
                <a16:creationId xmlns:a16="http://schemas.microsoft.com/office/drawing/2014/main" id="{2F69D852-9B17-4C57-B284-20C1728D17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 descr="notes_icon">
            <a:extLst>
              <a:ext uri="{FF2B5EF4-FFF2-40B4-BE49-F238E27FC236}">
                <a16:creationId xmlns:a16="http://schemas.microsoft.com/office/drawing/2014/main" id="{88269261-0963-4633-8F7B-0E262DA728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65222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99EAAB-C66E-4817-9DF0-0D023048C0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05520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2074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C8D4D5C5-84A9-4C8A-BB9A-B2C9133B3FB4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3" name="AutoShape 5">
            <a:extLst>
              <a:ext uri="{FF2B5EF4-FFF2-40B4-BE49-F238E27FC236}">
                <a16:creationId xmlns:a16="http://schemas.microsoft.com/office/drawing/2014/main" id="{96604ABA-C703-44E8-A15B-DF19AF380B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300" y="5109103"/>
            <a:ext cx="8164513" cy="863600"/>
          </a:xfrm>
          <a:prstGeom prst="roundRect">
            <a:avLst>
              <a:gd name="adj" fmla="val 0"/>
            </a:avLst>
          </a:prstGeom>
          <a:solidFill>
            <a:srgbClr val="FF6600"/>
          </a:solidFill>
          <a:ln w="38100" algn="ctr">
            <a:solidFill>
              <a:srgbClr val="FF6600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58057" name="Text Box 9">
            <a:extLst>
              <a:ext uri="{FF2B5EF4-FFF2-40B4-BE49-F238E27FC236}">
                <a16:creationId xmlns:a16="http://schemas.microsoft.com/office/drawing/2014/main" id="{D15222D0-30B3-4D35-90F2-6A7F2C8641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6588" y="5534553"/>
            <a:ext cx="34671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5000"/>
              </a:spcBef>
            </a:pPr>
            <a:r>
              <a:rPr lang="en-GB" altLang="en-US" sz="2600" b="1">
                <a:solidFill>
                  <a:schemeClr val="bg1"/>
                </a:solidFill>
              </a:rPr>
              <a:t>molar mass (g/mol)</a:t>
            </a:r>
          </a:p>
        </p:txBody>
      </p:sp>
      <p:sp>
        <p:nvSpPr>
          <p:cNvPr id="16388" name="Rectangle 2">
            <a:extLst>
              <a:ext uri="{FF2B5EF4-FFF2-40B4-BE49-F238E27FC236}">
                <a16:creationId xmlns:a16="http://schemas.microsoft.com/office/drawing/2014/main" id="{BBA3045E-E45D-4054-BD18-29452A7B9B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What is a mole?</a:t>
            </a:r>
          </a:p>
        </p:txBody>
      </p:sp>
      <p:sp>
        <p:nvSpPr>
          <p:cNvPr id="16389" name="Text Box 3">
            <a:extLst>
              <a:ext uri="{FF2B5EF4-FFF2-40B4-BE49-F238E27FC236}">
                <a16:creationId xmlns:a16="http://schemas.microsoft.com/office/drawing/2014/main" id="{EFC1F1AA-1067-453B-800A-07429F7B2B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3481387"/>
            <a:ext cx="76787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 dirty="0">
                <a:solidFill>
                  <a:srgbClr val="FF6600"/>
                </a:solidFill>
              </a:rPr>
              <a:t>Moles</a:t>
            </a:r>
            <a:r>
              <a:rPr lang="en-GB" altLang="en-US" dirty="0"/>
              <a:t> can be used to balance equations and calculate the masses of reactants and products. </a:t>
            </a:r>
            <a:r>
              <a:rPr lang="en-GB" altLang="en-US" dirty="0">
                <a:solidFill>
                  <a:srgbClr val="010066"/>
                </a:solidFill>
              </a:rPr>
              <a:t>The number of moles in a sample is calculated using this equation:</a:t>
            </a:r>
          </a:p>
        </p:txBody>
      </p:sp>
      <p:sp>
        <p:nvSpPr>
          <p:cNvPr id="258054" name="Rectangle 6">
            <a:extLst>
              <a:ext uri="{FF2B5EF4-FFF2-40B4-BE49-F238E27FC236}">
                <a16:creationId xmlns:a16="http://schemas.microsoft.com/office/drawing/2014/main" id="{1DC9CC57-71F0-401A-9A9F-ECAC07B756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450" y="5291665"/>
            <a:ext cx="4060825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600" b="1">
                <a:solidFill>
                  <a:schemeClr val="bg1"/>
                </a:solidFill>
              </a:rPr>
              <a:t>number of moles (mol) =</a:t>
            </a:r>
          </a:p>
        </p:txBody>
      </p:sp>
      <p:sp>
        <p:nvSpPr>
          <p:cNvPr id="258055" name="Text Box 7">
            <a:extLst>
              <a:ext uri="{FF2B5EF4-FFF2-40B4-BE49-F238E27FC236}">
                <a16:creationId xmlns:a16="http://schemas.microsoft.com/office/drawing/2014/main" id="{8A2C87D5-FB3D-4A67-ABE2-9E36380F15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5074178"/>
            <a:ext cx="3959225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600" b="1">
                <a:solidFill>
                  <a:schemeClr val="bg1"/>
                </a:solidFill>
              </a:rPr>
              <a:t>mass of substance (g)</a:t>
            </a:r>
          </a:p>
        </p:txBody>
      </p:sp>
      <p:sp>
        <p:nvSpPr>
          <p:cNvPr id="258056" name="Line 8">
            <a:extLst>
              <a:ext uri="{FF2B5EF4-FFF2-40B4-BE49-F238E27FC236}">
                <a16:creationId xmlns:a16="http://schemas.microsoft.com/office/drawing/2014/main" id="{1EA69F3A-1B4F-4A9B-89F7-E23D1CE11E7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38650" y="5542490"/>
            <a:ext cx="3706813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5" name="Text Box 4">
            <a:extLst>
              <a:ext uri="{FF2B5EF4-FFF2-40B4-BE49-F238E27FC236}">
                <a16:creationId xmlns:a16="http://schemas.microsoft.com/office/drawing/2014/main" id="{E5C9CF8E-5D82-4BA4-ABD3-B75D6BABF6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800100"/>
            <a:ext cx="83883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>
                <a:solidFill>
                  <a:srgbClr val="010066"/>
                </a:solidFill>
              </a:rPr>
              <a:t>A mole is an SI unit that is used to denote the number of atoms or molecules in a given amount of substance. </a:t>
            </a:r>
          </a:p>
        </p:txBody>
      </p:sp>
      <p:sp>
        <p:nvSpPr>
          <p:cNvPr id="16" name="AutoShape 15">
            <a:extLst>
              <a:ext uri="{FF2B5EF4-FFF2-40B4-BE49-F238E27FC236}">
                <a16:creationId xmlns:a16="http://schemas.microsoft.com/office/drawing/2014/main" id="{CEADD34E-1517-4AEE-9EAA-8C1795AF9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8225" y="2058282"/>
            <a:ext cx="6667500" cy="960437"/>
          </a:xfrm>
          <a:prstGeom prst="rect">
            <a:avLst/>
          </a:prstGeom>
          <a:solidFill>
            <a:srgbClr val="FF6600"/>
          </a:solidFill>
          <a:ln w="38100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17" name="Text Box 13">
            <a:extLst>
              <a:ext uri="{FF2B5EF4-FFF2-40B4-BE49-F238E27FC236}">
                <a16:creationId xmlns:a16="http://schemas.microsoft.com/office/drawing/2014/main" id="{69A4E4FF-1F99-4D60-8A3E-7655C2644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5075" y="2115432"/>
            <a:ext cx="63373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 dirty="0">
                <a:solidFill>
                  <a:schemeClr val="bg1"/>
                </a:solidFill>
              </a:rPr>
              <a:t>A mole is defined as the number of atoms in exactly 12</a:t>
            </a:r>
            <a:r>
              <a:rPr lang="en-GB" altLang="en-US" sz="1000" b="1" dirty="0">
                <a:solidFill>
                  <a:schemeClr val="bg1"/>
                </a:solidFill>
              </a:rPr>
              <a:t> </a:t>
            </a:r>
            <a:r>
              <a:rPr lang="en-GB" altLang="en-US" b="1" dirty="0">
                <a:solidFill>
                  <a:schemeClr val="bg1"/>
                </a:solidFill>
              </a:rPr>
              <a:t>g of carbon-12.</a:t>
            </a:r>
          </a:p>
        </p:txBody>
      </p:sp>
      <p:pic>
        <p:nvPicPr>
          <p:cNvPr id="15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4FFD206-798B-41C5-80CD-EB2CC1CF9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9" descr="notes_icon">
            <a:extLst>
              <a:ext uri="{FF2B5EF4-FFF2-40B4-BE49-F238E27FC236}">
                <a16:creationId xmlns:a16="http://schemas.microsoft.com/office/drawing/2014/main" id="{E069CB12-6B24-4265-B3BD-0D95FBC06D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1">
            <a:extLst>
              <a:ext uri="{FF2B5EF4-FFF2-40B4-BE49-F238E27FC236}">
                <a16:creationId xmlns:a16="http://schemas.microsoft.com/office/drawing/2014/main" id="{8CB43C2B-60C5-4AFE-B113-A2345AEB4C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64655" y="82550"/>
            <a:ext cx="45030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14D7DC4-BAA6-4E1F-B400-8AE4C3CA70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8294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053" grpId="0" animBg="1"/>
      <p:bldP spid="258057" grpId="0"/>
      <p:bldP spid="16389" grpId="0"/>
      <p:bldP spid="258054" grpId="0"/>
      <p:bldP spid="258055" grpId="0"/>
      <p:bldP spid="16" grpId="0" animBg="1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icture1.jpg">
            <a:extLst>
              <a:ext uri="{FF2B5EF4-FFF2-40B4-BE49-F238E27FC236}">
                <a16:creationId xmlns:a16="http://schemas.microsoft.com/office/drawing/2014/main" id="{5CC1D2A8-4BB8-4A60-B8FB-C7F4D52785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6909" y="1918404"/>
            <a:ext cx="682625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Rectangle 2">
            <a:extLst>
              <a:ext uri="{FF2B5EF4-FFF2-40B4-BE49-F238E27FC236}">
                <a16:creationId xmlns:a16="http://schemas.microsoft.com/office/drawing/2014/main" id="{51223A96-7FF3-405C-A8F3-898FBF4C8A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Molar mass</a:t>
            </a:r>
          </a:p>
        </p:txBody>
      </p:sp>
      <p:sp>
        <p:nvSpPr>
          <p:cNvPr id="17412" name="Text Box 4">
            <a:extLst>
              <a:ext uri="{FF2B5EF4-FFF2-40B4-BE49-F238E27FC236}">
                <a16:creationId xmlns:a16="http://schemas.microsoft.com/office/drawing/2014/main" id="{7B5DAF52-4996-4A41-943B-270303307B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1216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30000"/>
              </a:spcBef>
              <a:buClr>
                <a:srgbClr val="FF6600"/>
              </a:buClr>
              <a:buFont typeface="Wingdings" panose="05000000000000000000" pitchFamily="2" charset="2"/>
              <a:buNone/>
            </a:pPr>
            <a:r>
              <a:rPr lang="en-GB" altLang="en-US" dirty="0"/>
              <a:t>The </a:t>
            </a:r>
            <a:r>
              <a:rPr lang="en-GB" altLang="en-US" b="1" dirty="0">
                <a:solidFill>
                  <a:srgbClr val="FF6600"/>
                </a:solidFill>
              </a:rPr>
              <a:t>molar mass</a:t>
            </a:r>
            <a:r>
              <a:rPr lang="en-GB" altLang="en-US" dirty="0"/>
              <a:t> is the mass in grams of one mole of a substance. </a:t>
            </a:r>
          </a:p>
        </p:txBody>
      </p:sp>
      <p:sp>
        <p:nvSpPr>
          <p:cNvPr id="258060" name="Text Box 12">
            <a:extLst>
              <a:ext uri="{FF2B5EF4-FFF2-40B4-BE49-F238E27FC236}">
                <a16:creationId xmlns:a16="http://schemas.microsoft.com/office/drawing/2014/main" id="{09A9B504-EB74-49A6-BB0D-8163CFAE94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301" y="4965700"/>
            <a:ext cx="76009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/>
              <a:t>Some elements exist as molecules, for example, O</a:t>
            </a:r>
            <a:r>
              <a:rPr lang="en-GB" altLang="en-US" baseline="-25000" dirty="0"/>
              <a:t>2</a:t>
            </a:r>
            <a:r>
              <a:rPr lang="en-GB" altLang="en-US" dirty="0"/>
              <a:t>. </a:t>
            </a:r>
            <a:br>
              <a:rPr lang="en-GB" altLang="en-US" dirty="0"/>
            </a:br>
            <a:r>
              <a:rPr lang="en-GB" altLang="en-US" dirty="0"/>
              <a:t>The </a:t>
            </a:r>
            <a:r>
              <a:rPr lang="en-GB" altLang="en-US" b="1" dirty="0">
                <a:solidFill>
                  <a:srgbClr val="FF6600"/>
                </a:solidFill>
              </a:rPr>
              <a:t>relative formula mass </a:t>
            </a:r>
            <a:r>
              <a:rPr lang="en-GB" altLang="en-US" dirty="0"/>
              <a:t>will need to be used for these elements rather than the atomic mass.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DA4E3E1-9288-4E41-9033-1329EB4951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1931988"/>
            <a:ext cx="48117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30000"/>
              </a:spcBef>
              <a:buClr>
                <a:srgbClr val="FF6600"/>
              </a:buClr>
              <a:buFont typeface="Wingdings" panose="05000000000000000000" pitchFamily="2" charset="2"/>
              <a:buNone/>
            </a:pPr>
            <a:r>
              <a:rPr lang="en-GB" altLang="en-US" dirty="0"/>
              <a:t>For elements, this is simply the </a:t>
            </a:r>
            <a:r>
              <a:rPr lang="en-GB" altLang="en-US" b="1" dirty="0">
                <a:solidFill>
                  <a:srgbClr val="FF6600"/>
                </a:solidFill>
              </a:rPr>
              <a:t>relative atomic mass (</a:t>
            </a:r>
            <a:r>
              <a:rPr lang="en-GB" altLang="en-US" b="1" dirty="0" err="1">
                <a:solidFill>
                  <a:srgbClr val="FF6600"/>
                </a:solidFill>
              </a:rPr>
              <a:t>r.a.m.</a:t>
            </a:r>
            <a:r>
              <a:rPr lang="en-GB" altLang="en-US" b="1" dirty="0">
                <a:solidFill>
                  <a:srgbClr val="FF6600"/>
                </a:solidFill>
              </a:rPr>
              <a:t>) </a:t>
            </a:r>
            <a:r>
              <a:rPr lang="en-GB" altLang="en-US" dirty="0"/>
              <a:t>value in grams/mol.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275DF2B-09AB-4812-9141-9E8535F1D0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448050"/>
            <a:ext cx="5037138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30000"/>
              </a:spcBef>
              <a:buClr>
                <a:srgbClr val="FF6600"/>
              </a:buClr>
              <a:buFont typeface="Wingdings" panose="05000000000000000000" pitchFamily="2" charset="2"/>
              <a:buNone/>
            </a:pPr>
            <a:r>
              <a:rPr lang="en-GB" altLang="en-US" dirty="0"/>
              <a:t>For compounds, the molar mass is equal to the </a:t>
            </a:r>
            <a:r>
              <a:rPr lang="en-GB" altLang="en-US" b="1" dirty="0">
                <a:solidFill>
                  <a:srgbClr val="FF6600"/>
                </a:solidFill>
              </a:rPr>
              <a:t>relative formula mass (</a:t>
            </a:r>
            <a:r>
              <a:rPr lang="en-GB" altLang="en-US" b="1" dirty="0" err="1">
                <a:solidFill>
                  <a:srgbClr val="FF6600"/>
                </a:solidFill>
              </a:rPr>
              <a:t>r.f.m</a:t>
            </a:r>
            <a:r>
              <a:rPr lang="en-GB" altLang="en-US" b="1" dirty="0">
                <a:solidFill>
                  <a:srgbClr val="FF6600"/>
                </a:solidFill>
              </a:rPr>
              <a:t>.)</a:t>
            </a:r>
            <a:r>
              <a:rPr lang="en-GB" altLang="en-US" dirty="0"/>
              <a:t> value in grams/mol.</a:t>
            </a:r>
          </a:p>
        </p:txBody>
      </p:sp>
      <p:pic>
        <p:nvPicPr>
          <p:cNvPr id="15" name="Picture 2" descr="periodic table - tile">
            <a:extLst>
              <a:ext uri="{FF2B5EF4-FFF2-40B4-BE49-F238E27FC236}">
                <a16:creationId xmlns:a16="http://schemas.microsoft.com/office/drawing/2014/main" id="{97A1652A-6949-412A-B78A-C5383D4444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0197" y="2645479"/>
            <a:ext cx="16637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8" name="Text Box 13">
            <a:extLst>
              <a:ext uri="{FF2B5EF4-FFF2-40B4-BE49-F238E27FC236}">
                <a16:creationId xmlns:a16="http://schemas.microsoft.com/office/drawing/2014/main" id="{9B19375D-EDEA-4E71-BA24-E768DDB639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3922" y="1518354"/>
            <a:ext cx="3184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>
                <a:solidFill>
                  <a:srgbClr val="010066"/>
                </a:solidFill>
              </a:rPr>
              <a:t>relative atomic mass</a:t>
            </a:r>
          </a:p>
        </p:txBody>
      </p:sp>
      <p:pic>
        <p:nvPicPr>
          <p:cNvPr id="12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2C4DFF1-F24E-4F13-A91F-BF8E8541B0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060" grpId="0"/>
      <p:bldP spid="13" grpId="0"/>
      <p:bldP spid="14" grpId="0"/>
      <p:bldP spid="174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08E7E42-4729-4334-A860-CF60CC924E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692525"/>
            <a:ext cx="8189913" cy="2460625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F0E5165-0860-49EE-A747-D94BCE537F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2405063"/>
            <a:ext cx="8189913" cy="498475"/>
          </a:xfrm>
          <a:prstGeom prst="rect">
            <a:avLst/>
          </a:prstGeom>
          <a:solidFill>
            <a:srgbClr val="FF6600"/>
          </a:solidFill>
          <a:ln w="38100" algn="ctr">
            <a:solidFill>
              <a:srgbClr val="FF6600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 b="1"/>
          </a:p>
        </p:txBody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10E3039D-E855-486E-BE2A-C69FD4B2D8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Calculations using Avogadro’s constant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58F302C-9B54-480B-8DED-5475ED4E85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3067050"/>
            <a:ext cx="6580188" cy="461963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How many atoms are in 10</a:t>
            </a:r>
            <a:r>
              <a:rPr lang="en-GB" altLang="en-US" sz="1000" dirty="0"/>
              <a:t> </a:t>
            </a:r>
            <a:r>
              <a:rPr lang="en-GB" altLang="en-US" dirty="0"/>
              <a:t>g of </a:t>
            </a:r>
            <a:r>
              <a:rPr lang="en-GB" altLang="en-US" dirty="0" err="1"/>
              <a:t>aluminum</a:t>
            </a:r>
            <a:r>
              <a:rPr lang="en-GB" altLang="en-US" dirty="0"/>
              <a:t> (Al)?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3B7FD6-3C62-4EB0-90E2-41102E9151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3735388"/>
            <a:ext cx="50006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molar mass of Al = </a:t>
            </a:r>
            <a:r>
              <a:rPr lang="en-GB" altLang="en-US" dirty="0" err="1"/>
              <a:t>r.a.m</a:t>
            </a:r>
            <a:r>
              <a:rPr lang="en-GB" altLang="en-US" dirty="0"/>
              <a:t> = 27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3454A4-ABB9-406F-B3A1-3E25DA1D35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395788"/>
            <a:ext cx="81899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moles of Al = mass ÷ molar mass = 10 ÷ 27 = 0.370 moles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D1DD25-C772-44E8-AB67-74798C9418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5056188"/>
            <a:ext cx="69135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number of atoms in 0.370 moles of </a:t>
            </a:r>
            <a:r>
              <a:rPr lang="en-GB" altLang="en-US" dirty="0" err="1"/>
              <a:t>aluminum</a:t>
            </a:r>
            <a:r>
              <a:rPr lang="en-GB" altLang="en-US" dirty="0"/>
              <a:t>: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7315B1-C03D-40B5-8E40-3EBA52CC00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2225" y="5715000"/>
            <a:ext cx="65595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6.02 × 10</a:t>
            </a:r>
            <a:r>
              <a:rPr lang="en-GB" altLang="en-US" baseline="30000" dirty="0"/>
              <a:t>23</a:t>
            </a:r>
            <a:r>
              <a:rPr lang="en-GB" altLang="en-US" dirty="0"/>
              <a:t> × 0.370 moles = </a:t>
            </a:r>
            <a:r>
              <a:rPr lang="en-GB" altLang="en-US" b="1" dirty="0"/>
              <a:t>2.23 × 10</a:t>
            </a:r>
            <a:r>
              <a:rPr lang="en-GB" altLang="en-US" b="1" baseline="30000" dirty="0"/>
              <a:t>23 </a:t>
            </a:r>
            <a:r>
              <a:rPr lang="en-GB" altLang="en-US" b="1" dirty="0"/>
              <a:t>atoms </a:t>
            </a:r>
          </a:p>
        </p:txBody>
      </p:sp>
      <p:sp>
        <p:nvSpPr>
          <p:cNvPr id="18443" name="Rectangle 11">
            <a:extLst>
              <a:ext uri="{FF2B5EF4-FFF2-40B4-BE49-F238E27FC236}">
                <a16:creationId xmlns:a16="http://schemas.microsoft.com/office/drawing/2014/main" id="{9A61069F-BE97-471E-91DF-0A010CF0FA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784225"/>
            <a:ext cx="8610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number of particles (atoms or molecules) of a substance can be calculated using </a:t>
            </a:r>
            <a:r>
              <a:rPr lang="en-GB" altLang="en-US" b="1" dirty="0">
                <a:solidFill>
                  <a:srgbClr val="FF6600"/>
                </a:solidFill>
              </a:rPr>
              <a:t>Avogadro’s constant</a:t>
            </a:r>
            <a:r>
              <a:rPr lang="en-GB" altLang="en-US" dirty="0"/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26D50F-19DF-4C8D-ADFD-1071CAB2ED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1779588"/>
            <a:ext cx="84804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number of particles in a substance can be calculated by: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D1AAA5-B4F4-4F0E-AE53-3635031AA9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900" y="2424113"/>
            <a:ext cx="76819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chemeClr val="bg1"/>
                </a:solidFill>
              </a:rPr>
              <a:t>number of particles = moles × Avogadro’s constant</a:t>
            </a:r>
            <a:endParaRPr lang="en-GB" altLang="en-US" b="1" baseline="-25000" dirty="0">
              <a:solidFill>
                <a:schemeClr val="bg1"/>
              </a:solidFill>
            </a:endParaRPr>
          </a:p>
        </p:txBody>
      </p:sp>
      <p:pic>
        <p:nvPicPr>
          <p:cNvPr id="17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AF046ED-F0B4-4851-9004-541325579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F348D25-CD47-45CE-91C3-6DEAD8872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5" grpId="0" animBg="1"/>
      <p:bldP spid="51" grpId="0" animBg="1"/>
      <p:bldP spid="8" grpId="0"/>
      <p:bldP spid="9" grpId="0"/>
      <p:bldP spid="10" grpId="0"/>
      <p:bldP spid="11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>
            <a:extLst>
              <a:ext uri="{FF2B5EF4-FFF2-40B4-BE49-F238E27FC236}">
                <a16:creationId xmlns:a16="http://schemas.microsoft.com/office/drawing/2014/main" id="{B7EE77A7-D10A-47CC-BE5B-15FB1261A1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The stoichiometric coefficient</a:t>
            </a:r>
          </a:p>
        </p:txBody>
      </p:sp>
      <p:sp>
        <p:nvSpPr>
          <p:cNvPr id="19460" name="Rectangle 8">
            <a:extLst>
              <a:ext uri="{FF2B5EF4-FFF2-40B4-BE49-F238E27FC236}">
                <a16:creationId xmlns:a16="http://schemas.microsoft.com/office/drawing/2014/main" id="{A96B7431-831C-4552-B7C1-304037BD4E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784225"/>
            <a:ext cx="81899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The </a:t>
            </a:r>
            <a:r>
              <a:rPr lang="en-GB" altLang="en-US" b="1" dirty="0">
                <a:solidFill>
                  <a:srgbClr val="FF6600"/>
                </a:solidFill>
              </a:rPr>
              <a:t>stoichiometric coefficient </a:t>
            </a:r>
            <a:r>
              <a:rPr lang="en-GB" altLang="en-US" dirty="0">
                <a:solidFill>
                  <a:srgbClr val="010066"/>
                </a:solidFill>
              </a:rPr>
              <a:t>is the number in front of each reactant and product in a chemical equation.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6C35655-CF8C-4FAB-A736-0D74118693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5024438"/>
            <a:ext cx="81899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The coefficient balances the number of atoms on both the reactant and product sides of the equation. </a:t>
            </a:r>
            <a:endParaRPr lang="en-GB" alt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7A6C464-9AF9-45EC-93EF-5491549A9E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903538"/>
            <a:ext cx="81899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It is not necessary to write a stoichiometric coefficient of 1, and so the equation becomes: </a:t>
            </a:r>
          </a:p>
        </p:txBody>
      </p:sp>
      <p:pic>
        <p:nvPicPr>
          <p:cNvPr id="19464" name="Picture 10" descr="Picture2.jpg">
            <a:extLst>
              <a:ext uri="{FF2B5EF4-FFF2-40B4-BE49-F238E27FC236}">
                <a16:creationId xmlns:a16="http://schemas.microsoft.com/office/drawing/2014/main" id="{07C59FC7-7482-424A-B4EB-B880B13314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550" y="1965325"/>
            <a:ext cx="61341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Picture3.jpg">
            <a:extLst>
              <a:ext uri="{FF2B5EF4-FFF2-40B4-BE49-F238E27FC236}">
                <a16:creationId xmlns:a16="http://schemas.microsoft.com/office/drawing/2014/main" id="{9437F822-FD1A-4D9C-82CF-4FF148AD8B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550" y="1965325"/>
            <a:ext cx="5608638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Picture4.jpg">
            <a:extLst>
              <a:ext uri="{FF2B5EF4-FFF2-40B4-BE49-F238E27FC236}">
                <a16:creationId xmlns:a16="http://schemas.microsoft.com/office/drawing/2014/main" id="{347DC93A-34BC-403B-8E95-EBE235ADC8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475" y="3997325"/>
            <a:ext cx="55229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276CE26-F862-422C-A200-7DD4C5830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 descr="notes_icon">
            <a:extLst>
              <a:ext uri="{FF2B5EF4-FFF2-40B4-BE49-F238E27FC236}">
                <a16:creationId xmlns:a16="http://schemas.microsoft.com/office/drawing/2014/main" id="{29B55F0D-8DB3-44D3-9BDA-ECC987C528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9">
            <a:extLst>
              <a:ext uri="{FF2B5EF4-FFF2-40B4-BE49-F238E27FC236}">
                <a16:creationId xmlns:a16="http://schemas.microsoft.com/office/drawing/2014/main" id="{05259E9E-AD00-4166-AD77-0CC166E47D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73733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>
            <a:extLst>
              <a:ext uri="{FF2B5EF4-FFF2-40B4-BE49-F238E27FC236}">
                <a16:creationId xmlns:a16="http://schemas.microsoft.com/office/drawing/2014/main" id="{1082CAD6-18F6-4920-BF09-BEB418469F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Using moles to balance equations (1)</a:t>
            </a:r>
          </a:p>
        </p:txBody>
      </p:sp>
      <p:sp>
        <p:nvSpPr>
          <p:cNvPr id="20484" name="TextBox 5">
            <a:extLst>
              <a:ext uri="{FF2B5EF4-FFF2-40B4-BE49-F238E27FC236}">
                <a16:creationId xmlns:a16="http://schemas.microsoft.com/office/drawing/2014/main" id="{75250F2A-262B-42B6-BC79-0B69538807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1899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stoichiometric coefficients can be determined using the known masses of reactants and products: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1FB46A32-A8B6-430A-A5E8-05FFB77EA0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1825625"/>
            <a:ext cx="8226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1" dirty="0">
                <a:solidFill>
                  <a:srgbClr val="010066"/>
                </a:solidFill>
              </a:rPr>
              <a:t>Step 1</a:t>
            </a:r>
            <a:r>
              <a:rPr lang="en-GB" altLang="en-US" dirty="0">
                <a:solidFill>
                  <a:srgbClr val="010066"/>
                </a:solidFill>
              </a:rPr>
              <a:t>: Write the unbalanced equation for the reaction.</a:t>
            </a:r>
          </a:p>
        </p:txBody>
      </p:sp>
      <p:sp>
        <p:nvSpPr>
          <p:cNvPr id="8" name="Text Box 133">
            <a:extLst>
              <a:ext uri="{FF2B5EF4-FFF2-40B4-BE49-F238E27FC236}">
                <a16:creationId xmlns:a16="http://schemas.microsoft.com/office/drawing/2014/main" id="{8373C00B-718E-4F0A-9D4E-A992ED7BDE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498725"/>
            <a:ext cx="55594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079500" indent="-10795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None/>
            </a:pPr>
            <a:r>
              <a:rPr lang="en-GB" altLang="en-US" b="1" dirty="0">
                <a:solidFill>
                  <a:srgbClr val="010066"/>
                </a:solidFill>
              </a:rPr>
              <a:t>Step 2</a:t>
            </a:r>
            <a:r>
              <a:rPr lang="en-GB" altLang="en-US" dirty="0">
                <a:solidFill>
                  <a:srgbClr val="010066"/>
                </a:solidFill>
              </a:rPr>
              <a:t>: Use the given mass values to calculate the number of moles for each reactant and product.</a:t>
            </a:r>
          </a:p>
        </p:txBody>
      </p:sp>
      <p:sp>
        <p:nvSpPr>
          <p:cNvPr id="11" name="Text Box 132">
            <a:extLst>
              <a:ext uri="{FF2B5EF4-FFF2-40B4-BE49-F238E27FC236}">
                <a16:creationId xmlns:a16="http://schemas.microsoft.com/office/drawing/2014/main" id="{7F1FAD65-77AE-4C87-98D0-6D2FF4D3EB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3910013"/>
            <a:ext cx="526256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079500" indent="-10795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None/>
            </a:pPr>
            <a:r>
              <a:rPr lang="en-GB" altLang="en-US" b="1" dirty="0">
                <a:solidFill>
                  <a:srgbClr val="010066"/>
                </a:solidFill>
              </a:rPr>
              <a:t>Step 3</a:t>
            </a:r>
            <a:r>
              <a:rPr lang="en-GB" altLang="en-US" dirty="0">
                <a:solidFill>
                  <a:srgbClr val="010066"/>
                </a:solidFill>
              </a:rPr>
              <a:t>: Convert the moles into simple, whole number ratios.</a:t>
            </a:r>
          </a:p>
        </p:txBody>
      </p:sp>
      <p:sp>
        <p:nvSpPr>
          <p:cNvPr id="12" name="Text Box 131">
            <a:extLst>
              <a:ext uri="{FF2B5EF4-FFF2-40B4-BE49-F238E27FC236}">
                <a16:creationId xmlns:a16="http://schemas.microsoft.com/office/drawing/2014/main" id="{DFB9FD63-2809-4E7E-985E-A1BDB94D0A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953000"/>
            <a:ext cx="54879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079500" indent="-10795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None/>
            </a:pPr>
            <a:r>
              <a:rPr lang="en-GB" altLang="en-US" b="1" dirty="0">
                <a:solidFill>
                  <a:srgbClr val="010066"/>
                </a:solidFill>
              </a:rPr>
              <a:t>Step 4</a:t>
            </a:r>
            <a:r>
              <a:rPr lang="en-GB" altLang="en-US" dirty="0">
                <a:solidFill>
                  <a:srgbClr val="010066"/>
                </a:solidFill>
              </a:rPr>
              <a:t>: Write out the balanced equation using the whole number ratio values.</a:t>
            </a:r>
          </a:p>
        </p:txBody>
      </p:sp>
      <p:pic>
        <p:nvPicPr>
          <p:cNvPr id="20489" name="Picture 2" descr="Z:\Science\GCSE Science 2016\Presentation update\Design\Images\Calculator_Girl_GCSE_Statistics_big.png">
            <a:extLst>
              <a:ext uri="{FF2B5EF4-FFF2-40B4-BE49-F238E27FC236}">
                <a16:creationId xmlns:a16="http://schemas.microsoft.com/office/drawing/2014/main" id="{A1F0960A-8439-4755-BB18-E5FFC6858F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296"/>
          <a:stretch>
            <a:fillRect/>
          </a:stretch>
        </p:blipFill>
        <p:spPr bwMode="auto">
          <a:xfrm>
            <a:off x="5880100" y="2411413"/>
            <a:ext cx="3306763" cy="374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2FA1D4C-8391-4CA7-9693-9DE7D10E6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A8E2D32-4B6D-44B4-8EA5-F198D87B43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">
            <a:extLst>
              <a:ext uri="{FF2B5EF4-FFF2-40B4-BE49-F238E27FC236}">
                <a16:creationId xmlns:a16="http://schemas.microsoft.com/office/drawing/2014/main" id="{2019CB85-0148-4756-808D-BAEB687AE4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100263"/>
            <a:ext cx="82264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1" dirty="0">
                <a:solidFill>
                  <a:srgbClr val="010066"/>
                </a:solidFill>
              </a:rPr>
              <a:t>Step 1</a:t>
            </a:r>
            <a:r>
              <a:rPr lang="en-GB" altLang="en-US" dirty="0">
                <a:solidFill>
                  <a:srgbClr val="010066"/>
                </a:solidFill>
              </a:rPr>
              <a:t>: Write the equation for the reaction.</a:t>
            </a:r>
          </a:p>
        </p:txBody>
      </p:sp>
      <p:sp>
        <p:nvSpPr>
          <p:cNvPr id="7" name="Text Box 13">
            <a:extLst>
              <a:ext uri="{FF2B5EF4-FFF2-40B4-BE49-F238E27FC236}">
                <a16:creationId xmlns:a16="http://schemas.microsoft.com/office/drawing/2014/main" id="{99550C33-EAA1-4131-8B3B-C8DE9F8A40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3257550"/>
            <a:ext cx="83613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079500" indent="-10795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None/>
            </a:pPr>
            <a:r>
              <a:rPr lang="en-GB" altLang="en-US" b="1" dirty="0">
                <a:solidFill>
                  <a:srgbClr val="010066"/>
                </a:solidFill>
              </a:rPr>
              <a:t>Step 2</a:t>
            </a:r>
            <a:r>
              <a:rPr lang="en-GB" altLang="en-US" dirty="0">
                <a:solidFill>
                  <a:srgbClr val="010066"/>
                </a:solidFill>
              </a:rPr>
              <a:t>: Use the given mass values to calculate the number of moles for each reactant and product.</a:t>
            </a:r>
          </a:p>
        </p:txBody>
      </p:sp>
      <p:sp>
        <p:nvSpPr>
          <p:cNvPr id="21510" name="TextBox 11">
            <a:extLst>
              <a:ext uri="{FF2B5EF4-FFF2-40B4-BE49-F238E27FC236}">
                <a16:creationId xmlns:a16="http://schemas.microsoft.com/office/drawing/2014/main" id="{667EC4A7-8757-49A8-B5C2-6C4DD90EC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647113" cy="1200329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/>
              <a:t>54</a:t>
            </a:r>
            <a:r>
              <a:rPr lang="en-GB" altLang="en-US" sz="1000" b="1" dirty="0"/>
              <a:t> </a:t>
            </a:r>
            <a:r>
              <a:rPr lang="en-GB" altLang="en-US" b="1" dirty="0"/>
              <a:t>g</a:t>
            </a:r>
            <a:r>
              <a:rPr lang="en-GB" altLang="en-US" dirty="0"/>
              <a:t> of </a:t>
            </a:r>
            <a:r>
              <a:rPr lang="en-GB" altLang="en-US" dirty="0" err="1"/>
              <a:t>aluminum</a:t>
            </a:r>
            <a:r>
              <a:rPr lang="en-GB" altLang="en-US" dirty="0"/>
              <a:t> (Al) reacts with </a:t>
            </a:r>
            <a:r>
              <a:rPr lang="en-GB" altLang="en-US" b="1" dirty="0"/>
              <a:t>159</a:t>
            </a:r>
            <a:r>
              <a:rPr lang="en-GB" altLang="en-US" sz="1000" b="1" dirty="0"/>
              <a:t> </a:t>
            </a:r>
            <a:r>
              <a:rPr lang="en-GB" altLang="en-US" b="1" dirty="0"/>
              <a:t>g</a:t>
            </a:r>
            <a:r>
              <a:rPr lang="en-GB" altLang="en-US" dirty="0"/>
              <a:t> of iron(III) oxide (Fe</a:t>
            </a:r>
            <a:r>
              <a:rPr lang="en-GB" altLang="en-US" baseline="-25000" dirty="0"/>
              <a:t>2</a:t>
            </a:r>
            <a:r>
              <a:rPr lang="en-GB" altLang="en-US" dirty="0"/>
              <a:t>O</a:t>
            </a:r>
            <a:r>
              <a:rPr lang="en-GB" altLang="en-US" baseline="-25000" dirty="0"/>
              <a:t>3</a:t>
            </a:r>
            <a:r>
              <a:rPr lang="en-GB" altLang="en-US" dirty="0"/>
              <a:t>) to produce </a:t>
            </a:r>
            <a:r>
              <a:rPr lang="en-GB" altLang="en-US" b="1" dirty="0"/>
              <a:t>111</a:t>
            </a:r>
            <a:r>
              <a:rPr lang="en-GB" altLang="en-US" sz="1000" b="1" dirty="0"/>
              <a:t> </a:t>
            </a:r>
            <a:r>
              <a:rPr lang="en-GB" altLang="en-US" b="1" dirty="0"/>
              <a:t>g</a:t>
            </a:r>
            <a:r>
              <a:rPr lang="en-GB" altLang="en-US" dirty="0"/>
              <a:t> of iron (Fe) and </a:t>
            </a:r>
            <a:r>
              <a:rPr lang="en-GB" altLang="en-US" b="1" dirty="0"/>
              <a:t>101</a:t>
            </a:r>
            <a:r>
              <a:rPr lang="en-GB" altLang="en-US" sz="1000" b="1" dirty="0"/>
              <a:t> </a:t>
            </a:r>
            <a:r>
              <a:rPr lang="en-GB" altLang="en-US" b="1" dirty="0"/>
              <a:t>g</a:t>
            </a:r>
            <a:r>
              <a:rPr lang="en-GB" altLang="en-US" dirty="0"/>
              <a:t> of </a:t>
            </a:r>
            <a:r>
              <a:rPr lang="en-GB" altLang="en-US" dirty="0" err="1"/>
              <a:t>aluminum</a:t>
            </a:r>
            <a:r>
              <a:rPr lang="en-GB" altLang="en-US" dirty="0"/>
              <a:t> oxide (Al</a:t>
            </a:r>
            <a:r>
              <a:rPr lang="en-GB" altLang="en-US" baseline="-25000" dirty="0"/>
              <a:t>2</a:t>
            </a:r>
            <a:r>
              <a:rPr lang="en-GB" altLang="en-US" dirty="0"/>
              <a:t>O</a:t>
            </a:r>
            <a:r>
              <a:rPr lang="en-GB" altLang="en-US" baseline="-25000" dirty="0"/>
              <a:t>3</a:t>
            </a:r>
            <a:r>
              <a:rPr lang="en-GB" altLang="en-US" dirty="0"/>
              <a:t>).</a:t>
            </a:r>
            <a:r>
              <a:rPr lang="en-GB" altLang="en-US" b="1" dirty="0"/>
              <a:t> </a:t>
            </a:r>
            <a:r>
              <a:rPr lang="en-GB" altLang="en-US" dirty="0"/>
              <a:t>What is the balanced equation for this reaction?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2E02A69-EE46-4EA6-8B9C-88F902311B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0350" y="4142184"/>
            <a:ext cx="41576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moles of Al = 54 ÷ 27 = 2 mol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DEF3E87-F7B3-4F4B-942F-DC63FB395C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0350" y="4658518"/>
            <a:ext cx="6248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moles of Fe</a:t>
            </a:r>
            <a:r>
              <a:rPr lang="en-GB" altLang="en-US" baseline="-25000" dirty="0"/>
              <a:t>2</a:t>
            </a:r>
            <a:r>
              <a:rPr lang="en-GB" altLang="en-US" dirty="0"/>
              <a:t>O</a:t>
            </a:r>
            <a:r>
              <a:rPr lang="en-GB" altLang="en-US" baseline="-25000" dirty="0"/>
              <a:t>3</a:t>
            </a:r>
            <a:r>
              <a:rPr lang="en-GB" altLang="en-US" dirty="0"/>
              <a:t> = 159 ÷ 160 = 0.99 = 1 mol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7A8AFA2-B79B-425E-85C4-116FF24499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0350" y="5174852"/>
            <a:ext cx="59864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moles of Fe = 111 ÷ 56 = 1.98 = 2 mol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0E181E1-ADEF-473D-9D6F-3AEABDF581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0350" y="5691188"/>
            <a:ext cx="5915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moles of Al</a:t>
            </a:r>
            <a:r>
              <a:rPr lang="en-GB" altLang="en-US" baseline="-25000" dirty="0"/>
              <a:t>2</a:t>
            </a:r>
            <a:r>
              <a:rPr lang="en-GB" altLang="en-US" dirty="0"/>
              <a:t>O</a:t>
            </a:r>
            <a:r>
              <a:rPr lang="en-GB" altLang="en-US" baseline="-25000" dirty="0"/>
              <a:t>3</a:t>
            </a:r>
            <a:r>
              <a:rPr lang="en-GB" altLang="en-US" dirty="0"/>
              <a:t> = 101 ÷ 102 = 0.99 = 1 mol </a:t>
            </a:r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CA1D1B63-B5B0-4095-ABCE-AEEB8F572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>
                <a:ea typeface="+mn-ea"/>
                <a:cs typeface="+mn-cs"/>
              </a:rPr>
              <a:t>Using moles to balance equations (2)</a:t>
            </a:r>
            <a:endParaRPr lang="en-GB" dirty="0"/>
          </a:p>
        </p:txBody>
      </p:sp>
      <p:pic>
        <p:nvPicPr>
          <p:cNvPr id="21" name="Picture 20" descr="Picture4.jpg">
            <a:extLst>
              <a:ext uri="{FF2B5EF4-FFF2-40B4-BE49-F238E27FC236}">
                <a16:creationId xmlns:a16="http://schemas.microsoft.com/office/drawing/2014/main" id="{0F9025CA-49EC-4C15-9DE2-4BF6E50957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900" y="2630488"/>
            <a:ext cx="3784600" cy="51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EE5FF32-9903-424A-9F1C-AE1CD4592A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8DABBD3-134C-4CD1-A576-3B848E49AD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5" grpId="0"/>
      <p:bldP spid="16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ext Box 131">
            <a:extLst>
              <a:ext uri="{FF2B5EF4-FFF2-40B4-BE49-F238E27FC236}">
                <a16:creationId xmlns:a16="http://schemas.microsoft.com/office/drawing/2014/main" id="{28C6ADD1-A604-4E13-9712-A3FEA425EC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607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079500" indent="-10795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None/>
            </a:pPr>
            <a:r>
              <a:rPr lang="en-GB" altLang="en-US" b="1" dirty="0">
                <a:solidFill>
                  <a:srgbClr val="010066"/>
                </a:solidFill>
              </a:rPr>
              <a:t>Step 3</a:t>
            </a:r>
            <a:r>
              <a:rPr lang="en-GB" altLang="en-US" dirty="0">
                <a:solidFill>
                  <a:srgbClr val="010066"/>
                </a:solidFill>
              </a:rPr>
              <a:t>: Convert the moles into simple whole number ratios.</a:t>
            </a:r>
          </a:p>
        </p:txBody>
      </p:sp>
      <p:sp>
        <p:nvSpPr>
          <p:cNvPr id="3" name="Text Box 13">
            <a:extLst>
              <a:ext uri="{FF2B5EF4-FFF2-40B4-BE49-F238E27FC236}">
                <a16:creationId xmlns:a16="http://schemas.microsoft.com/office/drawing/2014/main" id="{96F97FA8-917D-4025-ABDF-C6CA251CD0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048125"/>
            <a:ext cx="86074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079500" indent="-10795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12900" algn="l"/>
              </a:tabLs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None/>
            </a:pPr>
            <a:r>
              <a:rPr lang="en-GB" altLang="en-US" b="1" dirty="0">
                <a:solidFill>
                  <a:srgbClr val="010066"/>
                </a:solidFill>
              </a:rPr>
              <a:t>Step 4</a:t>
            </a:r>
            <a:r>
              <a:rPr lang="en-GB" altLang="en-US" dirty="0">
                <a:solidFill>
                  <a:srgbClr val="010066"/>
                </a:solidFill>
              </a:rPr>
              <a:t>: Write out the balanced equation using the whole number ratio values.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BC5275-5F47-42E0-AB20-2311EE7EA2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3988" y="1666875"/>
            <a:ext cx="3500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/>
              <a:t>Al : Fe</a:t>
            </a:r>
            <a:r>
              <a:rPr lang="en-GB" altLang="en-US" b="1" baseline="-25000"/>
              <a:t>2</a:t>
            </a:r>
            <a:r>
              <a:rPr lang="en-GB" altLang="en-US" b="1"/>
              <a:t>O</a:t>
            </a:r>
            <a:r>
              <a:rPr lang="en-GB" altLang="en-US" b="1" baseline="-25000"/>
              <a:t>3</a:t>
            </a:r>
            <a:r>
              <a:rPr lang="en-GB" altLang="en-US" b="1"/>
              <a:t> : Fe : Al</a:t>
            </a:r>
            <a:r>
              <a:rPr lang="en-GB" altLang="en-US" b="1" baseline="-25000"/>
              <a:t>2</a:t>
            </a:r>
            <a:r>
              <a:rPr lang="en-GB" altLang="en-US" b="1"/>
              <a:t>O</a:t>
            </a:r>
            <a:r>
              <a:rPr lang="en-GB" altLang="en-US" b="1" baseline="-25000"/>
              <a:t>3</a:t>
            </a:r>
            <a:endParaRPr lang="en-GB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1F5B4D5-64E3-4A85-911E-4E8CD0C720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2400" y="2265363"/>
            <a:ext cx="35258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/>
              <a:t> 2  :    1     :   2  :    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ED8C8CB-80D5-4EEA-BF34-A16DCB1E86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5988" y="1651000"/>
            <a:ext cx="3646487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2 moles of </a:t>
            </a:r>
            <a:r>
              <a:rPr lang="en-GB" altLang="en-US" dirty="0" err="1"/>
              <a:t>aluminum</a:t>
            </a:r>
            <a:r>
              <a:rPr lang="en-GB" altLang="en-US" dirty="0"/>
              <a:t> react with 1 mole of iron oxide to produce 2 moles of iron, and 1 mole of </a:t>
            </a:r>
            <a:r>
              <a:rPr lang="en-GB" altLang="en-US" dirty="0" err="1"/>
              <a:t>aluminum</a:t>
            </a:r>
            <a:r>
              <a:rPr lang="en-GB" altLang="en-US" dirty="0"/>
              <a:t> oxide.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1B8FA643-4BC0-4496-A8CD-0FC794740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>
                <a:ea typeface="+mn-ea"/>
                <a:cs typeface="+mn-cs"/>
              </a:rPr>
              <a:t>Using moles to balance equations (3)</a:t>
            </a:r>
            <a:endParaRPr lang="en-GB" dirty="0"/>
          </a:p>
        </p:txBody>
      </p:sp>
      <p:pic>
        <p:nvPicPr>
          <p:cNvPr id="15" name="Picture 14" descr="Picture5.jpg">
            <a:extLst>
              <a:ext uri="{FF2B5EF4-FFF2-40B4-BE49-F238E27FC236}">
                <a16:creationId xmlns:a16="http://schemas.microsoft.com/office/drawing/2014/main" id="{E3A1156C-2EA0-45C1-B1C7-32DCF3F1CC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300" y="5018088"/>
            <a:ext cx="4833938" cy="51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 descr="Picture6.jpg">
            <a:extLst>
              <a:ext uri="{FF2B5EF4-FFF2-40B4-BE49-F238E27FC236}">
                <a16:creationId xmlns:a16="http://schemas.microsoft.com/office/drawing/2014/main" id="{455AF3F3-9D3F-4B57-9657-B6EDD10F13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300" y="5018088"/>
            <a:ext cx="4827588" cy="51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 descr="Picture7.jpg">
            <a:extLst>
              <a:ext uri="{FF2B5EF4-FFF2-40B4-BE49-F238E27FC236}">
                <a16:creationId xmlns:a16="http://schemas.microsoft.com/office/drawing/2014/main" id="{4D4A461B-25FA-4F20-9826-7CB9F85794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300" y="5761038"/>
            <a:ext cx="483552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D9AD273-61AB-4340-AFC1-CCAEAC0F75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1763ED2-D49B-4A27-A8C2-DF502D54C0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3" grpId="0"/>
      <p:bldP spid="1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DESIGN_ID_DEFAULT DESIGN" val="ykqosgKg"/>
  <p:tag name="ARTICULATE_DESIGN_ID_8_DEFAULT DESIGN" val="24tAjrEG"/>
  <p:tag name="ARTICULATE_DESIGN_ID_1_DEFAULT DESIGN" val="qojw3S9l"/>
  <p:tag name="ARTICULATE_DESIGN_ID_9_DEFAULT DESIGN" val="j1zwGegS"/>
  <p:tag name="ARTICULATE_SLIDE_COUNT" val="20"/>
  <p:tag name="ARTICULATE_DESIGN_ID_3_DEFAULT DESIGN" val="TSF6UI9E"/>
  <p:tag name="ARTICULATE_DESIGN_ID_2_DEFAULT DESIGN" val="S48difUR"/>
  <p:tag name="ARTICULATE_DESIGN_ID_4_DEFAULT DESIGN" val="OymD19Gs"/>
  <p:tag name="ARTICULATE_DESIGN_ID_5_DEFAULT DESIGN" val="lI33zMq3"/>
  <p:tag name="ARTICULATE_DESIGN_ID_6_DEFAULT DESIGN" val="cdpvLusQ"/>
  <p:tag name="ARTICULATE_DESIGN_ID_7_DEFAULT DESIGN" val="SCMCQROz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50800">
          <a:solidFill>
            <a:srgbClr val="010066"/>
          </a:solidFill>
          <a:round/>
          <a:headEnd type="none" w="sm" len="sm"/>
          <a:tailEnd type="triangle" w="lg" len="lg"/>
        </a:ln>
      </a:spPr>
      <a:bodyPr>
        <a:spAutoFit/>
      </a:bodyPr>
      <a:lstStyle>
        <a:defPPr>
          <a:defRPr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9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14997</TotalTime>
  <Words>2701</Words>
  <Application>Microsoft Office PowerPoint</Application>
  <PresentationFormat>On-screen Show (4:3)</PresentationFormat>
  <Paragraphs>223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Wingdings</vt:lpstr>
      <vt:lpstr>Arial</vt:lpstr>
      <vt:lpstr>Wingdings 2</vt:lpstr>
      <vt:lpstr>1_Default Design</vt:lpstr>
      <vt:lpstr>9_Default Design</vt:lpstr>
      <vt:lpstr>Reacting  Masses</vt:lpstr>
      <vt:lpstr>Information</vt:lpstr>
      <vt:lpstr>What is a mole?</vt:lpstr>
      <vt:lpstr>Molar mass</vt:lpstr>
      <vt:lpstr>Calculations using Avogadro’s constant</vt:lpstr>
      <vt:lpstr>The stoichiometric coefficient</vt:lpstr>
      <vt:lpstr>Using moles to balance equations (1)</vt:lpstr>
      <vt:lpstr>Using moles to balance equations (2)</vt:lpstr>
      <vt:lpstr>Using moles to balance equations (3)</vt:lpstr>
      <vt:lpstr>Limiting reactants</vt:lpstr>
      <vt:lpstr>Limiting reactants and balanced equations</vt:lpstr>
      <vt:lpstr>What’s the mass?</vt:lpstr>
      <vt:lpstr>Using relative atomic mass</vt:lpstr>
      <vt:lpstr>Using r.a.m.: worked example (1)</vt:lpstr>
      <vt:lpstr>Using r.a.m.: worked example (2)</vt:lpstr>
      <vt:lpstr>Reacting masses and scale factors</vt:lpstr>
      <vt:lpstr>Using moles</vt:lpstr>
      <vt:lpstr>Using moles: worked example (1)</vt:lpstr>
      <vt:lpstr>Using moles: worked example (2)</vt:lpstr>
      <vt:lpstr>Using moles in calculations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Reacting Masses</dc:title>
  <dc:subject>Boardworks High School Physical Science</dc:subject>
  <dc:creator>Boardworks</dc:creator>
  <cp:lastModifiedBy>Tim Crilly</cp:lastModifiedBy>
  <cp:revision>611</cp:revision>
  <dcterms:created xsi:type="dcterms:W3CDTF">2003-10-06T13:07:42Z</dcterms:created>
  <dcterms:modified xsi:type="dcterms:W3CDTF">2019-01-31T15:29:26Z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DCDFE8D9-D3B1-43BB-84F2-1F39828DF8B9</vt:lpwstr>
  </property>
  <property fmtid="{D5CDD505-2E9C-101B-9397-08002B2CF9AE}" pid="3" name="ArticulatePath">
    <vt:lpwstr>Reacting Masses</vt:lpwstr>
  </property>
</Properties>
</file>