
<file path=[Content_Types].xml><?xml version="1.0" encoding="utf-8"?>
<Types xmlns="http://schemas.openxmlformats.org/package/2006/content-types">
  <Default Extension="bin" ContentType="application/vnd.ms-office.activeX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1.xml" ContentType="application/vnd.openxmlformats-officedocument.presentationml.notesSlide+xml"/>
  <Override PartName="/ppt/tags/tag32.xml" ContentType="application/vnd.openxmlformats-officedocument.presentationml.tags+xml"/>
  <Override PartName="/ppt/notesSlides/notesSlide2.xml" ContentType="application/vnd.openxmlformats-officedocument.presentationml.notesSlide+xml"/>
  <Override PartName="/ppt/tags/tag33.xml" ContentType="application/vnd.openxmlformats-officedocument.presentationml.tags+xml"/>
  <Override PartName="/ppt/activeX/activeX1.xml" ContentType="application/vnd.ms-office.activeX+xml"/>
  <Override PartName="/ppt/notesSlides/notesSlide3.xml" ContentType="application/vnd.openxmlformats-officedocument.presentationml.notesSlide+xml"/>
  <Override PartName="/ppt/tags/tag34.xml" ContentType="application/vnd.openxmlformats-officedocument.presentationml.tags+xml"/>
  <Override PartName="/ppt/notesSlides/notesSlide4.xml" ContentType="application/vnd.openxmlformats-officedocument.presentationml.notesSlide+xml"/>
  <Override PartName="/ppt/tags/tag35.xml" ContentType="application/vnd.openxmlformats-officedocument.presentationml.tags+xml"/>
  <Override PartName="/ppt/notesSlides/notesSlide5.xml" ContentType="application/vnd.openxmlformats-officedocument.presentationml.notesSlide+xml"/>
  <Override PartName="/ppt/tags/tag36.xml" ContentType="application/vnd.openxmlformats-officedocument.presentationml.tags+xml"/>
  <Override PartName="/ppt/notesSlides/notesSlide6.xml" ContentType="application/vnd.openxmlformats-officedocument.presentationml.notesSlide+xml"/>
  <Override PartName="/ppt/tags/tag37.xml" ContentType="application/vnd.openxmlformats-officedocument.presentationml.tags+xml"/>
  <Override PartName="/ppt/notesSlides/notesSlide7.xml" ContentType="application/vnd.openxmlformats-officedocument.presentationml.notesSlide+xml"/>
  <Override PartName="/ppt/tags/tag38.xml" ContentType="application/vnd.openxmlformats-officedocument.presentationml.tags+xml"/>
  <Override PartName="/ppt/activeX/activeX2.xml" ContentType="application/vnd.ms-office.activeX+xml"/>
  <Override PartName="/ppt/notesSlides/notesSlide8.xml" ContentType="application/vnd.openxmlformats-officedocument.presentationml.notesSlide+xml"/>
  <Override PartName="/ppt/tags/tag39.xml" ContentType="application/vnd.openxmlformats-officedocument.presentationml.tags+xml"/>
  <Override PartName="/ppt/activeX/activeX3.xml" ContentType="application/vnd.ms-office.activeX+xml"/>
  <Override PartName="/ppt/notesSlides/notesSlide9.xml" ContentType="application/vnd.openxmlformats-officedocument.presentationml.notesSlide+xml"/>
  <Override PartName="/ppt/tags/tag40.xml" ContentType="application/vnd.openxmlformats-officedocument.presentationml.tags+xml"/>
  <Override PartName="/ppt/notesSlides/notesSlide10.xml" ContentType="application/vnd.openxmlformats-officedocument.presentationml.notesSlide+xml"/>
  <Override PartName="/ppt/tags/tag41.xml" ContentType="application/vnd.openxmlformats-officedocument.presentationml.tags+xml"/>
  <Override PartName="/ppt/notesSlides/notesSlide11.xml" ContentType="application/vnd.openxmlformats-officedocument.presentationml.notesSlide+xml"/>
  <Override PartName="/ppt/tags/tag42.xml" ContentType="application/vnd.openxmlformats-officedocument.presentationml.tags+xml"/>
  <Override PartName="/ppt/notesSlides/notesSlide12.xml" ContentType="application/vnd.openxmlformats-officedocument.presentationml.notesSlide+xml"/>
  <Override PartName="/ppt/tags/tag43.xml" ContentType="application/vnd.openxmlformats-officedocument.presentationml.tags+xml"/>
  <Override PartName="/ppt/activeX/activeX4.xml" ContentType="application/vnd.ms-office.activeX+xml"/>
  <Override PartName="/ppt/notesSlides/notesSlide13.xml" ContentType="application/vnd.openxmlformats-officedocument.presentationml.notesSlide+xml"/>
  <Override PartName="/ppt/tags/tag44.xml" ContentType="application/vnd.openxmlformats-officedocument.presentationml.tags+xml"/>
  <Override PartName="/ppt/notesSlides/notesSlide14.xml" ContentType="application/vnd.openxmlformats-officedocument.presentationml.notesSlide+xml"/>
  <Override PartName="/ppt/tags/tag45.xml" ContentType="application/vnd.openxmlformats-officedocument.presentationml.tags+xml"/>
  <Override PartName="/ppt/activeX/activeX5.xml" ContentType="application/vnd.ms-office.activeX+xml"/>
  <Override PartName="/ppt/notesSlides/notesSlide15.xml" ContentType="application/vnd.openxmlformats-officedocument.presentationml.notesSlide+xml"/>
  <Override PartName="/ppt/tags/tag46.xml" ContentType="application/vnd.openxmlformats-officedocument.presentationml.tags+xml"/>
  <Override PartName="/ppt/notesSlides/notesSlide16.xml" ContentType="application/vnd.openxmlformats-officedocument.presentationml.notesSlide+xml"/>
  <Override PartName="/ppt/tags/tag47.xml" ContentType="application/vnd.openxmlformats-officedocument.presentationml.tags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5331" r:id="rId1"/>
    <p:sldMasterId id="2147485346" r:id="rId2"/>
  </p:sldMasterIdLst>
  <p:notesMasterIdLst>
    <p:notesMasterId r:id="rId20"/>
  </p:notesMasterIdLst>
  <p:handoutMasterIdLst>
    <p:handoutMasterId r:id="rId21"/>
  </p:handoutMasterIdLst>
  <p:sldIdLst>
    <p:sldId id="430" r:id="rId3"/>
    <p:sldId id="527" r:id="rId4"/>
    <p:sldId id="493" r:id="rId5"/>
    <p:sldId id="486" r:id="rId6"/>
    <p:sldId id="487" r:id="rId7"/>
    <p:sldId id="488" r:id="rId8"/>
    <p:sldId id="489" r:id="rId9"/>
    <p:sldId id="490" r:id="rId10"/>
    <p:sldId id="491" r:id="rId11"/>
    <p:sldId id="494" r:id="rId12"/>
    <p:sldId id="495" r:id="rId13"/>
    <p:sldId id="528" r:id="rId14"/>
    <p:sldId id="496" r:id="rId15"/>
    <p:sldId id="506" r:id="rId16"/>
    <p:sldId id="499" r:id="rId17"/>
    <p:sldId id="529" r:id="rId18"/>
    <p:sldId id="600" r:id="rId19"/>
  </p:sldIdLst>
  <p:sldSz cx="9144000" cy="6858000" type="screen4x3"/>
  <p:notesSz cx="6858000" cy="9296400"/>
  <p:embeddedFontLst>
    <p:embeddedFont>
      <p:font typeface="Wingdings 2" panose="05020102010507070707" pitchFamily="18" charset="2"/>
      <p:regular r:id="rId22"/>
    </p:embeddedFont>
  </p:embeddedFontLst>
  <p:custDataLst>
    <p:tags r:id="rId2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94">
          <p15:clr>
            <a:srgbClr val="A4A3A4"/>
          </p15:clr>
        </p15:guide>
        <p15:guide id="2" orient="horz" pos="3876">
          <p15:clr>
            <a:srgbClr val="A4A3A4"/>
          </p15:clr>
        </p15:guide>
        <p15:guide id="3" pos="5375">
          <p15:clr>
            <a:srgbClr val="A4A3A4"/>
          </p15:clr>
        </p15:guide>
        <p15:guide id="4" pos="21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FF6600"/>
    <a:srgbClr val="010066"/>
    <a:srgbClr val="CC0099"/>
    <a:srgbClr val="33CC33"/>
    <a:srgbClr val="009900"/>
    <a:srgbClr val="FF6161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3648" autoAdjust="0"/>
  </p:normalViewPr>
  <p:slideViewPr>
    <p:cSldViewPr snapToGrid="0" showGuides="1">
      <p:cViewPr varScale="1">
        <p:scale>
          <a:sx n="85" d="100"/>
          <a:sy n="85" d="100"/>
        </p:scale>
        <p:origin x="540" y="78"/>
      </p:cViewPr>
      <p:guideLst>
        <p:guide orient="horz" pos="494"/>
        <p:guide orient="horz" pos="3876"/>
        <p:guide pos="5375"/>
        <p:guide pos="21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7" d="100"/>
          <a:sy n="77" d="100"/>
        </p:scale>
        <p:origin x="2064" y="96"/>
      </p:cViewPr>
      <p:guideLst>
        <p:guide orient="horz" pos="2928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1.fntdata"/><Relationship Id="rId27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30.xml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A65E948B-A91B-4729-B287-D061129D4745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0" tIns="46415" rIns="92830" bIns="46415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8F0AC227-E4CD-4F8D-9E67-F142B56A6B90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68E1D620-ECE7-4F72-96E6-A1C3E3AFB3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830" tIns="46415" rIns="92830" bIns="46415" anchor="b"/>
          <a:lstStyle/>
          <a:p>
            <a:pPr algn="ctr">
              <a:defRPr/>
            </a:pPr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18FAC28C-A408-495A-98B9-96ABA2AF10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5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5" rIns="92830" bIns="46415"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406476047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4">
            <a:extLst>
              <a:ext uri="{FF2B5EF4-FFF2-40B4-BE49-F238E27FC236}">
                <a16:creationId xmlns:a16="http://schemas.microsoft.com/office/drawing/2014/main" id="{37E6656F-3983-4F57-BA9C-F51F7498CE1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159A4E5C-CD6B-4EF8-BABE-443C602EA6D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5791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0" tIns="46415" rIns="92830" bIns="464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786D7BDC-D4C5-486B-A6B4-747766BFCDB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0" tIns="46415" rIns="92830" bIns="46415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3A96730D-5ECB-49C3-8765-7D0BF40E7D97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4C549248-4AF8-47CC-A51A-D29D349E33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830" tIns="46415" rIns="92830" bIns="46415" anchor="b"/>
          <a:lstStyle/>
          <a:p>
            <a:pPr algn="ctr">
              <a:defRPr/>
            </a:pPr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2439140A-15F5-4F26-BB37-58177F8CF5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5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5" rIns="92830" bIns="46415"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extLst>
      <p:ext uri="{BB962C8B-B14F-4D97-AF65-F5344CB8AC3E}">
        <p14:creationId xmlns:p14="http://schemas.microsoft.com/office/powerpoint/2010/main" val="4081784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0571ABBD-C801-4556-857A-9AC12DA54A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E763F8AC-9554-46E1-9436-023912686E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547185-8349-40D3-9CD5-82E8099195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6730D-5ECB-49C3-8765-7D0BF40E7D97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D7981C5F-5D2E-4580-A98D-DE8E6C0654A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44B2D23C-8196-45D2-8463-CE8CDE7C0E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28299" eaLnBrk="1" hangingPunct="1">
              <a:defRPr/>
            </a:pPr>
            <a:r>
              <a:rPr lang="en-GB" dirty="0"/>
              <a:t>This slide covers the Science and Engineering Practice:</a:t>
            </a:r>
          </a:p>
          <a:p>
            <a:pPr marL="174056" indent="-174056" defTabSz="928299" eaLnBrk="1" hangingPunct="1">
              <a:buFont typeface="Arial" panose="020B0604020202020204" pitchFamily="34" charset="0"/>
              <a:buChar char="•"/>
              <a:defRPr/>
            </a:pPr>
            <a:r>
              <a:rPr lang="en-GB" b="1" dirty="0"/>
              <a:t>Developing and Using Models: </a:t>
            </a:r>
            <a:r>
              <a:rPr lang="en-GB" dirty="0"/>
              <a:t>Develop, revise, and/or use a model based on evidence to illustrate and/or predict the relationships between systems or between components of a system.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B452A2A-E052-485F-A5E1-B7DC6BEA16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6730D-5ECB-49C3-8765-7D0BF40E7D97}" type="slidenum">
              <a:rPr lang="en-US" altLang="en-US" smtClean="0"/>
              <a:pPr/>
              <a:t>10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E3D21381-C52C-4054-A3E0-4B9E0C86EE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D76871E4-61EB-4477-9ABB-8F54FC6447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28299" eaLnBrk="1" hangingPunct="1">
              <a:defRPr/>
            </a:pPr>
            <a:r>
              <a:rPr lang="en-GB" dirty="0"/>
              <a:t>This slide covers the Science and Engineering Practice:</a:t>
            </a:r>
          </a:p>
          <a:p>
            <a:pPr marL="174056" indent="-174056" defTabSz="928299" eaLnBrk="1" hangingPunct="1">
              <a:buFont typeface="Arial" panose="020B0604020202020204" pitchFamily="34" charset="0"/>
              <a:buChar char="•"/>
              <a:defRPr/>
            </a:pPr>
            <a:r>
              <a:rPr lang="en-GB" b="1" dirty="0"/>
              <a:t>Developing and Using Models: </a:t>
            </a:r>
            <a:r>
              <a:rPr lang="en-GB" dirty="0"/>
              <a:t>Develop, revise, and/or use a model based on evidence to illustrate and/or predict the relationships between systems or between components of a system.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D5A6661-B116-45E1-8CEA-A60BB999A3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6730D-5ECB-49C3-8765-7D0BF40E7D97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907BBC1C-A2E2-4A6C-9FD5-B105FE6953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B9A6AF75-7976-4290-9CD5-8575C8F5AB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1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For more information about covalent compounds and the forces between simple covalent molecules, please refer to the </a:t>
            </a:r>
            <a:r>
              <a:rPr lang="en-GB" altLang="en-US" i="1" dirty="0">
                <a:latin typeface="Arial" panose="020B0604020202020204" pitchFamily="34" charset="0"/>
              </a:rPr>
              <a:t>Covalent Compounds </a:t>
            </a:r>
            <a:r>
              <a:rPr lang="en-GB" altLang="en-US" dirty="0">
                <a:latin typeface="Arial" panose="020B0604020202020204" pitchFamily="34" charset="0"/>
              </a:rPr>
              <a:t>and </a:t>
            </a:r>
            <a:r>
              <a:rPr lang="en-GB" altLang="en-US" i="1" dirty="0">
                <a:latin typeface="Arial" panose="020B0604020202020204" pitchFamily="34" charset="0"/>
              </a:rPr>
              <a:t>Intermolecular Forces </a:t>
            </a:r>
            <a:r>
              <a:rPr lang="en-GB" altLang="en-US" dirty="0">
                <a:latin typeface="Arial" panose="020B0604020202020204" pitchFamily="34" charset="0"/>
              </a:rPr>
              <a:t>presentations respectively.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8B8FCEC-92C1-4B7E-B2FB-02C989342E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6730D-5ECB-49C3-8765-7D0BF40E7D97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70097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5B623204-9150-4E73-AC04-E777184A80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61852BC5-C374-42CF-8332-BB8E0E1FF9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 eaLnBrk="1" hangingPunct="1"/>
            <a:r>
              <a:rPr lang="en-GB" altLang="en-US" dirty="0">
                <a:latin typeface="Arial" panose="020B0604020202020204" pitchFamily="34" charset="0"/>
              </a:rPr>
              <a:t>This drag and drop activity provides the opportunity for informal assessment of students’ understanding of the differences between covalent and ionic bonding. Appropriately </a:t>
            </a:r>
            <a:r>
              <a:rPr lang="en-GB" altLang="en-US" dirty="0" err="1">
                <a:latin typeface="Arial" panose="020B0604020202020204" pitchFamily="34" charset="0"/>
              </a:rPr>
              <a:t>colored</a:t>
            </a:r>
            <a:r>
              <a:rPr lang="en-GB" altLang="en-US" dirty="0">
                <a:latin typeface="Arial" panose="020B0604020202020204" pitchFamily="34" charset="0"/>
              </a:rPr>
              <a:t> voting cards could be used with this activity to increase class participation.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A276C7-70F6-4A47-A10E-A31DF34041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6730D-5ECB-49C3-8765-7D0BF40E7D97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907BBC1C-A2E2-4A6C-9FD5-B105FE6953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B9A6AF75-7976-4290-9CD5-8575C8F5AB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1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Please note that this diagram is not drawn to scale. It should be stressed to students that an electron is tiny compared to a metal ion. This means that the electrons are able to pass between the metal ions. 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pPr defTabSz="928299" eaLnBrk="1" hangingPunct="1">
              <a:defRPr/>
            </a:pPr>
            <a:r>
              <a:rPr lang="en-GB" dirty="0"/>
              <a:t>This slide covers the Science and Engineering Practice:</a:t>
            </a:r>
          </a:p>
          <a:p>
            <a:pPr marL="174056" indent="-174056" defTabSz="928299" eaLnBrk="1" hangingPunct="1">
              <a:buFont typeface="Arial" panose="020B0604020202020204" pitchFamily="34" charset="0"/>
              <a:buChar char="•"/>
              <a:defRPr/>
            </a:pPr>
            <a:r>
              <a:rPr lang="en-GB" b="1" dirty="0"/>
              <a:t>Developing and Using Models: </a:t>
            </a:r>
            <a:r>
              <a:rPr lang="en-GB" dirty="0"/>
              <a:t>Develop, revise, and/or use a model based on evidence to illustrate and/or predict the relationships between systems or between components of a system.</a:t>
            </a:r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8B8FCEC-92C1-4B7E-B2FB-02C989342E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6730D-5ECB-49C3-8765-7D0BF40E7D97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1CAED5B3-0D2B-424A-92CC-47681E40C1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09175067-040B-4854-AE7E-B91F42CAD1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28299" eaLnBrk="1" hangingPunct="1">
              <a:defRPr/>
            </a:pPr>
            <a:r>
              <a:rPr lang="en-GB" dirty="0"/>
              <a:t>This slide covers the Science and Engineering Practice:</a:t>
            </a:r>
          </a:p>
          <a:p>
            <a:pPr marL="174056" indent="-174056" defTabSz="928299" eaLnBrk="1" hangingPunct="1">
              <a:buFont typeface="Arial" panose="020B0604020202020204" pitchFamily="34" charset="0"/>
              <a:buChar char="•"/>
              <a:defRPr/>
            </a:pPr>
            <a:r>
              <a:rPr lang="en-GB" b="1" dirty="0"/>
              <a:t>Developing and Using Models: </a:t>
            </a:r>
            <a:r>
              <a:rPr lang="en-GB" dirty="0"/>
              <a:t>Develop, revise, and/or use a model based on evidence to illustrate and/or predict the relationships between systems or between components of a system.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0E21751-97C7-4E5D-822F-46782D9A47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6730D-5ECB-49C3-8765-7D0BF40E7D97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907BBC1C-A2E2-4A6C-9FD5-B105FE6953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B9A6AF75-7976-4290-9CD5-8575C8F5AB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1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28299">
              <a:defRPr/>
            </a:pPr>
            <a:r>
              <a:rPr lang="en-GB" dirty="0"/>
              <a:t>This slide covers the Science and Engineering Practice: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Constructing Explanations and Designing Solutions:</a:t>
            </a:r>
            <a:r>
              <a:rPr lang="en-GB" dirty="0"/>
              <a:t> Apply scientific ideas, principles, and/or evidence to provide an explanation of phenomena and solve design problems, taking into account possible unanticipated effects.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8B8FCEC-92C1-4B7E-B2FB-02C989342E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6730D-5ECB-49C3-8765-7D0BF40E7D97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923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>
            <a:extLst>
              <a:ext uri="{FF2B5EF4-FFF2-40B4-BE49-F238E27FC236}">
                <a16:creationId xmlns:a16="http://schemas.microsoft.com/office/drawing/2014/main" id="{851A1D5F-A40D-44BB-AC3B-432A3FACA62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54243" indent="-29009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60374" indent="-232075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24523" indent="-232075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88672" indent="-232075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52822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301697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8112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945270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fld id="{34A61985-4BAE-4A43-9B11-5C7ABE45FC41}" type="slidenum">
              <a:rPr lang="en-GB" altLang="en-US" sz="1200">
                <a:solidFill>
                  <a:schemeClr val="tx1"/>
                </a:solidFill>
              </a:rPr>
              <a:pPr/>
              <a:t>17</a:t>
            </a:fld>
            <a:endParaRPr lang="en-GB" altLang="en-US" sz="1200">
              <a:solidFill>
                <a:schemeClr val="tx1"/>
              </a:solidFill>
            </a:endParaRPr>
          </a:p>
        </p:txBody>
      </p:sp>
      <p:sp>
        <p:nvSpPr>
          <p:cNvPr id="64515" name="Rectangle 2">
            <a:extLst>
              <a:ext uri="{FF2B5EF4-FFF2-40B4-BE49-F238E27FC236}">
                <a16:creationId xmlns:a16="http://schemas.microsoft.com/office/drawing/2014/main" id="{7B05D080-B1F2-4730-A165-0F22E9A0C6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>
            <a:extLst>
              <a:ext uri="{FF2B5EF4-FFF2-40B4-BE49-F238E27FC236}">
                <a16:creationId xmlns:a16="http://schemas.microsoft.com/office/drawing/2014/main" id="{1CB9E58D-8DB4-48B5-866E-3AEED8D025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Students should understand that the forces affecting the bulk properties are between different particles in each case: in ionic compounds, the forces are between ions; in simple molecular compounds, the forces are between molecules; in polymers, the forces are between chains of molecules; in giant covalent structures, the forces are between atoms and, in metallic compounds, the forces are between ions and delocalized electrons.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pPr defTabSz="928299">
              <a:defRPr/>
            </a:pPr>
            <a:r>
              <a:rPr lang="en-GB" dirty="0"/>
              <a:t>This slide covers the Science and Engineering Practice: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Constructing Explanations and Designing Solutions:</a:t>
            </a:r>
            <a:r>
              <a:rPr lang="en-GB" dirty="0"/>
              <a:t> Apply scientific ideas, principles, and/or evidence to provide an explanation of phenomena and solve design problems, taking into account possible unanticipated effects.</a:t>
            </a:r>
            <a:endParaRPr lang="en-GB" dirty="0">
              <a:effectLst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177536-6207-4FC9-A8E2-CDB8C3E65C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6730D-5ECB-49C3-8765-7D0BF40E7D97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64044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634744E1-3579-49AB-8E30-39E3EFE9D3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A8A0969E-7D9E-48A8-B459-F3FD49607D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 eaLnBrk="1" hangingPunct="1"/>
            <a:r>
              <a:rPr lang="en-GB" altLang="en-US" dirty="0">
                <a:latin typeface="Arial" panose="020B0604020202020204" pitchFamily="34" charset="0"/>
              </a:rPr>
              <a:t>The element with electron configuration 2,8,8 is Argon (</a:t>
            </a:r>
            <a:r>
              <a:rPr lang="en-GB" altLang="en-US" dirty="0" err="1">
                <a:latin typeface="Arial" panose="020B0604020202020204" pitchFamily="34" charset="0"/>
              </a:rPr>
              <a:t>Ar</a:t>
            </a:r>
            <a:r>
              <a:rPr lang="en-GB" altLang="en-US" dirty="0">
                <a:latin typeface="Arial" panose="020B0604020202020204" pitchFamily="34" charset="0"/>
              </a:rPr>
              <a:t>).</a:t>
            </a:r>
          </a:p>
          <a:p>
            <a:pPr eaLnBrk="1" hangingPunct="1"/>
            <a:endParaRPr lang="en-GB" altLang="en-US" dirty="0">
              <a:latin typeface="Arial" panose="020B0604020202020204" pitchFamily="34" charset="0"/>
            </a:endParaRPr>
          </a:p>
          <a:p>
            <a:pPr defTabSz="928299" eaLnBrk="1" hangingPunct="1">
              <a:defRPr/>
            </a:pPr>
            <a:r>
              <a:rPr lang="en-GB" dirty="0"/>
              <a:t>This slide covers the Science and Engineering Practice:</a:t>
            </a:r>
          </a:p>
          <a:p>
            <a:pPr marL="174056" indent="-174056" defTabSz="928299" eaLnBrk="1" hangingPunct="1">
              <a:buFont typeface="Arial" panose="020B0604020202020204" pitchFamily="34" charset="0"/>
              <a:buChar char="•"/>
              <a:defRPr/>
            </a:pPr>
            <a:r>
              <a:rPr lang="en-GB" b="1" dirty="0"/>
              <a:t>Developing and Using Models: </a:t>
            </a:r>
            <a:r>
              <a:rPr lang="en-GB" dirty="0"/>
              <a:t>Develop, revise, and/or use a model based on evidence to illustrate and/or predict the relationships between systems or between components of a system.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9362959-3148-42A2-A2DA-D6CE605FDD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6730D-5ECB-49C3-8765-7D0BF40E7D97}" type="slidenum">
              <a:rPr lang="en-US" altLang="en-US" smtClean="0"/>
              <a:pPr/>
              <a:t>3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F57D6B3F-23B5-4DE5-A54F-D53DE129B2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1C43A99D-704C-49C5-B5ED-821E328FA2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6DD843-103C-4541-84F9-9D7DAE758C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886200" y="8831580"/>
            <a:ext cx="2971800" cy="464820"/>
          </a:xfrm>
        </p:spPr>
        <p:txBody>
          <a:bodyPr/>
          <a:lstStyle/>
          <a:p>
            <a:fld id="{3A96730D-5ECB-49C3-8765-7D0BF40E7D97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F6B44B88-F2D0-4B70-9341-8C6606C0E8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372D5355-1DDF-48A3-869F-3CF1F57DFB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8157B17-01EB-495E-B26C-09D7DA77D4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6730D-5ECB-49C3-8765-7D0BF40E7D97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CB97EEF5-2783-44D2-BB41-44C7597A48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316EBAF9-2B32-4077-BCE5-D9740032D4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28299" eaLnBrk="1" hangingPunct="1">
              <a:defRPr/>
            </a:pPr>
            <a:r>
              <a:rPr lang="en-GB" dirty="0"/>
              <a:t>This slide covers the Science and Engineering Practice:</a:t>
            </a:r>
          </a:p>
          <a:p>
            <a:pPr marL="174056" indent="-174056" defTabSz="928299" eaLnBrk="1" hangingPunct="1">
              <a:buFont typeface="Arial" panose="020B0604020202020204" pitchFamily="34" charset="0"/>
              <a:buChar char="•"/>
              <a:defRPr/>
            </a:pPr>
            <a:r>
              <a:rPr lang="en-GB" b="1" dirty="0"/>
              <a:t>Developing and Using Models: </a:t>
            </a:r>
            <a:r>
              <a:rPr lang="en-GB" dirty="0"/>
              <a:t>Develop, revise, and/or use a model based on evidence to illustrate and/or predict the relationships between systems or between components of a system.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7B4C02-619F-4172-A905-0FD438D0A7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6730D-5ECB-49C3-8765-7D0BF40E7D97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17A0601D-57B5-45C0-8663-F62DE5AA18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6BCA8703-17F4-4361-B53D-0D03074D87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28299" eaLnBrk="1" hangingPunct="1">
              <a:defRPr/>
            </a:pPr>
            <a:r>
              <a:rPr lang="en-GB" dirty="0"/>
              <a:t>This slide covers the Science and Engineering Practice:</a:t>
            </a:r>
          </a:p>
          <a:p>
            <a:pPr marL="174056" indent="-174056" defTabSz="928299" eaLnBrk="1" hangingPunct="1">
              <a:buFont typeface="Arial" panose="020B0604020202020204" pitchFamily="34" charset="0"/>
              <a:buChar char="•"/>
              <a:defRPr/>
            </a:pPr>
            <a:r>
              <a:rPr lang="en-GB" b="1" dirty="0"/>
              <a:t>Developing and Using Models: </a:t>
            </a:r>
            <a:r>
              <a:rPr lang="en-GB" dirty="0"/>
              <a:t>Develop, revise, and/or use a model based on evidence to illustrate and/or predict the relationships between systems or between components of a system.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2D13E5A-0EB9-47D8-9E24-546A25F20A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6730D-5ECB-49C3-8765-7D0BF40E7D97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D626C3AA-4DF8-4C56-9720-4D8060C48D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243BC35B-0CA1-4F4C-BAA0-73C7EBDC72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 eaLnBrk="1" hangingPunct="1"/>
            <a:r>
              <a:rPr lang="en-GB" altLang="en-US" dirty="0">
                <a:latin typeface="Arial" panose="020B0604020202020204" pitchFamily="34" charset="0"/>
              </a:rPr>
              <a:t>This two-part interactive animation shows how bonding occurs in two compounds – sodium chloride and magnesium oxide. It shows how the ions are formed, which electrons are transferred and how this leads to the formation of the ionic lattices.</a:t>
            </a:r>
          </a:p>
          <a:p>
            <a:pPr eaLnBrk="1" hangingPunct="1"/>
            <a:endParaRPr lang="en-GB" altLang="en-US" dirty="0">
              <a:latin typeface="Arial" panose="020B0604020202020204" pitchFamily="34" charset="0"/>
            </a:endParaRPr>
          </a:p>
          <a:p>
            <a:pPr defTabSz="928299" eaLnBrk="1" hangingPunct="1">
              <a:defRPr/>
            </a:pPr>
            <a:r>
              <a:rPr lang="en-GB" dirty="0"/>
              <a:t>This slide covers the Science and Engineering Practice:</a:t>
            </a:r>
          </a:p>
          <a:p>
            <a:pPr marL="174056" indent="-174056" defTabSz="928299" eaLnBrk="1" hangingPunct="1">
              <a:buFont typeface="Arial" panose="020B0604020202020204" pitchFamily="34" charset="0"/>
              <a:buChar char="•"/>
              <a:defRPr/>
            </a:pPr>
            <a:r>
              <a:rPr lang="en-GB" b="1" dirty="0"/>
              <a:t>Developing and Using Models: </a:t>
            </a:r>
            <a:r>
              <a:rPr lang="en-GB" dirty="0"/>
              <a:t>Develop, revise, and/or use a model based on evidence to illustrate and/or predict the relationships between systems or between components of a system.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83B7FB3-BD97-47D2-B8A7-A0E8266955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6730D-5ECB-49C3-8765-7D0BF40E7D97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8DFD0529-CB17-4C6F-87AC-F4954C4286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950B00E4-2EF0-42F2-AB60-C1E3E93572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 eaLnBrk="1" hangingPunct="1"/>
            <a:r>
              <a:rPr lang="en-GB" altLang="en-US" dirty="0">
                <a:latin typeface="Arial" panose="020B0604020202020204" pitchFamily="34" charset="0"/>
              </a:rPr>
              <a:t>This completing sentences activity could be used as an introductory or summary activity on ions and ionic bonding.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E8FC5BE-3434-4F7F-A82D-B3232903B2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6730D-5ECB-49C3-8765-7D0BF40E7D97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8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9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0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5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6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7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8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9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5377613-BF44-4DE5-BF60-36F4B20FC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0310" y="1187864"/>
            <a:ext cx="4973653" cy="3119215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FF660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507609-7DEE-4ADD-BBCC-3ADD57984E6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A5A9B567-E1EA-4B68-8B7D-B2080927E9A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30851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97967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933621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870445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3655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90048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393109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867597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183423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30914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00371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107304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861214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25910194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36823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972651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58169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567300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53239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28004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17821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4341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92621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2083934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78837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983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3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9670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3076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pic>
        <p:nvPicPr>
          <p:cNvPr id="3079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850B436-5CDA-47B6-ADF4-7DB3E8730AC3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6C91EE15-05AA-46A5-B9A9-8EE8EC16691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17</a:t>
            </a:r>
          </a:p>
        </p:txBody>
      </p:sp>
    </p:spTree>
    <p:custDataLst>
      <p:tags r:id="rId16"/>
    </p:custDataLst>
    <p:extLst>
      <p:ext uri="{BB962C8B-B14F-4D97-AF65-F5344CB8AC3E}">
        <p14:creationId xmlns:p14="http://schemas.microsoft.com/office/powerpoint/2010/main" val="2015837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32" r:id="rId1"/>
    <p:sldLayoutId id="2147485333" r:id="rId2"/>
    <p:sldLayoutId id="2147485334" r:id="rId3"/>
    <p:sldLayoutId id="2147485335" r:id="rId4"/>
    <p:sldLayoutId id="2147485336" r:id="rId5"/>
    <p:sldLayoutId id="2147485337" r:id="rId6"/>
    <p:sldLayoutId id="2147485338" r:id="rId7"/>
    <p:sldLayoutId id="2147485339" r:id="rId8"/>
    <p:sldLayoutId id="2147485340" r:id="rId9"/>
    <p:sldLayoutId id="2147485341" r:id="rId10"/>
    <p:sldLayoutId id="2147485342" r:id="rId11"/>
    <p:sldLayoutId id="2147485343" r:id="rId12"/>
    <p:sldLayoutId id="2147485344" r:id="rId13"/>
    <p:sldLayoutId id="2147485345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9670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4100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pic>
        <p:nvPicPr>
          <p:cNvPr id="4103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4DCFDF-32FE-4F1B-9A8B-E3C7CC6057E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D40A5A99-09C9-490B-9F5A-D54D121CD89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17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3371613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47" r:id="rId1"/>
    <p:sldLayoutId id="2147485348" r:id="rId2"/>
    <p:sldLayoutId id="2147485349" r:id="rId3"/>
    <p:sldLayoutId id="2147485350" r:id="rId4"/>
    <p:sldLayoutId id="2147485351" r:id="rId5"/>
    <p:sldLayoutId id="2147485352" r:id="rId6"/>
    <p:sldLayoutId id="2147485353" r:id="rId7"/>
    <p:sldLayoutId id="2147485354" r:id="rId8"/>
    <p:sldLayoutId id="2147485355" r:id="rId9"/>
    <p:sldLayoutId id="2147485356" r:id="rId10"/>
    <p:sldLayoutId id="2147485357" r:id="rId11"/>
    <p:sldLayoutId id="2147485358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0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11.png"/><Relationship Id="rId4" Type="http://schemas.openxmlformats.org/officeDocument/2006/relationships/image" Target="../media/image24.png"/><Relationship Id="rId9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11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2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1.xml"/><Relationship Id="rId6" Type="http://schemas.openxmlformats.org/officeDocument/2006/relationships/image" Target="../media/image31.png"/><Relationship Id="rId11" Type="http://schemas.openxmlformats.org/officeDocument/2006/relationships/image" Target="../media/image35.png"/><Relationship Id="rId5" Type="http://schemas.openxmlformats.org/officeDocument/2006/relationships/image" Target="../media/image30.png"/><Relationship Id="rId10" Type="http://schemas.openxmlformats.org/officeDocument/2006/relationships/image" Target="../media/image34.png"/><Relationship Id="rId4" Type="http://schemas.openxmlformats.org/officeDocument/2006/relationships/image" Target="../media/image29.png"/><Relationship Id="rId9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2.xml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control" Target="../activeX/activeX4.xml"/><Relationship Id="rId7" Type="http://schemas.openxmlformats.org/officeDocument/2006/relationships/image" Target="../media/image9.png"/><Relationship Id="rId2" Type="http://schemas.openxmlformats.org/officeDocument/2006/relationships/tags" Target="../tags/tag4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13.xml"/><Relationship Id="rId10" Type="http://schemas.openxmlformats.org/officeDocument/2006/relationships/image" Target="../media/image8.wmf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2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4.xml"/><Relationship Id="rId6" Type="http://schemas.openxmlformats.org/officeDocument/2006/relationships/image" Target="../media/image6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control" Target="../activeX/activeX5.xml"/><Relationship Id="rId7" Type="http://schemas.openxmlformats.org/officeDocument/2006/relationships/image" Target="../media/image6.png"/><Relationship Id="rId2" Type="http://schemas.openxmlformats.org/officeDocument/2006/relationships/tags" Target="../tags/tag45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9.png"/><Relationship Id="rId5" Type="http://schemas.openxmlformats.org/officeDocument/2006/relationships/notesSlide" Target="../notesSlides/notesSlide15.xml"/><Relationship Id="rId10" Type="http://schemas.openxmlformats.org/officeDocument/2006/relationships/image" Target="../media/image8.wmf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6.xml"/><Relationship Id="rId6" Type="http://schemas.openxmlformats.org/officeDocument/2006/relationships/image" Target="../media/image11.png"/><Relationship Id="rId5" Type="http://schemas.openxmlformats.org/officeDocument/2006/relationships/image" Target="../media/image38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4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control" Target="../activeX/activeX1.xml"/><Relationship Id="rId7" Type="http://schemas.openxmlformats.org/officeDocument/2006/relationships/image" Target="../media/image9.png"/><Relationship Id="rId2" Type="http://schemas.openxmlformats.org/officeDocument/2006/relationships/tags" Target="../tags/tag3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11" Type="http://schemas.openxmlformats.org/officeDocument/2006/relationships/image" Target="../media/image8.wmf"/><Relationship Id="rId5" Type="http://schemas.openxmlformats.org/officeDocument/2006/relationships/notesSlide" Target="../notesSlides/notesSlide3.xml"/><Relationship Id="rId10" Type="http://schemas.openxmlformats.org/officeDocument/2006/relationships/image" Target="../media/image12.jp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4.xml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5.xml"/><Relationship Id="rId6" Type="http://schemas.openxmlformats.org/officeDocument/2006/relationships/image" Target="../media/image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6.xml"/><Relationship Id="rId6" Type="http://schemas.openxmlformats.org/officeDocument/2006/relationships/image" Target="../media/image18.png"/><Relationship Id="rId11" Type="http://schemas.openxmlformats.org/officeDocument/2006/relationships/image" Target="../media/image11.png"/><Relationship Id="rId5" Type="http://schemas.openxmlformats.org/officeDocument/2006/relationships/image" Target="../media/image17.png"/><Relationship Id="rId10" Type="http://schemas.openxmlformats.org/officeDocument/2006/relationships/image" Target="../media/image6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7.xml"/><Relationship Id="rId6" Type="http://schemas.openxmlformats.org/officeDocument/2006/relationships/image" Target="../media/image6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control" Target="../activeX/activeX2.xml"/><Relationship Id="rId7" Type="http://schemas.openxmlformats.org/officeDocument/2006/relationships/image" Target="../media/image9.png"/><Relationship Id="rId2" Type="http://schemas.openxmlformats.org/officeDocument/2006/relationships/tags" Target="../tags/tag3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png"/><Relationship Id="rId11" Type="http://schemas.openxmlformats.org/officeDocument/2006/relationships/image" Target="../media/image8.wmf"/><Relationship Id="rId5" Type="http://schemas.openxmlformats.org/officeDocument/2006/relationships/notesSlide" Target="../notesSlides/notesSlide8.xml"/><Relationship Id="rId10" Type="http://schemas.openxmlformats.org/officeDocument/2006/relationships/image" Target="../media/image12.jp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control" Target="../activeX/activeX3.xml"/><Relationship Id="rId7" Type="http://schemas.openxmlformats.org/officeDocument/2006/relationships/image" Target="../media/image9.png"/><Relationship Id="rId2" Type="http://schemas.openxmlformats.org/officeDocument/2006/relationships/tags" Target="../tags/tag39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9.xml"/><Relationship Id="rId10" Type="http://schemas.openxmlformats.org/officeDocument/2006/relationships/image" Target="../media/image8.wmf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>
            <a:extLst>
              <a:ext uri="{FF2B5EF4-FFF2-40B4-BE49-F238E27FC236}">
                <a16:creationId xmlns:a16="http://schemas.microsoft.com/office/drawing/2014/main" id="{4ACA317D-85B2-4330-AE5C-E0005C393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Types of Chemical </a:t>
            </a:r>
            <a:br>
              <a:rPr lang="en-GB" altLang="en-US" dirty="0"/>
            </a:br>
            <a:r>
              <a:rPr lang="en-GB" altLang="en-US" dirty="0"/>
              <a:t>Bonds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Covalent Bonding Part 1 arrow 1.png">
            <a:extLst>
              <a:ext uri="{FF2B5EF4-FFF2-40B4-BE49-F238E27FC236}">
                <a16:creationId xmlns:a16="http://schemas.microsoft.com/office/drawing/2014/main" id="{0A3F8570-A950-4ABD-B8AC-1F9C5C12F4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4638" y="4292599"/>
            <a:ext cx="931862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21" descr="Covalent Bonding Part 1 arrows.png">
            <a:extLst>
              <a:ext uri="{FF2B5EF4-FFF2-40B4-BE49-F238E27FC236}">
                <a16:creationId xmlns:a16="http://schemas.microsoft.com/office/drawing/2014/main" id="{0EDDD2F8-7CE9-4CF7-955C-D28A747028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727" y="2085622"/>
            <a:ext cx="41751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Rectangle 3">
            <a:extLst>
              <a:ext uri="{FF2B5EF4-FFF2-40B4-BE49-F238E27FC236}">
                <a16:creationId xmlns:a16="http://schemas.microsoft.com/office/drawing/2014/main" id="{B0C8092E-6A94-4A02-BE53-6355ADE873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What is a covalent bond?</a:t>
            </a:r>
          </a:p>
        </p:txBody>
      </p:sp>
      <p:sp>
        <p:nvSpPr>
          <p:cNvPr id="25605" name="Text Box 4">
            <a:extLst>
              <a:ext uri="{FF2B5EF4-FFF2-40B4-BE49-F238E27FC236}">
                <a16:creationId xmlns:a16="http://schemas.microsoft.com/office/drawing/2014/main" id="{5BC9FD75-3480-4746-A513-A13BEDA219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725" y="781050"/>
            <a:ext cx="8315325" cy="830263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Non-metal elements </a:t>
            </a:r>
            <a:r>
              <a:rPr lang="en-GB" altLang="en-US" dirty="0"/>
              <a:t>usually just need one or two electrons to fill their outer shells. So how do they form a bond?</a:t>
            </a:r>
          </a:p>
        </p:txBody>
      </p:sp>
      <p:sp>
        <p:nvSpPr>
          <p:cNvPr id="594949" name="Rectangle 5">
            <a:extLst>
              <a:ext uri="{FF2B5EF4-FFF2-40B4-BE49-F238E27FC236}">
                <a16:creationId xmlns:a16="http://schemas.microsoft.com/office/drawing/2014/main" id="{B37F2DE9-D255-4DA1-8F31-0EF6D4E2E7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725" y="5333646"/>
            <a:ext cx="819308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shared electrons join the atoms together. This is called a </a:t>
            </a:r>
            <a:r>
              <a:rPr lang="en-GB" altLang="en-US" b="1" dirty="0">
                <a:solidFill>
                  <a:srgbClr val="FF6600"/>
                </a:solidFill>
              </a:rPr>
              <a:t>covalent bond</a:t>
            </a:r>
            <a:r>
              <a:rPr lang="en-GB" altLang="en-US" dirty="0"/>
              <a:t>. </a:t>
            </a:r>
          </a:p>
        </p:txBody>
      </p:sp>
      <p:sp>
        <p:nvSpPr>
          <p:cNvPr id="594950" name="Rectangle 6">
            <a:extLst>
              <a:ext uri="{FF2B5EF4-FFF2-40B4-BE49-F238E27FC236}">
                <a16:creationId xmlns:a16="http://schemas.microsoft.com/office/drawing/2014/main" id="{49330918-86D2-4DCE-B7F9-A0540C0F93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725" y="3057349"/>
            <a:ext cx="858043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two non-metal atoms cannot form a bond by transferring electrons from one to another. Instead, they </a:t>
            </a:r>
            <a:r>
              <a:rPr lang="en-GB" altLang="en-US" b="1" dirty="0">
                <a:solidFill>
                  <a:srgbClr val="FF6600"/>
                </a:solidFill>
              </a:rPr>
              <a:t>share</a:t>
            </a:r>
            <a:r>
              <a:rPr lang="en-GB" altLang="en-US" b="1" dirty="0"/>
              <a:t> </a:t>
            </a:r>
            <a:r>
              <a:rPr lang="en-GB" altLang="en-US" dirty="0"/>
              <a:t>electrons.</a:t>
            </a:r>
          </a:p>
        </p:txBody>
      </p:sp>
      <p:sp>
        <p:nvSpPr>
          <p:cNvPr id="594951" name="Text Box 7">
            <a:extLst>
              <a:ext uri="{FF2B5EF4-FFF2-40B4-BE49-F238E27FC236}">
                <a16:creationId xmlns:a16="http://schemas.microsoft.com/office/drawing/2014/main" id="{BBBB8175-907A-4A1B-8C94-80E21367F0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788" y="4035424"/>
            <a:ext cx="24161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Each atom now has a full, stable outer shell.</a:t>
            </a:r>
          </a:p>
        </p:txBody>
      </p:sp>
      <p:pic>
        <p:nvPicPr>
          <p:cNvPr id="25610" name="Picture 10" descr="chlorine_atom 3 shells-stars">
            <a:extLst>
              <a:ext uri="{FF2B5EF4-FFF2-40B4-BE49-F238E27FC236}">
                <a16:creationId xmlns:a16="http://schemas.microsoft.com/office/drawing/2014/main" id="{A450F73D-D176-4C3D-8B47-36B5843890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222" y="1695625"/>
            <a:ext cx="1414816" cy="1414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1" name="Text Box 11">
            <a:extLst>
              <a:ext uri="{FF2B5EF4-FFF2-40B4-BE49-F238E27FC236}">
                <a16:creationId xmlns:a16="http://schemas.microsoft.com/office/drawing/2014/main" id="{958922A2-75A4-4AB0-9101-CA2067E4D8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1388" y="1972204"/>
            <a:ext cx="222250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5000"/>
              </a:lnSpc>
            </a:pPr>
            <a:r>
              <a:rPr lang="en-GB" altLang="en-US" dirty="0"/>
              <a:t>incomplete outer shells</a:t>
            </a:r>
          </a:p>
        </p:txBody>
      </p:sp>
      <p:pic>
        <p:nvPicPr>
          <p:cNvPr id="25612" name="Picture 14" descr="chlorine_atom 3 shells-dots">
            <a:extLst>
              <a:ext uri="{FF2B5EF4-FFF2-40B4-BE49-F238E27FC236}">
                <a16:creationId xmlns:a16="http://schemas.microsoft.com/office/drawing/2014/main" id="{89F07076-818E-4D81-98A4-F7E511FE0C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2740" y="1708056"/>
            <a:ext cx="1343648" cy="1343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3" name="Text Box 15">
            <a:extLst>
              <a:ext uri="{FF2B5EF4-FFF2-40B4-BE49-F238E27FC236}">
                <a16:creationId xmlns:a16="http://schemas.microsoft.com/office/drawing/2014/main" id="{460ADC13-6259-4DFF-887F-2C8DBC6A01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1155" y="2158110"/>
            <a:ext cx="48895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200" b="1" dirty="0"/>
              <a:t>Cl</a:t>
            </a:r>
          </a:p>
        </p:txBody>
      </p:sp>
      <p:sp>
        <p:nvSpPr>
          <p:cNvPr id="25614" name="Text Box 17">
            <a:extLst>
              <a:ext uri="{FF2B5EF4-FFF2-40B4-BE49-F238E27FC236}">
                <a16:creationId xmlns:a16="http://schemas.microsoft.com/office/drawing/2014/main" id="{335B183C-1DF7-45D7-B1DA-EAE0C531FD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0156" y="2158110"/>
            <a:ext cx="48895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200" b="1" dirty="0"/>
              <a:t>Cl</a:t>
            </a:r>
          </a:p>
        </p:txBody>
      </p:sp>
      <p:pic>
        <p:nvPicPr>
          <p:cNvPr id="87060" name="Picture 20" descr="Cov_Bond_Pt1_chlorine">
            <a:extLst>
              <a:ext uri="{FF2B5EF4-FFF2-40B4-BE49-F238E27FC236}">
                <a16:creationId xmlns:a16="http://schemas.microsoft.com/office/drawing/2014/main" id="{A510C12B-1B23-49B7-B98E-F99597150E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655" y="3927890"/>
            <a:ext cx="2569158" cy="1366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A4589FE-BF9C-466C-A896-E9101A03B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1F38FB1-2ED2-4C97-8EA2-BAF08F2D8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949" grpId="0"/>
      <p:bldP spid="594950" grpId="0"/>
      <p:bldP spid="59495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 descr="Covalent Bonding Part 1 arrow 2.png">
            <a:extLst>
              <a:ext uri="{FF2B5EF4-FFF2-40B4-BE49-F238E27FC236}">
                <a16:creationId xmlns:a16="http://schemas.microsoft.com/office/drawing/2014/main" id="{9AAE210B-6DEF-4229-88F4-9D97B6FD22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563" y="2243138"/>
            <a:ext cx="498475" cy="121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7044" name="Rectangle 52">
            <a:extLst>
              <a:ext uri="{FF2B5EF4-FFF2-40B4-BE49-F238E27FC236}">
                <a16:creationId xmlns:a16="http://schemas.microsoft.com/office/drawing/2014/main" id="{F38D5DE9-4857-4BF8-A97C-6AFAD21F81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430" y="1537935"/>
            <a:ext cx="4676775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Covalent bonds are the result of electrostatic attraction between the positively-charged nuclei of the atoms and the negatively-charged shared electrons.</a:t>
            </a:r>
          </a:p>
        </p:txBody>
      </p:sp>
      <p:sp>
        <p:nvSpPr>
          <p:cNvPr id="596995" name="Rectangle 3">
            <a:extLst>
              <a:ext uri="{FF2B5EF4-FFF2-40B4-BE49-F238E27FC236}">
                <a16:creationId xmlns:a16="http://schemas.microsoft.com/office/drawing/2014/main" id="{DDBF1B0F-BE95-413C-BA3D-46642B0ADD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725" y="3649663"/>
            <a:ext cx="84074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Only outer shells of electrons are involved in bonding, so the inner shells do not always have to be included in diagrams. Two common ways to represent a covalent bond are:</a:t>
            </a:r>
          </a:p>
        </p:txBody>
      </p:sp>
      <p:sp>
        <p:nvSpPr>
          <p:cNvPr id="26629" name="AutoShape 19">
            <a:extLst>
              <a:ext uri="{FF2B5EF4-FFF2-40B4-BE49-F238E27FC236}">
                <a16:creationId xmlns:a16="http://schemas.microsoft.com/office/drawing/2014/main" id="{C16B643D-2CB9-4983-96C1-3B832573C8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3" y="792163"/>
            <a:ext cx="8170862" cy="561975"/>
          </a:xfrm>
          <a:prstGeom prst="rect">
            <a:avLst/>
          </a:prstGeom>
          <a:solidFill>
            <a:srgbClr val="FF6600"/>
          </a:solidFill>
          <a:ln w="38100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6630" name="Text Box 20">
            <a:extLst>
              <a:ext uri="{FF2B5EF4-FFF2-40B4-BE49-F238E27FC236}">
                <a16:creationId xmlns:a16="http://schemas.microsoft.com/office/drawing/2014/main" id="{22F222D0-0470-402D-B688-1C9B9B2BDD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831850"/>
            <a:ext cx="8226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 dirty="0">
                <a:solidFill>
                  <a:schemeClr val="bg1"/>
                </a:solidFill>
              </a:rPr>
              <a:t>A covalent bond consists of a shared pair of electrons.</a:t>
            </a:r>
          </a:p>
        </p:txBody>
      </p:sp>
      <p:sp>
        <p:nvSpPr>
          <p:cNvPr id="597013" name="Text Box 21">
            <a:extLst>
              <a:ext uri="{FF2B5EF4-FFF2-40B4-BE49-F238E27FC236}">
                <a16:creationId xmlns:a16="http://schemas.microsoft.com/office/drawing/2014/main" id="{1E505925-1FC1-476E-823D-8B0A3FFB2A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8425" y="3187700"/>
            <a:ext cx="2501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/>
              <a:t>covalent bond</a:t>
            </a:r>
          </a:p>
        </p:txBody>
      </p:sp>
      <p:sp>
        <p:nvSpPr>
          <p:cNvPr id="26648" name="AutoShape 26">
            <a:extLst>
              <a:ext uri="{FF2B5EF4-FFF2-40B4-BE49-F238E27FC236}">
                <a16:creationId xmlns:a16="http://schemas.microsoft.com/office/drawing/2014/main" id="{CBE09D1B-9A99-4AAA-929F-4DA77D10BF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150" y="4891088"/>
            <a:ext cx="4691063" cy="1671637"/>
          </a:xfrm>
          <a:prstGeom prst="rect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6649" name="Text Box 25">
            <a:extLst>
              <a:ext uri="{FF2B5EF4-FFF2-40B4-BE49-F238E27FC236}">
                <a16:creationId xmlns:a16="http://schemas.microsoft.com/office/drawing/2014/main" id="{7D4335F8-2D15-47BB-B8E2-095D025ED8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738" y="5095875"/>
            <a:ext cx="162242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5000"/>
              </a:lnSpc>
            </a:pPr>
            <a:r>
              <a:rPr lang="en-GB" altLang="en-US" b="1"/>
              <a:t>simplified dot and cross diagram</a:t>
            </a:r>
          </a:p>
        </p:txBody>
      </p:sp>
      <p:pic>
        <p:nvPicPr>
          <p:cNvPr id="26650" name="Picture 23" descr="atom_1_shell_v3">
            <a:extLst>
              <a:ext uri="{FF2B5EF4-FFF2-40B4-BE49-F238E27FC236}">
                <a16:creationId xmlns:a16="http://schemas.microsoft.com/office/drawing/2014/main" id="{CCAD228C-BACA-4BE5-A271-84B50026F6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8725" y="5021263"/>
            <a:ext cx="1425575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51" name="Text Box 24">
            <a:extLst>
              <a:ext uri="{FF2B5EF4-FFF2-40B4-BE49-F238E27FC236}">
                <a16:creationId xmlns:a16="http://schemas.microsoft.com/office/drawing/2014/main" id="{6894D4EF-7550-497B-84C7-00BD88038C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5925" y="5513388"/>
            <a:ext cx="493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/>
              <a:t>Cl</a:t>
            </a:r>
          </a:p>
        </p:txBody>
      </p:sp>
      <p:pic>
        <p:nvPicPr>
          <p:cNvPr id="26652" name="Picture 27" descr="electron">
            <a:extLst>
              <a:ext uri="{FF2B5EF4-FFF2-40B4-BE49-F238E27FC236}">
                <a16:creationId xmlns:a16="http://schemas.microsoft.com/office/drawing/2014/main" id="{8F5B3468-2DFB-4A6C-BA3B-557E2E0E2D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188" y="4962525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3" name="Picture 28" descr="atom_1_shell_v3">
            <a:extLst>
              <a:ext uri="{FF2B5EF4-FFF2-40B4-BE49-F238E27FC236}">
                <a16:creationId xmlns:a16="http://schemas.microsoft.com/office/drawing/2014/main" id="{E3EBED58-4368-4B9D-9654-B9C2D6D027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150" y="5021263"/>
            <a:ext cx="1425575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4" name="Picture 29" descr="cross">
            <a:extLst>
              <a:ext uri="{FF2B5EF4-FFF2-40B4-BE49-F238E27FC236}">
                <a16:creationId xmlns:a16="http://schemas.microsoft.com/office/drawing/2014/main" id="{A54B7327-6C43-46FE-9FF4-59121720D1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1263" y="5732463"/>
            <a:ext cx="2889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55" name="Text Box 30">
            <a:extLst>
              <a:ext uri="{FF2B5EF4-FFF2-40B4-BE49-F238E27FC236}">
                <a16:creationId xmlns:a16="http://schemas.microsoft.com/office/drawing/2014/main" id="{680A8A58-C704-44BC-B9ED-76E2775647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3875" y="5503863"/>
            <a:ext cx="493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/>
              <a:t>Cl</a:t>
            </a:r>
          </a:p>
        </p:txBody>
      </p:sp>
      <p:pic>
        <p:nvPicPr>
          <p:cNvPr id="26656" name="Picture 31" descr="cross">
            <a:extLst>
              <a:ext uri="{FF2B5EF4-FFF2-40B4-BE49-F238E27FC236}">
                <a16:creationId xmlns:a16="http://schemas.microsoft.com/office/drawing/2014/main" id="{51573CD7-D57E-41F5-BCED-CCD69986FF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938" y="4957763"/>
            <a:ext cx="2889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7" name="Picture 32" descr="cross">
            <a:extLst>
              <a:ext uri="{FF2B5EF4-FFF2-40B4-BE49-F238E27FC236}">
                <a16:creationId xmlns:a16="http://schemas.microsoft.com/office/drawing/2014/main" id="{8A426B0C-924B-4399-AD14-EE6200BA54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213" y="6284913"/>
            <a:ext cx="2889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8" name="Picture 33" descr="cross">
            <a:extLst>
              <a:ext uri="{FF2B5EF4-FFF2-40B4-BE49-F238E27FC236}">
                <a16:creationId xmlns:a16="http://schemas.microsoft.com/office/drawing/2014/main" id="{E0785CB5-A05A-4FB2-81D4-BBCED8A9E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388" y="6291263"/>
            <a:ext cx="2889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9" name="Picture 34" descr="cross">
            <a:extLst>
              <a:ext uri="{FF2B5EF4-FFF2-40B4-BE49-F238E27FC236}">
                <a16:creationId xmlns:a16="http://schemas.microsoft.com/office/drawing/2014/main" id="{573978AF-1D82-4878-AC1E-D92FA1CA70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763" y="4941888"/>
            <a:ext cx="2889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60" name="Picture 35" descr="cross">
            <a:extLst>
              <a:ext uri="{FF2B5EF4-FFF2-40B4-BE49-F238E27FC236}">
                <a16:creationId xmlns:a16="http://schemas.microsoft.com/office/drawing/2014/main" id="{B273B4BC-4ACE-42E3-AB95-1A21B66762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988" y="5487988"/>
            <a:ext cx="2889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61" name="Picture 36" descr="cross">
            <a:extLst>
              <a:ext uri="{FF2B5EF4-FFF2-40B4-BE49-F238E27FC236}">
                <a16:creationId xmlns:a16="http://schemas.microsoft.com/office/drawing/2014/main" id="{A75E2EDB-621B-4757-BFD2-1D8297A10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388" y="5732463"/>
            <a:ext cx="2889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62" name="Picture 37" descr="electron">
            <a:extLst>
              <a:ext uri="{FF2B5EF4-FFF2-40B4-BE49-F238E27FC236}">
                <a16:creationId xmlns:a16="http://schemas.microsoft.com/office/drawing/2014/main" id="{A73CB1F5-6BAC-4660-AA0C-E30060FD7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088" y="4962525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63" name="Picture 38" descr="electron">
            <a:extLst>
              <a:ext uri="{FF2B5EF4-FFF2-40B4-BE49-F238E27FC236}">
                <a16:creationId xmlns:a16="http://schemas.microsoft.com/office/drawing/2014/main" id="{998DAF45-6387-47DF-A9E1-7FB6B4A78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313" y="6308725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64" name="Picture 39" descr="electron">
            <a:extLst>
              <a:ext uri="{FF2B5EF4-FFF2-40B4-BE49-F238E27FC236}">
                <a16:creationId xmlns:a16="http://schemas.microsoft.com/office/drawing/2014/main" id="{844C2FEE-32ED-4D9F-B32B-0C61992EA3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413" y="6308725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65" name="Picture 40" descr="electron">
            <a:extLst>
              <a:ext uri="{FF2B5EF4-FFF2-40B4-BE49-F238E27FC236}">
                <a16:creationId xmlns:a16="http://schemas.microsoft.com/office/drawing/2014/main" id="{570CDFE4-2095-4F7B-96A5-78CECB2C2F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363" y="5537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66" name="Picture 41" descr="electron">
            <a:extLst>
              <a:ext uri="{FF2B5EF4-FFF2-40B4-BE49-F238E27FC236}">
                <a16:creationId xmlns:a16="http://schemas.microsoft.com/office/drawing/2014/main" id="{A88207C6-AC56-41AA-B203-BD125A7A2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5749925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67" name="Picture 42" descr="electron">
            <a:extLst>
              <a:ext uri="{FF2B5EF4-FFF2-40B4-BE49-F238E27FC236}">
                <a16:creationId xmlns:a16="http://schemas.microsoft.com/office/drawing/2014/main" id="{03482A35-4002-4D92-8CC4-08BFF4BB6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5534025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44">
            <a:extLst>
              <a:ext uri="{FF2B5EF4-FFF2-40B4-BE49-F238E27FC236}">
                <a16:creationId xmlns:a16="http://schemas.microsoft.com/office/drawing/2014/main" id="{BC9167E1-3015-4C86-AD23-1739F3DD7B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How is a covalent bond drawn?</a:t>
            </a:r>
          </a:p>
        </p:txBody>
      </p:sp>
      <p:pic>
        <p:nvPicPr>
          <p:cNvPr id="26643" name="Picture 45" descr="chlorine_atom 3 shells-stars2">
            <a:extLst>
              <a:ext uri="{FF2B5EF4-FFF2-40B4-BE49-F238E27FC236}">
                <a16:creationId xmlns:a16="http://schemas.microsoft.com/office/drawing/2014/main" id="{F28154DD-246C-46F3-8D8B-1D5524C2A5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650" y="1517650"/>
            <a:ext cx="1522413" cy="152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44" name="Text Box 46">
            <a:extLst>
              <a:ext uri="{FF2B5EF4-FFF2-40B4-BE49-F238E27FC236}">
                <a16:creationId xmlns:a16="http://schemas.microsoft.com/office/drawing/2014/main" id="{0DF6B450-2834-4370-BFB3-44072D09AF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2001838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/>
              <a:t>Cl</a:t>
            </a:r>
          </a:p>
        </p:txBody>
      </p:sp>
      <p:pic>
        <p:nvPicPr>
          <p:cNvPr id="26645" name="Picture 481" descr="chlorine_atom 3 shells-dots">
            <a:extLst>
              <a:ext uri="{FF2B5EF4-FFF2-40B4-BE49-F238E27FC236}">
                <a16:creationId xmlns:a16="http://schemas.microsoft.com/office/drawing/2014/main" id="{51937099-BD06-496F-960B-383A68DD4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488" y="1535113"/>
            <a:ext cx="1498600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46" name="Text Box 49">
            <a:extLst>
              <a:ext uri="{FF2B5EF4-FFF2-40B4-BE49-F238E27FC236}">
                <a16:creationId xmlns:a16="http://schemas.microsoft.com/office/drawing/2014/main" id="{AA009B1B-62CD-4DEB-A8EA-94D6A07C24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8475" y="2001838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/>
              <a:t>Cl</a:t>
            </a:r>
          </a:p>
        </p:txBody>
      </p:sp>
      <p:pic>
        <p:nvPicPr>
          <p:cNvPr id="26647" name="Picture 50" descr="Star">
            <a:extLst>
              <a:ext uri="{FF2B5EF4-FFF2-40B4-BE49-F238E27FC236}">
                <a16:creationId xmlns:a16="http://schemas.microsoft.com/office/drawing/2014/main" id="{65D3F5DD-F999-4407-86D3-19AF4A66B7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5863" y="2055813"/>
            <a:ext cx="241300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7" name="Text Box 5">
            <a:extLst>
              <a:ext uri="{FF2B5EF4-FFF2-40B4-BE49-F238E27FC236}">
                <a16:creationId xmlns:a16="http://schemas.microsoft.com/office/drawing/2014/main" id="{6B9F8EFB-B77E-484B-8B56-E7F4980AA9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6275" y="5126038"/>
            <a:ext cx="950913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/>
              <a:t>ball and stick</a:t>
            </a:r>
          </a:p>
        </p:txBody>
      </p:sp>
      <p:sp>
        <p:nvSpPr>
          <p:cNvPr id="26638" name="Text Box 7">
            <a:extLst>
              <a:ext uri="{FF2B5EF4-FFF2-40B4-BE49-F238E27FC236}">
                <a16:creationId xmlns:a16="http://schemas.microsoft.com/office/drawing/2014/main" id="{BE29ADAD-F023-4336-9B45-CA32D61091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2138" y="5057775"/>
            <a:ext cx="7921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800" b="1"/>
              <a:t>Cl</a:t>
            </a:r>
          </a:p>
        </p:txBody>
      </p:sp>
      <p:sp>
        <p:nvSpPr>
          <p:cNvPr id="26639" name="Text Box 8">
            <a:extLst>
              <a:ext uri="{FF2B5EF4-FFF2-40B4-BE49-F238E27FC236}">
                <a16:creationId xmlns:a16="http://schemas.microsoft.com/office/drawing/2014/main" id="{EC05B1C9-9949-476D-9A2E-0D8FCB38F4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6175" y="5057775"/>
            <a:ext cx="7921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800" b="1"/>
              <a:t>Cl</a:t>
            </a:r>
          </a:p>
        </p:txBody>
      </p:sp>
      <p:sp>
        <p:nvSpPr>
          <p:cNvPr id="26640" name="Text Box 9">
            <a:extLst>
              <a:ext uri="{FF2B5EF4-FFF2-40B4-BE49-F238E27FC236}">
                <a16:creationId xmlns:a16="http://schemas.microsoft.com/office/drawing/2014/main" id="{E647B402-90D5-4F4E-8BF4-4E27F493C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3138" y="5103813"/>
            <a:ext cx="576262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70000"/>
              </a:lnSpc>
            </a:pPr>
            <a:r>
              <a:rPr lang="en-GB" altLang="en-US" sz="2800" b="1"/>
              <a:t>–</a:t>
            </a:r>
          </a:p>
        </p:txBody>
      </p:sp>
      <p:sp>
        <p:nvSpPr>
          <p:cNvPr id="26641" name="AutoShape 10">
            <a:extLst>
              <a:ext uri="{FF2B5EF4-FFF2-40B4-BE49-F238E27FC236}">
                <a16:creationId xmlns:a16="http://schemas.microsoft.com/office/drawing/2014/main" id="{92D4FB09-DC71-4B74-9114-2027156C2F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2138" y="4973638"/>
            <a:ext cx="2711450" cy="1506537"/>
          </a:xfrm>
          <a:prstGeom prst="rect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pic>
        <p:nvPicPr>
          <p:cNvPr id="26642" name="Picture 48" descr="Cov_Bond_Pt1_chlorine2">
            <a:extLst>
              <a:ext uri="{FF2B5EF4-FFF2-40B4-BE49-F238E27FC236}">
                <a16:creationId xmlns:a16="http://schemas.microsoft.com/office/drawing/2014/main" id="{C89E2BD0-F84E-401B-96B5-B4234E8520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0838" y="5684838"/>
            <a:ext cx="15113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6C82F5B-5D8C-4588-B2A2-5C37059D76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F97FBCEE-530E-4C0A-ABDB-C5AE5432D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7044" grpId="0"/>
      <p:bldP spid="596995" grpId="0"/>
      <p:bldP spid="597013" grpId="0"/>
      <p:bldP spid="26648" grpId="0" animBg="1"/>
      <p:bldP spid="26649" grpId="0"/>
      <p:bldP spid="26651" grpId="0"/>
      <p:bldP spid="26655" grpId="0"/>
      <p:bldP spid="26644" grpId="0"/>
      <p:bldP spid="26646" grpId="0"/>
      <p:bldP spid="26637" grpId="0"/>
      <p:bldP spid="26638" grpId="0"/>
      <p:bldP spid="26639" grpId="0"/>
      <p:bldP spid="26640" grpId="0"/>
      <p:bldP spid="2664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>
            <a:extLst>
              <a:ext uri="{FF2B5EF4-FFF2-40B4-BE49-F238E27FC236}">
                <a16:creationId xmlns:a16="http://schemas.microsoft.com/office/drawing/2014/main" id="{A66DBA90-F530-4DBB-B688-5492146238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Covalent compounds</a:t>
            </a:r>
          </a:p>
        </p:txBody>
      </p:sp>
      <p:sp>
        <p:nvSpPr>
          <p:cNvPr id="28678" name="Text Box 10">
            <a:extLst>
              <a:ext uri="{FF2B5EF4-FFF2-40B4-BE49-F238E27FC236}">
                <a16:creationId xmlns:a16="http://schemas.microsoft.com/office/drawing/2014/main" id="{1A66CD87-BC5D-4662-B7F8-A04610EE1F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899" y="784225"/>
            <a:ext cx="81899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/>
              <a:t>There are three different types of covalent molecules.</a:t>
            </a:r>
          </a:p>
        </p:txBody>
      </p:sp>
      <p:sp>
        <p:nvSpPr>
          <p:cNvPr id="201739" name="Rectangle 11">
            <a:extLst>
              <a:ext uri="{FF2B5EF4-FFF2-40B4-BE49-F238E27FC236}">
                <a16:creationId xmlns:a16="http://schemas.microsoft.com/office/drawing/2014/main" id="{39043808-30CA-4D00-A1EC-5CC6443F54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1550440"/>
            <a:ext cx="818991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marL="342900" indent="-342900"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 b="1" dirty="0">
                <a:solidFill>
                  <a:srgbClr val="FF6600"/>
                </a:solidFill>
              </a:rPr>
              <a:t>Simple covalent molecules:</a:t>
            </a:r>
            <a:r>
              <a:rPr lang="en-GB" altLang="en-US" dirty="0">
                <a:solidFill>
                  <a:srgbClr val="010066"/>
                </a:solidFill>
              </a:rPr>
              <a:t> compounds that contain only a few atoms bonded together. There are weak electric forces between the molecules.</a:t>
            </a:r>
            <a:endParaRPr lang="en-GB" altLang="en-US" dirty="0"/>
          </a:p>
        </p:txBody>
      </p:sp>
      <p:sp>
        <p:nvSpPr>
          <p:cNvPr id="201740" name="Rectangle 12">
            <a:extLst>
              <a:ext uri="{FF2B5EF4-FFF2-40B4-BE49-F238E27FC236}">
                <a16:creationId xmlns:a16="http://schemas.microsoft.com/office/drawing/2014/main" id="{61FB90D8-D092-46DA-85C4-9D7CA51A0E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5326415"/>
            <a:ext cx="84172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The different structures of these types of compounds mean that they have different properties.</a:t>
            </a:r>
          </a:p>
        </p:txBody>
      </p:sp>
      <p:pic>
        <p:nvPicPr>
          <p:cNvPr id="13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037ABAD-00BC-408A-8B7D-F4FF4D7F66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notes_icon">
            <a:extLst>
              <a:ext uri="{FF2B5EF4-FFF2-40B4-BE49-F238E27FC236}">
                <a16:creationId xmlns:a16="http://schemas.microsoft.com/office/drawing/2014/main" id="{577AA96B-1084-4199-92D5-DB1443548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1">
            <a:extLst>
              <a:ext uri="{FF2B5EF4-FFF2-40B4-BE49-F238E27FC236}">
                <a16:creationId xmlns:a16="http://schemas.microsoft.com/office/drawing/2014/main" id="{917A5EB9-A53E-4B7E-9CA1-678AEA52AF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055320"/>
            <a:ext cx="81899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marL="342900" indent="-342900"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 b="1" dirty="0">
                <a:solidFill>
                  <a:srgbClr val="FF6600"/>
                </a:solidFill>
              </a:rPr>
              <a:t>Polymers: </a:t>
            </a:r>
            <a:r>
              <a:rPr lang="en-GB" altLang="en-US" dirty="0">
                <a:solidFill>
                  <a:srgbClr val="010066"/>
                </a:solidFill>
              </a:rPr>
              <a:t>long chains of molecules joined together. There are electric forces between the chains.</a:t>
            </a:r>
            <a:endParaRPr lang="en-GB" altLang="en-US" dirty="0"/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03C0D549-8873-453E-B839-F0DD9C9D7C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4190867"/>
            <a:ext cx="81899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marL="342900" indent="-342900"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 b="1" dirty="0">
                <a:solidFill>
                  <a:srgbClr val="FF6600"/>
                </a:solidFill>
              </a:rPr>
              <a:t>Giant covalent structures: </a:t>
            </a:r>
            <a:r>
              <a:rPr lang="en-GB" altLang="en-US" dirty="0">
                <a:solidFill>
                  <a:srgbClr val="010066"/>
                </a:solidFill>
              </a:rPr>
              <a:t>millions of atoms are covalently bonded together.</a:t>
            </a:r>
            <a:endParaRPr lang="en-GB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51633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1739" grpId="0"/>
      <p:bldP spid="201740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8">
            <a:extLst>
              <a:ext uri="{FF2B5EF4-FFF2-40B4-BE49-F238E27FC236}">
                <a16:creationId xmlns:a16="http://schemas.microsoft.com/office/drawing/2014/main" id="{5535F765-90AE-400C-8EAE-E14D369D80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Comparing covalent and ionic bonding</a:t>
            </a:r>
          </a:p>
        </p:txBody>
      </p:sp>
      <p:pic>
        <p:nvPicPr>
          <p:cNvPr id="7" name="Picture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1624FC2-DD2D-4EDC-A49B-225F545722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flash_icon">
            <a:extLst>
              <a:ext uri="{FF2B5EF4-FFF2-40B4-BE49-F238E27FC236}">
                <a16:creationId xmlns:a16="http://schemas.microsoft.com/office/drawing/2014/main" id="{67E31BDB-3E30-48E0-8DD0-098ACCA2FA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notes_icon">
            <a:extLst>
              <a:ext uri="{FF2B5EF4-FFF2-40B4-BE49-F238E27FC236}">
                <a16:creationId xmlns:a16="http://schemas.microsoft.com/office/drawing/2014/main" id="{7CE91AC5-9542-4E5E-9160-1955546A01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65222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4128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D3EC7121-6E6B-4EBE-8BD7-1E568DAB1A1F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C6_malleability part 1_V2">
            <a:extLst>
              <a:ext uri="{FF2B5EF4-FFF2-40B4-BE49-F238E27FC236}">
                <a16:creationId xmlns:a16="http://schemas.microsoft.com/office/drawing/2014/main" id="{CEEF4484-F799-48BA-BD62-896C68C32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979" y="1704489"/>
            <a:ext cx="3376746" cy="3548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Rectangle 3">
            <a:extLst>
              <a:ext uri="{FF2B5EF4-FFF2-40B4-BE49-F238E27FC236}">
                <a16:creationId xmlns:a16="http://schemas.microsoft.com/office/drawing/2014/main" id="{A66DBA90-F530-4DBB-B688-5492146238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What is the structure of metals?</a:t>
            </a:r>
          </a:p>
        </p:txBody>
      </p:sp>
      <p:sp>
        <p:nvSpPr>
          <p:cNvPr id="201734" name="Text Box 6">
            <a:extLst>
              <a:ext uri="{FF2B5EF4-FFF2-40B4-BE49-F238E27FC236}">
                <a16:creationId xmlns:a16="http://schemas.microsoft.com/office/drawing/2014/main" id="{04617586-8FBC-4203-8118-37A75267D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5717" y="936506"/>
            <a:ext cx="2519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 dirty="0"/>
              <a:t>sea of electrons</a:t>
            </a:r>
          </a:p>
        </p:txBody>
      </p:sp>
      <p:sp>
        <p:nvSpPr>
          <p:cNvPr id="201735" name="Text Box 7">
            <a:extLst>
              <a:ext uri="{FF2B5EF4-FFF2-40B4-BE49-F238E27FC236}">
                <a16:creationId xmlns:a16="http://schemas.microsoft.com/office/drawing/2014/main" id="{C78F1D12-A2FF-424C-AE53-4035036A59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6963" y="5413207"/>
            <a:ext cx="2519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 dirty="0"/>
              <a:t>metal ions</a:t>
            </a:r>
          </a:p>
        </p:txBody>
      </p:sp>
      <p:sp>
        <p:nvSpPr>
          <p:cNvPr id="28678" name="Text Box 10">
            <a:extLst>
              <a:ext uri="{FF2B5EF4-FFF2-40B4-BE49-F238E27FC236}">
                <a16:creationId xmlns:a16="http://schemas.microsoft.com/office/drawing/2014/main" id="{1A66CD87-BC5D-4662-B7F8-A04610EE1F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5389429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/>
              <a:t>Metal particles are held together by strong </a:t>
            </a:r>
            <a:r>
              <a:rPr lang="en-GB" altLang="en-US" b="1" dirty="0">
                <a:solidFill>
                  <a:srgbClr val="FF6600"/>
                </a:solidFill>
              </a:rPr>
              <a:t>metallic bonds </a:t>
            </a:r>
            <a:r>
              <a:rPr lang="en-GB" altLang="en-US" dirty="0"/>
              <a:t>and are arranged in tightly packed layers, forming a </a:t>
            </a:r>
            <a:r>
              <a:rPr lang="en-GB" altLang="en-US" b="1" dirty="0">
                <a:solidFill>
                  <a:srgbClr val="FF6600"/>
                </a:solidFill>
              </a:rPr>
              <a:t>regular lattice </a:t>
            </a:r>
            <a:r>
              <a:rPr lang="en-GB" altLang="en-US" dirty="0"/>
              <a:t>structure. </a:t>
            </a:r>
          </a:p>
        </p:txBody>
      </p:sp>
      <p:sp>
        <p:nvSpPr>
          <p:cNvPr id="201739" name="Rectangle 11">
            <a:extLst>
              <a:ext uri="{FF2B5EF4-FFF2-40B4-BE49-F238E27FC236}">
                <a16:creationId xmlns:a16="http://schemas.microsoft.com/office/drawing/2014/main" id="{39043808-30CA-4D00-A1EC-5CC6443F54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2500843"/>
            <a:ext cx="4967431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The outer electrons of the metal atoms are detached and create a “sea of electrons</a:t>
            </a:r>
            <a:r>
              <a:rPr lang="en-GB" altLang="en-US" dirty="0"/>
              <a:t>.”</a:t>
            </a:r>
          </a:p>
        </p:txBody>
      </p:sp>
      <p:sp>
        <p:nvSpPr>
          <p:cNvPr id="201740" name="Rectangle 12">
            <a:extLst>
              <a:ext uri="{FF2B5EF4-FFF2-40B4-BE49-F238E27FC236}">
                <a16:creationId xmlns:a16="http://schemas.microsoft.com/office/drawing/2014/main" id="{61FB90D8-D092-46DA-85C4-9D7CA51A0E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847572"/>
            <a:ext cx="5554664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These electrons are </a:t>
            </a:r>
            <a:r>
              <a:rPr lang="en-GB" altLang="en-US" b="1" dirty="0">
                <a:solidFill>
                  <a:srgbClr val="FF6600"/>
                </a:solidFill>
              </a:rPr>
              <a:t>delocalized</a:t>
            </a:r>
            <a:r>
              <a:rPr lang="en-GB" altLang="en-US" dirty="0">
                <a:solidFill>
                  <a:srgbClr val="010066"/>
                </a:solidFill>
              </a:rPr>
              <a:t> and are free to move through the structure. The metal atoms become positively-charged ions and are attracted to the sea of electrons. This strong attraction is known as metallic bonding.</a:t>
            </a:r>
          </a:p>
        </p:txBody>
      </p:sp>
      <p:pic>
        <p:nvPicPr>
          <p:cNvPr id="15" name="Picture 14" descr="Properties_of_metals_and_alloys_3.1.png">
            <a:extLst>
              <a:ext uri="{FF2B5EF4-FFF2-40B4-BE49-F238E27FC236}">
                <a16:creationId xmlns:a16="http://schemas.microsoft.com/office/drawing/2014/main" id="{5164F6B9-2AA9-49FE-9622-0EED6930AF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4240" y="1456082"/>
            <a:ext cx="2519362" cy="1314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037ABAD-00BC-408A-8B7D-F4FF4D7F66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 descr="notes_icon">
            <a:extLst>
              <a:ext uri="{FF2B5EF4-FFF2-40B4-BE49-F238E27FC236}">
                <a16:creationId xmlns:a16="http://schemas.microsoft.com/office/drawing/2014/main" id="{35039328-6D55-4F3B-BB1D-CBC1F99AB9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 descr="Covalent Bonding Part 1 arrow 2.png">
            <a:extLst>
              <a:ext uri="{FF2B5EF4-FFF2-40B4-BE49-F238E27FC236}">
                <a16:creationId xmlns:a16="http://schemas.microsoft.com/office/drawing/2014/main" id="{07DD8990-65A2-4535-891B-1DF48DCD1F5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00142">
            <a:off x="7031344" y="4543642"/>
            <a:ext cx="358938" cy="873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 descr="Covalent Bonding Part 1 arrow 2.png">
            <a:extLst>
              <a:ext uri="{FF2B5EF4-FFF2-40B4-BE49-F238E27FC236}">
                <a16:creationId xmlns:a16="http://schemas.microsoft.com/office/drawing/2014/main" id="{103527B5-F23C-4E0E-903F-07C0CAC4B18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97055">
            <a:off x="7361116" y="4510714"/>
            <a:ext cx="358938" cy="873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9">
            <a:extLst>
              <a:ext uri="{FF2B5EF4-FFF2-40B4-BE49-F238E27FC236}">
                <a16:creationId xmlns:a16="http://schemas.microsoft.com/office/drawing/2014/main" id="{FEDC3B57-5DAB-4253-91A9-5D0B337AC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8502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1734" grpId="0"/>
      <p:bldP spid="201735" grpId="0"/>
      <p:bldP spid="201739" grpId="0"/>
      <p:bldP spid="20174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>
            <a:extLst>
              <a:ext uri="{FF2B5EF4-FFF2-40B4-BE49-F238E27FC236}">
                <a16:creationId xmlns:a16="http://schemas.microsoft.com/office/drawing/2014/main" id="{D200E377-3E17-4190-9D06-C14E132650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Metallic structures</a:t>
            </a:r>
          </a:p>
        </p:txBody>
      </p:sp>
      <p:pic>
        <p:nvPicPr>
          <p:cNvPr id="6" name="Picture 5" descr="flash_icon">
            <a:extLst>
              <a:ext uri="{FF2B5EF4-FFF2-40B4-BE49-F238E27FC236}">
                <a16:creationId xmlns:a16="http://schemas.microsoft.com/office/drawing/2014/main" id="{B3F316E6-0955-4C4E-9DB1-8451F603C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61CCC24-9876-4A16-92BC-5153C4206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DD7EA94-68EE-4303-B888-ABC1761F9D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8502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5150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F26B6864-EB7F-4A0E-B305-184D7E064033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>
            <a:extLst>
              <a:ext uri="{FF2B5EF4-FFF2-40B4-BE49-F238E27FC236}">
                <a16:creationId xmlns:a16="http://schemas.microsoft.com/office/drawing/2014/main" id="{A66DBA90-F530-4DBB-B688-5492146238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GB" altLang="en-US" dirty="0"/>
              <a:t>Strength of forces between particles</a:t>
            </a:r>
          </a:p>
        </p:txBody>
      </p:sp>
      <p:sp>
        <p:nvSpPr>
          <p:cNvPr id="28678" name="Text Box 10">
            <a:extLst>
              <a:ext uri="{FF2B5EF4-FFF2-40B4-BE49-F238E27FC236}">
                <a16:creationId xmlns:a16="http://schemas.microsoft.com/office/drawing/2014/main" id="{1A66CD87-BC5D-4662-B7F8-A04610EE1F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899" y="784225"/>
            <a:ext cx="829310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b="1" dirty="0">
                <a:solidFill>
                  <a:srgbClr val="FF6600"/>
                </a:solidFill>
              </a:rPr>
              <a:t>Electric forces </a:t>
            </a:r>
            <a:r>
              <a:rPr lang="en-GB" altLang="en-US" dirty="0"/>
              <a:t>hold atoms and molecules together. </a:t>
            </a:r>
            <a:br>
              <a:rPr lang="en-GB" altLang="en-US" dirty="0"/>
            </a:br>
            <a:r>
              <a:rPr lang="en-GB" altLang="en-US" dirty="0"/>
              <a:t>The strength of these forces determines the properties of </a:t>
            </a:r>
            <a:br>
              <a:rPr lang="en-GB" altLang="en-US" dirty="0"/>
            </a:br>
            <a:r>
              <a:rPr lang="en-GB" altLang="en-US" dirty="0"/>
              <a:t>a substance.</a:t>
            </a:r>
          </a:p>
        </p:txBody>
      </p:sp>
      <p:sp>
        <p:nvSpPr>
          <p:cNvPr id="201739" name="Rectangle 11">
            <a:extLst>
              <a:ext uri="{FF2B5EF4-FFF2-40B4-BE49-F238E27FC236}">
                <a16:creationId xmlns:a16="http://schemas.microsoft.com/office/drawing/2014/main" id="{39043808-30CA-4D00-A1EC-5CC6443F54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1" y="2232834"/>
            <a:ext cx="543701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Use a data book to find out about the properties (such as melting and boiling points) of a range of substances with different types of bonding.</a:t>
            </a:r>
            <a:endParaRPr lang="en-GB" altLang="en-US" dirty="0"/>
          </a:p>
        </p:txBody>
      </p:sp>
      <p:sp>
        <p:nvSpPr>
          <p:cNvPr id="201740" name="Rectangle 12">
            <a:extLst>
              <a:ext uri="{FF2B5EF4-FFF2-40B4-BE49-F238E27FC236}">
                <a16:creationId xmlns:a16="http://schemas.microsoft.com/office/drawing/2014/main" id="{61FB90D8-D092-46DA-85C4-9D7CA51A0E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1" y="4050775"/>
            <a:ext cx="4150078" cy="1938992"/>
          </a:xfrm>
          <a:prstGeom prst="rect">
            <a:avLst/>
          </a:prstGeom>
          <a:solidFill>
            <a:srgbClr val="FFCC99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What does your research tell you about the strength of the forces between the particles (atoms, ions or molecules) in different types of structures?</a:t>
            </a:r>
          </a:p>
        </p:txBody>
      </p:sp>
      <p:pic>
        <p:nvPicPr>
          <p:cNvPr id="13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037ABAD-00BC-408A-8B7D-F4FF4D7F66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A92127F-982A-439D-B0CC-C113E10ABE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360" y="1984554"/>
            <a:ext cx="3441029" cy="45593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A5244F4-590C-4F7D-B6F7-ED77C8F0A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68769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1739" grpId="0"/>
      <p:bldP spid="20174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Table 34">
            <a:extLst>
              <a:ext uri="{FF2B5EF4-FFF2-40B4-BE49-F238E27FC236}">
                <a16:creationId xmlns:a16="http://schemas.microsoft.com/office/drawing/2014/main" id="{60159184-CF57-40AA-B02B-336F91E0E2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849321"/>
              </p:ext>
            </p:extLst>
          </p:nvPr>
        </p:nvGraphicFramePr>
        <p:xfrm>
          <a:off x="360363" y="1767595"/>
          <a:ext cx="8501415" cy="42966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52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7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29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82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223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2294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bg1"/>
                          </a:solidFill>
                        </a:rPr>
                        <a:t>bonding</a:t>
                      </a:r>
                    </a:p>
                  </a:txBody>
                  <a:tcPr marL="91432" marR="91432" marT="45719" marB="45719" anchor="ctr">
                    <a:lnL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bg1"/>
                          </a:solidFill>
                        </a:rPr>
                        <a:t>type of structure</a:t>
                      </a:r>
                    </a:p>
                  </a:txBody>
                  <a:tcPr marL="91432" marR="91432" marT="45719" marB="45719" anchor="ctr">
                    <a:lnL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bg1"/>
                          </a:solidFill>
                        </a:rPr>
                        <a:t>strength of electric forces</a:t>
                      </a:r>
                    </a:p>
                  </a:txBody>
                  <a:tcPr marL="91432" marR="91432" marT="45719" marB="45719" anchor="ctr">
                    <a:lnL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bg1"/>
                          </a:solidFill>
                        </a:rPr>
                        <a:t>melting point</a:t>
                      </a:r>
                    </a:p>
                  </a:txBody>
                  <a:tcPr marL="91432" marR="91432" marT="45719" marB="45719" anchor="ctr">
                    <a:lnL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bg1"/>
                          </a:solidFill>
                        </a:rPr>
                        <a:t>state at room temperature</a:t>
                      </a:r>
                    </a:p>
                  </a:txBody>
                  <a:tcPr marL="91432" marR="91432" marT="45719" marB="45719" anchor="ctr">
                    <a:lnL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4515">
                <a:tc>
                  <a:txBody>
                    <a:bodyPr/>
                    <a:lstStyle/>
                    <a:p>
                      <a:pPr algn="l"/>
                      <a:r>
                        <a:rPr lang="en-GB" sz="2000" dirty="0">
                          <a:solidFill>
                            <a:srgbClr val="010066"/>
                          </a:solidFill>
                        </a:rPr>
                        <a:t>ionic</a:t>
                      </a:r>
                    </a:p>
                  </a:txBody>
                  <a:tcPr marL="91432" marR="91432" marT="45719" marB="45719" anchor="ctr">
                    <a:lnL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800" dirty="0"/>
                    </a:p>
                  </a:txBody>
                  <a:tcPr marL="91432" marR="91432" marT="45719" marB="45719" anchor="ctr">
                    <a:lnL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800" dirty="0"/>
                    </a:p>
                  </a:txBody>
                  <a:tcPr marL="91432" marR="91432" marT="45719" marB="45719" anchor="ctr">
                    <a:lnL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800" dirty="0"/>
                    </a:p>
                  </a:txBody>
                  <a:tcPr marL="91432" marR="91432" marT="45719" marB="45719" anchor="ctr">
                    <a:lnL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800" dirty="0"/>
                    </a:p>
                  </a:txBody>
                  <a:tcPr marL="91432" marR="91432" marT="45719" marB="45719" anchor="ctr">
                    <a:lnL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4800">
                <a:tc rowSpan="3"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rgbClr val="010066"/>
                          </a:solidFill>
                        </a:rPr>
                        <a:t>covalent</a:t>
                      </a:r>
                    </a:p>
                  </a:txBody>
                  <a:tcPr marL="91432" marR="91432" marT="45719" marB="45719" anchor="ctr">
                    <a:lnL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2" marR="91432" marT="45719" marB="45719">
                    <a:lnL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2" marR="91432" marT="45719" marB="45719">
                    <a:lnL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2" marR="91432" marT="45719" marB="45719">
                    <a:lnL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2" marR="91432" marT="45719" marB="45719">
                    <a:lnL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480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2" marR="91432" marT="45719" marB="45719">
                    <a:lnL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2" marR="91432" marT="45719" marB="45719">
                    <a:lnL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2" marR="91432" marT="45719" marB="45719">
                    <a:lnL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2" marR="91432" marT="45719" marB="45719">
                    <a:lnL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480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2" marR="91432" marT="45719" marB="45719">
                    <a:lnL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2" marR="91432" marT="45719" marB="45719">
                    <a:lnL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2" marR="91432" marT="45719" marB="45719">
                    <a:lnL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2" marR="91432" marT="45719" marB="45719">
                    <a:lnL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4800"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rgbClr val="010066"/>
                          </a:solidFill>
                        </a:rPr>
                        <a:t>metallic</a:t>
                      </a:r>
                    </a:p>
                  </a:txBody>
                  <a:tcPr marL="91432" marR="91432" marT="45719" marB="45719" anchor="ctr">
                    <a:lnL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2" marR="91432" marT="45719" marB="45719">
                    <a:lnL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2" marR="91432" marT="45719" marB="45719">
                    <a:lnL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2" marR="91432" marT="45719" marB="45719">
                    <a:lnL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2" marR="91432" marT="45719" marB="45719">
                    <a:lnL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6908" name="Rectangle 14">
            <a:extLst>
              <a:ext uri="{FF2B5EF4-FFF2-40B4-BE49-F238E27FC236}">
                <a16:creationId xmlns:a16="http://schemas.microsoft.com/office/drawing/2014/main" id="{3FFAA532-C079-4AFB-BAA7-583A250D2F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Bonding and structures</a:t>
            </a:r>
          </a:p>
        </p:txBody>
      </p:sp>
      <p:sp>
        <p:nvSpPr>
          <p:cNvPr id="36909" name="Rectangle 15">
            <a:extLst>
              <a:ext uri="{FF2B5EF4-FFF2-40B4-BE49-F238E27FC236}">
                <a16:creationId xmlns:a16="http://schemas.microsoft.com/office/drawing/2014/main" id="{219DA28A-84B4-4838-98B3-16813E5B71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75" y="784225"/>
            <a:ext cx="85756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Use your understanding of chemical bonds and the results of your research to fill in the gaps in the table.</a:t>
            </a:r>
          </a:p>
        </p:txBody>
      </p:sp>
      <p:sp>
        <p:nvSpPr>
          <p:cNvPr id="36910" name="Rectangle 17">
            <a:extLst>
              <a:ext uri="{FF2B5EF4-FFF2-40B4-BE49-F238E27FC236}">
                <a16:creationId xmlns:a16="http://schemas.microsoft.com/office/drawing/2014/main" id="{813E152A-6797-4A57-9C4E-E9AE77C144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6006" y="2740497"/>
            <a:ext cx="1474787" cy="4000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 dirty="0"/>
              <a:t>giant ionic</a:t>
            </a:r>
          </a:p>
        </p:txBody>
      </p:sp>
      <p:sp>
        <p:nvSpPr>
          <p:cNvPr id="538642" name="Rectangle 18">
            <a:extLst>
              <a:ext uri="{FF2B5EF4-FFF2-40B4-BE49-F238E27FC236}">
                <a16:creationId xmlns:a16="http://schemas.microsoft.com/office/drawing/2014/main" id="{3A7467C6-1F2B-418D-8468-421B60C5BC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9423" y="2740467"/>
            <a:ext cx="2373312" cy="40011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 dirty="0"/>
              <a:t>strong</a:t>
            </a:r>
          </a:p>
        </p:txBody>
      </p:sp>
      <p:sp>
        <p:nvSpPr>
          <p:cNvPr id="538643" name="Rectangle 19">
            <a:extLst>
              <a:ext uri="{FF2B5EF4-FFF2-40B4-BE49-F238E27FC236}">
                <a16:creationId xmlns:a16="http://schemas.microsoft.com/office/drawing/2014/main" id="{87640085-FD28-4603-842D-48F51469CE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2872" y="2740497"/>
            <a:ext cx="2159000" cy="4000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 dirty="0"/>
              <a:t>solid</a:t>
            </a:r>
          </a:p>
        </p:txBody>
      </p:sp>
      <p:sp>
        <p:nvSpPr>
          <p:cNvPr id="36919" name="Text Box 30">
            <a:extLst>
              <a:ext uri="{FF2B5EF4-FFF2-40B4-BE49-F238E27FC236}">
                <a16:creationId xmlns:a16="http://schemas.microsoft.com/office/drawing/2014/main" id="{5EE72B26-B48A-4818-86E4-85E844113D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6006" y="5359929"/>
            <a:ext cx="14747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 dirty="0"/>
              <a:t>giant </a:t>
            </a:r>
          </a:p>
          <a:p>
            <a:r>
              <a:rPr lang="en-GB" altLang="en-US" sz="2000" dirty="0"/>
              <a:t>metallic</a:t>
            </a:r>
          </a:p>
        </p:txBody>
      </p:sp>
      <p:sp>
        <p:nvSpPr>
          <p:cNvPr id="538655" name="Text Box 31">
            <a:extLst>
              <a:ext uri="{FF2B5EF4-FFF2-40B4-BE49-F238E27FC236}">
                <a16:creationId xmlns:a16="http://schemas.microsoft.com/office/drawing/2014/main" id="{DDA1FAEF-8D51-428B-B9A5-54746BE59A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9423" y="5513886"/>
            <a:ext cx="24034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 dirty="0"/>
              <a:t>strong</a:t>
            </a:r>
          </a:p>
        </p:txBody>
      </p:sp>
      <p:sp>
        <p:nvSpPr>
          <p:cNvPr id="538656" name="Text Box 32">
            <a:extLst>
              <a:ext uri="{FF2B5EF4-FFF2-40B4-BE49-F238E27FC236}">
                <a16:creationId xmlns:a16="http://schemas.microsoft.com/office/drawing/2014/main" id="{D8302B11-14D8-4CEA-8B42-55DDDB7B93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2872" y="5359929"/>
            <a:ext cx="2159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 dirty="0"/>
              <a:t>solid (except mercury – liquid)</a:t>
            </a:r>
          </a:p>
        </p:txBody>
      </p:sp>
      <p:sp>
        <p:nvSpPr>
          <p:cNvPr id="22" name="Rectangle 195">
            <a:extLst>
              <a:ext uri="{FF2B5EF4-FFF2-40B4-BE49-F238E27FC236}">
                <a16:creationId xmlns:a16="http://schemas.microsoft.com/office/drawing/2014/main" id="{9F958559-BB5A-45FB-B6E8-3A1EF9C33F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7472" y="2740497"/>
            <a:ext cx="1285875" cy="4000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 dirty="0"/>
              <a:t>very high</a:t>
            </a:r>
          </a:p>
        </p:txBody>
      </p:sp>
      <p:sp>
        <p:nvSpPr>
          <p:cNvPr id="24" name="Rectangle 193">
            <a:extLst>
              <a:ext uri="{FF2B5EF4-FFF2-40B4-BE49-F238E27FC236}">
                <a16:creationId xmlns:a16="http://schemas.microsoft.com/office/drawing/2014/main" id="{AF5FA0D1-E973-4CAA-9204-722B3788E8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7472" y="5513916"/>
            <a:ext cx="1285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 dirty="0"/>
              <a:t>very high</a:t>
            </a:r>
          </a:p>
        </p:txBody>
      </p:sp>
      <p:sp>
        <p:nvSpPr>
          <p:cNvPr id="29" name="Text Box 24">
            <a:extLst>
              <a:ext uri="{FF2B5EF4-FFF2-40B4-BE49-F238E27FC236}">
                <a16:creationId xmlns:a16="http://schemas.microsoft.com/office/drawing/2014/main" id="{0D5B023E-F57D-42F3-8B6D-C15A2B9818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6006" y="3284803"/>
            <a:ext cx="14747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 dirty="0"/>
              <a:t>simple </a:t>
            </a:r>
          </a:p>
          <a:p>
            <a:r>
              <a:rPr lang="en-GB" altLang="en-US" sz="2000" dirty="0"/>
              <a:t>molecular</a:t>
            </a:r>
          </a:p>
        </p:txBody>
      </p:sp>
      <p:sp>
        <p:nvSpPr>
          <p:cNvPr id="30" name="Text Box 251">
            <a:extLst>
              <a:ext uri="{FF2B5EF4-FFF2-40B4-BE49-F238E27FC236}">
                <a16:creationId xmlns:a16="http://schemas.microsoft.com/office/drawing/2014/main" id="{D52385B1-0220-494F-9782-0383C9D256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9423" y="3438760"/>
            <a:ext cx="22193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 dirty="0"/>
              <a:t>very weak</a:t>
            </a:r>
          </a:p>
        </p:txBody>
      </p:sp>
      <p:sp>
        <p:nvSpPr>
          <p:cNvPr id="31" name="Text Box 261">
            <a:extLst>
              <a:ext uri="{FF2B5EF4-FFF2-40B4-BE49-F238E27FC236}">
                <a16:creationId xmlns:a16="http://schemas.microsoft.com/office/drawing/2014/main" id="{ABE81C22-FBDD-49CB-9C73-9F11D33A95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2872" y="3284803"/>
            <a:ext cx="2159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/>
              <a:t>usually gas or liquid</a:t>
            </a:r>
          </a:p>
        </p:txBody>
      </p:sp>
      <p:sp>
        <p:nvSpPr>
          <p:cNvPr id="32" name="Text Box 271">
            <a:extLst>
              <a:ext uri="{FF2B5EF4-FFF2-40B4-BE49-F238E27FC236}">
                <a16:creationId xmlns:a16="http://schemas.microsoft.com/office/drawing/2014/main" id="{9C6371D5-B97E-4D92-864B-17E397D5E7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6006" y="4668310"/>
            <a:ext cx="14747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 dirty="0"/>
              <a:t>giant </a:t>
            </a:r>
          </a:p>
          <a:p>
            <a:r>
              <a:rPr lang="en-GB" altLang="en-US" sz="2000" dirty="0"/>
              <a:t>covalent</a:t>
            </a:r>
          </a:p>
        </p:txBody>
      </p:sp>
      <p:sp>
        <p:nvSpPr>
          <p:cNvPr id="33" name="Text Box 28">
            <a:extLst>
              <a:ext uri="{FF2B5EF4-FFF2-40B4-BE49-F238E27FC236}">
                <a16:creationId xmlns:a16="http://schemas.microsoft.com/office/drawing/2014/main" id="{5966E89C-4B09-4F9D-B00A-E602637CCE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9423" y="4822267"/>
            <a:ext cx="23368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 dirty="0"/>
              <a:t>very strong</a:t>
            </a:r>
          </a:p>
        </p:txBody>
      </p:sp>
      <p:sp>
        <p:nvSpPr>
          <p:cNvPr id="34" name="Text Box 29">
            <a:extLst>
              <a:ext uri="{FF2B5EF4-FFF2-40B4-BE49-F238E27FC236}">
                <a16:creationId xmlns:a16="http://schemas.microsoft.com/office/drawing/2014/main" id="{4164263B-1DAA-4482-834B-EFE917635F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2872" y="4822297"/>
            <a:ext cx="2159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/>
              <a:t>solid</a:t>
            </a:r>
          </a:p>
        </p:txBody>
      </p:sp>
      <p:sp>
        <p:nvSpPr>
          <p:cNvPr id="36" name="Text Box 27">
            <a:extLst>
              <a:ext uri="{FF2B5EF4-FFF2-40B4-BE49-F238E27FC236}">
                <a16:creationId xmlns:a16="http://schemas.microsoft.com/office/drawing/2014/main" id="{6FBC9DD9-2666-4955-953A-FA8229406B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6006" y="4125472"/>
            <a:ext cx="14747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 dirty="0"/>
              <a:t>polymer</a:t>
            </a:r>
          </a:p>
        </p:txBody>
      </p:sp>
      <p:sp>
        <p:nvSpPr>
          <p:cNvPr id="39" name="Text Box 25">
            <a:extLst>
              <a:ext uri="{FF2B5EF4-FFF2-40B4-BE49-F238E27FC236}">
                <a16:creationId xmlns:a16="http://schemas.microsoft.com/office/drawing/2014/main" id="{8A6DA454-6CF2-4C5F-A1DD-2D78D1CB8F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9423" y="4125442"/>
            <a:ext cx="22193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 dirty="0"/>
              <a:t>fairly strong</a:t>
            </a:r>
          </a:p>
        </p:txBody>
      </p:sp>
      <p:sp>
        <p:nvSpPr>
          <p:cNvPr id="40" name="Text Box 26">
            <a:extLst>
              <a:ext uri="{FF2B5EF4-FFF2-40B4-BE49-F238E27FC236}">
                <a16:creationId xmlns:a16="http://schemas.microsoft.com/office/drawing/2014/main" id="{D3AE6667-7251-412A-AA39-239D24E996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1285" y="3971485"/>
            <a:ext cx="2159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/>
              <a:t>usually solid,</a:t>
            </a:r>
          </a:p>
          <a:p>
            <a:r>
              <a:rPr lang="en-GB" altLang="en-US" sz="2000"/>
              <a:t>sometimes liquid</a:t>
            </a:r>
          </a:p>
        </p:txBody>
      </p:sp>
      <p:sp>
        <p:nvSpPr>
          <p:cNvPr id="41" name="Rectangle 194">
            <a:extLst>
              <a:ext uri="{FF2B5EF4-FFF2-40B4-BE49-F238E27FC236}">
                <a16:creationId xmlns:a16="http://schemas.microsoft.com/office/drawing/2014/main" id="{93B111C3-0954-43FE-BC3B-56C0C11722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7472" y="4822297"/>
            <a:ext cx="1285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/>
              <a:t>very high</a:t>
            </a:r>
          </a:p>
        </p:txBody>
      </p:sp>
      <p:sp>
        <p:nvSpPr>
          <p:cNvPr id="42" name="Rectangle 192">
            <a:extLst>
              <a:ext uri="{FF2B5EF4-FFF2-40B4-BE49-F238E27FC236}">
                <a16:creationId xmlns:a16="http://schemas.microsoft.com/office/drawing/2014/main" id="{9702F6F0-D545-4D67-94FC-3F123EBC51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7472" y="3438790"/>
            <a:ext cx="1285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/>
              <a:t>low</a:t>
            </a:r>
          </a:p>
        </p:txBody>
      </p:sp>
      <p:sp>
        <p:nvSpPr>
          <p:cNvPr id="43" name="Rectangle 191">
            <a:extLst>
              <a:ext uri="{FF2B5EF4-FFF2-40B4-BE49-F238E27FC236}">
                <a16:creationId xmlns:a16="http://schemas.microsoft.com/office/drawing/2014/main" id="{26A0485F-785C-4A93-BB14-6941F15EE6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7472" y="4125472"/>
            <a:ext cx="1285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 dirty="0"/>
              <a:t>high</a:t>
            </a:r>
          </a:p>
        </p:txBody>
      </p:sp>
      <p:pic>
        <p:nvPicPr>
          <p:cNvPr id="25" name="Picture 9" descr="notes_icon">
            <a:extLst>
              <a:ext uri="{FF2B5EF4-FFF2-40B4-BE49-F238E27FC236}">
                <a16:creationId xmlns:a16="http://schemas.microsoft.com/office/drawing/2014/main" id="{432CD0AC-3423-44D6-88DB-6A6E6BD78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9">
            <a:extLst>
              <a:ext uri="{FF2B5EF4-FFF2-40B4-BE49-F238E27FC236}">
                <a16:creationId xmlns:a16="http://schemas.microsoft.com/office/drawing/2014/main" id="{F4060C73-6B46-46FB-80CC-B5ECE16A6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8502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8642" grpId="0"/>
      <p:bldP spid="538643" grpId="0"/>
      <p:bldP spid="538655" grpId="0"/>
      <p:bldP spid="538656" grpId="0"/>
      <p:bldP spid="22" grpId="0"/>
      <p:bldP spid="24" grpId="0"/>
      <p:bldP spid="30" grpId="0"/>
      <p:bldP spid="31" grpId="0"/>
      <p:bldP spid="33" grpId="0"/>
      <p:bldP spid="34" grpId="0"/>
      <p:bldP spid="39" grpId="0"/>
      <p:bldP spid="40" grpId="0"/>
      <p:bldP spid="41" grpId="0"/>
      <p:bldP spid="42" grpId="0"/>
      <p:bldP spid="4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16000" indent="-216000">
              <a:buSzPct val="100000"/>
              <a:buFont typeface="Wingdings 2" panose="05020102010507070707" pitchFamily="18" charset="2"/>
              <a:buChar char=""/>
            </a:pPr>
            <a:r>
              <a:rPr lang="en-GB" sz="1600" dirty="0"/>
              <a:t>Developing and Using Models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"/>
            </a:pPr>
            <a:r>
              <a:rPr lang="en-GB" sz="1600" dirty="0"/>
              <a:t>Constructing Explanations and Designing Solutions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1. Patterns </a:t>
            </a:r>
          </a:p>
          <a:p>
            <a:r>
              <a:rPr lang="en-GB" sz="1600" dirty="0"/>
              <a:t>3. Scale, Proportion, and Quantity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3">
            <a:extLst>
              <a:ext uri="{FF2B5EF4-FFF2-40B4-BE49-F238E27FC236}">
                <a16:creationId xmlns:a16="http://schemas.microsoft.com/office/drawing/2014/main" id="{EBC2922B-04EE-44A0-B22D-3505426A5C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Why do atoms form bonds?</a:t>
            </a:r>
          </a:p>
        </p:txBody>
      </p:sp>
      <p:pic>
        <p:nvPicPr>
          <p:cNvPr id="7" name="Picture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ACCFE51-CAE4-4816-B9C9-1BDEA1AC4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flash_icon">
            <a:extLst>
              <a:ext uri="{FF2B5EF4-FFF2-40B4-BE49-F238E27FC236}">
                <a16:creationId xmlns:a16="http://schemas.microsoft.com/office/drawing/2014/main" id="{07710F4B-19C1-4E74-B62B-E32DEB5DE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notes_icon">
            <a:extLst>
              <a:ext uri="{FF2B5EF4-FFF2-40B4-BE49-F238E27FC236}">
                <a16:creationId xmlns:a16="http://schemas.microsoft.com/office/drawing/2014/main" id="{1D328BA3-34AC-403A-AEBD-4B30807835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65222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4F0B2A9-5AEF-4112-9BB6-5ACF11E918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05520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1057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5DDF1BB0-F7E6-4A86-BF82-16CCEA110226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3">
            <a:extLst>
              <a:ext uri="{FF2B5EF4-FFF2-40B4-BE49-F238E27FC236}">
                <a16:creationId xmlns:a16="http://schemas.microsoft.com/office/drawing/2014/main" id="{4F90D70D-E2D5-4A03-895E-CCB6BA9416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725" y="781050"/>
            <a:ext cx="5982053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/>
              <a:t>Compounds that contain ions are called </a:t>
            </a:r>
            <a:r>
              <a:rPr lang="en-GB" altLang="en-US" b="1" dirty="0">
                <a:solidFill>
                  <a:srgbClr val="FF6600"/>
                </a:solidFill>
              </a:rPr>
              <a:t>ionic compounds</a:t>
            </a:r>
            <a:r>
              <a:rPr lang="en-GB" altLang="en-US" dirty="0"/>
              <a:t>. These compounds are usually formed by a reaction between a </a:t>
            </a:r>
            <a:r>
              <a:rPr lang="en-GB" altLang="en-US" dirty="0">
                <a:solidFill>
                  <a:srgbClr val="002060"/>
                </a:solidFill>
              </a:rPr>
              <a:t>metal and a non-metal</a:t>
            </a:r>
            <a:r>
              <a:rPr lang="en-GB" altLang="en-US" dirty="0"/>
              <a:t>.</a:t>
            </a:r>
            <a:endParaRPr lang="en-GB" altLang="en-US" sz="1200" dirty="0"/>
          </a:p>
        </p:txBody>
      </p:sp>
      <p:sp>
        <p:nvSpPr>
          <p:cNvPr id="74800" name="Rectangle 48">
            <a:extLst>
              <a:ext uri="{FF2B5EF4-FFF2-40B4-BE49-F238E27FC236}">
                <a16:creationId xmlns:a16="http://schemas.microsoft.com/office/drawing/2014/main" id="{ACBC272C-2377-426A-BF5F-6F7AE5E30B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725" y="2489200"/>
            <a:ext cx="8037513" cy="457200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Why do these substances react together and form bonds?</a:t>
            </a:r>
          </a:p>
        </p:txBody>
      </p:sp>
      <p:sp>
        <p:nvSpPr>
          <p:cNvPr id="74801" name="Rectangle 49">
            <a:extLst>
              <a:ext uri="{FF2B5EF4-FFF2-40B4-BE49-F238E27FC236}">
                <a16:creationId xmlns:a16="http://schemas.microsoft.com/office/drawing/2014/main" id="{DFB5BE47-A94A-4522-83D9-CB4D6074EC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725" y="3076575"/>
            <a:ext cx="765968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/>
              <a:t>The metal and non-metal atoms have incomplete outer electron shells and so are </a:t>
            </a:r>
            <a:r>
              <a:rPr lang="en-GB" altLang="en-US" dirty="0">
                <a:solidFill>
                  <a:srgbClr val="002060"/>
                </a:solidFill>
              </a:rPr>
              <a:t>unstable</a:t>
            </a:r>
            <a:r>
              <a:rPr lang="en-GB" altLang="en-US" dirty="0"/>
              <a:t>.</a:t>
            </a:r>
          </a:p>
        </p:txBody>
      </p:sp>
      <p:sp>
        <p:nvSpPr>
          <p:cNvPr id="74802" name="Rectangle 50">
            <a:extLst>
              <a:ext uri="{FF2B5EF4-FFF2-40B4-BE49-F238E27FC236}">
                <a16:creationId xmlns:a16="http://schemas.microsoft.com/office/drawing/2014/main" id="{D3EFFBD1-A0A4-4435-B5AA-AFE2E096A3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725" y="4044950"/>
            <a:ext cx="836400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/>
              <a:t>Electrons are transferred from the metal atoms to the non-metal atoms. The metal and the non-metal atoms form ions with completely full outer shells and become stable.</a:t>
            </a:r>
          </a:p>
        </p:txBody>
      </p:sp>
      <p:sp>
        <p:nvSpPr>
          <p:cNvPr id="74803" name="Rectangle 51">
            <a:extLst>
              <a:ext uri="{FF2B5EF4-FFF2-40B4-BE49-F238E27FC236}">
                <a16:creationId xmlns:a16="http://schemas.microsoft.com/office/drawing/2014/main" id="{1F896F92-3EAF-4D8E-97BC-08F9DD6E22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725" y="5380038"/>
            <a:ext cx="844303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/>
              <a:t>The positive and negative ions are strongly attracted to each other. This </a:t>
            </a:r>
            <a:r>
              <a:rPr lang="en-GB" altLang="en-US" b="1" dirty="0">
                <a:solidFill>
                  <a:srgbClr val="FF6600"/>
                </a:solidFill>
              </a:rPr>
              <a:t>electrostatic</a:t>
            </a:r>
            <a:r>
              <a:rPr lang="en-GB" altLang="en-US" dirty="0"/>
              <a:t> attraction is called </a:t>
            </a:r>
            <a:r>
              <a:rPr lang="en-GB" altLang="en-US" b="1" dirty="0">
                <a:solidFill>
                  <a:srgbClr val="FF6600"/>
                </a:solidFill>
              </a:rPr>
              <a:t>ionic bonding</a:t>
            </a:r>
            <a:r>
              <a:rPr lang="en-GB" altLang="en-US" dirty="0"/>
              <a:t>.</a:t>
            </a:r>
          </a:p>
        </p:txBody>
      </p:sp>
      <p:sp>
        <p:nvSpPr>
          <p:cNvPr id="20488" name="Rectangle 60">
            <a:extLst>
              <a:ext uri="{FF2B5EF4-FFF2-40B4-BE49-F238E27FC236}">
                <a16:creationId xmlns:a16="http://schemas.microsoft.com/office/drawing/2014/main" id="{B047E528-8CE5-4AAF-9B9C-D0A84885DE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What is ionic bonding?</a:t>
            </a:r>
          </a:p>
        </p:txBody>
      </p:sp>
      <p:pic>
        <p:nvPicPr>
          <p:cNvPr id="20489" name="Picture 61" descr="IonsIonicBond_pt2_slide3_compoundmatrix">
            <a:extLst>
              <a:ext uri="{FF2B5EF4-FFF2-40B4-BE49-F238E27FC236}">
                <a16:creationId xmlns:a16="http://schemas.microsoft.com/office/drawing/2014/main" id="{C60BEA42-0502-438C-A79D-55CEDD25EE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0" y="849313"/>
            <a:ext cx="1852613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912DFE7-4640-45E9-AC44-A7E5435E6D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800" grpId="0" animBg="1"/>
      <p:bldP spid="74801" grpId="0"/>
      <p:bldP spid="74802" grpId="0"/>
      <p:bldP spid="7480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7DFC951A-6D0F-4FF6-9532-43675C4F64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Group 1 and Group 7 elements</a:t>
            </a:r>
          </a:p>
        </p:txBody>
      </p:sp>
      <p:sp>
        <p:nvSpPr>
          <p:cNvPr id="21507" name="Rectangle 5">
            <a:extLst>
              <a:ext uri="{FF2B5EF4-FFF2-40B4-BE49-F238E27FC236}">
                <a16:creationId xmlns:a16="http://schemas.microsoft.com/office/drawing/2014/main" id="{BA5B5653-052D-467C-84C0-438E1F9094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725" y="781050"/>
            <a:ext cx="83756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The </a:t>
            </a:r>
            <a:r>
              <a:rPr lang="en-GB" altLang="en-US" b="1">
                <a:solidFill>
                  <a:srgbClr val="FF6600"/>
                </a:solidFill>
              </a:rPr>
              <a:t>alkali metals</a:t>
            </a:r>
            <a:r>
              <a:rPr lang="en-GB" altLang="en-US"/>
              <a:t>, found in Group 1 in the periodic table, react with </a:t>
            </a:r>
            <a:r>
              <a:rPr lang="en-GB" altLang="en-US">
                <a:solidFill>
                  <a:srgbClr val="002060"/>
                </a:solidFill>
              </a:rPr>
              <a:t>non-metals</a:t>
            </a:r>
            <a:r>
              <a:rPr lang="en-GB" altLang="en-US"/>
              <a:t> to form ionic compounds. </a:t>
            </a:r>
            <a:endParaRPr lang="en-GB" altLang="en-US" sz="1200"/>
          </a:p>
        </p:txBody>
      </p:sp>
      <p:sp>
        <p:nvSpPr>
          <p:cNvPr id="515078" name="Rectangle 6">
            <a:extLst>
              <a:ext uri="{FF2B5EF4-FFF2-40B4-BE49-F238E27FC236}">
                <a16:creationId xmlns:a16="http://schemas.microsoft.com/office/drawing/2014/main" id="{9A557C17-0B33-49C2-B695-D5FDEAB9B5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725" y="1684338"/>
            <a:ext cx="498475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The alkali metals all have one electron in their outer shell. </a:t>
            </a:r>
          </a:p>
          <a:p>
            <a:pPr eaLnBrk="1" hangingPunct="1"/>
            <a:r>
              <a:rPr lang="en-GB" altLang="en-US"/>
              <a:t>They lose this electron to form an ion with a </a:t>
            </a:r>
            <a:r>
              <a:rPr lang="en-GB" altLang="en-US">
                <a:solidFill>
                  <a:srgbClr val="010066"/>
                </a:solidFill>
              </a:rPr>
              <a:t>single positive charge</a:t>
            </a:r>
            <a:r>
              <a:rPr lang="en-GB" altLang="en-US"/>
              <a:t>.</a:t>
            </a:r>
            <a:endParaRPr lang="en-GB" altLang="en-US" sz="1200"/>
          </a:p>
        </p:txBody>
      </p:sp>
      <p:sp>
        <p:nvSpPr>
          <p:cNvPr id="515080" name="Rectangle 8">
            <a:extLst>
              <a:ext uri="{FF2B5EF4-FFF2-40B4-BE49-F238E27FC236}">
                <a16:creationId xmlns:a16="http://schemas.microsoft.com/office/drawing/2014/main" id="{2A8ADC89-7B95-4EBF-BF9F-37C30CB712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725" y="3503613"/>
            <a:ext cx="83756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The </a:t>
            </a:r>
            <a:r>
              <a:rPr lang="en-GB" altLang="en-US" b="1">
                <a:solidFill>
                  <a:srgbClr val="FF6600"/>
                </a:solidFill>
              </a:rPr>
              <a:t>halogens</a:t>
            </a:r>
            <a:r>
              <a:rPr lang="en-GB" altLang="en-US"/>
              <a:t>, found in Group 7 in the periodic table, react with the alkali metals to form ionic compounds. </a:t>
            </a:r>
            <a:endParaRPr lang="en-GB" altLang="en-US" sz="1200"/>
          </a:p>
        </p:txBody>
      </p:sp>
      <p:sp>
        <p:nvSpPr>
          <p:cNvPr id="515081" name="Rectangle 9">
            <a:extLst>
              <a:ext uri="{FF2B5EF4-FFF2-40B4-BE49-F238E27FC236}">
                <a16:creationId xmlns:a16="http://schemas.microsoft.com/office/drawing/2014/main" id="{27C0B641-FC3F-4BDB-B9E0-68C9EE40FE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6288" y="4425950"/>
            <a:ext cx="4200525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The halogens all have seven electrons in their outer shell. They gain an extra electron to form an ion with a </a:t>
            </a:r>
            <a:r>
              <a:rPr lang="en-GB" altLang="en-US">
                <a:solidFill>
                  <a:srgbClr val="010066"/>
                </a:solidFill>
              </a:rPr>
              <a:t>single negative charge</a:t>
            </a:r>
            <a:r>
              <a:rPr lang="en-GB" altLang="en-US"/>
              <a:t>.</a:t>
            </a:r>
            <a:endParaRPr lang="en-GB" altLang="en-US" sz="1200"/>
          </a:p>
        </p:txBody>
      </p:sp>
      <p:sp>
        <p:nvSpPr>
          <p:cNvPr id="515123" name="Text Box 51">
            <a:extLst>
              <a:ext uri="{FF2B5EF4-FFF2-40B4-BE49-F238E27FC236}">
                <a16:creationId xmlns:a16="http://schemas.microsoft.com/office/drawing/2014/main" id="{43A5CDCB-11F8-4D75-9E10-BFD08D46F4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0450" y="2295525"/>
            <a:ext cx="1001713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600" b="1"/>
              <a:t>2.1</a:t>
            </a:r>
          </a:p>
        </p:txBody>
      </p:sp>
      <p:sp>
        <p:nvSpPr>
          <p:cNvPr id="515124" name="Text Box 52">
            <a:extLst>
              <a:ext uri="{FF2B5EF4-FFF2-40B4-BE49-F238E27FC236}">
                <a16:creationId xmlns:a16="http://schemas.microsoft.com/office/drawing/2014/main" id="{01EDBAA1-6FED-4C6C-A217-1B7AC5D613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0" y="5145088"/>
            <a:ext cx="1001713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600" b="1"/>
              <a:t>2.7</a:t>
            </a:r>
          </a:p>
        </p:txBody>
      </p:sp>
      <p:pic>
        <p:nvPicPr>
          <p:cNvPr id="9229" name="Picture 13" descr="Ions_ionic_bonding_pic1">
            <a:extLst>
              <a:ext uri="{FF2B5EF4-FFF2-40B4-BE49-F238E27FC236}">
                <a16:creationId xmlns:a16="http://schemas.microsoft.com/office/drawing/2014/main" id="{206FC6D9-8AB1-4418-A1EB-99CFAA44B6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4488" y="1620838"/>
            <a:ext cx="1730375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0" name="Picture 14" descr="Ions_ionic_bonding_pic2">
            <a:extLst>
              <a:ext uri="{FF2B5EF4-FFF2-40B4-BE49-F238E27FC236}">
                <a16:creationId xmlns:a16="http://schemas.microsoft.com/office/drawing/2014/main" id="{3369CA9C-5F20-4B6E-9DAC-E33524CCC1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488" y="4530725"/>
            <a:ext cx="1835150" cy="183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4ED5952-E9A1-4B2B-97FE-2534FAB381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5078" grpId="0"/>
      <p:bldP spid="515080" grpId="0"/>
      <p:bldP spid="515081" grpId="0"/>
      <p:bldP spid="515123" grpId="0"/>
      <p:bldP spid="5151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>
            <a:extLst>
              <a:ext uri="{FF2B5EF4-FFF2-40B4-BE49-F238E27FC236}">
                <a16:creationId xmlns:a16="http://schemas.microsoft.com/office/drawing/2014/main" id="{95A5C6E7-809D-4DCC-8620-FC6AE10ADB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725" y="781050"/>
            <a:ext cx="858043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Sodium chloride is an ionic compound formed by the reaction between the alkali metal sodium and the halogen chlorine.</a:t>
            </a:r>
          </a:p>
        </p:txBody>
      </p:sp>
      <p:sp>
        <p:nvSpPr>
          <p:cNvPr id="449540" name="Rectangle 4">
            <a:extLst>
              <a:ext uri="{FF2B5EF4-FFF2-40B4-BE49-F238E27FC236}">
                <a16:creationId xmlns:a16="http://schemas.microsoft.com/office/drawing/2014/main" id="{1AC14DD0-626D-4CDE-AA5E-8349E19855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725" y="1662113"/>
            <a:ext cx="36131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Sodium has </a:t>
            </a:r>
            <a:r>
              <a:rPr lang="en-GB" altLang="en-US" b="1">
                <a:solidFill>
                  <a:srgbClr val="010066"/>
                </a:solidFill>
              </a:rPr>
              <a:t>1 electron</a:t>
            </a:r>
            <a:r>
              <a:rPr lang="en-GB" altLang="en-US">
                <a:solidFill>
                  <a:srgbClr val="010066"/>
                </a:solidFill>
              </a:rPr>
              <a:t> </a:t>
            </a:r>
          </a:p>
          <a:p>
            <a:pPr eaLnBrk="1" hangingPunct="1"/>
            <a:r>
              <a:rPr lang="en-GB" altLang="en-US"/>
              <a:t>in its outer shell. </a:t>
            </a:r>
          </a:p>
        </p:txBody>
      </p:sp>
      <p:sp>
        <p:nvSpPr>
          <p:cNvPr id="449541" name="Rectangle 5">
            <a:extLst>
              <a:ext uri="{FF2B5EF4-FFF2-40B4-BE49-F238E27FC236}">
                <a16:creationId xmlns:a16="http://schemas.microsoft.com/office/drawing/2014/main" id="{A4D15510-9E80-4F26-9A05-0603CF3850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725" y="3792538"/>
            <a:ext cx="36957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Chlorine has </a:t>
            </a:r>
            <a:r>
              <a:rPr lang="en-GB" altLang="en-US" b="1">
                <a:solidFill>
                  <a:srgbClr val="010066"/>
                </a:solidFill>
              </a:rPr>
              <a:t>7 electrons</a:t>
            </a:r>
            <a:r>
              <a:rPr lang="en-GB" altLang="en-US">
                <a:solidFill>
                  <a:srgbClr val="010066"/>
                </a:solidFill>
              </a:rPr>
              <a:t> </a:t>
            </a:r>
            <a:r>
              <a:rPr lang="en-GB" altLang="en-US"/>
              <a:t>in its outer shell. </a:t>
            </a:r>
            <a:endParaRPr lang="en-GB" altLang="en-US" sz="800"/>
          </a:p>
        </p:txBody>
      </p:sp>
      <p:sp>
        <p:nvSpPr>
          <p:cNvPr id="449542" name="Text Box 6">
            <a:extLst>
              <a:ext uri="{FF2B5EF4-FFF2-40B4-BE49-F238E27FC236}">
                <a16:creationId xmlns:a16="http://schemas.microsoft.com/office/drawing/2014/main" id="{85A6CD71-D3AC-4B00-A97F-9FB8531436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1363" y="6067425"/>
            <a:ext cx="969962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600" b="1"/>
              <a:t>2.8.7</a:t>
            </a:r>
          </a:p>
        </p:txBody>
      </p:sp>
      <p:sp>
        <p:nvSpPr>
          <p:cNvPr id="449543" name="Text Box 7">
            <a:extLst>
              <a:ext uri="{FF2B5EF4-FFF2-40B4-BE49-F238E27FC236}">
                <a16:creationId xmlns:a16="http://schemas.microsoft.com/office/drawing/2014/main" id="{D12E0754-FC6E-4E8D-B8BE-34A5E7E477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9450" y="6067425"/>
            <a:ext cx="1290638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600" b="1" dirty="0"/>
              <a:t>[2.8.8]</a:t>
            </a:r>
            <a:r>
              <a:rPr lang="en-GB" altLang="en-US" sz="2600" b="1" baseline="30000" dirty="0"/>
              <a:t>–</a:t>
            </a:r>
          </a:p>
        </p:txBody>
      </p:sp>
      <p:sp>
        <p:nvSpPr>
          <p:cNvPr id="449551" name="Rectangle 15">
            <a:extLst>
              <a:ext uri="{FF2B5EF4-FFF2-40B4-BE49-F238E27FC236}">
                <a16:creationId xmlns:a16="http://schemas.microsoft.com/office/drawing/2014/main" id="{8F464A74-0D22-4845-9310-BE408306EF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13763" y="1455738"/>
            <a:ext cx="3921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 dirty="0">
                <a:solidFill>
                  <a:srgbClr val="FF3300"/>
                </a:solidFill>
              </a:rPr>
              <a:t>+</a:t>
            </a:r>
          </a:p>
        </p:txBody>
      </p:sp>
      <p:sp>
        <p:nvSpPr>
          <p:cNvPr id="449544" name="Rectangle 8">
            <a:extLst>
              <a:ext uri="{FF2B5EF4-FFF2-40B4-BE49-F238E27FC236}">
                <a16:creationId xmlns:a16="http://schemas.microsoft.com/office/drawing/2014/main" id="{B934E122-2FC0-47DC-B4EF-B6B99CB007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40788" y="3998913"/>
            <a:ext cx="3032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 dirty="0">
                <a:solidFill>
                  <a:srgbClr val="013366"/>
                </a:solidFill>
              </a:rPr>
              <a:t>-</a:t>
            </a:r>
          </a:p>
        </p:txBody>
      </p:sp>
      <p:sp>
        <p:nvSpPr>
          <p:cNvPr id="449612" name="Text Box 76">
            <a:extLst>
              <a:ext uri="{FF2B5EF4-FFF2-40B4-BE49-F238E27FC236}">
                <a16:creationId xmlns:a16="http://schemas.microsoft.com/office/drawing/2014/main" id="{40B234C4-3955-4EC5-9D83-67B033F58D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6275" y="3314700"/>
            <a:ext cx="1001713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600" b="1"/>
              <a:t>2.8.1</a:t>
            </a:r>
          </a:p>
        </p:txBody>
      </p:sp>
      <p:sp>
        <p:nvSpPr>
          <p:cNvPr id="449613" name="Text Box 77">
            <a:extLst>
              <a:ext uri="{FF2B5EF4-FFF2-40B4-BE49-F238E27FC236}">
                <a16:creationId xmlns:a16="http://schemas.microsoft.com/office/drawing/2014/main" id="{EFE5ADB6-5915-4E6C-B9B7-0D7D6FE0D5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8338" y="3314700"/>
            <a:ext cx="1071562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600" b="1"/>
              <a:t>[2.8]</a:t>
            </a:r>
            <a:r>
              <a:rPr lang="en-GB" altLang="en-US" sz="2600" b="1" baseline="30000"/>
              <a:t>+</a:t>
            </a:r>
          </a:p>
        </p:txBody>
      </p:sp>
      <p:sp>
        <p:nvSpPr>
          <p:cNvPr id="449619" name="AutoShape 83">
            <a:extLst>
              <a:ext uri="{FF2B5EF4-FFF2-40B4-BE49-F238E27FC236}">
                <a16:creationId xmlns:a16="http://schemas.microsoft.com/office/drawing/2014/main" id="{DE1B592A-4897-49AB-B4A8-E8BA4CFC7B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0263" y="2239963"/>
            <a:ext cx="800100" cy="330200"/>
          </a:xfrm>
          <a:prstGeom prst="rightArrow">
            <a:avLst>
              <a:gd name="adj1" fmla="val 50000"/>
              <a:gd name="adj2" fmla="val 69776"/>
            </a:avLst>
          </a:prstGeom>
          <a:solidFill>
            <a:srgbClr val="FF6600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</a:endParaRPr>
          </a:p>
        </p:txBody>
      </p:sp>
      <p:sp>
        <p:nvSpPr>
          <p:cNvPr id="449642" name="AutoShape 106">
            <a:extLst>
              <a:ext uri="{FF2B5EF4-FFF2-40B4-BE49-F238E27FC236}">
                <a16:creationId xmlns:a16="http://schemas.microsoft.com/office/drawing/2014/main" id="{B1C6AF4C-6744-477B-B7E0-7288E33C1B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0263" y="4842052"/>
            <a:ext cx="800100" cy="330200"/>
          </a:xfrm>
          <a:prstGeom prst="rightArrow">
            <a:avLst>
              <a:gd name="adj1" fmla="val 50000"/>
              <a:gd name="adj2" fmla="val 69776"/>
            </a:avLst>
          </a:prstGeom>
          <a:solidFill>
            <a:srgbClr val="FF6600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</a:endParaRPr>
          </a:p>
        </p:txBody>
      </p:sp>
      <p:sp>
        <p:nvSpPr>
          <p:cNvPr id="449644" name="Rectangle 108">
            <a:extLst>
              <a:ext uri="{FF2B5EF4-FFF2-40B4-BE49-F238E27FC236}">
                <a16:creationId xmlns:a16="http://schemas.microsoft.com/office/drawing/2014/main" id="{8AF65C0E-D0EA-4C33-8055-9F39796195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725" y="2544763"/>
            <a:ext cx="386715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By losing this electron, </a:t>
            </a:r>
            <a:br>
              <a:rPr lang="en-GB" altLang="en-US"/>
            </a:br>
            <a:r>
              <a:rPr lang="en-GB" altLang="en-US"/>
              <a:t>it has a filled outer shell and forms a </a:t>
            </a:r>
            <a:r>
              <a:rPr lang="en-GB" altLang="en-US" b="1">
                <a:solidFill>
                  <a:srgbClr val="FF6600"/>
                </a:solidFill>
              </a:rPr>
              <a:t>positive ion</a:t>
            </a:r>
            <a:r>
              <a:rPr lang="en-GB" altLang="en-US"/>
              <a:t>.</a:t>
            </a:r>
          </a:p>
        </p:txBody>
      </p:sp>
      <p:sp>
        <p:nvSpPr>
          <p:cNvPr id="449647" name="Rectangle 111">
            <a:extLst>
              <a:ext uri="{FF2B5EF4-FFF2-40B4-BE49-F238E27FC236}">
                <a16:creationId xmlns:a16="http://schemas.microsoft.com/office/drawing/2014/main" id="{4CC06A41-CF87-4362-8833-64BBBB9F0C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725" y="4675188"/>
            <a:ext cx="36068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By gaining an electron from sodium, it has a filled outer shell and forms a </a:t>
            </a:r>
            <a:r>
              <a:rPr lang="en-GB" altLang="en-US" b="1">
                <a:solidFill>
                  <a:srgbClr val="FF6600"/>
                </a:solidFill>
              </a:rPr>
              <a:t>negative ion</a:t>
            </a:r>
            <a:r>
              <a:rPr lang="en-GB" altLang="en-US"/>
              <a:t>.</a:t>
            </a:r>
          </a:p>
        </p:txBody>
      </p:sp>
      <p:sp>
        <p:nvSpPr>
          <p:cNvPr id="22544" name="Rectangle 116">
            <a:extLst>
              <a:ext uri="{FF2B5EF4-FFF2-40B4-BE49-F238E27FC236}">
                <a16:creationId xmlns:a16="http://schemas.microsoft.com/office/drawing/2014/main" id="{15AC81FD-F2C4-4502-B55D-56C03DCF27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How are ionic bonds formed? (1)</a:t>
            </a:r>
          </a:p>
        </p:txBody>
      </p:sp>
      <p:pic>
        <p:nvPicPr>
          <p:cNvPr id="449653" name="Picture 117" descr="IonsIonicBond_pt2_slide5Na2">
            <a:extLst>
              <a:ext uri="{FF2B5EF4-FFF2-40B4-BE49-F238E27FC236}">
                <a16:creationId xmlns:a16="http://schemas.microsoft.com/office/drawing/2014/main" id="{60251AD6-F650-4918-9A67-CC9150235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613" y="1593850"/>
            <a:ext cx="1663700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9654" name="Picture 118" descr="IonsIonicBond_pt2_slide5Na2">
            <a:extLst>
              <a:ext uri="{FF2B5EF4-FFF2-40B4-BE49-F238E27FC236}">
                <a16:creationId xmlns:a16="http://schemas.microsoft.com/office/drawing/2014/main" id="{791713C9-A3FF-4F8D-8303-7F4275F5F0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1813" y="1749425"/>
            <a:ext cx="1438275" cy="137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9655" name="Picture 119" descr="IonsIonicBond_pt2_slide5Cl2">
            <a:extLst>
              <a:ext uri="{FF2B5EF4-FFF2-40B4-BE49-F238E27FC236}">
                <a16:creationId xmlns:a16="http://schemas.microsoft.com/office/drawing/2014/main" id="{78EC2AF8-A908-4FCF-BABA-159781BF1C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9588" y="4224338"/>
            <a:ext cx="1809750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9656" name="Picture 120" descr="IonsIonicBond_pt2_slide5Cl2">
            <a:extLst>
              <a:ext uri="{FF2B5EF4-FFF2-40B4-BE49-F238E27FC236}">
                <a16:creationId xmlns:a16="http://schemas.microsoft.com/office/drawing/2014/main" id="{3CD22CBC-A9BF-4492-BD44-029DBA594A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0825" y="4225925"/>
            <a:ext cx="1762125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4" descr="Ions_ionic_bonding_Pt2_pg5a.png">
            <a:extLst>
              <a:ext uri="{FF2B5EF4-FFF2-40B4-BE49-F238E27FC236}">
                <a16:creationId xmlns:a16="http://schemas.microsoft.com/office/drawing/2014/main" id="{E70D3465-D8A3-4280-8DF1-597C045718D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625" y="1670050"/>
            <a:ext cx="1689100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5" descr="Ions_ionic_bonding_Pt2_pg5b.png">
            <a:extLst>
              <a:ext uri="{FF2B5EF4-FFF2-40B4-BE49-F238E27FC236}">
                <a16:creationId xmlns:a16="http://schemas.microsoft.com/office/drawing/2014/main" id="{313145BC-AEA9-4EB0-9E8D-1DE6FCC2019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625" y="4168775"/>
            <a:ext cx="2066925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E8DA7A6-6B70-4B0E-86F1-E4DE41C824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42DCBE6-AB46-4588-A4A6-49DBA94F77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49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49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9540" grpId="0"/>
      <p:bldP spid="449541" grpId="0"/>
      <p:bldP spid="449542" grpId="0"/>
      <p:bldP spid="449543" grpId="0"/>
      <p:bldP spid="449551" grpId="0"/>
      <p:bldP spid="449544" grpId="0"/>
      <p:bldP spid="449612" grpId="0"/>
      <p:bldP spid="449613" grpId="0"/>
      <p:bldP spid="449619" grpId="0" animBg="1"/>
      <p:bldP spid="449642" grpId="0" animBg="1"/>
      <p:bldP spid="449644" grpId="0"/>
      <p:bldP spid="44964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>
            <a:extLst>
              <a:ext uri="{FF2B5EF4-FFF2-40B4-BE49-F238E27FC236}">
                <a16:creationId xmlns:a16="http://schemas.microsoft.com/office/drawing/2014/main" id="{EC8D260E-40E1-4BAA-A2B1-51E410406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725" y="781050"/>
            <a:ext cx="79470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GB" altLang="en-US"/>
              <a:t>The </a:t>
            </a:r>
            <a:r>
              <a:rPr lang="en-GB" altLang="en-US" b="1">
                <a:solidFill>
                  <a:srgbClr val="FF6600"/>
                </a:solidFill>
              </a:rPr>
              <a:t>positive</a:t>
            </a:r>
            <a:r>
              <a:rPr lang="en-GB" altLang="en-US"/>
              <a:t> sodium ions and the </a:t>
            </a:r>
            <a:r>
              <a:rPr lang="en-GB" altLang="en-US" b="1">
                <a:solidFill>
                  <a:srgbClr val="FF6600"/>
                </a:solidFill>
              </a:rPr>
              <a:t>negative</a:t>
            </a:r>
            <a:r>
              <a:rPr lang="en-GB" altLang="en-US"/>
              <a:t> chloride ions are strongly attracted to each other.</a:t>
            </a:r>
          </a:p>
        </p:txBody>
      </p:sp>
      <p:sp>
        <p:nvSpPr>
          <p:cNvPr id="355423" name="Rectangle 95">
            <a:extLst>
              <a:ext uri="{FF2B5EF4-FFF2-40B4-BE49-F238E27FC236}">
                <a16:creationId xmlns:a16="http://schemas.microsoft.com/office/drawing/2014/main" id="{4877B6C8-81C9-4F57-BB8F-5E3AC288AD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725" y="5362575"/>
            <a:ext cx="84137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GB" altLang="en-US">
                <a:solidFill>
                  <a:srgbClr val="010066"/>
                </a:solidFill>
              </a:rPr>
              <a:t>It is this electrostatic attraction that forms ionic bonds in sodium chloride and other ionic compounds.</a:t>
            </a:r>
          </a:p>
        </p:txBody>
      </p:sp>
      <p:sp>
        <p:nvSpPr>
          <p:cNvPr id="23557" name="Rectangle 109">
            <a:extLst>
              <a:ext uri="{FF2B5EF4-FFF2-40B4-BE49-F238E27FC236}">
                <a16:creationId xmlns:a16="http://schemas.microsoft.com/office/drawing/2014/main" id="{C9D96332-517F-43B5-91A3-BD8084502B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How are ionic bonds formed? (2)</a:t>
            </a:r>
          </a:p>
        </p:txBody>
      </p:sp>
      <p:pic>
        <p:nvPicPr>
          <p:cNvPr id="355438" name="Picture 110" descr="IonsIonicBond_pt2_slide6_Na">
            <a:extLst>
              <a:ext uri="{FF2B5EF4-FFF2-40B4-BE49-F238E27FC236}">
                <a16:creationId xmlns:a16="http://schemas.microsoft.com/office/drawing/2014/main" id="{67AD3FF0-FE68-4FCC-88F6-53DAE5AD3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438" y="2152650"/>
            <a:ext cx="3236912" cy="268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5439" name="Picture 111" descr="IonsIonicBond_pt2_slide6_Cl">
            <a:extLst>
              <a:ext uri="{FF2B5EF4-FFF2-40B4-BE49-F238E27FC236}">
                <a16:creationId xmlns:a16="http://schemas.microsoft.com/office/drawing/2014/main" id="{51A547F1-1B7E-453E-9D1F-53EFFA9C5A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675" y="1711325"/>
            <a:ext cx="4078288" cy="347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FE7BB26-D476-471E-BCC7-62BE6B9C66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5E477FB-125E-43CB-B77F-E982076577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54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138">
            <a:extLst>
              <a:ext uri="{FF2B5EF4-FFF2-40B4-BE49-F238E27FC236}">
                <a16:creationId xmlns:a16="http://schemas.microsoft.com/office/drawing/2014/main" id="{9A5DA3EF-6E58-4032-9D7D-3D413010CA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Formation of an ionic bond</a:t>
            </a:r>
          </a:p>
        </p:txBody>
      </p:sp>
      <p:pic>
        <p:nvPicPr>
          <p:cNvPr id="7" name="Picture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CFDCC07-5786-4D26-97CC-6B61BEAC82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flash_icon">
            <a:extLst>
              <a:ext uri="{FF2B5EF4-FFF2-40B4-BE49-F238E27FC236}">
                <a16:creationId xmlns:a16="http://schemas.microsoft.com/office/drawing/2014/main" id="{77AF1FFC-9D37-403B-BBF7-1ACAF63FAF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notes_icon">
            <a:extLst>
              <a:ext uri="{FF2B5EF4-FFF2-40B4-BE49-F238E27FC236}">
                <a16:creationId xmlns:a16="http://schemas.microsoft.com/office/drawing/2014/main" id="{024D0956-85E2-4093-B9C2-870410E08B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65222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DB6A544-6FFF-45BC-9BBE-33C921B61C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05520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2081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49A1D6A2-0F0F-4A39-B298-728EC70F671C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2">
            <a:extLst>
              <a:ext uri="{FF2B5EF4-FFF2-40B4-BE49-F238E27FC236}">
                <a16:creationId xmlns:a16="http://schemas.microsoft.com/office/drawing/2014/main" id="{72306D9B-08E4-447D-A207-625BE24240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5100" y="1612900"/>
            <a:ext cx="11049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en-GB" altLang="en-US" sz="1800">
              <a:solidFill>
                <a:schemeClr val="tx1"/>
              </a:solidFill>
            </a:endParaRPr>
          </a:p>
        </p:txBody>
      </p:sp>
      <p:sp>
        <p:nvSpPr>
          <p:cNvPr id="3076" name="Rectangle 3">
            <a:extLst>
              <a:ext uri="{FF2B5EF4-FFF2-40B4-BE49-F238E27FC236}">
                <a16:creationId xmlns:a16="http://schemas.microsoft.com/office/drawing/2014/main" id="{AC1F4475-5CC5-4155-A2BC-AE6E8ED423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Ions and ionic bonding – summary</a:t>
            </a:r>
          </a:p>
        </p:txBody>
      </p:sp>
      <p:pic>
        <p:nvPicPr>
          <p:cNvPr id="8" name="Picture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F1EB279-9E0C-42F5-99BA-8FAB06F96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flash_icon">
            <a:extLst>
              <a:ext uri="{FF2B5EF4-FFF2-40B4-BE49-F238E27FC236}">
                <a16:creationId xmlns:a16="http://schemas.microsoft.com/office/drawing/2014/main" id="{4526053E-35E9-4AFC-8478-E45E16F9C7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notes_icon">
            <a:extLst>
              <a:ext uri="{FF2B5EF4-FFF2-40B4-BE49-F238E27FC236}">
                <a16:creationId xmlns:a16="http://schemas.microsoft.com/office/drawing/2014/main" id="{C725EEFD-E148-493B-A06F-746D8F2ADB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65222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3106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4EF08111-8A12-411E-B5E4-ADBDF78266CC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DESIGN_ID_DEFAULT DESIGN" val="mv0gcvlO"/>
  <p:tag name="ARTICULATE_DESIGN_ID_7_DEFAULT DESIGN" val="nA2sh9Hu"/>
  <p:tag name="ARTICULATE_DESIGN_ID_1_DEFAULT DESIGN" val="nhKm4Gie"/>
  <p:tag name="ARTICULATE_DESIGN_ID_8_DEFAULT DESIGN" val="si2vJykZ"/>
  <p:tag name="ARTICULATE_DESIGN_ID_3_DEFAULT DESIGN" val="7yERW7vA"/>
  <p:tag name="ARTICULATE_DESIGN_ID_2_DEFAULT DESIGN" val="ZpfkPagx"/>
  <p:tag name="ARTICULATE_DESIGN_ID_4_DEFAULT DESIGN" val="es67hyJJ"/>
  <p:tag name="ARTICULATE_DESIGN_ID_5_DEFAULT DESIGN" val="6hc6XabT"/>
  <p:tag name="ARTICULATE_DESIGN_ID_6_DEFAULT DESIGN" val="aGKIZC4d"/>
  <p:tag name="ARTICULATE_SLIDE_COUNT" val="1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50800">
          <a:solidFill>
            <a:srgbClr val="010066"/>
          </a:solidFill>
          <a:round/>
          <a:headEnd type="none" w="sm" len="sm"/>
          <a:tailEnd type="triangle" w="lg" len="lg"/>
        </a:ln>
      </a:spPr>
      <a:bodyPr>
        <a:spAutoFit/>
      </a:bodyPr>
      <a:lstStyle>
        <a:defPPr>
          <a:defRPr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8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14953</TotalTime>
  <Words>1593</Words>
  <Application>Microsoft Office PowerPoint</Application>
  <PresentationFormat>On-screen Show (4:3)</PresentationFormat>
  <Paragraphs>168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Wingdings</vt:lpstr>
      <vt:lpstr>Arial</vt:lpstr>
      <vt:lpstr>Wingdings 2</vt:lpstr>
      <vt:lpstr>1_Default Design</vt:lpstr>
      <vt:lpstr>8_Default Design</vt:lpstr>
      <vt:lpstr>Types of Chemical  Bonds</vt:lpstr>
      <vt:lpstr>Information</vt:lpstr>
      <vt:lpstr>Why do atoms form bonds?</vt:lpstr>
      <vt:lpstr>What is ionic bonding?</vt:lpstr>
      <vt:lpstr>Group 1 and Group 7 elements</vt:lpstr>
      <vt:lpstr>How are ionic bonds formed? (1)</vt:lpstr>
      <vt:lpstr>How are ionic bonds formed? (2)</vt:lpstr>
      <vt:lpstr>Formation of an ionic bond</vt:lpstr>
      <vt:lpstr>Ions and ionic bonding – summary</vt:lpstr>
      <vt:lpstr>What is a covalent bond?</vt:lpstr>
      <vt:lpstr>How is a covalent bond drawn?</vt:lpstr>
      <vt:lpstr>Covalent compounds</vt:lpstr>
      <vt:lpstr>Comparing covalent and ionic bonding</vt:lpstr>
      <vt:lpstr>What is the structure of metals?</vt:lpstr>
      <vt:lpstr>Metallic structures</vt:lpstr>
      <vt:lpstr>Strength of forces between particles</vt:lpstr>
      <vt:lpstr>Bonding and structures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Types of Chemical Bonds</dc:title>
  <dc:subject>Boardworks High School Physical Science</dc:subject>
  <dc:creator>Boardworks</dc:creator>
  <cp:lastModifiedBy>Tim Crilly</cp:lastModifiedBy>
  <cp:revision>570</cp:revision>
  <dcterms:created xsi:type="dcterms:W3CDTF">2003-10-06T13:07:42Z</dcterms:created>
  <dcterms:modified xsi:type="dcterms:W3CDTF">2019-01-31T15:29:42Z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43368DEB-A2F4-4A41-8220-BDF3E409E6A2</vt:lpwstr>
  </property>
  <property fmtid="{D5CDD505-2E9C-101B-9397-08002B2CF9AE}" pid="3" name="ArticulatePath">
    <vt:lpwstr>Types of Chemical Bonds</vt:lpwstr>
  </property>
</Properties>
</file>