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456" r:id="rId1"/>
    <p:sldMasterId id="2147485471" r:id="rId2"/>
  </p:sldMasterIdLst>
  <p:notesMasterIdLst>
    <p:notesMasterId r:id="rId13"/>
  </p:notesMasterIdLst>
  <p:handoutMasterIdLst>
    <p:handoutMasterId r:id="rId14"/>
  </p:handoutMasterIdLst>
  <p:sldIdLst>
    <p:sldId id="430" r:id="rId3"/>
    <p:sldId id="527" r:id="rId4"/>
    <p:sldId id="484" r:id="rId5"/>
    <p:sldId id="485" r:id="rId6"/>
    <p:sldId id="486" r:id="rId7"/>
    <p:sldId id="494" r:id="rId8"/>
    <p:sldId id="487" r:id="rId9"/>
    <p:sldId id="488" r:id="rId10"/>
    <p:sldId id="489" r:id="rId11"/>
    <p:sldId id="490" r:id="rId12"/>
  </p:sldIdLst>
  <p:sldSz cx="9144000" cy="6858000" type="screen4x3"/>
  <p:notesSz cx="6858000" cy="9296400"/>
  <p:embeddedFontLst>
    <p:embeddedFont>
      <p:font typeface="Wingdings 2" panose="05020102010507070707" pitchFamily="18" charset="2"/>
      <p:regular r:id="rId15"/>
    </p:embeddedFont>
  </p:embeddedFontLst>
  <p:custDataLst>
    <p:tags r:id="rId1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FFCC99"/>
    <a:srgbClr val="FFC197"/>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728" autoAdjust="0"/>
  </p:normalViewPr>
  <p:slideViewPr>
    <p:cSldViewPr snapToGrid="0" showGuides="1">
      <p:cViewPr>
        <p:scale>
          <a:sx n="85" d="100"/>
          <a:sy n="85" d="100"/>
        </p:scale>
        <p:origin x="618" y="150"/>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73190B8-E988-41C0-9970-C5F4CB64AEA5}"/>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ACF9157-E201-440D-A778-63FC9706400E}" type="slidenum">
              <a:rPr lang="en-GB" altLang="en-US"/>
              <a:pPr/>
              <a:t>‹#›</a:t>
            </a:fld>
            <a:endParaRPr lang="en-GB" altLang="en-US"/>
          </a:p>
        </p:txBody>
      </p:sp>
      <p:sp>
        <p:nvSpPr>
          <p:cNvPr id="5" name="Rectangle 7">
            <a:extLst>
              <a:ext uri="{FF2B5EF4-FFF2-40B4-BE49-F238E27FC236}">
                <a16:creationId xmlns:a16="http://schemas.microsoft.com/office/drawing/2014/main" id="{104FC567-A87B-43D8-B861-26232A64FA3F}"/>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6F344B03-6579-4756-B2CC-1DE625C82BB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9812812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a:extLst>
              <a:ext uri="{FF2B5EF4-FFF2-40B4-BE49-F238E27FC236}">
                <a16:creationId xmlns:a16="http://schemas.microsoft.com/office/drawing/2014/main" id="{B1BB92C6-807D-4326-A9CA-980F1AAA843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7D1F0A1-D7AF-4F8D-B489-B5784EFB7A4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BA8D5331-76EA-4B93-9514-08D1384B700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21EDCE2-4A0A-4D9E-AE00-B6AD23396EBC}" type="slidenum">
              <a:rPr lang="en-US" altLang="en-US"/>
              <a:pPr/>
              <a:t>‹#›</a:t>
            </a:fld>
            <a:endParaRPr lang="en-US" altLang="en-US"/>
          </a:p>
        </p:txBody>
      </p:sp>
      <p:sp>
        <p:nvSpPr>
          <p:cNvPr id="7" name="Rectangle 7">
            <a:extLst>
              <a:ext uri="{FF2B5EF4-FFF2-40B4-BE49-F238E27FC236}">
                <a16:creationId xmlns:a16="http://schemas.microsoft.com/office/drawing/2014/main" id="{78633E43-737A-4301-9727-C5D5649E882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48F29E7F-36B4-45C1-B28C-882A9CF1708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71309376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8F2A42E-9C10-46C6-9C0E-53E6A848F0A4}"/>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B099886C-B8EE-4F5A-858F-FA126BE79C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28C975D-F904-41E0-A679-5E059DF57961}"/>
              </a:ext>
            </a:extLst>
          </p:cNvPr>
          <p:cNvSpPr>
            <a:spLocks noGrp="1"/>
          </p:cNvSpPr>
          <p:nvPr>
            <p:ph type="sldNum" sz="quarter" idx="10"/>
          </p:nvPr>
        </p:nvSpPr>
        <p:spPr/>
        <p:txBody>
          <a:bodyPr/>
          <a:lstStyle/>
          <a:p>
            <a:fld id="{E21EDCE2-4A0A-4D9E-AE00-B6AD23396EBC}"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8E44B64-97D7-4595-843E-067CA903F13C}"/>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0E43EAD9-B597-443D-821E-F2975D6E4A9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quiz could be used as a starter exercise to work on yield. Students could be given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green = true) to vote on the statements shown. To stretch students, they could be asked to explain their voting.</a:t>
            </a:r>
          </a:p>
        </p:txBody>
      </p:sp>
      <p:sp>
        <p:nvSpPr>
          <p:cNvPr id="2" name="Slide Number Placeholder 1">
            <a:extLst>
              <a:ext uri="{FF2B5EF4-FFF2-40B4-BE49-F238E27FC236}">
                <a16:creationId xmlns:a16="http://schemas.microsoft.com/office/drawing/2014/main" id="{B8588B63-F294-4AD1-9A17-BB6ADF307417}"/>
              </a:ext>
            </a:extLst>
          </p:cNvPr>
          <p:cNvSpPr>
            <a:spLocks noGrp="1"/>
          </p:cNvSpPr>
          <p:nvPr>
            <p:ph type="sldNum" sz="quarter" idx="10"/>
          </p:nvPr>
        </p:nvSpPr>
        <p:spPr/>
        <p:txBody>
          <a:bodyPr/>
          <a:lstStyle/>
          <a:p>
            <a:fld id="{E21EDCE2-4A0A-4D9E-AE00-B6AD23396EBC}" type="slidenum">
              <a:rPr lang="en-US" altLang="en-US" smtClean="0"/>
              <a:pPr/>
              <a:t>10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848BD16A-15C5-4E95-BAD4-F47D8B7322A0}"/>
              </a:ext>
            </a:extLst>
          </p:cNvPr>
          <p:cNvSpPr>
            <a:spLocks noGrp="1"/>
          </p:cNvSpPr>
          <p:nvPr>
            <p:ph type="sldNum" sz="quarter" idx="10"/>
          </p:nvPr>
        </p:nvSpPr>
        <p:spPr/>
        <p:txBody>
          <a:bodyPr/>
          <a:lstStyle/>
          <a:p>
            <a:fld id="{E21EDCE2-4A0A-4D9E-AE00-B6AD23396EBC}" type="slidenum">
              <a:rPr lang="en-US" altLang="en-US" smtClean="0"/>
              <a:pPr/>
              <a:t>2</a:t>
            </a:fld>
            <a:endParaRPr lang="en-US" altLang="en-US"/>
          </a:p>
        </p:txBody>
      </p:sp>
    </p:spTree>
    <p:extLst>
      <p:ext uri="{BB962C8B-B14F-4D97-AF65-F5344CB8AC3E}">
        <p14:creationId xmlns:p14="http://schemas.microsoft.com/office/powerpoint/2010/main" val="3409906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631F596-1EE8-4645-91A7-18AF10F85FC0}"/>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569D89DF-D641-498A-881F-672B88FE3DA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atom economy of a reaction is a way of measuring the amount of starting materials that end up as useful products. The higher the atom economy of a reaction, the more starting material ends up as useful products. For more information about atom economy, please refer to the </a:t>
            </a:r>
            <a:r>
              <a:rPr lang="en-GB" altLang="en-US" i="1" dirty="0">
                <a:latin typeface="Arial" panose="020B0604020202020204" pitchFamily="34" charset="0"/>
              </a:rPr>
              <a:t>Atom Economy </a:t>
            </a:r>
            <a:r>
              <a:rPr lang="en-GB" altLang="en-US" dirty="0">
                <a:latin typeface="Arial" panose="020B0604020202020204" pitchFamily="34" charset="0"/>
              </a:rPr>
              <a:t>presentation.</a:t>
            </a:r>
          </a:p>
          <a:p>
            <a:endParaRPr lang="en-GB" altLang="en-US" dirty="0">
              <a:latin typeface="Arial" panose="020B0604020202020204" pitchFamily="34" charset="0"/>
            </a:endParaRPr>
          </a:p>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Yield</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9B0E3BD5-D871-4C0D-BBBC-2159109BED65}"/>
              </a:ext>
            </a:extLst>
          </p:cNvPr>
          <p:cNvSpPr>
            <a:spLocks noGrp="1"/>
          </p:cNvSpPr>
          <p:nvPr>
            <p:ph type="sldNum" sz="quarter" idx="10"/>
          </p:nvPr>
        </p:nvSpPr>
        <p:spPr/>
        <p:txBody>
          <a:bodyPr/>
          <a:lstStyle/>
          <a:p>
            <a:fld id="{E21EDCE2-4A0A-4D9E-AE00-B6AD23396EBC}"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4092B74F-8530-41EB-B952-28D2FCCE516C}"/>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4FDCB4C5-F688-421C-987D-51BE920B940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actual yield is usually less than the theoretical yield because the reactants may form other unexpected products, or some product may be lost when it is transferred. The actual yield could also be less if the reaction does not go to completion. This can happen if the reaction is reversible and means that some of the reactants will always be present.</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clarify and refine a model, an explanation, or an engineering problem.</a:t>
            </a:r>
            <a:endParaRPr lang="en-GB" dirty="0">
              <a:effectLst/>
            </a:endParaRPr>
          </a:p>
        </p:txBody>
      </p:sp>
      <p:sp>
        <p:nvSpPr>
          <p:cNvPr id="2" name="Slide Number Placeholder 1">
            <a:extLst>
              <a:ext uri="{FF2B5EF4-FFF2-40B4-BE49-F238E27FC236}">
                <a16:creationId xmlns:a16="http://schemas.microsoft.com/office/drawing/2014/main" id="{9B94BF4E-D711-478F-8C29-C89186AC4995}"/>
              </a:ext>
            </a:extLst>
          </p:cNvPr>
          <p:cNvSpPr>
            <a:spLocks noGrp="1"/>
          </p:cNvSpPr>
          <p:nvPr>
            <p:ph type="sldNum" sz="quarter" idx="10"/>
          </p:nvPr>
        </p:nvSpPr>
        <p:spPr/>
        <p:txBody>
          <a:bodyPr/>
          <a:lstStyle/>
          <a:p>
            <a:fld id="{E21EDCE2-4A0A-4D9E-AE00-B6AD23396EBC}"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1ADC1F3-825B-4AD3-86A8-8C48037A5E68}"/>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2F5F84FB-FE95-4B69-9AD2-D04BF38C2B4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There are many factors that can lead to the actual yield being less than the theoretical yield. For example, the reactants may form unexpected products and there may be unwanted, competing reactions. Some of the product may be lost when it is transferred between equipment and there may also be product losses due to evaporation. The reaction may not go to completion, meaning that some of the reactants will not form product and this could be due to the reaction being reversible, meaning that the products are able to react together to form the reactants again. </a:t>
            </a:r>
          </a:p>
          <a:p>
            <a:endParaRPr lang="en-GB" altLang="en-US" dirty="0">
              <a:latin typeface="Arial" panose="020B0604020202020204" pitchFamily="34" charset="0"/>
            </a:endParaRPr>
          </a:p>
          <a:p>
            <a:r>
              <a:rPr lang="en-GB" altLang="en-US" dirty="0">
                <a:latin typeface="Arial" panose="020B0604020202020204" pitchFamily="34" charset="0"/>
              </a:rPr>
              <a:t>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classification activity to increase class participation.</a:t>
            </a:r>
          </a:p>
        </p:txBody>
      </p:sp>
      <p:sp>
        <p:nvSpPr>
          <p:cNvPr id="2" name="Slide Number Placeholder 1">
            <a:extLst>
              <a:ext uri="{FF2B5EF4-FFF2-40B4-BE49-F238E27FC236}">
                <a16:creationId xmlns:a16="http://schemas.microsoft.com/office/drawing/2014/main" id="{FC3D11C9-ABB9-40F1-950A-7BD58658A181}"/>
              </a:ext>
            </a:extLst>
          </p:cNvPr>
          <p:cNvSpPr>
            <a:spLocks noGrp="1"/>
          </p:cNvSpPr>
          <p:nvPr>
            <p:ph type="sldNum" sz="quarter" idx="10"/>
          </p:nvPr>
        </p:nvSpPr>
        <p:spPr/>
        <p:txBody>
          <a:bodyPr/>
          <a:lstStyle/>
          <a:p>
            <a:fld id="{E21EDCE2-4A0A-4D9E-AE00-B6AD23396EBC}"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38416EC7-A1AD-4F68-9AAF-9FA88B861CDB}"/>
              </a:ext>
            </a:extLst>
          </p:cNvPr>
          <p:cNvSpPr>
            <a:spLocks noGrp="1" noRot="1" noChangeAspect="1" noTextEdit="1"/>
          </p:cNvSpPr>
          <p:nvPr>
            <p:ph type="sldImg"/>
          </p:nvPr>
        </p:nvSpPr>
        <p:spPr>
          <a:ln/>
        </p:spPr>
      </p:sp>
      <p:sp>
        <p:nvSpPr>
          <p:cNvPr id="27651" name="Notes Placeholder 2">
            <a:extLst>
              <a:ext uri="{FF2B5EF4-FFF2-40B4-BE49-F238E27FC236}">
                <a16:creationId xmlns:a16="http://schemas.microsoft.com/office/drawing/2014/main" id="{D0A82DDD-C90E-4A08-BE95-08D38A702AE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Explain that the ratio of hydrogen to water (1:1) means that there are the same number of moles of hydrogen as moles of water. If the ratio was different, 1:2 for example, they would need to multiply the moles of hydrogen by 2 to find the number of moles of water.</a:t>
            </a:r>
          </a:p>
          <a:p>
            <a:pPr>
              <a:lnSpc>
                <a:spcPct val="120000"/>
              </a:lnSpc>
            </a:pPr>
            <a:endParaRPr lang="en-GB" altLang="en-US" dirty="0">
              <a:latin typeface="Arial" panose="020B0604020202020204" pitchFamily="34" charset="0"/>
            </a:endParaRPr>
          </a:p>
          <a:p>
            <a:pPr>
              <a:lnSpc>
                <a:spcPct val="120000"/>
              </a:lnSpc>
            </a:pPr>
            <a:r>
              <a:rPr lang="en-GB" altLang="en-US" dirty="0" err="1">
                <a:latin typeface="Arial" panose="020B0604020202020204" pitchFamily="34" charset="0"/>
              </a:rPr>
              <a:t>R.f.m</a:t>
            </a:r>
            <a:r>
              <a:rPr lang="en-GB" altLang="en-US" dirty="0">
                <a:latin typeface="Arial" panose="020B0604020202020204" pitchFamily="34" charset="0"/>
              </a:rPr>
              <a:t> stands for relative formula mass. This is calculated by adding together the relative atomic masses of every atom in a molecular formula.</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As an extension activity, ask students to use the same method to calculate how much oxygen reacts with 10 grams of hydrogen in this reaction and compare the amount of hydrogen and oxygen to the theoretical yield in grams. They should notice that the sum of the mass of reactants equals the mass of the products, which is 90 grams in this case.</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0C3BC80E-1935-44B0-A5AC-99F95310206F}"/>
              </a:ext>
            </a:extLst>
          </p:cNvPr>
          <p:cNvSpPr>
            <a:spLocks noGrp="1"/>
          </p:cNvSpPr>
          <p:nvPr>
            <p:ph type="sldNum" sz="quarter" idx="10"/>
          </p:nvPr>
        </p:nvSpPr>
        <p:spPr/>
        <p:txBody>
          <a:bodyPr/>
          <a:lstStyle/>
          <a:p>
            <a:fld id="{E21EDCE2-4A0A-4D9E-AE00-B6AD23396EBC}"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D23D7BB-2A54-4FA1-A902-3213DE0893F9}"/>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C4A85B93-2BEC-484F-B2AF-AAAD32D768D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percentage yield of 100% means that no product has been lost and the actual yield obtained from an experiment is equal to the theoretical yield. The percentage yield is never 100% because the actual yield is always less than the theoretical yield. The reasons for this are outlined in slide 5. If the percentage yield of a reaction is 0% then no product has been made.</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clarify and refine a model, an explanation, or an engineering problem.</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p:txBody>
      </p:sp>
      <p:sp>
        <p:nvSpPr>
          <p:cNvPr id="2" name="Slide Number Placeholder 1">
            <a:extLst>
              <a:ext uri="{FF2B5EF4-FFF2-40B4-BE49-F238E27FC236}">
                <a16:creationId xmlns:a16="http://schemas.microsoft.com/office/drawing/2014/main" id="{0FB00B4D-D8A1-4FF2-B631-EC2CBA2EA02C}"/>
              </a:ext>
            </a:extLst>
          </p:cNvPr>
          <p:cNvSpPr>
            <a:spLocks noGrp="1"/>
          </p:cNvSpPr>
          <p:nvPr>
            <p:ph type="sldNum" sz="quarter" idx="10"/>
          </p:nvPr>
        </p:nvSpPr>
        <p:spPr/>
        <p:txBody>
          <a:bodyPr/>
          <a:lstStyle/>
          <a:p>
            <a:fld id="{E21EDCE2-4A0A-4D9E-AE00-B6AD23396EBC}"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8521978-1A2F-4A5D-A7BA-6F8E0E8827F7}"/>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6A547EF4-4934-4404-88B1-2CF8BB71379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calculated percentage yield shows that the yield of product (copper) obtained is 80% of the theoretical yield, most likely due to the loss of copper during filtration.</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50B4AE8A-8CD0-4B56-BAB4-ABE0D68358F6}"/>
              </a:ext>
            </a:extLst>
          </p:cNvPr>
          <p:cNvSpPr>
            <a:spLocks noGrp="1"/>
          </p:cNvSpPr>
          <p:nvPr>
            <p:ph type="sldNum" sz="quarter" idx="10"/>
          </p:nvPr>
        </p:nvSpPr>
        <p:spPr/>
        <p:txBody>
          <a:bodyPr/>
          <a:lstStyle/>
          <a:p>
            <a:fld id="{E21EDCE2-4A0A-4D9E-AE00-B6AD23396EBC}"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8944B33-2FFF-4EF0-9B1E-9951B9B03CE9}"/>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24B35407-07DB-4EEC-9998-3F370DBD624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EFDDFD8A-507D-4663-A504-3E75B547C19F}"/>
              </a:ext>
            </a:extLst>
          </p:cNvPr>
          <p:cNvSpPr>
            <a:spLocks noGrp="1"/>
          </p:cNvSpPr>
          <p:nvPr>
            <p:ph type="sldNum" sz="quarter" idx="10"/>
          </p:nvPr>
        </p:nvSpPr>
        <p:spPr/>
        <p:txBody>
          <a:bodyPr/>
          <a:lstStyle/>
          <a:p>
            <a:fld id="{E21EDCE2-4A0A-4D9E-AE00-B6AD23396EBC}"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2469077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32612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4651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60220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77208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3755073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683812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26456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216575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3385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66347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7348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226164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11914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54682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293430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259398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414315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46200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535387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84959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1028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406336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021933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50068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47527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6"/>
    </p:custDataLst>
    <p:extLst>
      <p:ext uri="{BB962C8B-B14F-4D97-AF65-F5344CB8AC3E}">
        <p14:creationId xmlns:p14="http://schemas.microsoft.com/office/powerpoint/2010/main" val="2316709318"/>
      </p:ext>
    </p:extLst>
  </p:cSld>
  <p:clrMap bg1="lt1" tx1="dk1" bg2="lt2" tx2="dk2" accent1="accent1" accent2="accent2" accent3="accent3" accent4="accent4" accent5="accent5" accent6="accent6" hlink="hlink" folHlink="folHlink"/>
  <p:sldLayoutIdLst>
    <p:sldLayoutId id="2147485457" r:id="rId1"/>
    <p:sldLayoutId id="2147485458" r:id="rId2"/>
    <p:sldLayoutId id="2147485459" r:id="rId3"/>
    <p:sldLayoutId id="2147485460" r:id="rId4"/>
    <p:sldLayoutId id="2147485461" r:id="rId5"/>
    <p:sldLayoutId id="2147485462" r:id="rId6"/>
    <p:sldLayoutId id="2147485463" r:id="rId7"/>
    <p:sldLayoutId id="2147485464" r:id="rId8"/>
    <p:sldLayoutId id="2147485465" r:id="rId9"/>
    <p:sldLayoutId id="2147485466" r:id="rId10"/>
    <p:sldLayoutId id="2147485467" r:id="rId11"/>
    <p:sldLayoutId id="2147485468" r:id="rId12"/>
    <p:sldLayoutId id="2147485469" r:id="rId13"/>
    <p:sldLayoutId id="214748547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4"/>
    </p:custDataLst>
    <p:extLst>
      <p:ext uri="{BB962C8B-B14F-4D97-AF65-F5344CB8AC3E}">
        <p14:creationId xmlns:p14="http://schemas.microsoft.com/office/powerpoint/2010/main" val="1904968191"/>
      </p:ext>
    </p:extLst>
  </p:cSld>
  <p:clrMap bg1="lt1" tx1="dk1" bg2="lt2" tx2="dk2" accent1="accent1" accent2="accent2" accent3="accent3" accent4="accent4" accent5="accent5" accent6="accent6" hlink="hlink" folHlink="folHlink"/>
  <p:sldLayoutIdLst>
    <p:sldLayoutId id="2147485472" r:id="rId1"/>
    <p:sldLayoutId id="2147485473" r:id="rId2"/>
    <p:sldLayoutId id="2147485474" r:id="rId3"/>
    <p:sldLayoutId id="2147485475" r:id="rId4"/>
    <p:sldLayoutId id="2147485476" r:id="rId5"/>
    <p:sldLayoutId id="2147485477" r:id="rId6"/>
    <p:sldLayoutId id="2147485478" r:id="rId7"/>
    <p:sldLayoutId id="2147485479" r:id="rId8"/>
    <p:sldLayoutId id="2147485480" r:id="rId9"/>
    <p:sldLayoutId id="2147485481" r:id="rId10"/>
    <p:sldLayoutId id="2147485482" r:id="rId11"/>
    <p:sldLayoutId id="214748548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3.xml"/><Relationship Id="rId7" Type="http://schemas.openxmlformats.org/officeDocument/2006/relationships/image" Target="../media/image9.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13.png"/><Relationship Id="rId5" Type="http://schemas.openxmlformats.org/officeDocument/2006/relationships/notesSlide" Target="../notesSlides/notesSlide10.xml"/><Relationship Id="rId4" Type="http://schemas.openxmlformats.org/officeDocument/2006/relationships/slideLayout" Target="../slideLayouts/slideLayout20.xml"/><Relationship Id="rId9" Type="http://schemas.openxmlformats.org/officeDocument/2006/relationships/image" Target="../media/image12.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5.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8.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E1F6963C-8DCA-4707-BF78-33F3B35824EC}"/>
              </a:ext>
            </a:extLst>
          </p:cNvPr>
          <p:cNvSpPr>
            <a:spLocks noGrp="1"/>
          </p:cNvSpPr>
          <p:nvPr>
            <p:ph type="title"/>
          </p:nvPr>
        </p:nvSpPr>
        <p:spPr/>
        <p:txBody>
          <a:bodyPr/>
          <a:lstStyle/>
          <a:p>
            <a:r>
              <a:rPr lang="en-GB" altLang="en-US"/>
              <a:t>Yield</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CA5475EC-43FC-48A0-8AB0-65F8135912C9}"/>
              </a:ext>
            </a:extLst>
          </p:cNvPr>
          <p:cNvSpPr>
            <a:spLocks noGrp="1" noChangeArrowheads="1"/>
          </p:cNvSpPr>
          <p:nvPr>
            <p:ph type="title"/>
          </p:nvPr>
        </p:nvSpPr>
        <p:spPr/>
        <p:txBody>
          <a:bodyPr/>
          <a:lstStyle/>
          <a:p>
            <a:r>
              <a:rPr lang="en-GB" altLang="en-US" dirty="0"/>
              <a:t>Yield </a:t>
            </a:r>
            <a:r>
              <a:rPr lang="en-GB" altLang="en-US" sz="1000" dirty="0"/>
              <a:t> </a:t>
            </a:r>
            <a:r>
              <a:rPr lang="en-GB" altLang="en-US" dirty="0"/>
              <a:t>– true or false?</a:t>
            </a:r>
            <a:endParaRPr lang="en-US" altLang="en-US" dirty="0"/>
          </a:p>
        </p:txBody>
      </p:sp>
      <p:pic>
        <p:nvPicPr>
          <p:cNvPr id="7" name="Picture 5" descr="flash_icon">
            <a:extLst>
              <a:ext uri="{FF2B5EF4-FFF2-40B4-BE49-F238E27FC236}">
                <a16:creationId xmlns:a16="http://schemas.microsoft.com/office/drawing/2014/main" id="{C621DEC7-E225-4189-B89F-00C509CD5BE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EE5773DB-9300-4F88-8574-217C0E5CAB18}"/>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3941FFD-F3A6-4824-B9C6-AEA255927E5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4FE21A76-AD48-419B-A977-4256ADF1BB05}"/>
              </a:ext>
            </a:extLst>
          </p:cNvPr>
          <p:cNvSpPr>
            <a:spLocks noGrp="1" noChangeArrowheads="1"/>
          </p:cNvSpPr>
          <p:nvPr>
            <p:ph type="title"/>
          </p:nvPr>
        </p:nvSpPr>
        <p:spPr>
          <a:noFill/>
        </p:spPr>
        <p:txBody>
          <a:bodyPr/>
          <a:lstStyle/>
          <a:p>
            <a:r>
              <a:rPr lang="en-GB" altLang="en-US"/>
              <a:t>Introduction to yield and atom economy</a:t>
            </a:r>
            <a:endParaRPr lang="en-US" altLang="en-US"/>
          </a:p>
        </p:txBody>
      </p:sp>
      <p:pic>
        <p:nvPicPr>
          <p:cNvPr id="14339" name="Picture 5" descr="scientist lady_KW2">
            <a:extLst>
              <a:ext uri="{FF2B5EF4-FFF2-40B4-BE49-F238E27FC236}">
                <a16:creationId xmlns:a16="http://schemas.microsoft.com/office/drawing/2014/main" id="{C6AFBC7B-371F-4B8A-A9D8-28B5B01390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7775" y="2517775"/>
            <a:ext cx="4003675"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1737" name="Text Box 9">
            <a:extLst>
              <a:ext uri="{FF2B5EF4-FFF2-40B4-BE49-F238E27FC236}">
                <a16:creationId xmlns:a16="http://schemas.microsoft.com/office/drawing/2014/main" id="{1B10FDB5-3E5B-4D5E-9B1B-5C1BDCA4ED5B}"/>
              </a:ext>
            </a:extLst>
          </p:cNvPr>
          <p:cNvSpPr txBox="1">
            <a:spLocks noChangeArrowheads="1"/>
          </p:cNvSpPr>
          <p:nvPr/>
        </p:nvSpPr>
        <p:spPr bwMode="auto">
          <a:xfrm>
            <a:off x="342900" y="1665288"/>
            <a:ext cx="81899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All manufacturers want reactions to be as </a:t>
            </a:r>
            <a:r>
              <a:rPr lang="en-GB" altLang="en-US" b="1">
                <a:solidFill>
                  <a:srgbClr val="010066"/>
                </a:solidFill>
              </a:rPr>
              <a:t>efficient</a:t>
            </a:r>
            <a:r>
              <a:rPr lang="en-GB" altLang="en-US">
                <a:solidFill>
                  <a:srgbClr val="010066"/>
                </a:solidFill>
              </a:rPr>
              <a:t> as possible. They do not want to waste resources </a:t>
            </a:r>
            <a:br>
              <a:rPr lang="en-GB" altLang="en-US">
                <a:solidFill>
                  <a:srgbClr val="010066"/>
                </a:solidFill>
              </a:rPr>
            </a:br>
            <a:r>
              <a:rPr lang="en-GB" altLang="en-US">
                <a:solidFill>
                  <a:srgbClr val="010066"/>
                </a:solidFill>
              </a:rPr>
              <a:t>or energy, and they want to make </a:t>
            </a:r>
            <a:br>
              <a:rPr lang="en-GB" altLang="en-US">
                <a:solidFill>
                  <a:srgbClr val="010066"/>
                </a:solidFill>
              </a:rPr>
            </a:br>
            <a:r>
              <a:rPr lang="en-GB" altLang="en-US">
                <a:solidFill>
                  <a:srgbClr val="010066"/>
                </a:solidFill>
              </a:rPr>
              <a:t>as much product as possible.</a:t>
            </a:r>
          </a:p>
        </p:txBody>
      </p:sp>
      <p:sp>
        <p:nvSpPr>
          <p:cNvPr id="201740" name="Text Box 12">
            <a:extLst>
              <a:ext uri="{FF2B5EF4-FFF2-40B4-BE49-F238E27FC236}">
                <a16:creationId xmlns:a16="http://schemas.microsoft.com/office/drawing/2014/main" id="{68BBD1C2-DF25-40A0-A360-CEDEEC6CB582}"/>
              </a:ext>
            </a:extLst>
          </p:cNvPr>
          <p:cNvSpPr txBox="1">
            <a:spLocks noChangeArrowheads="1"/>
          </p:cNvSpPr>
          <p:nvPr/>
        </p:nvSpPr>
        <p:spPr bwMode="auto">
          <a:xfrm>
            <a:off x="342900" y="3609975"/>
            <a:ext cx="4027488"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a:t>
            </a:r>
            <a:r>
              <a:rPr lang="en-GB" altLang="en-US" b="1" dirty="0">
                <a:solidFill>
                  <a:srgbClr val="FF6600"/>
                </a:solidFill>
              </a:rPr>
              <a:t>yield</a:t>
            </a:r>
            <a:r>
              <a:rPr lang="en-GB" altLang="en-US" dirty="0">
                <a:solidFill>
                  <a:srgbClr val="010066"/>
                </a:solidFill>
              </a:rPr>
              <a:t> of a reaction is the mass of a product obtained in a reaction. </a:t>
            </a:r>
          </a:p>
        </p:txBody>
      </p:sp>
      <p:sp>
        <p:nvSpPr>
          <p:cNvPr id="14343" name="Text Box 9">
            <a:extLst>
              <a:ext uri="{FF2B5EF4-FFF2-40B4-BE49-F238E27FC236}">
                <a16:creationId xmlns:a16="http://schemas.microsoft.com/office/drawing/2014/main" id="{175FA0CF-795A-4BA1-8F48-B553C71C2506}"/>
              </a:ext>
            </a:extLst>
          </p:cNvPr>
          <p:cNvSpPr txBox="1">
            <a:spLocks noChangeArrowheads="1"/>
          </p:cNvSpPr>
          <p:nvPr/>
        </p:nvSpPr>
        <p:spPr bwMode="auto">
          <a:xfrm>
            <a:off x="342900" y="784225"/>
            <a:ext cx="6889750"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How do manufacturers avoid wasting chemicals?</a:t>
            </a:r>
          </a:p>
        </p:txBody>
      </p:sp>
      <p:sp>
        <p:nvSpPr>
          <p:cNvPr id="14345" name="Rectangle 8">
            <a:extLst>
              <a:ext uri="{FF2B5EF4-FFF2-40B4-BE49-F238E27FC236}">
                <a16:creationId xmlns:a16="http://schemas.microsoft.com/office/drawing/2014/main" id="{83363E7A-311B-4B44-8E15-7F16933C22C3}"/>
              </a:ext>
            </a:extLst>
          </p:cNvPr>
          <p:cNvSpPr>
            <a:spLocks noChangeArrowheads="1"/>
          </p:cNvSpPr>
          <p:nvPr/>
        </p:nvSpPr>
        <p:spPr bwMode="auto">
          <a:xfrm>
            <a:off x="342900" y="5275263"/>
            <a:ext cx="6140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Scientists can work out how efficient a reaction is using </a:t>
            </a:r>
            <a:r>
              <a:rPr lang="en-GB" altLang="en-US" b="1"/>
              <a:t>yield</a:t>
            </a:r>
            <a:r>
              <a:rPr lang="en-GB" altLang="en-US"/>
              <a:t> and </a:t>
            </a:r>
            <a:r>
              <a:rPr lang="en-GB" altLang="en-US" b="1">
                <a:solidFill>
                  <a:srgbClr val="010066"/>
                </a:solidFill>
              </a:rPr>
              <a:t>atom economy</a:t>
            </a:r>
            <a:r>
              <a:rPr lang="en-GB" altLang="en-US"/>
              <a:t>.</a:t>
            </a:r>
            <a:endParaRPr lang="en-GB" altLang="en-US">
              <a:solidFill>
                <a:srgbClr val="010066"/>
              </a:solidFill>
            </a:endParaRPr>
          </a:p>
        </p:txBody>
      </p:sp>
      <p:pic>
        <p:nvPicPr>
          <p:cNvPr id="10" name="Picture 8">
            <a:hlinkClick r:id="" action="ppaction://hlinkshowjump?jump=nextslide"/>
            <a:extLst>
              <a:ext uri="{FF2B5EF4-FFF2-40B4-BE49-F238E27FC236}">
                <a16:creationId xmlns:a16="http://schemas.microsoft.com/office/drawing/2014/main" id="{D97ABEA4-7B19-4B2E-A318-A6E3C51E466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907D7D06-8BF9-4D5E-8220-1A53C189486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51">
            <a:extLst>
              <a:ext uri="{FF2B5EF4-FFF2-40B4-BE49-F238E27FC236}">
                <a16:creationId xmlns:a16="http://schemas.microsoft.com/office/drawing/2014/main" id="{72234142-4DC2-499E-B45B-67689CEDC5B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4655"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174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4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7" grpId="0"/>
      <p:bldP spid="201740" grpId="0"/>
      <p:bldP spid="143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13550B2D-EA89-4C0C-BC49-A8B48275C2EF}"/>
              </a:ext>
            </a:extLst>
          </p:cNvPr>
          <p:cNvSpPr>
            <a:spLocks noGrp="1" noChangeArrowheads="1"/>
          </p:cNvSpPr>
          <p:nvPr>
            <p:ph type="title"/>
          </p:nvPr>
        </p:nvSpPr>
        <p:spPr>
          <a:noFill/>
        </p:spPr>
        <p:txBody>
          <a:bodyPr/>
          <a:lstStyle/>
          <a:p>
            <a:r>
              <a:rPr lang="en-GB" altLang="en-US" dirty="0"/>
              <a:t>What are the different types of yield?</a:t>
            </a:r>
            <a:endParaRPr lang="en-US" altLang="en-US" dirty="0"/>
          </a:p>
        </p:txBody>
      </p:sp>
      <p:sp>
        <p:nvSpPr>
          <p:cNvPr id="203782" name="Text Box 6">
            <a:extLst>
              <a:ext uri="{FF2B5EF4-FFF2-40B4-BE49-F238E27FC236}">
                <a16:creationId xmlns:a16="http://schemas.microsoft.com/office/drawing/2014/main" id="{63E82F1F-5EE5-4E6E-82F9-348628C97B1B}"/>
              </a:ext>
            </a:extLst>
          </p:cNvPr>
          <p:cNvSpPr txBox="1">
            <a:spLocks noChangeArrowheads="1"/>
          </p:cNvSpPr>
          <p:nvPr/>
        </p:nvSpPr>
        <p:spPr bwMode="auto">
          <a:xfrm>
            <a:off x="311150" y="3360738"/>
            <a:ext cx="88328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rPr>
              <a:t>The </a:t>
            </a:r>
            <a:r>
              <a:rPr lang="en-GB" altLang="en-US" b="1">
                <a:solidFill>
                  <a:srgbClr val="010066"/>
                </a:solidFill>
              </a:rPr>
              <a:t>theoretical yield</a:t>
            </a:r>
            <a:r>
              <a:rPr lang="en-GB" altLang="en-US">
                <a:solidFill>
                  <a:srgbClr val="010066"/>
                </a:solidFill>
              </a:rPr>
              <a:t> is the maximum mass of a product expected from the reaction, using reacting masses.</a:t>
            </a:r>
          </a:p>
        </p:txBody>
      </p:sp>
      <p:sp>
        <p:nvSpPr>
          <p:cNvPr id="203783" name="Text Box 7">
            <a:extLst>
              <a:ext uri="{FF2B5EF4-FFF2-40B4-BE49-F238E27FC236}">
                <a16:creationId xmlns:a16="http://schemas.microsoft.com/office/drawing/2014/main" id="{DA670C7E-B4A8-4F0B-AC10-B50DD5D74362}"/>
              </a:ext>
            </a:extLst>
          </p:cNvPr>
          <p:cNvSpPr txBox="1">
            <a:spLocks noChangeArrowheads="1"/>
          </p:cNvSpPr>
          <p:nvPr/>
        </p:nvSpPr>
        <p:spPr bwMode="auto">
          <a:xfrm>
            <a:off x="342900" y="2274888"/>
            <a:ext cx="7845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 calculate the percentage yield, you need to work out the </a:t>
            </a:r>
            <a:r>
              <a:rPr lang="en-GB" altLang="en-US" b="1">
                <a:solidFill>
                  <a:srgbClr val="FF6600"/>
                </a:solidFill>
              </a:rPr>
              <a:t>theoretical yield</a:t>
            </a:r>
            <a:r>
              <a:rPr lang="en-GB" altLang="en-US"/>
              <a:t> and the </a:t>
            </a:r>
            <a:r>
              <a:rPr lang="en-GB" altLang="en-US" b="1">
                <a:solidFill>
                  <a:srgbClr val="FF6600"/>
                </a:solidFill>
              </a:rPr>
              <a:t>actual yield</a:t>
            </a:r>
            <a:r>
              <a:rPr lang="en-GB" altLang="en-US"/>
              <a:t>.</a:t>
            </a:r>
          </a:p>
        </p:txBody>
      </p:sp>
      <p:sp>
        <p:nvSpPr>
          <p:cNvPr id="203786" name="Text Box 10">
            <a:extLst>
              <a:ext uri="{FF2B5EF4-FFF2-40B4-BE49-F238E27FC236}">
                <a16:creationId xmlns:a16="http://schemas.microsoft.com/office/drawing/2014/main" id="{51618718-C99F-4466-AF75-41FA49582F52}"/>
              </a:ext>
            </a:extLst>
          </p:cNvPr>
          <p:cNvSpPr txBox="1">
            <a:spLocks noChangeArrowheads="1"/>
          </p:cNvSpPr>
          <p:nvPr/>
        </p:nvSpPr>
        <p:spPr bwMode="auto">
          <a:xfrm>
            <a:off x="327025" y="4524375"/>
            <a:ext cx="8059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rPr>
              <a:t>The </a:t>
            </a:r>
            <a:r>
              <a:rPr lang="en-GB" altLang="en-US" b="1">
                <a:solidFill>
                  <a:srgbClr val="010066"/>
                </a:solidFill>
              </a:rPr>
              <a:t>actual yield</a:t>
            </a:r>
            <a:r>
              <a:rPr lang="en-GB" altLang="en-US">
                <a:solidFill>
                  <a:srgbClr val="010066"/>
                </a:solidFill>
              </a:rPr>
              <a:t> is the mass of the product that is actually obtained from the real chemical reaction.</a:t>
            </a:r>
          </a:p>
        </p:txBody>
      </p:sp>
      <p:sp>
        <p:nvSpPr>
          <p:cNvPr id="15366" name="Text Box 11">
            <a:extLst>
              <a:ext uri="{FF2B5EF4-FFF2-40B4-BE49-F238E27FC236}">
                <a16:creationId xmlns:a16="http://schemas.microsoft.com/office/drawing/2014/main" id="{23C4BC2E-65FE-47C5-BB51-977C0A104FE6}"/>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a:t>
            </a:r>
            <a:r>
              <a:rPr lang="en-GB" altLang="en-US" b="1">
                <a:solidFill>
                  <a:srgbClr val="FF6600"/>
                </a:solidFill>
              </a:rPr>
              <a:t>percentage yield</a:t>
            </a:r>
            <a:r>
              <a:rPr lang="en-GB" altLang="en-US">
                <a:solidFill>
                  <a:srgbClr val="FF6600"/>
                </a:solidFill>
              </a:rPr>
              <a:t> </a:t>
            </a:r>
            <a:r>
              <a:rPr lang="en-GB" altLang="en-US">
                <a:solidFill>
                  <a:srgbClr val="010066"/>
                </a:solidFill>
              </a:rPr>
              <a:t>of a chemical reaction shows how much of a useful product was actually made compared with the amount of product that was expected.</a:t>
            </a:r>
          </a:p>
        </p:txBody>
      </p:sp>
      <p:sp>
        <p:nvSpPr>
          <p:cNvPr id="203788" name="Text Box 12">
            <a:extLst>
              <a:ext uri="{FF2B5EF4-FFF2-40B4-BE49-F238E27FC236}">
                <a16:creationId xmlns:a16="http://schemas.microsoft.com/office/drawing/2014/main" id="{FE1018BC-F2B7-4B52-B046-DAB9A078D48C}"/>
              </a:ext>
            </a:extLst>
          </p:cNvPr>
          <p:cNvSpPr txBox="1">
            <a:spLocks noChangeArrowheads="1"/>
          </p:cNvSpPr>
          <p:nvPr/>
        </p:nvSpPr>
        <p:spPr bwMode="auto">
          <a:xfrm>
            <a:off x="342900" y="5578298"/>
            <a:ext cx="8462433" cy="461962"/>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None/>
            </a:pPr>
            <a:r>
              <a:rPr lang="en-GB" altLang="en-US" dirty="0"/>
              <a:t>Why is the actual yield usually less than the theoretical yield?</a:t>
            </a:r>
          </a:p>
        </p:txBody>
      </p:sp>
      <p:pic>
        <p:nvPicPr>
          <p:cNvPr id="10" name="Picture 8">
            <a:hlinkClick r:id="" action="ppaction://hlinkshowjump?jump=nextslide"/>
            <a:extLst>
              <a:ext uri="{FF2B5EF4-FFF2-40B4-BE49-F238E27FC236}">
                <a16:creationId xmlns:a16="http://schemas.microsoft.com/office/drawing/2014/main" id="{82E7E05E-712B-46F8-84D1-63895FC37C1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3E280BC-B3EA-4AC2-AE8B-3CE026018EC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945C2405-98D3-4F81-8B2E-6062B7A2EAC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378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378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378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2" grpId="0"/>
      <p:bldP spid="203783" grpId="0"/>
      <p:bldP spid="203786" grpId="0"/>
      <p:bldP spid="2037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4640A32F-237C-498C-8420-3A6316E00FE5}"/>
              </a:ext>
            </a:extLst>
          </p:cNvPr>
          <p:cNvSpPr>
            <a:spLocks noGrp="1" noChangeArrowheads="1"/>
          </p:cNvSpPr>
          <p:nvPr>
            <p:ph type="title"/>
          </p:nvPr>
        </p:nvSpPr>
        <p:spPr/>
        <p:txBody>
          <a:bodyPr/>
          <a:lstStyle/>
          <a:p>
            <a:r>
              <a:rPr lang="en-GB" altLang="en-US" dirty="0"/>
              <a:t>What factors affect the actual yield?</a:t>
            </a:r>
            <a:endParaRPr lang="en-US" altLang="en-US" dirty="0"/>
          </a:p>
        </p:txBody>
      </p:sp>
      <p:pic>
        <p:nvPicPr>
          <p:cNvPr id="7" name="Picture 6">
            <a:hlinkClick r:id="" action="ppaction://hlinkshowjump?jump=nextslide"/>
            <a:extLst>
              <a:ext uri="{FF2B5EF4-FFF2-40B4-BE49-F238E27FC236}">
                <a16:creationId xmlns:a16="http://schemas.microsoft.com/office/drawing/2014/main" id="{1625D3D8-6805-4944-8869-4B2CF733BCA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B95DA30-5A2A-46CD-959F-252F63881257}"/>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8686B92-855F-4D69-8A4B-95CB8FA103B1}"/>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F573A2B-9DFD-4EB3-B697-2255E83BE33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5">
            <a:extLst>
              <a:ext uri="{FF2B5EF4-FFF2-40B4-BE49-F238E27FC236}">
                <a16:creationId xmlns:a16="http://schemas.microsoft.com/office/drawing/2014/main" id="{25ABE1D1-260D-4EAF-8DA8-2E776BEFDE2C}"/>
              </a:ext>
            </a:extLst>
          </p:cNvPr>
          <p:cNvSpPr>
            <a:spLocks noChangeArrowheads="1"/>
          </p:cNvSpPr>
          <p:nvPr/>
        </p:nvSpPr>
        <p:spPr bwMode="auto">
          <a:xfrm>
            <a:off x="2589213" y="1709738"/>
            <a:ext cx="3846512" cy="538162"/>
          </a:xfrm>
          <a:prstGeom prst="roundRect">
            <a:avLst>
              <a:gd name="adj" fmla="val 102"/>
            </a:avLst>
          </a:prstGeom>
          <a:solidFill>
            <a:srgbClr val="FF6600"/>
          </a:solidFill>
          <a:ln w="38100" algn="ctr">
            <a:solidFill>
              <a:srgbClr val="FF6600"/>
            </a:solidFill>
            <a:round/>
            <a:headEnd/>
            <a:tailEnd/>
          </a:ln>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6387" name="Title 1">
            <a:extLst>
              <a:ext uri="{FF2B5EF4-FFF2-40B4-BE49-F238E27FC236}">
                <a16:creationId xmlns:a16="http://schemas.microsoft.com/office/drawing/2014/main" id="{0BCFF11C-2162-47C3-BEAD-F16C89704077}"/>
              </a:ext>
            </a:extLst>
          </p:cNvPr>
          <p:cNvSpPr>
            <a:spLocks noGrp="1"/>
          </p:cNvSpPr>
          <p:nvPr>
            <p:ph type="title"/>
          </p:nvPr>
        </p:nvSpPr>
        <p:spPr/>
        <p:txBody>
          <a:bodyPr/>
          <a:lstStyle/>
          <a:p>
            <a:r>
              <a:rPr lang="en-GB" altLang="en-US"/>
              <a:t>How is theoretical yield calculated?</a:t>
            </a:r>
          </a:p>
        </p:txBody>
      </p:sp>
      <p:sp>
        <p:nvSpPr>
          <p:cNvPr id="16388" name="Rectangle 3">
            <a:extLst>
              <a:ext uri="{FF2B5EF4-FFF2-40B4-BE49-F238E27FC236}">
                <a16:creationId xmlns:a16="http://schemas.microsoft.com/office/drawing/2014/main" id="{13F31AE8-8BFE-4A76-AE67-F4BE516F9DF8}"/>
              </a:ext>
            </a:extLst>
          </p:cNvPr>
          <p:cNvSpPr>
            <a:spLocks noChangeArrowheads="1"/>
          </p:cNvSpPr>
          <p:nvPr/>
        </p:nvSpPr>
        <p:spPr bwMode="auto">
          <a:xfrm>
            <a:off x="2589213" y="1733550"/>
            <a:ext cx="3846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2H</a:t>
            </a:r>
            <a:r>
              <a:rPr lang="en-GB" altLang="en-US" b="1" baseline="-25000">
                <a:solidFill>
                  <a:schemeClr val="bg1"/>
                </a:solidFill>
              </a:rPr>
              <a:t>2 (g)</a:t>
            </a:r>
            <a:r>
              <a:rPr lang="en-GB" altLang="en-US" b="1">
                <a:solidFill>
                  <a:schemeClr val="bg1"/>
                </a:solidFill>
              </a:rPr>
              <a:t> + O</a:t>
            </a:r>
            <a:r>
              <a:rPr lang="en-GB" altLang="en-US" b="1" baseline="-25000">
                <a:solidFill>
                  <a:schemeClr val="bg1"/>
                </a:solidFill>
              </a:rPr>
              <a:t>2 (g)</a:t>
            </a:r>
            <a:r>
              <a:rPr lang="en-GB" altLang="en-US" b="1">
                <a:solidFill>
                  <a:schemeClr val="bg1"/>
                </a:solidFill>
              </a:rPr>
              <a:t> → 2H</a:t>
            </a:r>
            <a:r>
              <a:rPr lang="en-GB" altLang="en-US" b="1" baseline="-25000">
                <a:solidFill>
                  <a:schemeClr val="bg1"/>
                </a:solidFill>
              </a:rPr>
              <a:t>2</a:t>
            </a:r>
            <a:r>
              <a:rPr lang="en-GB" altLang="en-US" b="1">
                <a:solidFill>
                  <a:schemeClr val="bg1"/>
                </a:solidFill>
              </a:rPr>
              <a:t>O</a:t>
            </a:r>
            <a:r>
              <a:rPr lang="en-GB" altLang="en-US" b="1" baseline="-25000">
                <a:solidFill>
                  <a:schemeClr val="bg1"/>
                </a:solidFill>
              </a:rPr>
              <a:t> (l)</a:t>
            </a:r>
            <a:endParaRPr lang="en-GB" altLang="en-US" b="1">
              <a:solidFill>
                <a:schemeClr val="bg1"/>
              </a:solidFill>
            </a:endParaRPr>
          </a:p>
        </p:txBody>
      </p:sp>
      <p:sp>
        <p:nvSpPr>
          <p:cNvPr id="16390" name="Rectangle 6">
            <a:extLst>
              <a:ext uri="{FF2B5EF4-FFF2-40B4-BE49-F238E27FC236}">
                <a16:creationId xmlns:a16="http://schemas.microsoft.com/office/drawing/2014/main" id="{B53571B5-2967-4A72-978C-53A385FF27CD}"/>
              </a:ext>
            </a:extLst>
          </p:cNvPr>
          <p:cNvSpPr>
            <a:spLocks noChangeArrowheads="1"/>
          </p:cNvSpPr>
          <p:nvPr/>
        </p:nvSpPr>
        <p:spPr bwMode="auto">
          <a:xfrm>
            <a:off x="342900" y="784225"/>
            <a:ext cx="8189913"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Calculate the theoretical yield when 10 grams of hydrogen react with excess oxygen to produce water.</a:t>
            </a:r>
          </a:p>
        </p:txBody>
      </p:sp>
      <p:sp>
        <p:nvSpPr>
          <p:cNvPr id="16392" name="Rectangle 87">
            <a:extLst>
              <a:ext uri="{FF2B5EF4-FFF2-40B4-BE49-F238E27FC236}">
                <a16:creationId xmlns:a16="http://schemas.microsoft.com/office/drawing/2014/main" id="{E5B96477-874F-43D6-BC7C-35860099FB7F}"/>
              </a:ext>
            </a:extLst>
          </p:cNvPr>
          <p:cNvSpPr>
            <a:spLocks noChangeArrowheads="1"/>
          </p:cNvSpPr>
          <p:nvPr/>
        </p:nvSpPr>
        <p:spPr bwMode="auto">
          <a:xfrm>
            <a:off x="342900" y="2314575"/>
            <a:ext cx="8361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1) </a:t>
            </a:r>
            <a:r>
              <a:rPr lang="en-GB" altLang="en-US"/>
              <a:t>Convert from grams of hydrogen (H</a:t>
            </a:r>
            <a:r>
              <a:rPr lang="en-GB" altLang="en-US" baseline="-25000"/>
              <a:t>2</a:t>
            </a:r>
            <a:r>
              <a:rPr lang="en-GB" altLang="en-US"/>
              <a:t>) to moles.</a:t>
            </a:r>
          </a:p>
        </p:txBody>
      </p:sp>
      <p:sp>
        <p:nvSpPr>
          <p:cNvPr id="16393" name="Rectangle 9">
            <a:extLst>
              <a:ext uri="{FF2B5EF4-FFF2-40B4-BE49-F238E27FC236}">
                <a16:creationId xmlns:a16="http://schemas.microsoft.com/office/drawing/2014/main" id="{0D7A633E-2A4C-4737-9294-6638C9BCCAB9}"/>
              </a:ext>
            </a:extLst>
          </p:cNvPr>
          <p:cNvSpPr>
            <a:spLocks noChangeArrowheads="1"/>
          </p:cNvSpPr>
          <p:nvPr/>
        </p:nvSpPr>
        <p:spPr bwMode="auto">
          <a:xfrm>
            <a:off x="342900" y="35750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2) </a:t>
            </a:r>
            <a:r>
              <a:rPr lang="en-GB" altLang="en-US"/>
              <a:t>Use the coefficients in the balanced equation to find the ratio of hydrogen to water</a:t>
            </a:r>
            <a:r>
              <a:rPr lang="en-GB" altLang="en-US">
                <a:solidFill>
                  <a:srgbClr val="002060"/>
                </a:solidFill>
              </a:rPr>
              <a:t>.</a:t>
            </a:r>
          </a:p>
        </p:txBody>
      </p:sp>
      <p:sp>
        <p:nvSpPr>
          <p:cNvPr id="16394" name="Rectangle 104">
            <a:extLst>
              <a:ext uri="{FF2B5EF4-FFF2-40B4-BE49-F238E27FC236}">
                <a16:creationId xmlns:a16="http://schemas.microsoft.com/office/drawing/2014/main" id="{4E08F334-ABF9-4FFD-906B-FD568A90E6EC}"/>
              </a:ext>
            </a:extLst>
          </p:cNvPr>
          <p:cNvSpPr>
            <a:spLocks noChangeArrowheads="1"/>
          </p:cNvSpPr>
          <p:nvPr/>
        </p:nvSpPr>
        <p:spPr bwMode="auto">
          <a:xfrm>
            <a:off x="342900" y="5167313"/>
            <a:ext cx="81899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3) </a:t>
            </a:r>
            <a:r>
              <a:rPr lang="en-GB" altLang="en-US"/>
              <a:t>Then convert from moles of water to grams of water.</a:t>
            </a:r>
          </a:p>
        </p:txBody>
      </p:sp>
      <p:sp>
        <p:nvSpPr>
          <p:cNvPr id="11" name="Rectangle 86">
            <a:extLst>
              <a:ext uri="{FF2B5EF4-FFF2-40B4-BE49-F238E27FC236}">
                <a16:creationId xmlns:a16="http://schemas.microsoft.com/office/drawing/2014/main" id="{125A4669-0883-4CA2-B16E-718DEAA607BA}"/>
              </a:ext>
            </a:extLst>
          </p:cNvPr>
          <p:cNvSpPr>
            <a:spLocks noChangeArrowheads="1"/>
          </p:cNvSpPr>
          <p:nvPr/>
        </p:nvSpPr>
        <p:spPr bwMode="auto">
          <a:xfrm>
            <a:off x="700088" y="2730500"/>
            <a:ext cx="5438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moles H</a:t>
            </a:r>
            <a:r>
              <a:rPr lang="en-GB" altLang="en-US" baseline="-25000"/>
              <a:t>2 </a:t>
            </a:r>
            <a:r>
              <a:rPr lang="en-GB" altLang="en-US"/>
              <a:t>= mass of H</a:t>
            </a:r>
            <a:r>
              <a:rPr lang="en-GB" altLang="en-US" baseline="-25000"/>
              <a:t>2</a:t>
            </a:r>
            <a:r>
              <a:rPr lang="en-GB" altLang="en-US"/>
              <a:t> (g) ÷ r.f.m of H</a:t>
            </a:r>
            <a:r>
              <a:rPr lang="en-GB" altLang="en-US" baseline="-25000"/>
              <a:t>2</a:t>
            </a:r>
            <a:r>
              <a:rPr lang="en-GB" altLang="en-US"/>
              <a:t> </a:t>
            </a:r>
          </a:p>
        </p:txBody>
      </p:sp>
      <p:sp>
        <p:nvSpPr>
          <p:cNvPr id="12" name="Rectangle 85">
            <a:extLst>
              <a:ext uri="{FF2B5EF4-FFF2-40B4-BE49-F238E27FC236}">
                <a16:creationId xmlns:a16="http://schemas.microsoft.com/office/drawing/2014/main" id="{8B14B0DB-4422-4C37-99E5-2556926F797C}"/>
              </a:ext>
            </a:extLst>
          </p:cNvPr>
          <p:cNvSpPr>
            <a:spLocks noChangeArrowheads="1"/>
          </p:cNvSpPr>
          <p:nvPr/>
        </p:nvSpPr>
        <p:spPr bwMode="auto">
          <a:xfrm>
            <a:off x="1981200" y="3133725"/>
            <a:ext cx="1555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10 ÷ 2</a:t>
            </a:r>
          </a:p>
        </p:txBody>
      </p:sp>
      <p:sp>
        <p:nvSpPr>
          <p:cNvPr id="13" name="Rectangle 84">
            <a:extLst>
              <a:ext uri="{FF2B5EF4-FFF2-40B4-BE49-F238E27FC236}">
                <a16:creationId xmlns:a16="http://schemas.microsoft.com/office/drawing/2014/main" id="{C34E0515-A9DD-4E0E-A5B9-EA250F0E0620}"/>
              </a:ext>
            </a:extLst>
          </p:cNvPr>
          <p:cNvSpPr>
            <a:spLocks noChangeArrowheads="1"/>
          </p:cNvSpPr>
          <p:nvPr/>
        </p:nvSpPr>
        <p:spPr bwMode="auto">
          <a:xfrm>
            <a:off x="3311525" y="3124200"/>
            <a:ext cx="3136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t>5 moles</a:t>
            </a:r>
          </a:p>
        </p:txBody>
      </p:sp>
      <p:sp>
        <p:nvSpPr>
          <p:cNvPr id="14" name="Rectangle 83">
            <a:extLst>
              <a:ext uri="{FF2B5EF4-FFF2-40B4-BE49-F238E27FC236}">
                <a16:creationId xmlns:a16="http://schemas.microsoft.com/office/drawing/2014/main" id="{6D37026F-CEE4-4E56-A303-266027C44358}"/>
              </a:ext>
            </a:extLst>
          </p:cNvPr>
          <p:cNvSpPr>
            <a:spLocks noChangeArrowheads="1"/>
          </p:cNvSpPr>
          <p:nvPr/>
        </p:nvSpPr>
        <p:spPr bwMode="auto">
          <a:xfrm>
            <a:off x="696913" y="4357688"/>
            <a:ext cx="2079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moles H</a:t>
            </a:r>
            <a:r>
              <a:rPr lang="en-GB" altLang="en-US" baseline="-25000"/>
              <a:t>2</a:t>
            </a:r>
            <a:r>
              <a:rPr lang="en-GB" altLang="en-US"/>
              <a:t> = 2</a:t>
            </a:r>
          </a:p>
        </p:txBody>
      </p:sp>
      <p:sp>
        <p:nvSpPr>
          <p:cNvPr id="15" name="Rectangle 82">
            <a:extLst>
              <a:ext uri="{FF2B5EF4-FFF2-40B4-BE49-F238E27FC236}">
                <a16:creationId xmlns:a16="http://schemas.microsoft.com/office/drawing/2014/main" id="{95750055-2BA0-4B10-A529-5211DC9CABE5}"/>
              </a:ext>
            </a:extLst>
          </p:cNvPr>
          <p:cNvSpPr>
            <a:spLocks noChangeArrowheads="1"/>
          </p:cNvSpPr>
          <p:nvPr/>
        </p:nvSpPr>
        <p:spPr bwMode="auto">
          <a:xfrm>
            <a:off x="696913" y="4727575"/>
            <a:ext cx="22717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moles H</a:t>
            </a:r>
            <a:r>
              <a:rPr lang="en-GB" altLang="en-US" baseline="-25000"/>
              <a:t>2</a:t>
            </a:r>
            <a:r>
              <a:rPr lang="en-GB" altLang="en-US"/>
              <a:t>O = 2</a:t>
            </a:r>
          </a:p>
        </p:txBody>
      </p:sp>
      <p:sp>
        <p:nvSpPr>
          <p:cNvPr id="16" name="Rectangle 81">
            <a:extLst>
              <a:ext uri="{FF2B5EF4-FFF2-40B4-BE49-F238E27FC236}">
                <a16:creationId xmlns:a16="http://schemas.microsoft.com/office/drawing/2014/main" id="{CBB04E74-4F83-49FC-A7A3-ABA386710FF8}"/>
              </a:ext>
            </a:extLst>
          </p:cNvPr>
          <p:cNvSpPr>
            <a:spLocks noChangeArrowheads="1"/>
          </p:cNvSpPr>
          <p:nvPr/>
        </p:nvSpPr>
        <p:spPr bwMode="auto">
          <a:xfrm>
            <a:off x="3657600" y="4478338"/>
            <a:ext cx="3687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ratio of H</a:t>
            </a:r>
            <a:r>
              <a:rPr lang="en-GB" altLang="en-US" b="1" baseline="-25000"/>
              <a:t>2</a:t>
            </a:r>
            <a:r>
              <a:rPr lang="en-GB" altLang="en-US" b="1"/>
              <a:t> : H</a:t>
            </a:r>
            <a:r>
              <a:rPr lang="en-GB" altLang="en-US" b="1" baseline="-25000"/>
              <a:t>2</a:t>
            </a:r>
            <a:r>
              <a:rPr lang="en-GB" altLang="en-US" b="1"/>
              <a:t>O = 1</a:t>
            </a:r>
            <a:r>
              <a:rPr lang="en-GB" altLang="en-US" sz="1000" b="1"/>
              <a:t> </a:t>
            </a:r>
            <a:r>
              <a:rPr lang="en-GB" altLang="en-US" b="1"/>
              <a:t>:</a:t>
            </a:r>
            <a:r>
              <a:rPr lang="en-GB" altLang="en-US" sz="1000" b="1"/>
              <a:t> </a:t>
            </a:r>
            <a:r>
              <a:rPr lang="en-GB" altLang="en-US" b="1"/>
              <a:t>1 </a:t>
            </a:r>
          </a:p>
        </p:txBody>
      </p:sp>
      <p:sp>
        <p:nvSpPr>
          <p:cNvPr id="17" name="Rectangle 103">
            <a:extLst>
              <a:ext uri="{FF2B5EF4-FFF2-40B4-BE49-F238E27FC236}">
                <a16:creationId xmlns:a16="http://schemas.microsoft.com/office/drawing/2014/main" id="{8D125024-8FA4-4639-A920-2B3DBCBCCB29}"/>
              </a:ext>
            </a:extLst>
          </p:cNvPr>
          <p:cNvSpPr>
            <a:spLocks noChangeArrowheads="1"/>
          </p:cNvSpPr>
          <p:nvPr/>
        </p:nvSpPr>
        <p:spPr bwMode="auto">
          <a:xfrm>
            <a:off x="696913" y="5581650"/>
            <a:ext cx="5521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mass of H</a:t>
            </a:r>
            <a:r>
              <a:rPr lang="en-GB" altLang="en-US" baseline="-25000"/>
              <a:t>2</a:t>
            </a:r>
            <a:r>
              <a:rPr lang="en-GB" altLang="en-US"/>
              <a:t>O (g) = moles × r.f.m of H</a:t>
            </a:r>
            <a:r>
              <a:rPr lang="en-GB" altLang="en-US" baseline="-25000"/>
              <a:t>2</a:t>
            </a:r>
            <a:r>
              <a:rPr lang="en-GB" altLang="en-US"/>
              <a:t>O</a:t>
            </a:r>
          </a:p>
        </p:txBody>
      </p:sp>
      <p:sp>
        <p:nvSpPr>
          <p:cNvPr id="18" name="Rectangle 102">
            <a:extLst>
              <a:ext uri="{FF2B5EF4-FFF2-40B4-BE49-F238E27FC236}">
                <a16:creationId xmlns:a16="http://schemas.microsoft.com/office/drawing/2014/main" id="{EA4E98C5-1C25-47E5-9015-A1DCF57853B6}"/>
              </a:ext>
            </a:extLst>
          </p:cNvPr>
          <p:cNvSpPr>
            <a:spLocks noChangeArrowheads="1"/>
          </p:cNvSpPr>
          <p:nvPr/>
        </p:nvSpPr>
        <p:spPr bwMode="auto">
          <a:xfrm>
            <a:off x="2897188" y="6011863"/>
            <a:ext cx="2298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5 × 18</a:t>
            </a:r>
          </a:p>
        </p:txBody>
      </p:sp>
      <p:sp>
        <p:nvSpPr>
          <p:cNvPr id="19" name="Rectangle 101">
            <a:extLst>
              <a:ext uri="{FF2B5EF4-FFF2-40B4-BE49-F238E27FC236}">
                <a16:creationId xmlns:a16="http://schemas.microsoft.com/office/drawing/2014/main" id="{42C1017B-D38C-470E-9DAB-A9F81C3FDF49}"/>
              </a:ext>
            </a:extLst>
          </p:cNvPr>
          <p:cNvSpPr>
            <a:spLocks noChangeArrowheads="1"/>
          </p:cNvSpPr>
          <p:nvPr/>
        </p:nvSpPr>
        <p:spPr bwMode="auto">
          <a:xfrm>
            <a:off x="4227513" y="6005513"/>
            <a:ext cx="2298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solidFill>
                  <a:srgbClr val="FF6600"/>
                </a:solidFill>
              </a:rPr>
              <a:t>90</a:t>
            </a:r>
            <a:r>
              <a:rPr lang="en-GB" altLang="en-US" sz="1000" b="1">
                <a:solidFill>
                  <a:srgbClr val="FF6600"/>
                </a:solidFill>
              </a:rPr>
              <a:t> </a:t>
            </a:r>
            <a:r>
              <a:rPr lang="en-GB" altLang="en-US" b="1">
                <a:solidFill>
                  <a:srgbClr val="FF6600"/>
                </a:solidFill>
              </a:rPr>
              <a:t>g</a:t>
            </a:r>
          </a:p>
        </p:txBody>
      </p:sp>
      <p:pic>
        <p:nvPicPr>
          <p:cNvPr id="21" name="Picture 8">
            <a:hlinkClick r:id="" action="ppaction://hlinkshowjump?jump=nextslide"/>
            <a:extLst>
              <a:ext uri="{FF2B5EF4-FFF2-40B4-BE49-F238E27FC236}">
                <a16:creationId xmlns:a16="http://schemas.microsoft.com/office/drawing/2014/main" id="{B784631C-6DFB-41D1-A524-4EE42E5E859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F6B35BB4-149F-45A9-A94C-4763480FFAA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9">
            <a:extLst>
              <a:ext uri="{FF2B5EF4-FFF2-40B4-BE49-F238E27FC236}">
                <a16:creationId xmlns:a16="http://schemas.microsoft.com/office/drawing/2014/main" id="{98AAD43E-55EC-4F67-B80E-83B2727B2DD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9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39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2" grpId="0"/>
      <p:bldP spid="16393" grpId="0"/>
      <p:bldP spid="16394" grpId="0"/>
      <p:bldP spid="11" grpId="0"/>
      <p:bldP spid="12" grpId="0"/>
      <p:bldP spid="13" grpId="0"/>
      <p:bldP spid="14" grpId="0"/>
      <p:bldP spid="15" grpId="0"/>
      <p:bldP spid="16" grpId="0"/>
      <p:bldP spid="17"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7" descr="Book_red1.png">
            <a:extLst>
              <a:ext uri="{FF2B5EF4-FFF2-40B4-BE49-F238E27FC236}">
                <a16:creationId xmlns:a16="http://schemas.microsoft.com/office/drawing/2014/main" id="{7BB067A8-7482-4A63-A860-C632485AD7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784225"/>
            <a:ext cx="9144000" cy="525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3">
            <a:extLst>
              <a:ext uri="{FF2B5EF4-FFF2-40B4-BE49-F238E27FC236}">
                <a16:creationId xmlns:a16="http://schemas.microsoft.com/office/drawing/2014/main" id="{C684E6BC-43BA-447E-B254-1F8F788AC9ED}"/>
              </a:ext>
            </a:extLst>
          </p:cNvPr>
          <p:cNvSpPr>
            <a:spLocks noGrp="1" noChangeArrowheads="1"/>
          </p:cNvSpPr>
          <p:nvPr>
            <p:ph type="title"/>
          </p:nvPr>
        </p:nvSpPr>
        <p:spPr/>
        <p:txBody>
          <a:bodyPr/>
          <a:lstStyle/>
          <a:p>
            <a:r>
              <a:rPr lang="en-GB" altLang="en-US"/>
              <a:t>How is percentage yield calculated?</a:t>
            </a:r>
            <a:endParaRPr lang="en-US" altLang="en-US"/>
          </a:p>
        </p:txBody>
      </p:sp>
      <p:sp>
        <p:nvSpPr>
          <p:cNvPr id="207877" name="Text Box 5">
            <a:extLst>
              <a:ext uri="{FF2B5EF4-FFF2-40B4-BE49-F238E27FC236}">
                <a16:creationId xmlns:a16="http://schemas.microsoft.com/office/drawing/2014/main" id="{1549B45C-25C0-48B6-9D51-2F89BEFAE653}"/>
              </a:ext>
            </a:extLst>
          </p:cNvPr>
          <p:cNvSpPr txBox="1">
            <a:spLocks noChangeArrowheads="1"/>
          </p:cNvSpPr>
          <p:nvPr/>
        </p:nvSpPr>
        <p:spPr bwMode="auto">
          <a:xfrm>
            <a:off x="342900" y="4270375"/>
            <a:ext cx="7829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percentage yield is always less than 100%.</a:t>
            </a:r>
          </a:p>
        </p:txBody>
      </p:sp>
      <p:sp>
        <p:nvSpPr>
          <p:cNvPr id="207878" name="Text Box 6">
            <a:extLst>
              <a:ext uri="{FF2B5EF4-FFF2-40B4-BE49-F238E27FC236}">
                <a16:creationId xmlns:a16="http://schemas.microsoft.com/office/drawing/2014/main" id="{869FF0CF-0AF0-42C6-BF4F-309603CE005F}"/>
              </a:ext>
            </a:extLst>
          </p:cNvPr>
          <p:cNvSpPr txBox="1">
            <a:spLocks noChangeArrowheads="1"/>
          </p:cNvSpPr>
          <p:nvPr/>
        </p:nvSpPr>
        <p:spPr bwMode="auto">
          <a:xfrm>
            <a:off x="342900" y="2239963"/>
            <a:ext cx="8418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equation for working out the percentage yield is:</a:t>
            </a:r>
            <a:endParaRPr lang="en-GB" altLang="en-US"/>
          </a:p>
        </p:txBody>
      </p:sp>
      <p:sp>
        <p:nvSpPr>
          <p:cNvPr id="207879" name="Text Box 7">
            <a:extLst>
              <a:ext uri="{FF2B5EF4-FFF2-40B4-BE49-F238E27FC236}">
                <a16:creationId xmlns:a16="http://schemas.microsoft.com/office/drawing/2014/main" id="{8E074316-6538-445E-92CB-435B92E86450}"/>
              </a:ext>
            </a:extLst>
          </p:cNvPr>
          <p:cNvSpPr txBox="1">
            <a:spLocks noChangeArrowheads="1"/>
          </p:cNvSpPr>
          <p:nvPr/>
        </p:nvSpPr>
        <p:spPr bwMode="auto">
          <a:xfrm>
            <a:off x="342900" y="4938007"/>
            <a:ext cx="5938838"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Why is the percentage yield never 100%?</a:t>
            </a:r>
            <a:endParaRPr lang="en-GB" altLang="en-US" sz="1200">
              <a:solidFill>
                <a:srgbClr val="010066"/>
              </a:solidFill>
            </a:endParaRPr>
          </a:p>
        </p:txBody>
      </p:sp>
      <p:sp>
        <p:nvSpPr>
          <p:cNvPr id="207880" name="Text Box 8">
            <a:extLst>
              <a:ext uri="{FF2B5EF4-FFF2-40B4-BE49-F238E27FC236}">
                <a16:creationId xmlns:a16="http://schemas.microsoft.com/office/drawing/2014/main" id="{73D1B01C-9BAA-4E0B-88C8-0F22F13F4615}"/>
              </a:ext>
            </a:extLst>
          </p:cNvPr>
          <p:cNvSpPr txBox="1">
            <a:spLocks noChangeArrowheads="1"/>
          </p:cNvSpPr>
          <p:nvPr/>
        </p:nvSpPr>
        <p:spPr bwMode="auto">
          <a:xfrm>
            <a:off x="342900" y="5650794"/>
            <a:ext cx="8658225"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What does it mean if the percentage yield of a reaction is 0%?</a:t>
            </a:r>
            <a:endParaRPr lang="en-GB" altLang="en-US" dirty="0"/>
          </a:p>
        </p:txBody>
      </p:sp>
      <p:sp>
        <p:nvSpPr>
          <p:cNvPr id="207882" name="AutoShape 10">
            <a:extLst>
              <a:ext uri="{FF2B5EF4-FFF2-40B4-BE49-F238E27FC236}">
                <a16:creationId xmlns:a16="http://schemas.microsoft.com/office/drawing/2014/main" id="{1D20814A-EFCA-4AE5-8D9E-1B31080DA8B9}"/>
              </a:ext>
            </a:extLst>
          </p:cNvPr>
          <p:cNvSpPr>
            <a:spLocks noChangeArrowheads="1"/>
          </p:cNvSpPr>
          <p:nvPr/>
        </p:nvSpPr>
        <p:spPr bwMode="auto">
          <a:xfrm>
            <a:off x="342900" y="2989263"/>
            <a:ext cx="7343775" cy="1062037"/>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endParaRPr lang="en-GB" altLang="en-US"/>
          </a:p>
        </p:txBody>
      </p:sp>
      <p:sp>
        <p:nvSpPr>
          <p:cNvPr id="207883" name="Text Box 11">
            <a:extLst>
              <a:ext uri="{FF2B5EF4-FFF2-40B4-BE49-F238E27FC236}">
                <a16:creationId xmlns:a16="http://schemas.microsoft.com/office/drawing/2014/main" id="{4A1C2EDB-0B98-4ADB-902A-1442CAEFB150}"/>
              </a:ext>
            </a:extLst>
          </p:cNvPr>
          <p:cNvSpPr txBox="1">
            <a:spLocks noChangeArrowheads="1"/>
          </p:cNvSpPr>
          <p:nvPr/>
        </p:nvSpPr>
        <p:spPr bwMode="auto">
          <a:xfrm>
            <a:off x="536575" y="3292475"/>
            <a:ext cx="2589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percentage yield</a:t>
            </a:r>
          </a:p>
        </p:txBody>
      </p:sp>
      <p:sp>
        <p:nvSpPr>
          <p:cNvPr id="207884" name="Text Box 12">
            <a:extLst>
              <a:ext uri="{FF2B5EF4-FFF2-40B4-BE49-F238E27FC236}">
                <a16:creationId xmlns:a16="http://schemas.microsoft.com/office/drawing/2014/main" id="{1CD87AEE-3CD0-4E70-B7F6-A7F0550455E2}"/>
              </a:ext>
            </a:extLst>
          </p:cNvPr>
          <p:cNvSpPr txBox="1">
            <a:spLocks noChangeArrowheads="1"/>
          </p:cNvSpPr>
          <p:nvPr/>
        </p:nvSpPr>
        <p:spPr bwMode="auto">
          <a:xfrm>
            <a:off x="3232150" y="3292475"/>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a:t>
            </a:r>
          </a:p>
        </p:txBody>
      </p:sp>
      <p:sp>
        <p:nvSpPr>
          <p:cNvPr id="207885" name="Text Box 13">
            <a:extLst>
              <a:ext uri="{FF2B5EF4-FFF2-40B4-BE49-F238E27FC236}">
                <a16:creationId xmlns:a16="http://schemas.microsoft.com/office/drawing/2014/main" id="{169051D8-2E04-4931-8619-6F421F809B82}"/>
              </a:ext>
            </a:extLst>
          </p:cNvPr>
          <p:cNvSpPr txBox="1">
            <a:spLocks noChangeArrowheads="1"/>
          </p:cNvSpPr>
          <p:nvPr/>
        </p:nvSpPr>
        <p:spPr bwMode="auto">
          <a:xfrm>
            <a:off x="6292850" y="3292475"/>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a:t>
            </a:r>
          </a:p>
        </p:txBody>
      </p:sp>
      <p:sp>
        <p:nvSpPr>
          <p:cNvPr id="207886" name="Text Box 14">
            <a:extLst>
              <a:ext uri="{FF2B5EF4-FFF2-40B4-BE49-F238E27FC236}">
                <a16:creationId xmlns:a16="http://schemas.microsoft.com/office/drawing/2014/main" id="{A7C3E427-1F22-47D3-83A5-EB0839ADAA7A}"/>
              </a:ext>
            </a:extLst>
          </p:cNvPr>
          <p:cNvSpPr txBox="1">
            <a:spLocks noChangeArrowheads="1"/>
          </p:cNvSpPr>
          <p:nvPr/>
        </p:nvSpPr>
        <p:spPr bwMode="auto">
          <a:xfrm>
            <a:off x="3684588" y="3019425"/>
            <a:ext cx="25273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chemeClr val="bg1"/>
                </a:solidFill>
              </a:rPr>
              <a:t>actual yield</a:t>
            </a:r>
          </a:p>
          <a:p>
            <a:pPr algn="ctr" eaLnBrk="1" hangingPunct="1">
              <a:spcBef>
                <a:spcPct val="50000"/>
              </a:spcBef>
            </a:pPr>
            <a:r>
              <a:rPr lang="en-GB" altLang="en-US" b="1">
                <a:solidFill>
                  <a:schemeClr val="bg1"/>
                </a:solidFill>
              </a:rPr>
              <a:t>theoretical yield</a:t>
            </a:r>
          </a:p>
        </p:txBody>
      </p:sp>
      <p:sp>
        <p:nvSpPr>
          <p:cNvPr id="18445" name="Line 15">
            <a:extLst>
              <a:ext uri="{FF2B5EF4-FFF2-40B4-BE49-F238E27FC236}">
                <a16:creationId xmlns:a16="http://schemas.microsoft.com/office/drawing/2014/main" id="{464CC543-85B7-4F54-B8D1-316B1928E746}"/>
              </a:ext>
            </a:extLst>
          </p:cNvPr>
          <p:cNvSpPr>
            <a:spLocks noChangeShapeType="1"/>
          </p:cNvSpPr>
          <p:nvPr/>
        </p:nvSpPr>
        <p:spPr bwMode="auto">
          <a:xfrm>
            <a:off x="3778250" y="3521075"/>
            <a:ext cx="2336800"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888" name="Text Box 16">
            <a:extLst>
              <a:ext uri="{FF2B5EF4-FFF2-40B4-BE49-F238E27FC236}">
                <a16:creationId xmlns:a16="http://schemas.microsoft.com/office/drawing/2014/main" id="{E54B7A78-7FB2-4AE8-9384-50BF7D186ADB}"/>
              </a:ext>
            </a:extLst>
          </p:cNvPr>
          <p:cNvSpPr txBox="1">
            <a:spLocks noChangeArrowheads="1"/>
          </p:cNvSpPr>
          <p:nvPr/>
        </p:nvSpPr>
        <p:spPr bwMode="auto">
          <a:xfrm>
            <a:off x="6759575" y="3292475"/>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100</a:t>
            </a:r>
            <a:endParaRPr lang="en-GB" altLang="en-US">
              <a:solidFill>
                <a:schemeClr val="bg1"/>
              </a:solidFill>
            </a:endParaRPr>
          </a:p>
        </p:txBody>
      </p:sp>
      <p:sp>
        <p:nvSpPr>
          <p:cNvPr id="18448" name="Text Box 6">
            <a:extLst>
              <a:ext uri="{FF2B5EF4-FFF2-40B4-BE49-F238E27FC236}">
                <a16:creationId xmlns:a16="http://schemas.microsoft.com/office/drawing/2014/main" id="{30C024A9-A46F-4C6D-A1EE-99F1954E312C}"/>
              </a:ext>
            </a:extLst>
          </p:cNvPr>
          <p:cNvSpPr txBox="1">
            <a:spLocks noChangeArrowheads="1"/>
          </p:cNvSpPr>
          <p:nvPr/>
        </p:nvSpPr>
        <p:spPr bwMode="auto">
          <a:xfrm>
            <a:off x="342900" y="784225"/>
            <a:ext cx="6378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percentage yield of a reaction is the actual yield written as a percentage of the theoretical yield.</a:t>
            </a:r>
            <a:endParaRPr lang="en-GB" altLang="en-US"/>
          </a:p>
        </p:txBody>
      </p:sp>
      <p:pic>
        <p:nvPicPr>
          <p:cNvPr id="18" name="Picture 8">
            <a:hlinkClick r:id="" action="ppaction://hlinkshowjump?jump=nextslide"/>
            <a:extLst>
              <a:ext uri="{FF2B5EF4-FFF2-40B4-BE49-F238E27FC236}">
                <a16:creationId xmlns:a16="http://schemas.microsoft.com/office/drawing/2014/main" id="{21FB826A-7A65-4A51-A444-F49E863CC25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5372EEE2-60E3-4A6E-A53C-B102C2178E2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9">
            <a:extLst>
              <a:ext uri="{FF2B5EF4-FFF2-40B4-BE49-F238E27FC236}">
                <a16:creationId xmlns:a16="http://schemas.microsoft.com/office/drawing/2014/main" id="{7080BC30-B8CC-4238-901D-F16A345F6A7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8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788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788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788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788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788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787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787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7880"/>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7" grpId="0"/>
      <p:bldP spid="207878" grpId="0"/>
      <p:bldP spid="207879" grpId="0" animBg="1"/>
      <p:bldP spid="207880" grpId="0" animBg="1"/>
      <p:bldP spid="207882" grpId="0" animBg="1"/>
      <p:bldP spid="207883" grpId="0"/>
      <p:bldP spid="207884" grpId="0"/>
      <p:bldP spid="207885" grpId="0"/>
      <p:bldP spid="207886" grpId="0"/>
      <p:bldP spid="20788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3D6FE039-D44B-4CAE-9152-3E91BBB69A16}"/>
              </a:ext>
            </a:extLst>
          </p:cNvPr>
          <p:cNvSpPr>
            <a:spLocks noGrp="1" noChangeArrowheads="1"/>
          </p:cNvSpPr>
          <p:nvPr>
            <p:ph type="title"/>
          </p:nvPr>
        </p:nvSpPr>
        <p:spPr/>
        <p:txBody>
          <a:bodyPr/>
          <a:lstStyle/>
          <a:p>
            <a:r>
              <a:rPr lang="en-GB" altLang="en-US"/>
              <a:t>Calculating percentage yield: example</a:t>
            </a:r>
            <a:endParaRPr lang="en-US" altLang="en-US"/>
          </a:p>
        </p:txBody>
      </p:sp>
      <p:sp>
        <p:nvSpPr>
          <p:cNvPr id="209928" name="Text Box 8">
            <a:extLst>
              <a:ext uri="{FF2B5EF4-FFF2-40B4-BE49-F238E27FC236}">
                <a16:creationId xmlns:a16="http://schemas.microsoft.com/office/drawing/2014/main" id="{AD7EF17A-2EE0-4973-B108-7D30A3BCD736}"/>
              </a:ext>
            </a:extLst>
          </p:cNvPr>
          <p:cNvSpPr txBox="1">
            <a:spLocks noChangeArrowheads="1"/>
          </p:cNvSpPr>
          <p:nvPr/>
        </p:nvSpPr>
        <p:spPr bwMode="auto">
          <a:xfrm>
            <a:off x="342900" y="2484613"/>
            <a:ext cx="7234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He lost some copper when he filtered the solution, and ended up with 40 grams.  </a:t>
            </a:r>
            <a:endParaRPr lang="en-GB" altLang="en-US" dirty="0"/>
          </a:p>
        </p:txBody>
      </p:sp>
      <p:sp>
        <p:nvSpPr>
          <p:cNvPr id="209930" name="AutoShape 10">
            <a:extLst>
              <a:ext uri="{FF2B5EF4-FFF2-40B4-BE49-F238E27FC236}">
                <a16:creationId xmlns:a16="http://schemas.microsoft.com/office/drawing/2014/main" id="{01CF6F0B-1683-46BC-BC91-CC2782098F49}"/>
              </a:ext>
            </a:extLst>
          </p:cNvPr>
          <p:cNvSpPr>
            <a:spLocks noChangeArrowheads="1"/>
          </p:cNvSpPr>
          <p:nvPr/>
        </p:nvSpPr>
        <p:spPr bwMode="auto">
          <a:xfrm>
            <a:off x="344488" y="4275313"/>
            <a:ext cx="6270625" cy="998538"/>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09931" name="Rectangle 11">
            <a:extLst>
              <a:ext uri="{FF2B5EF4-FFF2-40B4-BE49-F238E27FC236}">
                <a16:creationId xmlns:a16="http://schemas.microsoft.com/office/drawing/2014/main" id="{E8B52A15-FDAB-4FBE-A847-B8DEC11C5F93}"/>
              </a:ext>
            </a:extLst>
          </p:cNvPr>
          <p:cNvSpPr>
            <a:spLocks noChangeArrowheads="1"/>
          </p:cNvSpPr>
          <p:nvPr/>
        </p:nvSpPr>
        <p:spPr bwMode="auto">
          <a:xfrm>
            <a:off x="363538" y="4545188"/>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chemeClr val="bg1"/>
                </a:solidFill>
              </a:rPr>
              <a:t>percentage yield =                               × 100   </a:t>
            </a:r>
            <a:endParaRPr lang="en-GB" altLang="en-US">
              <a:solidFill>
                <a:schemeClr val="bg1"/>
              </a:solidFill>
            </a:endParaRPr>
          </a:p>
        </p:txBody>
      </p:sp>
      <p:sp>
        <p:nvSpPr>
          <p:cNvPr id="209932" name="Rectangle 12">
            <a:extLst>
              <a:ext uri="{FF2B5EF4-FFF2-40B4-BE49-F238E27FC236}">
                <a16:creationId xmlns:a16="http://schemas.microsoft.com/office/drawing/2014/main" id="{2CF0C4D2-4514-4BA2-8F40-536C7A2F2D7A}"/>
              </a:ext>
            </a:extLst>
          </p:cNvPr>
          <p:cNvSpPr>
            <a:spLocks noChangeArrowheads="1"/>
          </p:cNvSpPr>
          <p:nvPr/>
        </p:nvSpPr>
        <p:spPr bwMode="auto">
          <a:xfrm>
            <a:off x="3073400" y="4843638"/>
            <a:ext cx="2741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theoretical yield</a:t>
            </a:r>
          </a:p>
        </p:txBody>
      </p:sp>
      <p:sp>
        <p:nvSpPr>
          <p:cNvPr id="209935" name="Rectangle 15">
            <a:extLst>
              <a:ext uri="{FF2B5EF4-FFF2-40B4-BE49-F238E27FC236}">
                <a16:creationId xmlns:a16="http://schemas.microsoft.com/office/drawing/2014/main" id="{CB6933D3-C897-434E-B390-5EF83F13825D}"/>
              </a:ext>
            </a:extLst>
          </p:cNvPr>
          <p:cNvSpPr>
            <a:spLocks noChangeArrowheads="1"/>
          </p:cNvSpPr>
          <p:nvPr/>
        </p:nvSpPr>
        <p:spPr bwMode="auto">
          <a:xfrm>
            <a:off x="342900" y="5658556"/>
            <a:ext cx="640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percentage yield =              × 100  =</a:t>
            </a:r>
            <a:endParaRPr lang="en-GB" altLang="en-US">
              <a:solidFill>
                <a:srgbClr val="FF6600"/>
              </a:solidFill>
            </a:endParaRPr>
          </a:p>
        </p:txBody>
      </p:sp>
      <p:sp>
        <p:nvSpPr>
          <p:cNvPr id="209936" name="Rectangle 1688">
            <a:extLst>
              <a:ext uri="{FF2B5EF4-FFF2-40B4-BE49-F238E27FC236}">
                <a16:creationId xmlns:a16="http://schemas.microsoft.com/office/drawing/2014/main" id="{D0176DA8-F65F-4236-AAF1-4524502B4F3C}"/>
              </a:ext>
            </a:extLst>
          </p:cNvPr>
          <p:cNvSpPr>
            <a:spLocks noChangeArrowheads="1"/>
          </p:cNvSpPr>
          <p:nvPr/>
        </p:nvSpPr>
        <p:spPr bwMode="auto">
          <a:xfrm>
            <a:off x="3133725" y="5404556"/>
            <a:ext cx="785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solidFill>
                  <a:srgbClr val="010066"/>
                </a:solidFill>
              </a:rPr>
              <a:t>40</a:t>
            </a:r>
            <a:r>
              <a:rPr lang="en-GB" altLang="en-US" sz="1000">
                <a:solidFill>
                  <a:srgbClr val="010066"/>
                </a:solidFill>
              </a:rPr>
              <a:t> </a:t>
            </a:r>
            <a:r>
              <a:rPr lang="en-GB" altLang="en-US">
                <a:solidFill>
                  <a:srgbClr val="010066"/>
                </a:solidFill>
              </a:rPr>
              <a:t>g </a:t>
            </a:r>
          </a:p>
        </p:txBody>
      </p:sp>
      <p:sp>
        <p:nvSpPr>
          <p:cNvPr id="15" name="Rectangle 14">
            <a:extLst>
              <a:ext uri="{FF2B5EF4-FFF2-40B4-BE49-F238E27FC236}">
                <a16:creationId xmlns:a16="http://schemas.microsoft.com/office/drawing/2014/main" id="{D6A3CF0B-90E3-4C25-AECA-D822039679DA}"/>
              </a:ext>
            </a:extLst>
          </p:cNvPr>
          <p:cNvSpPr>
            <a:spLocks noChangeArrowheads="1"/>
          </p:cNvSpPr>
          <p:nvPr/>
        </p:nvSpPr>
        <p:spPr bwMode="auto">
          <a:xfrm>
            <a:off x="5367338" y="5656969"/>
            <a:ext cx="10429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rPr>
              <a:t>80%</a:t>
            </a:r>
          </a:p>
        </p:txBody>
      </p:sp>
      <p:sp>
        <p:nvSpPr>
          <p:cNvPr id="19467" name="Text Box 6">
            <a:extLst>
              <a:ext uri="{FF2B5EF4-FFF2-40B4-BE49-F238E27FC236}">
                <a16:creationId xmlns:a16="http://schemas.microsoft.com/office/drawing/2014/main" id="{CBA8D353-4557-45E5-9821-5573855F1E6E}"/>
              </a:ext>
            </a:extLst>
          </p:cNvPr>
          <p:cNvSpPr txBox="1">
            <a:spLocks noChangeArrowheads="1"/>
          </p:cNvSpPr>
          <p:nvPr/>
        </p:nvSpPr>
        <p:spPr bwMode="auto">
          <a:xfrm>
            <a:off x="342900" y="784225"/>
            <a:ext cx="74120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Paul reacted copper sulfate solution with some iron. </a:t>
            </a:r>
            <a:endParaRPr lang="en-GB" altLang="en-US" dirty="0"/>
          </a:p>
        </p:txBody>
      </p:sp>
      <p:sp>
        <p:nvSpPr>
          <p:cNvPr id="18" name="Rectangle 17">
            <a:extLst>
              <a:ext uri="{FF2B5EF4-FFF2-40B4-BE49-F238E27FC236}">
                <a16:creationId xmlns:a16="http://schemas.microsoft.com/office/drawing/2014/main" id="{B9D8384D-3A7F-4F08-9075-A14D7010F846}"/>
              </a:ext>
            </a:extLst>
          </p:cNvPr>
          <p:cNvSpPr>
            <a:spLocks noChangeArrowheads="1"/>
          </p:cNvSpPr>
          <p:nvPr/>
        </p:nvSpPr>
        <p:spPr bwMode="auto">
          <a:xfrm>
            <a:off x="342900" y="3518957"/>
            <a:ext cx="6450013"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is the </a:t>
            </a:r>
            <a:r>
              <a:rPr lang="en-GB" altLang="en-US" b="1">
                <a:solidFill>
                  <a:srgbClr val="010066"/>
                </a:solidFill>
              </a:rPr>
              <a:t>percentage yield</a:t>
            </a:r>
            <a:r>
              <a:rPr lang="en-GB" altLang="en-US">
                <a:solidFill>
                  <a:srgbClr val="010066"/>
                </a:solidFill>
              </a:rPr>
              <a:t> of the reaction?</a:t>
            </a:r>
            <a:endParaRPr lang="en-GB" altLang="en-US"/>
          </a:p>
        </p:txBody>
      </p:sp>
      <p:pic>
        <p:nvPicPr>
          <p:cNvPr id="19469" name="Picture 185" descr="scientist_male_large.png">
            <a:extLst>
              <a:ext uri="{FF2B5EF4-FFF2-40B4-BE49-F238E27FC236}">
                <a16:creationId xmlns:a16="http://schemas.microsoft.com/office/drawing/2014/main" id="{E7C43621-5885-44EC-9202-7644AC91F03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1138" y="3135313"/>
            <a:ext cx="2316162" cy="301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0" name="Rectangle 16">
            <a:extLst>
              <a:ext uri="{FF2B5EF4-FFF2-40B4-BE49-F238E27FC236}">
                <a16:creationId xmlns:a16="http://schemas.microsoft.com/office/drawing/2014/main" id="{28A8AE56-DFED-4272-A5D4-D16E5D873B65}"/>
              </a:ext>
            </a:extLst>
          </p:cNvPr>
          <p:cNvSpPr>
            <a:spLocks noChangeArrowheads="1"/>
          </p:cNvSpPr>
          <p:nvPr/>
        </p:nvSpPr>
        <p:spPr bwMode="auto">
          <a:xfrm>
            <a:off x="342900" y="1448682"/>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Using reacting masses, he worked out that the theoretical yield of the reaction was 50 grams of copper.</a:t>
            </a:r>
            <a:endParaRPr lang="en-GB" altLang="en-US" dirty="0"/>
          </a:p>
        </p:txBody>
      </p:sp>
      <p:pic>
        <p:nvPicPr>
          <p:cNvPr id="19" name="Picture 18" descr="slide 9 line.png">
            <a:extLst>
              <a:ext uri="{FF2B5EF4-FFF2-40B4-BE49-F238E27FC236}">
                <a16:creationId xmlns:a16="http://schemas.microsoft.com/office/drawing/2014/main" id="{2CA9D6B3-4C35-4948-A950-69FFF0E4D18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70250" y="4772201"/>
            <a:ext cx="2354263"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slide 9 line 2.png">
            <a:extLst>
              <a:ext uri="{FF2B5EF4-FFF2-40B4-BE49-F238E27FC236}">
                <a16:creationId xmlns:a16="http://schemas.microsoft.com/office/drawing/2014/main" id="{137AE47A-C1D1-4A14-B37C-62D0E88AECC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71813" y="5850644"/>
            <a:ext cx="950912"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a16="http://schemas.microsoft.com/office/drawing/2014/main" id="{CFAB6B5F-01C9-4BEA-B5F9-35E2A3EBF913}"/>
              </a:ext>
            </a:extLst>
          </p:cNvPr>
          <p:cNvSpPr>
            <a:spLocks noChangeArrowheads="1"/>
          </p:cNvSpPr>
          <p:nvPr/>
        </p:nvSpPr>
        <p:spPr bwMode="auto">
          <a:xfrm>
            <a:off x="3351213" y="4292776"/>
            <a:ext cx="1944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actual yield </a:t>
            </a:r>
            <a:endParaRPr lang="en-GB" altLang="en-US"/>
          </a:p>
        </p:txBody>
      </p:sp>
      <p:sp>
        <p:nvSpPr>
          <p:cNvPr id="22" name="Rectangle 21">
            <a:extLst>
              <a:ext uri="{FF2B5EF4-FFF2-40B4-BE49-F238E27FC236}">
                <a16:creationId xmlns:a16="http://schemas.microsoft.com/office/drawing/2014/main" id="{E06FFCBD-96C7-4C60-B054-BE335F7F03F4}"/>
              </a:ext>
            </a:extLst>
          </p:cNvPr>
          <p:cNvSpPr>
            <a:spLocks noChangeArrowheads="1"/>
          </p:cNvSpPr>
          <p:nvPr/>
        </p:nvSpPr>
        <p:spPr bwMode="auto">
          <a:xfrm>
            <a:off x="3165475" y="5930019"/>
            <a:ext cx="735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solidFill>
                  <a:srgbClr val="010066"/>
                </a:solidFill>
              </a:rPr>
              <a:t>50</a:t>
            </a:r>
            <a:r>
              <a:rPr lang="en-GB" altLang="en-US" sz="1000">
                <a:solidFill>
                  <a:srgbClr val="010066"/>
                </a:solidFill>
              </a:rPr>
              <a:t> </a:t>
            </a:r>
            <a:r>
              <a:rPr lang="en-GB" altLang="en-US">
                <a:solidFill>
                  <a:srgbClr val="010066"/>
                </a:solidFill>
              </a:rPr>
              <a:t>g</a:t>
            </a:r>
          </a:p>
        </p:txBody>
      </p:sp>
      <p:pic>
        <p:nvPicPr>
          <p:cNvPr id="23" name="Picture 8">
            <a:hlinkClick r:id="" action="ppaction://hlinkshowjump?jump=nextslide"/>
            <a:extLst>
              <a:ext uri="{FF2B5EF4-FFF2-40B4-BE49-F238E27FC236}">
                <a16:creationId xmlns:a16="http://schemas.microsoft.com/office/drawing/2014/main" id="{3D2FF023-EBF9-47A5-B510-A14F4A94790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943521F0-C266-49E3-B53A-4BB7A770B982}"/>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25" name="Picture 9">
            <a:extLst>
              <a:ext uri="{FF2B5EF4-FFF2-40B4-BE49-F238E27FC236}">
                <a16:creationId xmlns:a16="http://schemas.microsoft.com/office/drawing/2014/main" id="{2B67DC10-07BD-4697-B381-97C81755425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99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9930"/>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0993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09932"/>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0993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09936"/>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nodeType="after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8" grpId="0"/>
      <p:bldP spid="209930" grpId="0" animBg="1"/>
      <p:bldP spid="209931" grpId="0"/>
      <p:bldP spid="209932" grpId="0"/>
      <p:bldP spid="209935" grpId="0"/>
      <p:bldP spid="209936" grpId="0"/>
      <p:bldP spid="15" grpId="0"/>
      <p:bldP spid="18" grpId="0" animBg="1"/>
      <p:bldP spid="19470"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F6FB98BF-3789-4C7E-B079-C97F1FBDF6E0}"/>
              </a:ext>
            </a:extLst>
          </p:cNvPr>
          <p:cNvSpPr>
            <a:spLocks noGrp="1" noChangeArrowheads="1"/>
          </p:cNvSpPr>
          <p:nvPr>
            <p:ph type="title"/>
          </p:nvPr>
        </p:nvSpPr>
        <p:spPr/>
        <p:txBody>
          <a:bodyPr/>
          <a:lstStyle/>
          <a:p>
            <a:r>
              <a:rPr lang="en-GB" altLang="en-US" dirty="0"/>
              <a:t>Calculating percentage yield</a:t>
            </a:r>
            <a:endParaRPr lang="en-US" altLang="en-US" dirty="0"/>
          </a:p>
        </p:txBody>
      </p:sp>
      <p:pic>
        <p:nvPicPr>
          <p:cNvPr id="7" name="Picture 6">
            <a:hlinkClick r:id="" action="ppaction://hlinkshowjump?jump=nextslide"/>
            <a:extLst>
              <a:ext uri="{FF2B5EF4-FFF2-40B4-BE49-F238E27FC236}">
                <a16:creationId xmlns:a16="http://schemas.microsoft.com/office/drawing/2014/main" id="{BCAC23EC-4CD4-4EFE-891B-C0C37B31115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25E01AC1-6532-438C-ABAF-A2980E28141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053E6DB1-477C-49E3-858A-70A8738AE21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1161AE6-6025-4B7F-B9B7-C2C6B09B256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Fp3uQWTI"/>
  <p:tag name="ARTICULATE_DESIGN_ID_5_DEFAULT DESIGN" val="a0MylRTY"/>
  <p:tag name="ARTICULATE_DESIGN_ID_1_DEFAULT DESIGN" val="Ct58iiiB"/>
  <p:tag name="ARTICULATE_DESIGN_ID_6_DEFAULT DESIGN" val="edwjzDi5"/>
  <p:tag name="ARTICULATE_DESIGN_ID_3_DEFAULT DESIGN" val="tStZGwuW"/>
  <p:tag name="ARTICULATE_DESIGN_ID_2_DEFAULT DESIGN" val="JTZyLRjR"/>
  <p:tag name="ARTICULATE_DESIGN_ID_4_DEFAULT DESIGN" val="CbFHvgVG"/>
  <p:tag name="ARTICULATE_SLIDE_COUNT" val="1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14495</TotalTime>
  <Words>1458</Words>
  <Application>Microsoft Office PowerPoint</Application>
  <PresentationFormat>On-screen Show (4:3)</PresentationFormat>
  <Paragraphs>110</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Wingdings</vt:lpstr>
      <vt:lpstr>Arial</vt:lpstr>
      <vt:lpstr>Wingdings 2</vt:lpstr>
      <vt:lpstr>1_Default Design</vt:lpstr>
      <vt:lpstr>6_Default Design</vt:lpstr>
      <vt:lpstr>Yield</vt:lpstr>
      <vt:lpstr>Information</vt:lpstr>
      <vt:lpstr>Introduction to yield and atom economy</vt:lpstr>
      <vt:lpstr>What are the different types of yield?</vt:lpstr>
      <vt:lpstr>What factors affect the actual yield?</vt:lpstr>
      <vt:lpstr>How is theoretical yield calculated?</vt:lpstr>
      <vt:lpstr>How is percentage yield calculated?</vt:lpstr>
      <vt:lpstr>Calculating percentage yield: example</vt:lpstr>
      <vt:lpstr>Calculating percentage yield</vt:lpstr>
      <vt:lpstr>Yield  – 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Yield</dc:title>
  <dc:subject>Boardworks High School Physical Science</dc:subject>
  <dc:creator>Boardworks</dc:creator>
  <cp:lastModifiedBy>Tim Crilly</cp:lastModifiedBy>
  <cp:revision>554</cp:revision>
  <dcterms:created xsi:type="dcterms:W3CDTF">2003-10-06T13:07:42Z</dcterms:created>
  <dcterms:modified xsi:type="dcterms:W3CDTF">2019-01-31T15:29:43Z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A759F158-06C7-4A6C-B58C-0DB64367362C</vt:lpwstr>
  </property>
  <property fmtid="{D5CDD505-2E9C-101B-9397-08002B2CF9AE}" pid="3" name="ArticulatePath">
    <vt:lpwstr>Yield</vt:lpwstr>
  </property>
</Properties>
</file>