
<file path=[Content_Types].xml><?xml version="1.0" encoding="utf-8"?>
<Types xmlns="http://schemas.openxmlformats.org/package/2006/content-types">
  <Default Extension="bin" ContentType="application/vnd.ms-office.activeX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notesSlides/notesSlide1.xml" ContentType="application/vnd.openxmlformats-officedocument.presentationml.notesSlide+xml"/>
  <Override PartName="/ppt/tags/tag32.xml" ContentType="application/vnd.openxmlformats-officedocument.presentationml.tags+xml"/>
  <Override PartName="/ppt/notesSlides/notesSlide2.xml" ContentType="application/vnd.openxmlformats-officedocument.presentationml.notesSlide+xml"/>
  <Override PartName="/ppt/tags/tag33.xml" ContentType="application/vnd.openxmlformats-officedocument.presentationml.tags+xml"/>
  <Override PartName="/ppt/notesSlides/notesSlide3.xml" ContentType="application/vnd.openxmlformats-officedocument.presentationml.notesSlide+xml"/>
  <Override PartName="/ppt/tags/tag34.xml" ContentType="application/vnd.openxmlformats-officedocument.presentationml.tags+xml"/>
  <Override PartName="/ppt/notesSlides/notesSlide4.xml" ContentType="application/vnd.openxmlformats-officedocument.presentationml.notesSlide+xml"/>
  <Override PartName="/ppt/tags/tag35.xml" ContentType="application/vnd.openxmlformats-officedocument.presentationml.tags+xml"/>
  <Override PartName="/ppt/notesSlides/notesSlide5.xml" ContentType="application/vnd.openxmlformats-officedocument.presentationml.notesSlide+xml"/>
  <Override PartName="/ppt/tags/tag36.xml" ContentType="application/vnd.openxmlformats-officedocument.presentationml.tags+xml"/>
  <Override PartName="/ppt/notesSlides/notesSlide6.xml" ContentType="application/vnd.openxmlformats-officedocument.presentationml.notesSlide+xml"/>
  <Override PartName="/ppt/tags/tag37.xml" ContentType="application/vnd.openxmlformats-officedocument.presentationml.tags+xml"/>
  <Override PartName="/ppt/notesSlides/notesSlide7.xml" ContentType="application/vnd.openxmlformats-officedocument.presentationml.notesSlide+xml"/>
  <Override PartName="/ppt/tags/tag38.xml" ContentType="application/vnd.openxmlformats-officedocument.presentationml.tags+xml"/>
  <Override PartName="/ppt/notesSlides/notesSlide8.xml" ContentType="application/vnd.openxmlformats-officedocument.presentationml.notesSlide+xml"/>
  <Override PartName="/ppt/tags/tag39.xml" ContentType="application/vnd.openxmlformats-officedocument.presentationml.tags+xml"/>
  <Override PartName="/ppt/notesSlides/notesSlide9.xml" ContentType="application/vnd.openxmlformats-officedocument.presentationml.notesSlide+xml"/>
  <Override PartName="/ppt/tags/tag40.xml" ContentType="application/vnd.openxmlformats-officedocument.presentationml.tags+xml"/>
  <Override PartName="/ppt/notesSlides/notesSlide10.xml" ContentType="application/vnd.openxmlformats-officedocument.presentationml.notesSlide+xml"/>
  <Override PartName="/ppt/tags/tag41.xml" ContentType="application/vnd.openxmlformats-officedocument.presentationml.tags+xml"/>
  <Override PartName="/ppt/notesSlides/notesSlide11.xml" ContentType="application/vnd.openxmlformats-officedocument.presentationml.notesSlide+xml"/>
  <Override PartName="/ppt/tags/tag42.xml" ContentType="application/vnd.openxmlformats-officedocument.presentationml.tags+xml"/>
  <Override PartName="/ppt/activeX/activeX1.xml" ContentType="application/vnd.ms-office.activeX+xml"/>
  <Override PartName="/ppt/notesSlides/notesSlide12.xml" ContentType="application/vnd.openxmlformats-officedocument.presentationml.notesSlide+xml"/>
  <Override PartName="/ppt/tags/tag43.xml" ContentType="application/vnd.openxmlformats-officedocument.presentationml.tags+xml"/>
  <Override PartName="/ppt/notesSlides/notesSlide13.xml" ContentType="application/vnd.openxmlformats-officedocument.presentationml.notesSlide+xml"/>
  <Override PartName="/ppt/tags/tag44.xml" ContentType="application/vnd.openxmlformats-officedocument.presentationml.tags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>
  <p:sldMasterIdLst>
    <p:sldMasterId id="2147485309" r:id="rId1"/>
    <p:sldMasterId id="2147485324" r:id="rId2"/>
  </p:sldMasterIdLst>
  <p:notesMasterIdLst>
    <p:notesMasterId r:id="rId17"/>
  </p:notesMasterIdLst>
  <p:handoutMasterIdLst>
    <p:handoutMasterId r:id="rId18"/>
  </p:handoutMasterIdLst>
  <p:sldIdLst>
    <p:sldId id="430" r:id="rId3"/>
    <p:sldId id="527" r:id="rId4"/>
    <p:sldId id="485" r:id="rId5"/>
    <p:sldId id="497" r:id="rId6"/>
    <p:sldId id="486" r:id="rId7"/>
    <p:sldId id="487" r:id="rId8"/>
    <p:sldId id="492" r:id="rId9"/>
    <p:sldId id="495" r:id="rId10"/>
    <p:sldId id="494" r:id="rId11"/>
    <p:sldId id="498" r:id="rId12"/>
    <p:sldId id="504" r:id="rId13"/>
    <p:sldId id="503" r:id="rId14"/>
    <p:sldId id="529" r:id="rId15"/>
    <p:sldId id="530" r:id="rId16"/>
  </p:sldIdLst>
  <p:sldSz cx="9144000" cy="6858000" type="screen4x3"/>
  <p:notesSz cx="6858000" cy="9296400"/>
  <p:embeddedFontLst>
    <p:embeddedFont>
      <p:font typeface="Wingdings 2" panose="05020102010507070707" pitchFamily="18" charset="2"/>
      <p:regular r:id="rId19"/>
    </p:embeddedFont>
  </p:embeddedFontLst>
  <p:custDataLst>
    <p:tags r:id="rId20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97">
          <p15:clr>
            <a:srgbClr val="A4A3A4"/>
          </p15:clr>
        </p15:guide>
        <p15:guide id="2" orient="horz" pos="3876">
          <p15:clr>
            <a:srgbClr val="A4A3A4"/>
          </p15:clr>
        </p15:guide>
        <p15:guide id="3" pos="5538">
          <p15:clr>
            <a:srgbClr val="A4A3A4"/>
          </p15:clr>
        </p15:guide>
        <p15:guide id="4" pos="22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86DA6"/>
    <a:srgbClr val="010066"/>
    <a:srgbClr val="BEDAF0"/>
    <a:srgbClr val="CC0099"/>
    <a:srgbClr val="33CC33"/>
    <a:srgbClr val="009900"/>
    <a:srgbClr val="FF6161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8917" autoAdjust="0"/>
    <p:restoredTop sz="82678" autoAdjust="0"/>
  </p:normalViewPr>
  <p:slideViewPr>
    <p:cSldViewPr snapToGrid="0" showGuides="1">
      <p:cViewPr>
        <p:scale>
          <a:sx n="85" d="100"/>
          <a:sy n="85" d="100"/>
        </p:scale>
        <p:origin x="618" y="150"/>
      </p:cViewPr>
      <p:guideLst>
        <p:guide orient="horz" pos="497"/>
        <p:guide orient="horz" pos="3876"/>
        <p:guide pos="5538"/>
        <p:guide pos="22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77" d="100"/>
          <a:sy n="77" d="100"/>
        </p:scale>
        <p:origin x="2064" y="108"/>
      </p:cViewPr>
      <p:guideLst>
        <p:guide orient="horz" pos="2928"/>
        <p:guide pos="2161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font" Target="fonts/font1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tags" Target="../tags/tag30.xml"/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7" name="Rectangle 5">
            <a:extLst>
              <a:ext uri="{FF2B5EF4-FFF2-40B4-BE49-F238E27FC236}">
                <a16:creationId xmlns:a16="http://schemas.microsoft.com/office/drawing/2014/main" id="{65EC6307-B507-4501-8867-D444992A5FEC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829966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37111BB5-E596-4678-93FF-778D57759515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CA74E550-2C67-4E88-B609-EE34203454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8BB2F647-1C1D-477D-A634-17138517A9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8766" y="116205"/>
            <a:ext cx="376047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High School Physical Science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133266350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4">
            <a:extLst>
              <a:ext uri="{FF2B5EF4-FFF2-40B4-BE49-F238E27FC236}">
                <a16:creationId xmlns:a16="http://schemas.microsoft.com/office/drawing/2014/main" id="{F95D1250-BC78-4CD5-A0DA-BD487307E3E3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E8B4D085-6FD3-4916-94C2-232CBB5B9F4B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1" y="4415790"/>
            <a:ext cx="502920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71549948-65A0-4792-B584-F9DF2F9010F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093C19BB-E7C2-434D-AADF-60B0C7C478EC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A70C60CB-D70F-45ED-BAF7-B33FC6B925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72A265D5-4523-4E3A-A4E1-4A89F4FBDD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8766" y="116205"/>
            <a:ext cx="376047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High School Physical Science</a:t>
            </a:r>
          </a:p>
        </p:txBody>
      </p:sp>
    </p:spTree>
    <p:extLst>
      <p:ext uri="{BB962C8B-B14F-4D97-AF65-F5344CB8AC3E}">
        <p14:creationId xmlns:p14="http://schemas.microsoft.com/office/powerpoint/2010/main" val="45879483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2">
            <a:extLst>
              <a:ext uri="{FF2B5EF4-FFF2-40B4-BE49-F238E27FC236}">
                <a16:creationId xmlns:a16="http://schemas.microsoft.com/office/drawing/2014/main" id="{E214A624-74B9-489C-8F2E-B1B1745AC96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>
            <a:extLst>
              <a:ext uri="{FF2B5EF4-FFF2-40B4-BE49-F238E27FC236}">
                <a16:creationId xmlns:a16="http://schemas.microsoft.com/office/drawing/2014/main" id="{9B855FF5-4CED-4CE8-A70E-B55D89AC32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8BD400F-2036-4B27-8D32-975384CBA7F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3C19BB-E7C2-434D-AADF-60B0C7C478EC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2">
            <a:extLst>
              <a:ext uri="{FF2B5EF4-FFF2-40B4-BE49-F238E27FC236}">
                <a16:creationId xmlns:a16="http://schemas.microsoft.com/office/drawing/2014/main" id="{46CB2C54-FB45-49EA-AA17-7BB59FB2C0D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>
            <a:extLst>
              <a:ext uri="{FF2B5EF4-FFF2-40B4-BE49-F238E27FC236}">
                <a16:creationId xmlns:a16="http://schemas.microsoft.com/office/drawing/2014/main" id="{0D3E3B65-9163-4944-9537-98A55A118E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1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dirty="0">
                <a:latin typeface="Arial" panose="020B0604020202020204" pitchFamily="34" charset="0"/>
              </a:rPr>
              <a:t>For more information about motors, please refer to the </a:t>
            </a:r>
            <a:r>
              <a:rPr lang="en-GB" altLang="en-US" i="1" dirty="0">
                <a:latin typeface="Arial" panose="020B0604020202020204" pitchFamily="34" charset="0"/>
              </a:rPr>
              <a:t>Motors </a:t>
            </a:r>
            <a:r>
              <a:rPr lang="en-GB" altLang="en-US" dirty="0">
                <a:latin typeface="Arial" panose="020B0604020202020204" pitchFamily="34" charset="0"/>
              </a:rPr>
              <a:t>presentation.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3D630CB-C391-4C34-9A08-C3CBB1F8100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3C19BB-E7C2-434D-AADF-60B0C7C478EC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2">
            <a:extLst>
              <a:ext uri="{FF2B5EF4-FFF2-40B4-BE49-F238E27FC236}">
                <a16:creationId xmlns:a16="http://schemas.microsoft.com/office/drawing/2014/main" id="{94C67983-A0F2-4C0A-94EE-C14A46C9AF0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id="{ECAF6873-FD18-46F5-BE99-EDE49C22C4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1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This is a simplified diagram that does not show the mechanism by which the contacts would separate after the electromagnet is turned off. In most relay circuits, a spring would perform this function. It’s important to highlight that the top and bottom circuits are electrically independent; there is no current between them. This is the key feature that allows for a low-power circuit to control a high-power circuit safely. </a:t>
            </a:r>
            <a:br>
              <a:rPr lang="en-GB" altLang="en-US" dirty="0">
                <a:latin typeface="Arial" panose="020B0604020202020204" pitchFamily="34" charset="0"/>
              </a:rPr>
            </a:br>
            <a:endParaRPr lang="en-GB" altLang="en-US" dirty="0">
              <a:latin typeface="Arial" panose="020B0604020202020204" pitchFamily="34" charset="0"/>
            </a:endParaRPr>
          </a:p>
          <a:p>
            <a:r>
              <a:rPr lang="en-GB" altLang="en-US" dirty="0">
                <a:latin typeface="Arial" panose="020B0604020202020204" pitchFamily="34" charset="0"/>
              </a:rPr>
              <a:t>Some examples of relay circuits in use include as alarms in security systems and in the ignition circuits of cars.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A2F05A7-4FA8-43EA-8937-FF825EF3F7F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3C19BB-E7C2-434D-AADF-60B0C7C478EC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2">
            <a:extLst>
              <a:ext uri="{FF2B5EF4-FFF2-40B4-BE49-F238E27FC236}">
                <a16:creationId xmlns:a16="http://schemas.microsoft.com/office/drawing/2014/main" id="{914742C6-D0F7-48D1-B1E1-EBEA65EDFFC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>
            <a:extLst>
              <a:ext uri="{FF2B5EF4-FFF2-40B4-BE49-F238E27FC236}">
                <a16:creationId xmlns:a16="http://schemas.microsoft.com/office/drawing/2014/main" id="{EBA78CDA-43E3-4548-8346-CAEFEAD0FE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1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This flash activity asks users to select a current image and the matching magnetic field diagram. It could be used to review the right hand grip rule or what the field lines of a solenoid look like compared to a straight wire.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F3E6663-DB33-42FF-B53F-B3BF53399DD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3C19BB-E7C2-434D-AADF-60B0C7C478EC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2">
            <a:extLst>
              <a:ext uri="{FF2B5EF4-FFF2-40B4-BE49-F238E27FC236}">
                <a16:creationId xmlns:a16="http://schemas.microsoft.com/office/drawing/2014/main" id="{46CB2C54-FB45-49EA-AA17-7BB59FB2C0D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>
            <a:extLst>
              <a:ext uri="{FF2B5EF4-FFF2-40B4-BE49-F238E27FC236}">
                <a16:creationId xmlns:a16="http://schemas.microsoft.com/office/drawing/2014/main" id="{0D3E3B65-9163-4944-9537-98A55A118E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1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dirty="0">
                <a:latin typeface="Arial" panose="020B0604020202020204" pitchFamily="34" charset="0"/>
              </a:rPr>
              <a:t>For more information about generators, please refer to the </a:t>
            </a:r>
            <a:r>
              <a:rPr lang="en-GB" altLang="en-US" i="1" dirty="0" err="1">
                <a:latin typeface="Arial" panose="020B0604020202020204" pitchFamily="34" charset="0"/>
              </a:rPr>
              <a:t>The</a:t>
            </a:r>
            <a:r>
              <a:rPr lang="en-GB" altLang="en-US" i="1" dirty="0">
                <a:latin typeface="Arial" panose="020B0604020202020204" pitchFamily="34" charset="0"/>
              </a:rPr>
              <a:t> Generator Effect </a:t>
            </a:r>
            <a:r>
              <a:rPr lang="en-GB" altLang="en-US" dirty="0">
                <a:latin typeface="Arial" panose="020B0604020202020204" pitchFamily="34" charset="0"/>
              </a:rPr>
              <a:t>presentation.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084B4F7-162E-46EE-A18F-40033533614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3C19BB-E7C2-434D-AADF-60B0C7C478EC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84756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2">
            <a:extLst>
              <a:ext uri="{FF2B5EF4-FFF2-40B4-BE49-F238E27FC236}">
                <a16:creationId xmlns:a16="http://schemas.microsoft.com/office/drawing/2014/main" id="{46CB2C54-FB45-49EA-AA17-7BB59FB2C0D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>
            <a:extLst>
              <a:ext uri="{FF2B5EF4-FFF2-40B4-BE49-F238E27FC236}">
                <a16:creationId xmlns:a16="http://schemas.microsoft.com/office/drawing/2014/main" id="{0D3E3B65-9163-4944-9537-98A55A118E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1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dirty="0">
                <a:latin typeface="Arial" panose="020B0604020202020204" pitchFamily="34" charset="0"/>
              </a:rPr>
              <a:t>For more information about electromagnetic waves, please refer to the </a:t>
            </a:r>
            <a:r>
              <a:rPr lang="en-GB" altLang="en-US" i="1" dirty="0" err="1">
                <a:latin typeface="Arial" panose="020B0604020202020204" pitchFamily="34" charset="0"/>
              </a:rPr>
              <a:t>The</a:t>
            </a:r>
            <a:r>
              <a:rPr lang="en-GB" altLang="en-US" i="1" dirty="0">
                <a:latin typeface="Arial" panose="020B0604020202020204" pitchFamily="34" charset="0"/>
              </a:rPr>
              <a:t> Electromagnetic Spectrum </a:t>
            </a:r>
            <a:r>
              <a:rPr lang="en-GB" altLang="en-US" dirty="0">
                <a:latin typeface="Arial" panose="020B0604020202020204" pitchFamily="34" charset="0"/>
              </a:rPr>
              <a:t>presentation.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B5E81CF-E5C8-4294-B8B4-9F0332FAE02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3C19BB-E7C2-434D-AADF-60B0C7C478EC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81909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643165-F6D0-4004-A303-CE24528EE6E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3C19BB-E7C2-434D-AADF-60B0C7C478EC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203065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2">
            <a:extLst>
              <a:ext uri="{FF2B5EF4-FFF2-40B4-BE49-F238E27FC236}">
                <a16:creationId xmlns:a16="http://schemas.microsoft.com/office/drawing/2014/main" id="{EF7D448D-5DFD-4703-A045-DCB5F70A127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>
            <a:extLst>
              <a:ext uri="{FF2B5EF4-FFF2-40B4-BE49-F238E27FC236}">
                <a16:creationId xmlns:a16="http://schemas.microsoft.com/office/drawing/2014/main" id="{4361C9E1-92EC-46B1-BED0-1C84B07CE6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1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58036CA-C23F-409B-A1D2-62CD5A44A8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3C19BB-E7C2-434D-AADF-60B0C7C478EC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2">
            <a:extLst>
              <a:ext uri="{FF2B5EF4-FFF2-40B4-BE49-F238E27FC236}">
                <a16:creationId xmlns:a16="http://schemas.microsoft.com/office/drawing/2014/main" id="{FBDC117A-66BD-4C1C-A0A6-7730F0BDF1B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>
            <a:extLst>
              <a:ext uri="{FF2B5EF4-FFF2-40B4-BE49-F238E27FC236}">
                <a16:creationId xmlns:a16="http://schemas.microsoft.com/office/drawing/2014/main" id="{09BB0F1B-74D1-429C-A21B-45B1020FE6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1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374E953-7945-48AB-BA13-A349C4B32AE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3C19BB-E7C2-434D-AADF-60B0C7C478EC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2">
            <a:extLst>
              <a:ext uri="{FF2B5EF4-FFF2-40B4-BE49-F238E27FC236}">
                <a16:creationId xmlns:a16="http://schemas.microsoft.com/office/drawing/2014/main" id="{E7DE3E13-07B4-4781-9D02-C435CBCB96B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>
            <a:extLst>
              <a:ext uri="{FF2B5EF4-FFF2-40B4-BE49-F238E27FC236}">
                <a16:creationId xmlns:a16="http://schemas.microsoft.com/office/drawing/2014/main" id="{B201EA17-CCFB-4D08-BD4D-CDA1BD888E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1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Developing and Using Models: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 and/or use multiple types of models to provide mechanistic accounts and/or predict phenomena, and move flexibly between model types based on merits and limitations.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07CD5AF-F820-472E-B317-7A86DDF18AE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3C19BB-E7C2-434D-AADF-60B0C7C478EC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2">
            <a:extLst>
              <a:ext uri="{FF2B5EF4-FFF2-40B4-BE49-F238E27FC236}">
                <a16:creationId xmlns:a16="http://schemas.microsoft.com/office/drawing/2014/main" id="{52DFC69E-B46C-4505-A3A7-D689882C4F0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>
            <a:extLst>
              <a:ext uri="{FF2B5EF4-FFF2-40B4-BE49-F238E27FC236}">
                <a16:creationId xmlns:a16="http://schemas.microsoft.com/office/drawing/2014/main" id="{4B3BA52C-9BF5-4C90-81B1-19BE935793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1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AE19A53-0F90-4BC0-9EC1-810DA55DF96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3C19BB-E7C2-434D-AADF-60B0C7C478EC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>
            <a:extLst>
              <a:ext uri="{FF2B5EF4-FFF2-40B4-BE49-F238E27FC236}">
                <a16:creationId xmlns:a16="http://schemas.microsoft.com/office/drawing/2014/main" id="{56FBEBDB-9031-4EBF-8DB0-C558810E5DF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Notes Placeholder 2">
            <a:extLst>
              <a:ext uri="{FF2B5EF4-FFF2-40B4-BE49-F238E27FC236}">
                <a16:creationId xmlns:a16="http://schemas.microsoft.com/office/drawing/2014/main" id="{6953F139-8E1C-4C7D-937B-2E74E9CCED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Constructing Explanations and Designing Solutions: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Apply scientific ideas, principles, and/or evidence to provide an explanation of phenomena and solve design problems, taking into account possible unanticipated effects.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EF75F1E-0A81-499F-A176-DCE5CA91474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3C19BB-E7C2-434D-AADF-60B0C7C478EC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>
            <a:extLst>
              <a:ext uri="{FF2B5EF4-FFF2-40B4-BE49-F238E27FC236}">
                <a16:creationId xmlns:a16="http://schemas.microsoft.com/office/drawing/2014/main" id="{225EBC21-F422-42E0-8E50-184E371C3BB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Notes Placeholder 2">
            <a:extLst>
              <a:ext uri="{FF2B5EF4-FFF2-40B4-BE49-F238E27FC236}">
                <a16:creationId xmlns:a16="http://schemas.microsoft.com/office/drawing/2014/main" id="{61BE99DC-21CB-43CB-AE11-C023D1EEC1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Constructing Explanations and Designing Solutions: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Apply scientific ideas, principles, and/or evidence to provide an explanation of phenomena and solve design problems, taking into account possible unanticipated effects.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800FE33-AC09-4AD3-8BBB-FAECF2C73C9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3C19BB-E7C2-434D-AADF-60B0C7C478EC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>
            <a:extLst>
              <a:ext uri="{FF2B5EF4-FFF2-40B4-BE49-F238E27FC236}">
                <a16:creationId xmlns:a16="http://schemas.microsoft.com/office/drawing/2014/main" id="{FB5B22AE-4026-4FDA-8478-BC42852F6D3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>
            <a:extLst>
              <a:ext uri="{FF2B5EF4-FFF2-40B4-BE49-F238E27FC236}">
                <a16:creationId xmlns:a16="http://schemas.microsoft.com/office/drawing/2014/main" id="{2679D1C5-07B3-4458-B417-874611E78E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1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Constructing Explanations and Designing Solutions: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Apply scientific ideas, principles, and/or evidence to provide an explanation of phenomena and solve design problems, taking into account possible unanticipated effects.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0990CD6-1855-45D9-9F04-B7E70A74C7D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3C19BB-E7C2-434D-AADF-60B0C7C478EC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8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9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0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4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5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6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7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8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9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21CC77EC-D8A8-4159-8546-3811CB4FD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7421" y="1187865"/>
            <a:ext cx="3990886" cy="3085032"/>
          </a:xfrm>
        </p:spPr>
        <p:txBody>
          <a:bodyPr/>
          <a:lstStyle>
            <a:lvl1pPr algn="ctr">
              <a:lnSpc>
                <a:spcPct val="100000"/>
              </a:lnSpc>
              <a:defRPr sz="4400">
                <a:solidFill>
                  <a:srgbClr val="286DA6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57710E3-B803-4BC1-B28F-DAEAEF4CF7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FA866BAE-D38F-48BC-BE80-C8E5B8F67E3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09917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67255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567742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975"/>
            <a:ext cx="2057400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975"/>
            <a:ext cx="6019800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076799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53975"/>
            <a:ext cx="8229600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525218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GB" noProof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048636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603548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098196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768342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419673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07531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7710E3-B803-4BC1-B28F-DAEAEF4CF7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8BEDEB8-A9C3-4367-BF40-FB60AF6FA13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148552" y="1300899"/>
            <a:ext cx="5712644" cy="237555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9474967-5D5D-47B0-9641-1895A87640B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3148552" y="4271390"/>
            <a:ext cx="5712644" cy="235916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4EB760-B304-407E-93E6-2BC1C04C1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Text Box 14">
            <a:extLst>
              <a:ext uri="{FF2B5EF4-FFF2-40B4-BE49-F238E27FC236}">
                <a16:creationId xmlns:a16="http://schemas.microsoft.com/office/drawing/2014/main" id="{F43ADC5B-499B-40DB-858C-27BBFD38862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404806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247540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7016781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138770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715653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307256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53975"/>
            <a:ext cx="2112962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3363" y="53975"/>
            <a:ext cx="6188075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147687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33363" y="53975"/>
            <a:ext cx="8453437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58591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45647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10355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52181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83369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72360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1237035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83803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2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ags" Target="../tags/tag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3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6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369678" name="Text Box 14">
            <a:extLst>
              <a:ext uri="{FF2B5EF4-FFF2-40B4-BE49-F238E27FC236}">
                <a16:creationId xmlns:a16="http://schemas.microsoft.com/office/drawing/2014/main" id="{77275881-F467-4DD5-98E8-487738658B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14</a:t>
            </a:r>
          </a:p>
        </p:txBody>
      </p:sp>
      <p:pic>
        <p:nvPicPr>
          <p:cNvPr id="1030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23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FE9E11B-3A97-4928-B183-7782102F5479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</p:spTree>
    <p:custDataLst>
      <p:tags r:id="rId16"/>
    </p:custDataLst>
    <p:extLst>
      <p:ext uri="{BB962C8B-B14F-4D97-AF65-F5344CB8AC3E}">
        <p14:creationId xmlns:p14="http://schemas.microsoft.com/office/powerpoint/2010/main" val="2450740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310" r:id="rId1"/>
    <p:sldLayoutId id="2147485311" r:id="rId2"/>
    <p:sldLayoutId id="2147485312" r:id="rId3"/>
    <p:sldLayoutId id="2147485313" r:id="rId4"/>
    <p:sldLayoutId id="2147485314" r:id="rId5"/>
    <p:sldLayoutId id="2147485315" r:id="rId6"/>
    <p:sldLayoutId id="2147485316" r:id="rId7"/>
    <p:sldLayoutId id="2147485317" r:id="rId8"/>
    <p:sldLayoutId id="2147485318" r:id="rId9"/>
    <p:sldLayoutId id="2147485319" r:id="rId10"/>
    <p:sldLayoutId id="2147485320" r:id="rId11"/>
    <p:sldLayoutId id="2147485321" r:id="rId12"/>
    <p:sldLayoutId id="2147485322" r:id="rId13"/>
    <p:sldLayoutId id="2147485323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6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205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pic>
        <p:nvPicPr>
          <p:cNvPr id="2054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8E84297-AF36-4EF2-8699-8C45EA657B27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751B7692-ED58-4E5D-972C-227A346E82E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14</a:t>
            </a:r>
          </a:p>
        </p:txBody>
      </p:sp>
    </p:spTree>
    <p:custDataLst>
      <p:tags r:id="rId14"/>
    </p:custDataLst>
    <p:extLst>
      <p:ext uri="{BB962C8B-B14F-4D97-AF65-F5344CB8AC3E}">
        <p14:creationId xmlns:p14="http://schemas.microsoft.com/office/powerpoint/2010/main" val="1680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325" r:id="rId1"/>
    <p:sldLayoutId id="2147485326" r:id="rId2"/>
    <p:sldLayoutId id="2147485327" r:id="rId3"/>
    <p:sldLayoutId id="2147485328" r:id="rId4"/>
    <p:sldLayoutId id="2147485329" r:id="rId5"/>
    <p:sldLayoutId id="2147485330" r:id="rId6"/>
    <p:sldLayoutId id="2147485331" r:id="rId7"/>
    <p:sldLayoutId id="2147485332" r:id="rId8"/>
    <p:sldLayoutId id="2147485333" r:id="rId9"/>
    <p:sldLayoutId id="2147485334" r:id="rId10"/>
    <p:sldLayoutId id="2147485335" r:id="rId11"/>
    <p:sldLayoutId id="2147485336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6" Type="http://schemas.openxmlformats.org/officeDocument/2006/relationships/image" Target="../media/image23.png"/><Relationship Id="rId5" Type="http://schemas.openxmlformats.org/officeDocument/2006/relationships/image" Target="../media/image6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control" Target="../activeX/activeX1.xml"/><Relationship Id="rId7" Type="http://schemas.openxmlformats.org/officeDocument/2006/relationships/image" Target="../media/image23.png"/><Relationship Id="rId2" Type="http://schemas.openxmlformats.org/officeDocument/2006/relationships/tags" Target="../tags/tag4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9.png"/><Relationship Id="rId5" Type="http://schemas.openxmlformats.org/officeDocument/2006/relationships/notesSlide" Target="../notesSlides/notesSlide12.xml"/><Relationship Id="rId10" Type="http://schemas.openxmlformats.org/officeDocument/2006/relationships/image" Target="../media/image28.wmf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30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Relationship Id="rId6" Type="http://schemas.openxmlformats.org/officeDocument/2006/relationships/image" Target="../media/image23.png"/><Relationship Id="rId5" Type="http://schemas.openxmlformats.org/officeDocument/2006/relationships/image" Target="../media/image31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44.xml"/><Relationship Id="rId5" Type="http://schemas.openxmlformats.org/officeDocument/2006/relationships/image" Target="../media/image23.pn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6" Type="http://schemas.openxmlformats.org/officeDocument/2006/relationships/image" Target="../media/image6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6" Type="http://schemas.openxmlformats.org/officeDocument/2006/relationships/image" Target="../media/image12.png"/><Relationship Id="rId5" Type="http://schemas.openxmlformats.org/officeDocument/2006/relationships/image" Target="../media/image6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6" Type="http://schemas.openxmlformats.org/officeDocument/2006/relationships/image" Target="../media/image12.png"/><Relationship Id="rId5" Type="http://schemas.openxmlformats.org/officeDocument/2006/relationships/image" Target="../media/image6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6" Type="http://schemas.openxmlformats.org/officeDocument/2006/relationships/image" Target="../media/image6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3">
            <a:extLst>
              <a:ext uri="{FF2B5EF4-FFF2-40B4-BE49-F238E27FC236}">
                <a16:creationId xmlns:a16="http://schemas.microsoft.com/office/drawing/2014/main" id="{4823A3BA-E4D4-488A-BCEB-4D636476F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1122" y="1187865"/>
            <a:ext cx="4681182" cy="3097532"/>
          </a:xfrm>
        </p:spPr>
        <p:txBody>
          <a:bodyPr/>
          <a:lstStyle/>
          <a:p>
            <a:r>
              <a:rPr lang="en-GB" altLang="en-US" sz="3600" dirty="0"/>
              <a:t>Electromagnetism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E6282296-61EF-46ED-BC76-C4397181F4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altLang="en-US"/>
              <a:t>Electromagnetic devices</a:t>
            </a:r>
          </a:p>
        </p:txBody>
      </p:sp>
      <p:sp>
        <p:nvSpPr>
          <p:cNvPr id="20483" name="Text Box 3">
            <a:extLst>
              <a:ext uri="{FF2B5EF4-FFF2-40B4-BE49-F238E27FC236}">
                <a16:creationId xmlns:a16="http://schemas.microsoft.com/office/drawing/2014/main" id="{59162B86-5EE2-4DE4-9FD1-F36B3EBAFD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425" y="784225"/>
            <a:ext cx="84264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Unlike fixed magnets, the magnetic field of an electromagnet can be easily switched on or off in an electric circuit. </a:t>
            </a:r>
          </a:p>
        </p:txBody>
      </p:sp>
      <p:sp>
        <p:nvSpPr>
          <p:cNvPr id="289796" name="Text Box 4">
            <a:extLst>
              <a:ext uri="{FF2B5EF4-FFF2-40B4-BE49-F238E27FC236}">
                <a16:creationId xmlns:a16="http://schemas.microsoft.com/office/drawing/2014/main" id="{3660B178-5733-43DC-A7A8-1B8545B0CD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2994025"/>
            <a:ext cx="84486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Lots of electronic devices make use </a:t>
            </a:r>
            <a:br>
              <a:rPr lang="en-GB" altLang="en-US"/>
            </a:br>
            <a:r>
              <a:rPr lang="en-GB" altLang="en-US"/>
              <a:t>of electromagnets. For example: </a:t>
            </a:r>
          </a:p>
        </p:txBody>
      </p:sp>
      <p:pic>
        <p:nvPicPr>
          <p:cNvPr id="64516" name="Picture 4" descr="\\companyweb\DavWWWRoot\production\Image library\Physics\Fan.png">
            <a:extLst>
              <a:ext uri="{FF2B5EF4-FFF2-40B4-BE49-F238E27FC236}">
                <a16:creationId xmlns:a16="http://schemas.microsoft.com/office/drawing/2014/main" id="{70C8DAA2-0C1F-4B12-BD47-AED331C24A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913" y="3144838"/>
            <a:ext cx="2590800" cy="334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Text Box 31">
            <a:extLst>
              <a:ext uri="{FF2B5EF4-FFF2-40B4-BE49-F238E27FC236}">
                <a16:creationId xmlns:a16="http://schemas.microsoft.com/office/drawing/2014/main" id="{6270FAAE-CF11-45C3-905F-369F4B915E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1704975"/>
            <a:ext cx="843756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Magnetic fields can be used to make things </a:t>
            </a:r>
            <a:r>
              <a:rPr lang="en-GB" altLang="en-US" b="1">
                <a:solidFill>
                  <a:srgbClr val="286DA6"/>
                </a:solidFill>
              </a:rPr>
              <a:t>move</a:t>
            </a:r>
            <a:r>
              <a:rPr lang="en-GB" altLang="en-US"/>
              <a:t>. </a:t>
            </a:r>
            <a:br>
              <a:rPr lang="en-GB" altLang="en-US"/>
            </a:br>
            <a:r>
              <a:rPr lang="en-GB" altLang="en-US"/>
              <a:t>Motors that use electromagnets can therefore be used to </a:t>
            </a:r>
            <a:br>
              <a:rPr lang="en-GB" altLang="en-US"/>
            </a:br>
            <a:r>
              <a:rPr lang="en-GB" altLang="en-US"/>
              <a:t>transfer </a:t>
            </a:r>
            <a:r>
              <a:rPr lang="en-GB" altLang="en-US" b="1">
                <a:solidFill>
                  <a:srgbClr val="286DA6"/>
                </a:solidFill>
              </a:rPr>
              <a:t>electrical energy</a:t>
            </a:r>
            <a:r>
              <a:rPr lang="en-GB" altLang="en-US"/>
              <a:t> into </a:t>
            </a:r>
            <a:r>
              <a:rPr lang="en-GB" altLang="en-US" b="1">
                <a:solidFill>
                  <a:srgbClr val="286DA6"/>
                </a:solidFill>
              </a:rPr>
              <a:t>kinetic energy</a:t>
            </a:r>
            <a:r>
              <a:rPr lang="en-GB" altLang="en-US"/>
              <a:t>. 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955F5CF-ABE2-4E61-A427-19804EC7E7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0000" y="3957638"/>
            <a:ext cx="26336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marL="363600" indent="-363600">
              <a:buClr>
                <a:srgbClr val="286DA6"/>
              </a:buClr>
              <a:buFont typeface="Wingdings" panose="05000000000000000000" pitchFamily="2" charset="2"/>
              <a:buChar char="l"/>
            </a:pPr>
            <a:r>
              <a:rPr lang="en-GB" altLang="en-US" dirty="0"/>
              <a:t> loudspeakers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29C0ED6-D936-45F7-B1FB-98E6AE6315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0000" y="4530725"/>
            <a:ext cx="26066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marL="363600" indent="-363600">
              <a:buClr>
                <a:srgbClr val="286DA6"/>
              </a:buClr>
              <a:buFont typeface="Wingdings" panose="05000000000000000000" pitchFamily="2" charset="2"/>
              <a:buChar char="l"/>
            </a:pPr>
            <a:r>
              <a:rPr lang="en-GB" altLang="en-US" dirty="0"/>
              <a:t> hairdryers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275FC26-BF49-47CA-BBEB-2CA148F865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0000" y="5103813"/>
            <a:ext cx="21971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marL="363600" indent="-363600">
              <a:buClr>
                <a:srgbClr val="286DA6"/>
              </a:buClr>
              <a:buFont typeface="Wingdings" panose="05000000000000000000" pitchFamily="2" charset="2"/>
              <a:buChar char="l"/>
            </a:pPr>
            <a:r>
              <a:rPr lang="en-GB" altLang="en-US" dirty="0"/>
              <a:t> fans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7B603C2-896B-40E1-81A1-935F065666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0000" y="5676900"/>
            <a:ext cx="3043238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marL="363600" indent="-363600">
              <a:buClr>
                <a:srgbClr val="286DA6"/>
              </a:buClr>
              <a:buFont typeface="Wingdings" panose="05000000000000000000" pitchFamily="2" charset="2"/>
              <a:buChar char="l"/>
            </a:pPr>
            <a:r>
              <a:rPr lang="en-GB" altLang="en-US" dirty="0"/>
              <a:t> and many more!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EAEA200-3B25-4290-8EF3-17E463FC72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9" descr="notes_icon">
            <a:extLst>
              <a:ext uri="{FF2B5EF4-FFF2-40B4-BE49-F238E27FC236}">
                <a16:creationId xmlns:a16="http://schemas.microsoft.com/office/drawing/2014/main" id="{9FFDBBAA-875D-4ED1-AE7F-CE4EA2A478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9796" grpId="0"/>
      <p:bldP spid="41" grpId="0"/>
      <p:bldP spid="13" grpId="0"/>
      <p:bldP spid="15" grpId="0"/>
      <p:bldP spid="16" grpId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5" descr="Electromagnetic_relay_switch_open.png">
            <a:extLst>
              <a:ext uri="{FF2B5EF4-FFF2-40B4-BE49-F238E27FC236}">
                <a16:creationId xmlns:a16="http://schemas.microsoft.com/office/drawing/2014/main" id="{B898B5BB-94AA-4A12-838B-80AB00B0AC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113" y="1770063"/>
            <a:ext cx="4778375" cy="477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00A1337A-9AF8-4DC1-A052-78F609B25F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60900" y="1331913"/>
            <a:ext cx="3819525" cy="708025"/>
          </a:xfrm>
          <a:prstGeom prst="rect">
            <a:avLst/>
          </a:prstGeom>
          <a:solidFill>
            <a:srgbClr val="BEDA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1508" name="Rectangle 2">
            <a:extLst>
              <a:ext uri="{FF2B5EF4-FFF2-40B4-BE49-F238E27FC236}">
                <a16:creationId xmlns:a16="http://schemas.microsoft.com/office/drawing/2014/main" id="{D826B29C-D23E-4796-AAAF-EC6021D062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altLang="en-US"/>
              <a:t>An electromagnetic circuit</a:t>
            </a:r>
          </a:p>
        </p:txBody>
      </p:sp>
      <p:sp>
        <p:nvSpPr>
          <p:cNvPr id="21509" name="Text Box 45">
            <a:extLst>
              <a:ext uri="{FF2B5EF4-FFF2-40B4-BE49-F238E27FC236}">
                <a16:creationId xmlns:a16="http://schemas.microsoft.com/office/drawing/2014/main" id="{CA675374-E636-4D1C-BD74-AB1B802B06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784225"/>
            <a:ext cx="84486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Electromagnets are often used in a circuit called a </a:t>
            </a:r>
            <a:r>
              <a:rPr lang="en-GB" altLang="en-US" b="1">
                <a:solidFill>
                  <a:srgbClr val="286DA6"/>
                </a:solidFill>
              </a:rPr>
              <a:t>relay</a:t>
            </a:r>
            <a:r>
              <a:rPr lang="en-GB" altLang="en-US"/>
              <a:t>.  </a:t>
            </a:r>
          </a:p>
        </p:txBody>
      </p:sp>
      <p:sp>
        <p:nvSpPr>
          <p:cNvPr id="21511" name="Freeform 33">
            <a:extLst>
              <a:ext uri="{FF2B5EF4-FFF2-40B4-BE49-F238E27FC236}">
                <a16:creationId xmlns:a16="http://schemas.microsoft.com/office/drawing/2014/main" id="{1167D5CD-B221-4D7E-A6E7-D48575889EB2}"/>
              </a:ext>
            </a:extLst>
          </p:cNvPr>
          <p:cNvSpPr>
            <a:spLocks/>
          </p:cNvSpPr>
          <p:nvPr/>
        </p:nvSpPr>
        <p:spPr bwMode="auto">
          <a:xfrm>
            <a:off x="2322513" y="1736725"/>
            <a:ext cx="1214437" cy="2341563"/>
          </a:xfrm>
          <a:custGeom>
            <a:avLst/>
            <a:gdLst>
              <a:gd name="T0" fmla="*/ 0 w 765"/>
              <a:gd name="T1" fmla="*/ 0 h 1475"/>
              <a:gd name="T2" fmla="*/ 2147483647 w 765"/>
              <a:gd name="T3" fmla="*/ 2147483647 h 1475"/>
              <a:gd name="T4" fmla="*/ 0 60000 65536"/>
              <a:gd name="T5" fmla="*/ 0 60000 65536"/>
              <a:gd name="T6" fmla="*/ 0 w 765"/>
              <a:gd name="T7" fmla="*/ 0 h 1475"/>
              <a:gd name="T8" fmla="*/ 765 w 765"/>
              <a:gd name="T9" fmla="*/ 1475 h 147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65" h="1475">
                <a:moveTo>
                  <a:pt x="0" y="0"/>
                </a:moveTo>
                <a:cubicBezTo>
                  <a:pt x="380" y="499"/>
                  <a:pt x="760" y="1007"/>
                  <a:pt x="765" y="1475"/>
                </a:cubicBez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21512" name="Freeform 35">
            <a:extLst>
              <a:ext uri="{FF2B5EF4-FFF2-40B4-BE49-F238E27FC236}">
                <a16:creationId xmlns:a16="http://schemas.microsoft.com/office/drawing/2014/main" id="{97CB5A3A-20AE-485A-B97A-1CCDF4969E64}"/>
              </a:ext>
            </a:extLst>
          </p:cNvPr>
          <p:cNvSpPr>
            <a:spLocks/>
          </p:cNvSpPr>
          <p:nvPr/>
        </p:nvSpPr>
        <p:spPr bwMode="auto">
          <a:xfrm>
            <a:off x="2209800" y="1647825"/>
            <a:ext cx="247650" cy="358775"/>
          </a:xfrm>
          <a:custGeom>
            <a:avLst/>
            <a:gdLst>
              <a:gd name="T0" fmla="*/ 2147483647 w 156"/>
              <a:gd name="T1" fmla="*/ 2147483647 h 226"/>
              <a:gd name="T2" fmla="*/ 2147483647 w 156"/>
              <a:gd name="T3" fmla="*/ 0 h 226"/>
              <a:gd name="T4" fmla="*/ 0 60000 65536"/>
              <a:gd name="T5" fmla="*/ 0 60000 65536"/>
              <a:gd name="T6" fmla="*/ 0 w 156"/>
              <a:gd name="T7" fmla="*/ 0 h 226"/>
              <a:gd name="T8" fmla="*/ 156 w 156"/>
              <a:gd name="T9" fmla="*/ 226 h 22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56" h="226">
                <a:moveTo>
                  <a:pt x="71" y="226"/>
                </a:moveTo>
                <a:cubicBezTo>
                  <a:pt x="35" y="127"/>
                  <a:pt x="0" y="28"/>
                  <a:pt x="156" y="0"/>
                </a:cubicBez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2" name="TextBox 15">
            <a:extLst>
              <a:ext uri="{FF2B5EF4-FFF2-40B4-BE49-F238E27FC236}">
                <a16:creationId xmlns:a16="http://schemas.microsoft.com/office/drawing/2014/main" id="{CD1BBAF1-EAEB-4C81-ADB6-CCE562E892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7475" y="2562225"/>
            <a:ext cx="982663" cy="400050"/>
          </a:xfrm>
          <a:prstGeom prst="rect">
            <a:avLst/>
          </a:prstGeom>
          <a:solidFill>
            <a:srgbClr val="286DA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2000" b="1">
                <a:solidFill>
                  <a:schemeClr val="bg1"/>
                </a:solidFill>
              </a:rPr>
              <a:t>pivot</a:t>
            </a:r>
          </a:p>
        </p:txBody>
      </p:sp>
      <p:sp>
        <p:nvSpPr>
          <p:cNvPr id="21513" name="TextBox 16">
            <a:extLst>
              <a:ext uri="{FF2B5EF4-FFF2-40B4-BE49-F238E27FC236}">
                <a16:creationId xmlns:a16="http://schemas.microsoft.com/office/drawing/2014/main" id="{76B45D6C-41CD-4FD7-AB03-E9AF96C4FA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0688" y="3049588"/>
            <a:ext cx="1322387" cy="400050"/>
          </a:xfrm>
          <a:prstGeom prst="rect">
            <a:avLst/>
          </a:prstGeom>
          <a:solidFill>
            <a:srgbClr val="286DA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2000" b="1">
                <a:solidFill>
                  <a:schemeClr val="bg1"/>
                </a:solidFill>
              </a:rPr>
              <a:t>iron arm</a:t>
            </a:r>
          </a:p>
        </p:txBody>
      </p:sp>
      <p:sp>
        <p:nvSpPr>
          <p:cNvPr id="21514" name="TextBox 18">
            <a:extLst>
              <a:ext uri="{FF2B5EF4-FFF2-40B4-BE49-F238E27FC236}">
                <a16:creationId xmlns:a16="http://schemas.microsoft.com/office/drawing/2014/main" id="{E761DC65-2545-4A86-9026-B949FEA761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0688" y="4886325"/>
            <a:ext cx="1243012" cy="400050"/>
          </a:xfrm>
          <a:prstGeom prst="rect">
            <a:avLst/>
          </a:prstGeom>
          <a:solidFill>
            <a:srgbClr val="286DA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2000" b="1">
                <a:solidFill>
                  <a:schemeClr val="bg1"/>
                </a:solidFill>
              </a:rPr>
              <a:t>contacts</a:t>
            </a:r>
          </a:p>
        </p:txBody>
      </p:sp>
      <p:sp>
        <p:nvSpPr>
          <p:cNvPr id="20" name="Text Box 42">
            <a:extLst>
              <a:ext uri="{FF2B5EF4-FFF2-40B4-BE49-F238E27FC236}">
                <a16:creationId xmlns:a16="http://schemas.microsoft.com/office/drawing/2014/main" id="{6599B6D7-AD6D-488E-ADB4-E2CF2D6D19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9313" y="1271588"/>
            <a:ext cx="384016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dirty="0"/>
              <a:t>What will happen when the switch is </a:t>
            </a:r>
            <a:r>
              <a:rPr lang="en-GB" altLang="en-US" b="1" dirty="0">
                <a:solidFill>
                  <a:srgbClr val="010066"/>
                </a:solidFill>
              </a:rPr>
              <a:t>closed</a:t>
            </a:r>
            <a:r>
              <a:rPr lang="en-GB" altLang="en-US" dirty="0"/>
              <a:t>?</a:t>
            </a:r>
          </a:p>
        </p:txBody>
      </p:sp>
      <p:sp>
        <p:nvSpPr>
          <p:cNvPr id="21" name="Text Box 41">
            <a:extLst>
              <a:ext uri="{FF2B5EF4-FFF2-40B4-BE49-F238E27FC236}">
                <a16:creationId xmlns:a16="http://schemas.microsoft.com/office/drawing/2014/main" id="{F038C270-9C91-4765-BF6E-18317EBF3C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9313" y="2287588"/>
            <a:ext cx="413226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Current will flow in the top circuit, turning the iron core into an </a:t>
            </a:r>
            <a:r>
              <a:rPr lang="en-GB" altLang="en-US" b="1">
                <a:solidFill>
                  <a:srgbClr val="286DA6"/>
                </a:solidFill>
              </a:rPr>
              <a:t>electromagnet</a:t>
            </a:r>
            <a:r>
              <a:rPr lang="en-GB" altLang="en-US"/>
              <a:t>. </a:t>
            </a:r>
          </a:p>
        </p:txBody>
      </p:sp>
      <p:cxnSp>
        <p:nvCxnSpPr>
          <p:cNvPr id="21517" name="Straight Connector 22">
            <a:extLst>
              <a:ext uri="{FF2B5EF4-FFF2-40B4-BE49-F238E27FC236}">
                <a16:creationId xmlns:a16="http://schemas.microsoft.com/office/drawing/2014/main" id="{A24C5B84-2B3F-45FD-A5C3-4DBF9392B609}"/>
              </a:ext>
            </a:extLst>
          </p:cNvPr>
          <p:cNvCxnSpPr>
            <a:cxnSpLocks noChangeShapeType="1"/>
            <a:stCxn id="21513" idx="2"/>
          </p:cNvCxnSpPr>
          <p:nvPr/>
        </p:nvCxnSpPr>
        <p:spPr bwMode="auto">
          <a:xfrm>
            <a:off x="1082675" y="3449638"/>
            <a:ext cx="265113" cy="784225"/>
          </a:xfrm>
          <a:prstGeom prst="line">
            <a:avLst/>
          </a:prstGeom>
          <a:noFill/>
          <a:ln w="38100" algn="ctr">
            <a:solidFill>
              <a:srgbClr val="286DA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518" name="Straight Connector 24">
            <a:extLst>
              <a:ext uri="{FF2B5EF4-FFF2-40B4-BE49-F238E27FC236}">
                <a16:creationId xmlns:a16="http://schemas.microsoft.com/office/drawing/2014/main" id="{4602AB18-A517-4B2B-94A2-AF0BDC4C1D8C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1806575" y="2952750"/>
            <a:ext cx="73025" cy="1219200"/>
          </a:xfrm>
          <a:prstGeom prst="line">
            <a:avLst/>
          </a:prstGeom>
          <a:noFill/>
          <a:ln w="38100" algn="ctr">
            <a:solidFill>
              <a:srgbClr val="286DA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1519" name="TextBox 26">
            <a:extLst>
              <a:ext uri="{FF2B5EF4-FFF2-40B4-BE49-F238E27FC236}">
                <a16:creationId xmlns:a16="http://schemas.microsoft.com/office/drawing/2014/main" id="{8DB70493-C9E8-446D-9F6A-C96FF5E952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65475" y="1320800"/>
            <a:ext cx="1241425" cy="400050"/>
          </a:xfrm>
          <a:prstGeom prst="rect">
            <a:avLst/>
          </a:prstGeom>
          <a:solidFill>
            <a:srgbClr val="286DA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2000" b="1">
                <a:solidFill>
                  <a:schemeClr val="bg1"/>
                </a:solidFill>
              </a:rPr>
              <a:t>switch</a:t>
            </a:r>
          </a:p>
        </p:txBody>
      </p:sp>
      <p:sp>
        <p:nvSpPr>
          <p:cNvPr id="21520" name="TextBox 27">
            <a:extLst>
              <a:ext uri="{FF2B5EF4-FFF2-40B4-BE49-F238E27FC236}">
                <a16:creationId xmlns:a16="http://schemas.microsoft.com/office/drawing/2014/main" id="{AF4E4134-8BAE-439B-A5BB-BFA6BFACB1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375" y="5753100"/>
            <a:ext cx="1241425" cy="400050"/>
          </a:xfrm>
          <a:prstGeom prst="rect">
            <a:avLst/>
          </a:prstGeom>
          <a:solidFill>
            <a:srgbClr val="286DA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2000" b="1">
                <a:solidFill>
                  <a:schemeClr val="bg1"/>
                </a:solidFill>
              </a:rPr>
              <a:t>motor</a:t>
            </a:r>
          </a:p>
        </p:txBody>
      </p:sp>
      <p:sp>
        <p:nvSpPr>
          <p:cNvPr id="21521" name="TextBox 28">
            <a:extLst>
              <a:ext uri="{FF2B5EF4-FFF2-40B4-BE49-F238E27FC236}">
                <a16:creationId xmlns:a16="http://schemas.microsoft.com/office/drawing/2014/main" id="{03074EB8-C8A9-4475-B3B0-03F6ADB2A1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150" y="1701800"/>
            <a:ext cx="1312863" cy="400050"/>
          </a:xfrm>
          <a:prstGeom prst="rect">
            <a:avLst/>
          </a:prstGeom>
          <a:solidFill>
            <a:srgbClr val="286DA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2000" b="1">
                <a:solidFill>
                  <a:schemeClr val="bg1"/>
                </a:solidFill>
              </a:rPr>
              <a:t>iron core</a:t>
            </a:r>
          </a:p>
        </p:txBody>
      </p:sp>
      <p:cxnSp>
        <p:nvCxnSpPr>
          <p:cNvPr id="21522" name="Straight Connector 30">
            <a:extLst>
              <a:ext uri="{FF2B5EF4-FFF2-40B4-BE49-F238E27FC236}">
                <a16:creationId xmlns:a16="http://schemas.microsoft.com/office/drawing/2014/main" id="{5E21E1D5-2048-419E-A15C-505C21AEB416}"/>
              </a:ext>
            </a:extLst>
          </p:cNvPr>
          <p:cNvCxnSpPr>
            <a:cxnSpLocks noChangeShapeType="1"/>
            <a:stCxn id="21521" idx="3"/>
          </p:cNvCxnSpPr>
          <p:nvPr/>
        </p:nvCxnSpPr>
        <p:spPr bwMode="auto">
          <a:xfrm>
            <a:off x="1751013" y="1901825"/>
            <a:ext cx="1025525" cy="284163"/>
          </a:xfrm>
          <a:prstGeom prst="line">
            <a:avLst/>
          </a:prstGeom>
          <a:noFill/>
          <a:ln w="38100" algn="ctr">
            <a:solidFill>
              <a:srgbClr val="286DA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523" name="Straight Connector 32">
            <a:extLst>
              <a:ext uri="{FF2B5EF4-FFF2-40B4-BE49-F238E27FC236}">
                <a16:creationId xmlns:a16="http://schemas.microsoft.com/office/drawing/2014/main" id="{3FE96D73-D4A5-483F-BC8F-A43E2B5035F9}"/>
              </a:ext>
            </a:extLst>
          </p:cNvPr>
          <p:cNvCxnSpPr>
            <a:cxnSpLocks noChangeShapeType="1"/>
            <a:stCxn id="21520" idx="3"/>
          </p:cNvCxnSpPr>
          <p:nvPr/>
        </p:nvCxnSpPr>
        <p:spPr bwMode="auto">
          <a:xfrm flipV="1">
            <a:off x="1955800" y="5753100"/>
            <a:ext cx="720725" cy="200025"/>
          </a:xfrm>
          <a:prstGeom prst="line">
            <a:avLst/>
          </a:prstGeom>
          <a:noFill/>
          <a:ln w="38100" algn="ctr">
            <a:solidFill>
              <a:srgbClr val="286DA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524" name="Straight Connector 37">
            <a:extLst>
              <a:ext uri="{FF2B5EF4-FFF2-40B4-BE49-F238E27FC236}">
                <a16:creationId xmlns:a16="http://schemas.microsoft.com/office/drawing/2014/main" id="{D5D03903-42E9-423C-9C11-3E6153B88F9C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3514725" y="1717675"/>
            <a:ext cx="131763" cy="425450"/>
          </a:xfrm>
          <a:prstGeom prst="line">
            <a:avLst/>
          </a:prstGeom>
          <a:noFill/>
          <a:ln w="38100" algn="ctr">
            <a:solidFill>
              <a:srgbClr val="286DA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525" name="Straight Connector 39">
            <a:extLst>
              <a:ext uri="{FF2B5EF4-FFF2-40B4-BE49-F238E27FC236}">
                <a16:creationId xmlns:a16="http://schemas.microsoft.com/office/drawing/2014/main" id="{44038DBF-B078-4F8D-8B21-CD1945867F7D}"/>
              </a:ext>
            </a:extLst>
          </p:cNvPr>
          <p:cNvCxnSpPr>
            <a:cxnSpLocks noChangeShapeType="1"/>
            <a:stCxn id="21514" idx="0"/>
          </p:cNvCxnSpPr>
          <p:nvPr/>
        </p:nvCxnSpPr>
        <p:spPr bwMode="auto">
          <a:xfrm flipH="1" flipV="1">
            <a:off x="590550" y="4516438"/>
            <a:ext cx="452438" cy="369887"/>
          </a:xfrm>
          <a:prstGeom prst="line">
            <a:avLst/>
          </a:prstGeom>
          <a:noFill/>
          <a:ln w="38100" algn="ctr">
            <a:solidFill>
              <a:srgbClr val="286DA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2" name="Text Box 4">
            <a:extLst>
              <a:ext uri="{FF2B5EF4-FFF2-40B4-BE49-F238E27FC236}">
                <a16:creationId xmlns:a16="http://schemas.microsoft.com/office/drawing/2014/main" id="{87A7306A-03E4-410C-9689-8CEACE4CAE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9313" y="3673475"/>
            <a:ext cx="4132262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One end of the iron arm </a:t>
            </a:r>
            <a:br>
              <a:rPr lang="en-GB" altLang="en-US"/>
            </a:br>
            <a:r>
              <a:rPr lang="en-GB" altLang="en-US"/>
              <a:t>will be attracted to the end of the electromagnet, so </a:t>
            </a:r>
            <a:br>
              <a:rPr lang="en-GB" altLang="en-US"/>
            </a:br>
            <a:r>
              <a:rPr lang="en-GB" altLang="en-US"/>
              <a:t>the other end will push the </a:t>
            </a:r>
            <a:r>
              <a:rPr lang="en-GB" altLang="en-US" b="1">
                <a:solidFill>
                  <a:srgbClr val="286DA6"/>
                </a:solidFill>
              </a:rPr>
              <a:t>contacts</a:t>
            </a:r>
            <a:r>
              <a:rPr lang="en-GB" altLang="en-US"/>
              <a:t> together.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CEDEDFA-4964-475E-A428-292CA82FE6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350" y="1257300"/>
            <a:ext cx="4505325" cy="48958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pic>
        <p:nvPicPr>
          <p:cNvPr id="38" name="Picture 37" descr="Electromagnetic_relay_switch_closed_part_one.png">
            <a:extLst>
              <a:ext uri="{FF2B5EF4-FFF2-40B4-BE49-F238E27FC236}">
                <a16:creationId xmlns:a16="http://schemas.microsoft.com/office/drawing/2014/main" id="{405EBD38-68EA-4B42-AC51-CC233EBFBC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1771650"/>
            <a:ext cx="4776788" cy="4776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130ABC0A-C113-4975-93DD-26EAE005F6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6225" y="1362075"/>
            <a:ext cx="4362450" cy="47910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pic>
        <p:nvPicPr>
          <p:cNvPr id="40" name="Picture 39" descr="Electromagnetic_relay_switch_closed_part_two.png">
            <a:extLst>
              <a:ext uri="{FF2B5EF4-FFF2-40B4-BE49-F238E27FC236}">
                <a16:creationId xmlns:a16="http://schemas.microsoft.com/office/drawing/2014/main" id="{AE4F48CC-62B3-4D7A-B974-62E2396BCDB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1771650"/>
            <a:ext cx="4776788" cy="4776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7B9E0B80-C956-4DB9-BAC3-D1B93DBFEC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363" y="1395413"/>
            <a:ext cx="4259262" cy="47577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pic>
        <p:nvPicPr>
          <p:cNvPr id="41" name="Picture 40" descr="Electromagnetic_relay_switch_closed_part_three.png">
            <a:extLst>
              <a:ext uri="{FF2B5EF4-FFF2-40B4-BE49-F238E27FC236}">
                <a16:creationId xmlns:a16="http://schemas.microsoft.com/office/drawing/2014/main" id="{670E4BFF-F8C3-4EDD-B75C-B2CC4E25DC7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1771650"/>
            <a:ext cx="4776788" cy="4776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" name="Text Box 44">
            <a:extLst>
              <a:ext uri="{FF2B5EF4-FFF2-40B4-BE49-F238E27FC236}">
                <a16:creationId xmlns:a16="http://schemas.microsoft.com/office/drawing/2014/main" id="{0A4BD066-5B31-4343-8769-AA4777E73E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9825" y="5797550"/>
            <a:ext cx="68643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The bottom circuit will be </a:t>
            </a:r>
            <a:r>
              <a:rPr lang="en-GB" altLang="en-US" b="1">
                <a:solidFill>
                  <a:srgbClr val="286DA6"/>
                </a:solidFill>
              </a:rPr>
              <a:t>complete</a:t>
            </a:r>
            <a:r>
              <a:rPr lang="en-GB" altLang="en-US"/>
              <a:t> and the motor will operate.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DCCBD552-D7C9-4E68-BA25-8A48E60990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Picture 9" descr="notes_icon">
            <a:extLst>
              <a:ext uri="{FF2B5EF4-FFF2-40B4-BE49-F238E27FC236}">
                <a16:creationId xmlns:a16="http://schemas.microsoft.com/office/drawing/2014/main" id="{0D4FBD08-BFD6-451D-94A7-EE1E019164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" dur="500"/>
                                        <p:tgtEl>
                                          <p:spTgt spid="21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1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1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1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1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1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" grpId="0" animBg="1"/>
      <p:bldP spid="21513" grpId="0" animBg="1"/>
      <p:bldP spid="21514" grpId="0" animBg="1"/>
      <p:bldP spid="20" grpId="0"/>
      <p:bldP spid="21" grpId="0"/>
      <p:bldP spid="21519" grpId="0" animBg="1"/>
      <p:bldP spid="21520" grpId="0" animBg="1"/>
      <p:bldP spid="21521" grpId="0" animBg="1"/>
      <p:bldP spid="42" grpId="0"/>
      <p:bldP spid="37" grpId="0" animBg="1"/>
      <p:bldP spid="39" grpId="0" animBg="1"/>
      <p:bldP spid="44" grpId="0" animBg="1"/>
      <p:bldP spid="4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>
            <a:extLst>
              <a:ext uri="{FF2B5EF4-FFF2-40B4-BE49-F238E27FC236}">
                <a16:creationId xmlns:a16="http://schemas.microsoft.com/office/drawing/2014/main" id="{D5CDFCCB-E2B8-471F-960D-18C46D9CE5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Currents and magnetic fields</a:t>
            </a:r>
          </a:p>
        </p:txBody>
      </p:sp>
      <p:pic>
        <p:nvPicPr>
          <p:cNvPr id="7" name="Picture 6" descr="flash_icon">
            <a:extLst>
              <a:ext uri="{FF2B5EF4-FFF2-40B4-BE49-F238E27FC236}">
                <a16:creationId xmlns:a16="http://schemas.microsoft.com/office/drawing/2014/main" id="{D77001EA-1608-4B03-96F6-9AE2345595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34413" y="115888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notes_icon">
            <a:extLst>
              <a:ext uri="{FF2B5EF4-FFF2-40B4-BE49-F238E27FC236}">
                <a16:creationId xmlns:a16="http://schemas.microsoft.com/office/drawing/2014/main" id="{47793373-ACF5-4824-A71F-6CDD68F62A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123238" y="150813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B594B62-4C34-41BF-BE65-03F0ADD8E7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ustDataLst>
      <p:tags r:id="rId2"/>
    </p:custDataLst>
    <p:controls>
      <mc:AlternateContent xmlns:mc="http://schemas.openxmlformats.org/markup-compatibility/2006">
        <mc:Choice xmlns:v="urn:schemas-microsoft-com:vml" Requires="v">
          <p:control spid="2074" name="ShockwaveFlash1" r:id="rId3" imgW="8699400" imgH="5308560"/>
        </mc:Choice>
        <mc:Fallback>
          <p:control name="ShockwaveFlash1" r:id="rId3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76E381DE-A13F-495C-BE10-E96431770463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E6282296-61EF-46ED-BC76-C4397181F4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altLang="en-US" dirty="0"/>
              <a:t>Magnetic and electric fields</a:t>
            </a:r>
          </a:p>
        </p:txBody>
      </p:sp>
      <p:sp>
        <p:nvSpPr>
          <p:cNvPr id="20483" name="Text Box 3">
            <a:extLst>
              <a:ext uri="{FF2B5EF4-FFF2-40B4-BE49-F238E27FC236}">
                <a16:creationId xmlns:a16="http://schemas.microsoft.com/office/drawing/2014/main" id="{59162B86-5EE2-4DE4-9FD1-F36B3EBAFD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425" y="784225"/>
            <a:ext cx="84264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dirty="0"/>
              <a:t>Just as an electric current can cause a magnetic field, a </a:t>
            </a:r>
            <a:r>
              <a:rPr lang="en-GB" altLang="en-US" b="1" dirty="0"/>
              <a:t>changing</a:t>
            </a:r>
            <a:r>
              <a:rPr lang="en-GB" altLang="en-US" dirty="0"/>
              <a:t> magnetic field produces an </a:t>
            </a:r>
            <a:r>
              <a:rPr lang="en-GB" altLang="en-US" b="1" dirty="0">
                <a:solidFill>
                  <a:srgbClr val="286DA6"/>
                </a:solidFill>
              </a:rPr>
              <a:t>electric field</a:t>
            </a:r>
            <a:r>
              <a:rPr lang="en-GB" altLang="en-US" dirty="0"/>
              <a:t>. </a:t>
            </a:r>
          </a:p>
        </p:txBody>
      </p:sp>
      <p:sp>
        <p:nvSpPr>
          <p:cNvPr id="289796" name="Text Box 4">
            <a:extLst>
              <a:ext uri="{FF2B5EF4-FFF2-40B4-BE49-F238E27FC236}">
                <a16:creationId xmlns:a16="http://schemas.microsoft.com/office/drawing/2014/main" id="{3660B178-5733-43DC-A7A8-1B8545B0CD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3829406"/>
            <a:ext cx="4714697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dirty="0"/>
              <a:t>A </a:t>
            </a:r>
            <a:r>
              <a:rPr lang="en-GB" altLang="en-US" dirty="0">
                <a:solidFill>
                  <a:srgbClr val="010066"/>
                </a:solidFill>
              </a:rPr>
              <a:t>generator</a:t>
            </a:r>
            <a:r>
              <a:rPr lang="en-GB" altLang="en-US" dirty="0"/>
              <a:t> is a device that converts </a:t>
            </a:r>
            <a:r>
              <a:rPr lang="en-GB" altLang="en-US" b="1" dirty="0">
                <a:solidFill>
                  <a:srgbClr val="286DA6"/>
                </a:solidFill>
              </a:rPr>
              <a:t>kinetic energy </a:t>
            </a:r>
            <a:r>
              <a:rPr lang="en-GB" altLang="en-US" dirty="0"/>
              <a:t>into </a:t>
            </a:r>
            <a:r>
              <a:rPr lang="en-GB" altLang="en-US" b="1" dirty="0">
                <a:solidFill>
                  <a:srgbClr val="286DA6"/>
                </a:solidFill>
              </a:rPr>
              <a:t>electrical energy</a:t>
            </a:r>
            <a:r>
              <a:rPr lang="en-GB" altLang="en-US" dirty="0"/>
              <a:t>. It uses kinetic energy to move a coil of wire in a magnetic field. This creates an electric current.</a:t>
            </a:r>
          </a:p>
        </p:txBody>
      </p:sp>
      <p:sp>
        <p:nvSpPr>
          <p:cNvPr id="41" name="Text Box 31">
            <a:extLst>
              <a:ext uri="{FF2B5EF4-FFF2-40B4-BE49-F238E27FC236}">
                <a16:creationId xmlns:a16="http://schemas.microsoft.com/office/drawing/2014/main" id="{6270FAAE-CF11-45C3-905F-369F4B915E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2122149"/>
            <a:ext cx="843756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dirty="0"/>
              <a:t>This means that a changing magnetic field can be used to generate an </a:t>
            </a:r>
            <a:r>
              <a:rPr lang="en-GB" altLang="en-US" b="1" dirty="0">
                <a:solidFill>
                  <a:srgbClr val="286DA6"/>
                </a:solidFill>
              </a:rPr>
              <a:t>electric current</a:t>
            </a:r>
            <a:r>
              <a:rPr lang="en-GB" altLang="en-US" dirty="0"/>
              <a:t>. Generators use this principle to generate electricity.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EAEA200-3B25-4290-8EF3-17E463FC72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14" descr="simple_generator">
            <a:extLst>
              <a:ext uri="{FF2B5EF4-FFF2-40B4-BE49-F238E27FC236}">
                <a16:creationId xmlns:a16="http://schemas.microsoft.com/office/drawing/2014/main" id="{BB2F5414-C475-482F-A1E9-93B5F3554B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7235" y="3829406"/>
            <a:ext cx="3401640" cy="211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9" descr="notes_icon">
            <a:extLst>
              <a:ext uri="{FF2B5EF4-FFF2-40B4-BE49-F238E27FC236}">
                <a16:creationId xmlns:a16="http://schemas.microsoft.com/office/drawing/2014/main" id="{8B0302BD-C988-482D-A7F5-FFD99CA28F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53401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9796" grpId="0"/>
      <p:bldP spid="4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E6282296-61EF-46ED-BC76-C4397181F4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altLang="en-US" dirty="0"/>
              <a:t>Electromagnetic waves</a:t>
            </a:r>
          </a:p>
        </p:txBody>
      </p:sp>
      <p:sp>
        <p:nvSpPr>
          <p:cNvPr id="20483" name="Text Box 3">
            <a:extLst>
              <a:ext uri="{FF2B5EF4-FFF2-40B4-BE49-F238E27FC236}">
                <a16:creationId xmlns:a16="http://schemas.microsoft.com/office/drawing/2014/main" id="{59162B86-5EE2-4DE4-9FD1-F36B3EBAFD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425" y="784225"/>
            <a:ext cx="843756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dirty="0"/>
              <a:t>The fact that changing electric fields generate magnetic fields and vice versa explains how </a:t>
            </a:r>
            <a:r>
              <a:rPr lang="en-GB" altLang="en-US" b="1" dirty="0">
                <a:solidFill>
                  <a:srgbClr val="286DA6"/>
                </a:solidFill>
              </a:rPr>
              <a:t>electromagnetic waves </a:t>
            </a:r>
            <a:r>
              <a:rPr lang="en-GB" altLang="en-US" dirty="0"/>
              <a:t>can transfer energy through a vacuum.</a:t>
            </a:r>
          </a:p>
        </p:txBody>
      </p:sp>
      <p:sp>
        <p:nvSpPr>
          <p:cNvPr id="289796" name="Text Box 4">
            <a:extLst>
              <a:ext uri="{FF2B5EF4-FFF2-40B4-BE49-F238E27FC236}">
                <a16:creationId xmlns:a16="http://schemas.microsoft.com/office/drawing/2014/main" id="{3660B178-5733-43DC-A7A8-1B8545B0CD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4" y="4359969"/>
            <a:ext cx="4297008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dirty="0"/>
              <a:t>The changing electric field produces a magnetic field, which produces an electric field, and so on.</a:t>
            </a:r>
          </a:p>
        </p:txBody>
      </p:sp>
      <p:sp>
        <p:nvSpPr>
          <p:cNvPr id="41" name="Text Box 31">
            <a:extLst>
              <a:ext uri="{FF2B5EF4-FFF2-40B4-BE49-F238E27FC236}">
                <a16:creationId xmlns:a16="http://schemas.microsoft.com/office/drawing/2014/main" id="{6270FAAE-CF11-45C3-905F-369F4B915E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2572097"/>
            <a:ext cx="398092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dirty="0"/>
              <a:t>Electromagnetic waves are made of </a:t>
            </a:r>
            <a:r>
              <a:rPr lang="en-GB" altLang="en-US" b="1" dirty="0">
                <a:solidFill>
                  <a:srgbClr val="286DA6"/>
                </a:solidFill>
              </a:rPr>
              <a:t>oscillating</a:t>
            </a:r>
            <a:r>
              <a:rPr lang="en-GB" altLang="en-US" dirty="0"/>
              <a:t> electric and magnetic fields.</a:t>
            </a:r>
          </a:p>
        </p:txBody>
      </p:sp>
      <p:pic>
        <p:nvPicPr>
          <p:cNvPr id="18" name="Picture 17" descr="the_electromagnetic_spectrum_7.1.png">
            <a:extLst>
              <a:ext uri="{FF2B5EF4-FFF2-40B4-BE49-F238E27FC236}">
                <a16:creationId xmlns:a16="http://schemas.microsoft.com/office/drawing/2014/main" id="{0956778F-7D6B-4755-BF78-D889B21B5F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8133" y="2308503"/>
            <a:ext cx="2790117" cy="3843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 Box 20">
            <a:extLst>
              <a:ext uri="{FF2B5EF4-FFF2-40B4-BE49-F238E27FC236}">
                <a16:creationId xmlns:a16="http://schemas.microsoft.com/office/drawing/2014/main" id="{C5A6B899-B9E1-4464-9707-540AEE01F9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1994" y="2319415"/>
            <a:ext cx="1608137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85000"/>
              </a:lnSpc>
            </a:pPr>
            <a:r>
              <a:rPr lang="en-GB" altLang="en-US" b="1" dirty="0">
                <a:solidFill>
                  <a:srgbClr val="286DA6"/>
                </a:solidFill>
              </a:rPr>
              <a:t>magnetic field</a:t>
            </a:r>
          </a:p>
        </p:txBody>
      </p:sp>
      <p:sp>
        <p:nvSpPr>
          <p:cNvPr id="20" name="Text Box 21">
            <a:extLst>
              <a:ext uri="{FF2B5EF4-FFF2-40B4-BE49-F238E27FC236}">
                <a16:creationId xmlns:a16="http://schemas.microsoft.com/office/drawing/2014/main" id="{F9F147E2-3838-40B7-91EE-F488DA525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7877" y="3730517"/>
            <a:ext cx="1322387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85000"/>
              </a:lnSpc>
            </a:pPr>
            <a:r>
              <a:rPr lang="en-GB" altLang="en-US" b="1">
                <a:solidFill>
                  <a:srgbClr val="286DA6"/>
                </a:solidFill>
              </a:rPr>
              <a:t>electric field</a:t>
            </a:r>
          </a:p>
        </p:txBody>
      </p:sp>
      <p:sp>
        <p:nvSpPr>
          <p:cNvPr id="21" name="Text Box 22">
            <a:extLst>
              <a:ext uri="{FF2B5EF4-FFF2-40B4-BE49-F238E27FC236}">
                <a16:creationId xmlns:a16="http://schemas.microsoft.com/office/drawing/2014/main" id="{ABE14E5C-AC06-4121-83D7-BF8D686BBE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82039" y="5229722"/>
            <a:ext cx="149225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85000"/>
              </a:lnSpc>
            </a:pPr>
            <a:r>
              <a:rPr lang="en-GB" altLang="en-US" b="1" dirty="0">
                <a:solidFill>
                  <a:srgbClr val="286DA6"/>
                </a:solidFill>
              </a:rPr>
              <a:t>wave direction</a:t>
            </a:r>
          </a:p>
        </p:txBody>
      </p:sp>
      <p:pic>
        <p:nvPicPr>
          <p:cNvPr id="13" name="Picture 9" descr="notes_icon">
            <a:extLst>
              <a:ext uri="{FF2B5EF4-FFF2-40B4-BE49-F238E27FC236}">
                <a16:creationId xmlns:a16="http://schemas.microsoft.com/office/drawing/2014/main" id="{CD42CB00-B931-4634-8A18-34D89B4EE6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95870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9796" grpId="0"/>
      <p:bldP spid="41" grpId="0"/>
      <p:bldP spid="19" grpId="0"/>
      <p:bldP spid="20" grpId="0"/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4ABE34-7415-49D3-BEDF-B4936BDCAE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216000" indent="-216000">
              <a:buSzPct val="100000"/>
              <a:buFont typeface="Wingdings 2" panose="05020102010507070707" pitchFamily="18" charset="2"/>
              <a:buChar char=""/>
            </a:pPr>
            <a:r>
              <a:rPr lang="en-GB" sz="1600" dirty="0"/>
              <a:t>Developing and Using Models</a:t>
            </a:r>
          </a:p>
          <a:p>
            <a:pPr marL="216000" indent="-216000">
              <a:buSzPct val="100000"/>
              <a:buFont typeface="Wingdings 2" panose="05020102010507070707" pitchFamily="18" charset="2"/>
              <a:buChar char=""/>
            </a:pPr>
            <a:r>
              <a:rPr lang="en-GB" sz="1600" dirty="0"/>
              <a:t>Constructing Explanations and Designing Solutions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97178BF-770B-4F13-AFC6-5D12BD5713F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r>
              <a:rPr lang="en-GB" sz="1600" dirty="0"/>
              <a:t>1. Patterns </a:t>
            </a:r>
          </a:p>
          <a:p>
            <a:r>
              <a:rPr lang="en-GB" sz="1600" dirty="0"/>
              <a:t>2. Cause and Effect</a:t>
            </a:r>
          </a:p>
          <a:p>
            <a:r>
              <a:rPr lang="en-GB" sz="1600" dirty="0"/>
              <a:t>5. Energy and Matter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A3BB19F-D25B-4762-BF2E-7C46604C9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Information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15316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 descr="Electromagnetism_3.2.png">
            <a:extLst>
              <a:ext uri="{FF2B5EF4-FFF2-40B4-BE49-F238E27FC236}">
                <a16:creationId xmlns:a16="http://schemas.microsoft.com/office/drawing/2014/main" id="{46C7B137-3F0A-4E9C-9E8F-6C944143CA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8228" y="2781300"/>
            <a:ext cx="3741738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Rectangle 2">
            <a:extLst>
              <a:ext uri="{FF2B5EF4-FFF2-40B4-BE49-F238E27FC236}">
                <a16:creationId xmlns:a16="http://schemas.microsoft.com/office/drawing/2014/main" id="{69A7D00F-6B6B-4BE4-B022-354F2F3C02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altLang="en-US"/>
              <a:t>Current and magnetism</a:t>
            </a:r>
          </a:p>
        </p:txBody>
      </p:sp>
      <p:sp>
        <p:nvSpPr>
          <p:cNvPr id="12293" name="Text Box 23">
            <a:extLst>
              <a:ext uri="{FF2B5EF4-FFF2-40B4-BE49-F238E27FC236}">
                <a16:creationId xmlns:a16="http://schemas.microsoft.com/office/drawing/2014/main" id="{F1F54183-BD04-4A21-BD40-93A54F644F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784225"/>
            <a:ext cx="84169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dirty="0"/>
              <a:t>When a </a:t>
            </a:r>
            <a:r>
              <a:rPr lang="en-GB" altLang="en-US" b="1" dirty="0">
                <a:solidFill>
                  <a:srgbClr val="286DA6"/>
                </a:solidFill>
              </a:rPr>
              <a:t>current</a:t>
            </a:r>
            <a:r>
              <a:rPr lang="en-GB" altLang="en-US" dirty="0"/>
              <a:t> flows through a </a:t>
            </a:r>
            <a:r>
              <a:rPr lang="en-GB" altLang="en-US" b="1" dirty="0">
                <a:solidFill>
                  <a:srgbClr val="286DA6"/>
                </a:solidFill>
              </a:rPr>
              <a:t>conductor</a:t>
            </a:r>
            <a:r>
              <a:rPr lang="en-GB" altLang="en-US" dirty="0"/>
              <a:t>, it generates a </a:t>
            </a:r>
            <a:r>
              <a:rPr lang="en-GB" altLang="en-US" b="1" dirty="0">
                <a:solidFill>
                  <a:srgbClr val="286DA6"/>
                </a:solidFill>
              </a:rPr>
              <a:t>magnetic field</a:t>
            </a:r>
            <a:r>
              <a:rPr lang="en-GB" altLang="en-US" dirty="0"/>
              <a:t>. </a:t>
            </a:r>
          </a:p>
        </p:txBody>
      </p:sp>
      <p:sp>
        <p:nvSpPr>
          <p:cNvPr id="12316" name="TextBox 23">
            <a:extLst>
              <a:ext uri="{FF2B5EF4-FFF2-40B4-BE49-F238E27FC236}">
                <a16:creationId xmlns:a16="http://schemas.microsoft.com/office/drawing/2014/main" id="{9583D743-0D1A-4314-8356-5BA31B1C7B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3494" y="2681111"/>
            <a:ext cx="1334734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b="1" dirty="0">
                <a:solidFill>
                  <a:srgbClr val="286DA6"/>
                </a:solidFill>
              </a:rPr>
              <a:t>current</a:t>
            </a:r>
          </a:p>
        </p:txBody>
      </p:sp>
      <p:sp>
        <p:nvSpPr>
          <p:cNvPr id="10253" name="Text Box 24">
            <a:extLst>
              <a:ext uri="{FF2B5EF4-FFF2-40B4-BE49-F238E27FC236}">
                <a16:creationId xmlns:a16="http://schemas.microsoft.com/office/drawing/2014/main" id="{4165770D-F3AF-4B46-9C52-FBED2CBCEB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4343927"/>
            <a:ext cx="818991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dirty="0"/>
              <a:t>For a straight wire, the </a:t>
            </a:r>
            <a:r>
              <a:rPr lang="en-GB" altLang="en-US" b="1" dirty="0">
                <a:solidFill>
                  <a:srgbClr val="286DA6"/>
                </a:solidFill>
              </a:rPr>
              <a:t>strength</a:t>
            </a:r>
            <a:r>
              <a:rPr lang="en-GB" altLang="en-US" dirty="0"/>
              <a:t> of the magnetic field depends on:</a:t>
            </a:r>
          </a:p>
        </p:txBody>
      </p:sp>
      <p:sp>
        <p:nvSpPr>
          <p:cNvPr id="10254" name="TextBox 26">
            <a:extLst>
              <a:ext uri="{FF2B5EF4-FFF2-40B4-BE49-F238E27FC236}">
                <a16:creationId xmlns:a16="http://schemas.microsoft.com/office/drawing/2014/main" id="{4E4B8CC0-5C8F-4A46-8235-C7A6866A13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7900" y="5316801"/>
            <a:ext cx="60912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marL="363600" indent="-363600">
              <a:buClr>
                <a:srgbClr val="286DA6"/>
              </a:buClr>
              <a:buFont typeface="Wingdings" panose="05000000000000000000" pitchFamily="2" charset="2"/>
              <a:buChar char="l"/>
            </a:pPr>
            <a:r>
              <a:rPr lang="en-GB" altLang="en-US" dirty="0">
                <a:solidFill>
                  <a:srgbClr val="286DA6"/>
                </a:solidFill>
                <a:sym typeface="Wingdings" panose="05000000000000000000" pitchFamily="2" charset="2"/>
              </a:rPr>
              <a:t> </a:t>
            </a:r>
            <a:r>
              <a:rPr lang="en-GB" altLang="en-US" dirty="0">
                <a:sym typeface="Wingdings" panose="05000000000000000000" pitchFamily="2" charset="2"/>
              </a:rPr>
              <a:t>the </a:t>
            </a:r>
            <a:r>
              <a:rPr lang="en-GB" altLang="en-US" b="1" dirty="0">
                <a:solidFill>
                  <a:srgbClr val="286DA6"/>
                </a:solidFill>
                <a:sym typeface="Wingdings" panose="05000000000000000000" pitchFamily="2" charset="2"/>
              </a:rPr>
              <a:t>size </a:t>
            </a:r>
            <a:r>
              <a:rPr lang="en-GB" altLang="en-US" dirty="0">
                <a:solidFill>
                  <a:srgbClr val="010066"/>
                </a:solidFill>
                <a:sym typeface="Wingdings" panose="05000000000000000000" pitchFamily="2" charset="2"/>
              </a:rPr>
              <a:t>of the current </a:t>
            </a:r>
            <a:r>
              <a:rPr lang="en-GB" altLang="en-US" dirty="0">
                <a:sym typeface="Wingdings" panose="05000000000000000000" pitchFamily="2" charset="2"/>
              </a:rPr>
              <a:t>through the wire</a:t>
            </a:r>
            <a:endParaRPr lang="en-GB" altLang="en-US" dirty="0"/>
          </a:p>
        </p:txBody>
      </p:sp>
      <p:sp>
        <p:nvSpPr>
          <p:cNvPr id="10255" name="TextBox 27">
            <a:extLst>
              <a:ext uri="{FF2B5EF4-FFF2-40B4-BE49-F238E27FC236}">
                <a16:creationId xmlns:a16="http://schemas.microsoft.com/office/drawing/2014/main" id="{19F724B2-65A0-4C21-A516-B78929EC44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7900" y="5921375"/>
            <a:ext cx="45640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marL="363600" indent="-363600">
              <a:buClr>
                <a:srgbClr val="286DA6"/>
              </a:buClr>
              <a:buFont typeface="Wingdings" panose="05000000000000000000" pitchFamily="2" charset="2"/>
              <a:buChar char="l"/>
            </a:pPr>
            <a:r>
              <a:rPr lang="en-GB" altLang="en-US" dirty="0">
                <a:solidFill>
                  <a:srgbClr val="286DA6"/>
                </a:solidFill>
                <a:sym typeface="Wingdings" panose="05000000000000000000" pitchFamily="2" charset="2"/>
              </a:rPr>
              <a:t> </a:t>
            </a:r>
            <a:r>
              <a:rPr lang="en-GB" altLang="en-US" dirty="0">
                <a:sym typeface="Wingdings" panose="05000000000000000000" pitchFamily="2" charset="2"/>
              </a:rPr>
              <a:t>the </a:t>
            </a:r>
            <a:r>
              <a:rPr lang="en-GB" altLang="en-US" b="1" dirty="0">
                <a:solidFill>
                  <a:srgbClr val="286DA6"/>
                </a:solidFill>
                <a:sym typeface="Wingdings" panose="05000000000000000000" pitchFamily="2" charset="2"/>
              </a:rPr>
              <a:t>distance</a:t>
            </a:r>
            <a:r>
              <a:rPr lang="en-GB" altLang="en-US" dirty="0">
                <a:sym typeface="Wingdings" panose="05000000000000000000" pitchFamily="2" charset="2"/>
              </a:rPr>
              <a:t> from the wire.</a:t>
            </a:r>
            <a:endParaRPr lang="en-GB" altLang="en-US" dirty="0"/>
          </a:p>
        </p:txBody>
      </p:sp>
      <p:sp>
        <p:nvSpPr>
          <p:cNvPr id="10256" name="TextBox 28">
            <a:extLst>
              <a:ext uri="{FF2B5EF4-FFF2-40B4-BE49-F238E27FC236}">
                <a16:creationId xmlns:a16="http://schemas.microsoft.com/office/drawing/2014/main" id="{3671FE85-B764-4BF8-B079-8A868D24A1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4294" y="2569721"/>
            <a:ext cx="3319992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The magnetic field </a:t>
            </a:r>
            <a:br>
              <a:rPr lang="en-GB" altLang="en-US" dirty="0"/>
            </a:br>
            <a:r>
              <a:rPr lang="en-GB" altLang="en-US" dirty="0"/>
              <a:t>is generated </a:t>
            </a:r>
            <a:r>
              <a:rPr lang="en-GB" altLang="en-US" b="1" dirty="0">
                <a:solidFill>
                  <a:srgbClr val="286DA6"/>
                </a:solidFill>
              </a:rPr>
              <a:t>at right angles </a:t>
            </a:r>
            <a:r>
              <a:rPr lang="en-GB" altLang="en-US" dirty="0"/>
              <a:t>to the direction of the current.</a:t>
            </a:r>
          </a:p>
        </p:txBody>
      </p:sp>
      <p:pic>
        <p:nvPicPr>
          <p:cNvPr id="29" name="Picture 28" descr="Electromagnetism_3.1.png">
            <a:extLst>
              <a:ext uri="{FF2B5EF4-FFF2-40B4-BE49-F238E27FC236}">
                <a16:creationId xmlns:a16="http://schemas.microsoft.com/office/drawing/2014/main" id="{AF27588A-1B08-4BF8-842D-9FDC1366B0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728" y="1717675"/>
            <a:ext cx="2438400" cy="237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0DAF7E7-EC4B-44CB-9800-26C1B16924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Box 23">
            <a:extLst>
              <a:ext uri="{FF2B5EF4-FFF2-40B4-BE49-F238E27FC236}">
                <a16:creationId xmlns:a16="http://schemas.microsoft.com/office/drawing/2014/main" id="{04861459-6034-41CB-885D-03AD679CD8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5542" y="1616373"/>
            <a:ext cx="233750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b="1" dirty="0">
                <a:solidFill>
                  <a:srgbClr val="286DA6"/>
                </a:solidFill>
              </a:rPr>
              <a:t>magnetic field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3" grpId="0"/>
      <p:bldP spid="10254" grpId="0"/>
      <p:bldP spid="10255" grpId="0"/>
      <p:bldP spid="1025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128E15E4-E12D-4554-BBCE-A256495E066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altLang="en-US"/>
              <a:t>Demonstrating the effect of current</a:t>
            </a:r>
          </a:p>
        </p:txBody>
      </p:sp>
      <p:sp>
        <p:nvSpPr>
          <p:cNvPr id="13316" name="Text Box 23">
            <a:extLst>
              <a:ext uri="{FF2B5EF4-FFF2-40B4-BE49-F238E27FC236}">
                <a16:creationId xmlns:a16="http://schemas.microsoft.com/office/drawing/2014/main" id="{7EE552F9-7108-44FE-A928-952FAEA631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784225"/>
            <a:ext cx="84169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One way to demonstrate the magnetic effect of a current-carrying wire is to use a </a:t>
            </a:r>
            <a:r>
              <a:rPr lang="en-GB" altLang="en-US" b="1">
                <a:solidFill>
                  <a:srgbClr val="286DA6"/>
                </a:solidFill>
              </a:rPr>
              <a:t>compass</a:t>
            </a:r>
            <a:r>
              <a:rPr lang="en-GB" altLang="en-US"/>
              <a:t>.</a:t>
            </a:r>
          </a:p>
        </p:txBody>
      </p:sp>
      <p:pic>
        <p:nvPicPr>
          <p:cNvPr id="31" name="Picture 30" descr="Direction compass.png">
            <a:extLst>
              <a:ext uri="{FF2B5EF4-FFF2-40B4-BE49-F238E27FC236}">
                <a16:creationId xmlns:a16="http://schemas.microsoft.com/office/drawing/2014/main" id="{2B842497-5CD4-4AC6-A7D7-51E5365E76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23407">
            <a:off x="239713" y="2695575"/>
            <a:ext cx="4435475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Text Box 231">
            <a:extLst>
              <a:ext uri="{FF2B5EF4-FFF2-40B4-BE49-F238E27FC236}">
                <a16:creationId xmlns:a16="http://schemas.microsoft.com/office/drawing/2014/main" id="{CFBDA155-2A9F-45AC-809D-75F635D5D3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1816100"/>
            <a:ext cx="84169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Compasses are designed to align with the magnetic field of the Earth. The needle points to the magnetic north pole. </a:t>
            </a:r>
          </a:p>
        </p:txBody>
      </p:sp>
      <p:sp>
        <p:nvSpPr>
          <p:cNvPr id="38" name="Text Box 232">
            <a:extLst>
              <a:ext uri="{FF2B5EF4-FFF2-40B4-BE49-F238E27FC236}">
                <a16:creationId xmlns:a16="http://schemas.microsoft.com/office/drawing/2014/main" id="{175BFF76-BA14-41D6-BBC8-5FD98D1416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4825" y="2859088"/>
            <a:ext cx="4298950" cy="120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If a compass is placed next to  a wire, what will happen when the current is switched on? </a:t>
            </a:r>
          </a:p>
        </p:txBody>
      </p:sp>
      <p:sp>
        <p:nvSpPr>
          <p:cNvPr id="39" name="Text Box 233">
            <a:extLst>
              <a:ext uri="{FF2B5EF4-FFF2-40B4-BE49-F238E27FC236}">
                <a16:creationId xmlns:a16="http://schemas.microsoft.com/office/drawing/2014/main" id="{62E422FC-7F96-4ABB-9F09-4E9CEF0FF4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4825" y="4273550"/>
            <a:ext cx="446563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The compass needle will be </a:t>
            </a:r>
            <a:r>
              <a:rPr lang="en-GB" altLang="en-US" b="1">
                <a:solidFill>
                  <a:srgbClr val="286DA6"/>
                </a:solidFill>
              </a:rPr>
              <a:t>deflected</a:t>
            </a:r>
            <a:r>
              <a:rPr lang="en-GB" altLang="en-US"/>
              <a:t> by the magnetic field that the current generates.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55619C4-7B1B-4F12-9059-551F862063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  <p:bldP spid="3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2F799320-FB60-42B2-9B4E-7D0A5FAA0DF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/>
              <a:t>Field around a wire</a:t>
            </a:r>
          </a:p>
        </p:txBody>
      </p:sp>
      <p:sp>
        <p:nvSpPr>
          <p:cNvPr id="14339" name="Text Box 3">
            <a:extLst>
              <a:ext uri="{FF2B5EF4-FFF2-40B4-BE49-F238E27FC236}">
                <a16:creationId xmlns:a16="http://schemas.microsoft.com/office/drawing/2014/main" id="{675B7359-2E08-48F1-909B-4EC6767D10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664" y="788988"/>
            <a:ext cx="4438826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dirty="0"/>
              <a:t>The direction of the magnetic field around a straight wire can be worked out by using the </a:t>
            </a:r>
            <a:r>
              <a:rPr lang="en-GB" altLang="en-US" b="1" dirty="0">
                <a:solidFill>
                  <a:srgbClr val="286DA6"/>
                </a:solidFill>
              </a:rPr>
              <a:t>right hand grip rule</a:t>
            </a:r>
            <a:r>
              <a:rPr lang="en-GB" altLang="en-US" dirty="0"/>
              <a:t>.</a:t>
            </a:r>
          </a:p>
        </p:txBody>
      </p:sp>
      <p:sp>
        <p:nvSpPr>
          <p:cNvPr id="264196" name="Text Box 4">
            <a:extLst>
              <a:ext uri="{FF2B5EF4-FFF2-40B4-BE49-F238E27FC236}">
                <a16:creationId xmlns:a16="http://schemas.microsoft.com/office/drawing/2014/main" id="{2A7DB445-596E-4885-829A-F80D8E945F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663" y="4581525"/>
            <a:ext cx="4224337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dirty="0"/>
              <a:t>Your fingers will curl around the wire in the direction of the </a:t>
            </a:r>
            <a:r>
              <a:rPr lang="en-GB" altLang="en-US" b="1" dirty="0">
                <a:solidFill>
                  <a:srgbClr val="286DA6"/>
                </a:solidFill>
              </a:rPr>
              <a:t>magnetic field</a:t>
            </a:r>
            <a:r>
              <a:rPr lang="en-GB" altLang="en-US" b="1" dirty="0"/>
              <a:t> </a:t>
            </a:r>
            <a:r>
              <a:rPr lang="en-GB" altLang="en-US" dirty="0"/>
              <a:t>(from north </a:t>
            </a:r>
            <a:br>
              <a:rPr lang="en-GB" altLang="en-US" dirty="0"/>
            </a:br>
            <a:r>
              <a:rPr lang="en-GB" altLang="en-US" dirty="0"/>
              <a:t>to south pole).</a:t>
            </a:r>
          </a:p>
        </p:txBody>
      </p:sp>
      <p:sp>
        <p:nvSpPr>
          <p:cNvPr id="264197" name="Rectangle 5">
            <a:extLst>
              <a:ext uri="{FF2B5EF4-FFF2-40B4-BE49-F238E27FC236}">
                <a16:creationId xmlns:a16="http://schemas.microsoft.com/office/drawing/2014/main" id="{031A6F90-B251-4D3D-96BB-DB2672CC2E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7664" y="2492375"/>
            <a:ext cx="4337226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dirty="0"/>
              <a:t>Grip a wire so that your thumb points in the direction of the </a:t>
            </a:r>
            <a:r>
              <a:rPr lang="en-GB" altLang="en-US" b="1" dirty="0">
                <a:solidFill>
                  <a:srgbClr val="286DA6"/>
                </a:solidFill>
              </a:rPr>
              <a:t>conventional current</a:t>
            </a:r>
            <a:r>
              <a:rPr lang="en-GB" altLang="en-US" b="1" dirty="0"/>
              <a:t> </a:t>
            </a:r>
            <a:r>
              <a:rPr lang="en-GB" altLang="en-US" dirty="0"/>
              <a:t>(from the positive to the negative terminal of a battery). </a:t>
            </a:r>
          </a:p>
        </p:txBody>
      </p:sp>
      <p:pic>
        <p:nvPicPr>
          <p:cNvPr id="14342" name="Picture 6">
            <a:extLst>
              <a:ext uri="{FF2B5EF4-FFF2-40B4-BE49-F238E27FC236}">
                <a16:creationId xmlns:a16="http://schemas.microsoft.com/office/drawing/2014/main" id="{CF90A6F0-F00C-4A09-BB73-B2CF0B78D9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64132" y="1063625"/>
            <a:ext cx="3730585" cy="477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3" name="Text Box 7">
            <a:extLst>
              <a:ext uri="{FF2B5EF4-FFF2-40B4-BE49-F238E27FC236}">
                <a16:creationId xmlns:a16="http://schemas.microsoft.com/office/drawing/2014/main" id="{19EF641F-4AEF-43C4-A3AA-AA2311A745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86438" y="1397000"/>
            <a:ext cx="4318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3200" b="1"/>
              <a:t>_</a:t>
            </a:r>
          </a:p>
        </p:txBody>
      </p:sp>
      <p:sp>
        <p:nvSpPr>
          <p:cNvPr id="14344" name="Text Box 8">
            <a:extLst>
              <a:ext uri="{FF2B5EF4-FFF2-40B4-BE49-F238E27FC236}">
                <a16:creationId xmlns:a16="http://schemas.microsoft.com/office/drawing/2014/main" id="{4844EF81-734B-48F4-B897-F4A9EAEEF7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86438" y="5129213"/>
            <a:ext cx="4318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3200" b="1" dirty="0"/>
              <a:t>+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DF3182B-9090-4514-8B5E-283A7777E0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60787FD-38E1-4615-920C-258F1DF696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45205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4196" grpId="0"/>
      <p:bldP spid="26419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Electromagnetism_7.1.png">
            <a:extLst>
              <a:ext uri="{FF2B5EF4-FFF2-40B4-BE49-F238E27FC236}">
                <a16:creationId xmlns:a16="http://schemas.microsoft.com/office/drawing/2014/main" id="{7286744B-9FE9-4410-9A6D-84B0560151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500" y="2366963"/>
            <a:ext cx="4554538" cy="209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Rectangle 2">
            <a:extLst>
              <a:ext uri="{FF2B5EF4-FFF2-40B4-BE49-F238E27FC236}">
                <a16:creationId xmlns:a16="http://schemas.microsoft.com/office/drawing/2014/main" id="{5FBFA8AC-D1AD-485F-9764-9D2F27523EA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altLang="en-US"/>
              <a:t>What is a solenoid?</a:t>
            </a:r>
          </a:p>
        </p:txBody>
      </p:sp>
      <p:sp>
        <p:nvSpPr>
          <p:cNvPr id="16388" name="Text Box 3">
            <a:extLst>
              <a:ext uri="{FF2B5EF4-FFF2-40B4-BE49-F238E27FC236}">
                <a16:creationId xmlns:a16="http://schemas.microsoft.com/office/drawing/2014/main" id="{C4B2D05B-C91E-4D94-8966-B6EA07E517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784225"/>
            <a:ext cx="84264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To </a:t>
            </a:r>
            <a:r>
              <a:rPr lang="en-GB" altLang="en-US" b="1">
                <a:solidFill>
                  <a:srgbClr val="286DA6"/>
                </a:solidFill>
              </a:rPr>
              <a:t>increase</a:t>
            </a:r>
            <a:r>
              <a:rPr lang="en-GB" altLang="en-US"/>
              <a:t> the strength of the magnetic field, the wire can be curled into a </a:t>
            </a:r>
            <a:r>
              <a:rPr lang="en-GB" altLang="en-US" b="1">
                <a:solidFill>
                  <a:srgbClr val="286DA6"/>
                </a:solidFill>
              </a:rPr>
              <a:t>solenoid</a:t>
            </a:r>
            <a:r>
              <a:rPr lang="en-GB" altLang="en-US"/>
              <a:t> shape. </a:t>
            </a:r>
          </a:p>
        </p:txBody>
      </p:sp>
      <p:sp>
        <p:nvSpPr>
          <p:cNvPr id="289796" name="Text Box 4">
            <a:extLst>
              <a:ext uri="{FF2B5EF4-FFF2-40B4-BE49-F238E27FC236}">
                <a16:creationId xmlns:a16="http://schemas.microsoft.com/office/drawing/2014/main" id="{AF595CEC-BA59-48F4-A05B-DC14A1A516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5322888"/>
            <a:ext cx="857549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dirty="0"/>
              <a:t>To understand why, consider the way that magnetic field lines interact in a single loop of wire.</a:t>
            </a:r>
          </a:p>
        </p:txBody>
      </p:sp>
      <p:pic>
        <p:nvPicPr>
          <p:cNvPr id="16391" name="Picture 25" descr="Motors_solenoidbottomlayer">
            <a:extLst>
              <a:ext uri="{FF2B5EF4-FFF2-40B4-BE49-F238E27FC236}">
                <a16:creationId xmlns:a16="http://schemas.microsoft.com/office/drawing/2014/main" id="{D38CC25D-8BA5-4C59-81E7-DA8FE9F788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6663" y="2363788"/>
            <a:ext cx="3867150" cy="2084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5" name="Freeform 33">
            <a:extLst>
              <a:ext uri="{FF2B5EF4-FFF2-40B4-BE49-F238E27FC236}">
                <a16:creationId xmlns:a16="http://schemas.microsoft.com/office/drawing/2014/main" id="{A5A1D9F3-47D6-488B-95EA-11348EE73E2A}"/>
              </a:ext>
            </a:extLst>
          </p:cNvPr>
          <p:cNvSpPr>
            <a:spLocks/>
          </p:cNvSpPr>
          <p:nvPr/>
        </p:nvSpPr>
        <p:spPr bwMode="auto">
          <a:xfrm>
            <a:off x="2119313" y="1941513"/>
            <a:ext cx="1214437" cy="2341562"/>
          </a:xfrm>
          <a:custGeom>
            <a:avLst/>
            <a:gdLst>
              <a:gd name="T0" fmla="*/ 0 w 765"/>
              <a:gd name="T1" fmla="*/ 0 h 1475"/>
              <a:gd name="T2" fmla="*/ 2147483647 w 765"/>
              <a:gd name="T3" fmla="*/ 2147483647 h 1475"/>
              <a:gd name="T4" fmla="*/ 0 60000 65536"/>
              <a:gd name="T5" fmla="*/ 0 60000 65536"/>
              <a:gd name="T6" fmla="*/ 0 w 765"/>
              <a:gd name="T7" fmla="*/ 0 h 1475"/>
              <a:gd name="T8" fmla="*/ 765 w 765"/>
              <a:gd name="T9" fmla="*/ 1475 h 147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65" h="1475">
                <a:moveTo>
                  <a:pt x="0" y="0"/>
                </a:moveTo>
                <a:cubicBezTo>
                  <a:pt x="380" y="499"/>
                  <a:pt x="760" y="1007"/>
                  <a:pt x="765" y="1475"/>
                </a:cubicBez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US"/>
          </a:p>
        </p:txBody>
      </p:sp>
      <p:pic>
        <p:nvPicPr>
          <p:cNvPr id="13" name="Picture 38" descr="Motors_solenoidmagfieldlines">
            <a:extLst>
              <a:ext uri="{FF2B5EF4-FFF2-40B4-BE49-F238E27FC236}">
                <a16:creationId xmlns:a16="http://schemas.microsoft.com/office/drawing/2014/main" id="{CBBC0BAC-5476-45CB-A276-EF21862629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3113" y="1800225"/>
            <a:ext cx="5149850" cy="319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6D1C9E6-9A2A-4C6F-9120-F7996B494D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979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8BDCF24E-3898-463A-98C1-5E6030BA87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Understanding solenoids part one</a:t>
            </a:r>
          </a:p>
        </p:txBody>
      </p:sp>
      <p:pic>
        <p:nvPicPr>
          <p:cNvPr id="17411" name="Picture 5" descr="Electromagnetism_single_loop_part1.png">
            <a:extLst>
              <a:ext uri="{FF2B5EF4-FFF2-40B4-BE49-F238E27FC236}">
                <a16:creationId xmlns:a16="http://schemas.microsoft.com/office/drawing/2014/main" id="{9960ADFC-B235-45AF-B9B9-18D2229419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0" y="1462088"/>
            <a:ext cx="6032500" cy="438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Electromagnetism_single_loop_part2.png">
            <a:extLst>
              <a:ext uri="{FF2B5EF4-FFF2-40B4-BE49-F238E27FC236}">
                <a16:creationId xmlns:a16="http://schemas.microsoft.com/office/drawing/2014/main" id="{C155B1FE-97FA-4E96-9F8B-C12E32D519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413" y="1462088"/>
            <a:ext cx="6035675" cy="438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12B26B7-C651-4A13-A049-E25C578767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784225"/>
            <a:ext cx="84486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>
                <a:solidFill>
                  <a:srgbClr val="010066"/>
                </a:solidFill>
              </a:rPr>
              <a:t>The current flows around the loop. </a:t>
            </a:r>
          </a:p>
        </p:txBody>
      </p:sp>
      <p:pic>
        <p:nvPicPr>
          <p:cNvPr id="16" name="Picture 15" descr="Electromagnetism_single_loop_part3.png">
            <a:extLst>
              <a:ext uri="{FF2B5EF4-FFF2-40B4-BE49-F238E27FC236}">
                <a16:creationId xmlns:a16="http://schemas.microsoft.com/office/drawing/2014/main" id="{3ED9B190-25B9-4879-9771-F008B4AC71A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413" y="1462088"/>
            <a:ext cx="6035675" cy="438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10C391F-23DF-4055-9411-8B766F0EBC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875" y="4548188"/>
            <a:ext cx="29178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Notice that the magnetic field generated here…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236EA1F-2794-4574-A361-30A79DC905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2975" y="4251325"/>
            <a:ext cx="2962275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… is acting in the </a:t>
            </a:r>
            <a:br>
              <a:rPr lang="en-GB" altLang="en-US"/>
            </a:br>
            <a:r>
              <a:rPr lang="en-GB" altLang="en-US" b="1">
                <a:solidFill>
                  <a:srgbClr val="286DA6"/>
                </a:solidFill>
              </a:rPr>
              <a:t>opposite</a:t>
            </a:r>
            <a:r>
              <a:rPr lang="en-GB" altLang="en-US"/>
              <a:t> direction </a:t>
            </a:r>
            <a:br>
              <a:rPr lang="en-GB" altLang="en-US"/>
            </a:br>
            <a:r>
              <a:rPr lang="en-GB" altLang="en-US"/>
              <a:t>to the magnetic field generated here.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0040A14-624D-43CE-964D-D4C9C9C082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0" y="1355725"/>
            <a:ext cx="8794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>
                <a:solidFill>
                  <a:srgbClr val="010066"/>
                </a:solidFill>
              </a:rPr>
              <a:t>The flow of charge generates a magnetic field around the wire.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190AF84-10F1-4C9B-91F6-75C0F2A4E0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1BBA0E5-7852-496B-85DE-6D722FB7F6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45205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7" grpId="0"/>
      <p:bldP spid="18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>
            <a:extLst>
              <a:ext uri="{FF2B5EF4-FFF2-40B4-BE49-F238E27FC236}">
                <a16:creationId xmlns:a16="http://schemas.microsoft.com/office/drawing/2014/main" id="{028D6756-7C8A-4B5E-83B4-4293E6CD0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Understanding solenoids part two</a:t>
            </a:r>
          </a:p>
        </p:txBody>
      </p:sp>
      <p:sp>
        <p:nvSpPr>
          <p:cNvPr id="18435" name="Rectangle 11">
            <a:extLst>
              <a:ext uri="{FF2B5EF4-FFF2-40B4-BE49-F238E27FC236}">
                <a16:creationId xmlns:a16="http://schemas.microsoft.com/office/drawing/2014/main" id="{AA7E0704-5978-436C-9EE0-D1599489EC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013" y="784225"/>
            <a:ext cx="84486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>
                <a:solidFill>
                  <a:srgbClr val="010066"/>
                </a:solidFill>
              </a:rPr>
              <a:t>Inside the loop, the magnetic field lines are pointing in the </a:t>
            </a:r>
            <a:r>
              <a:rPr lang="en-GB" altLang="en-US" b="1">
                <a:solidFill>
                  <a:srgbClr val="286DA6"/>
                </a:solidFill>
              </a:rPr>
              <a:t>same</a:t>
            </a:r>
            <a:r>
              <a:rPr lang="en-GB" altLang="en-US">
                <a:solidFill>
                  <a:srgbClr val="010066"/>
                </a:solidFill>
              </a:rPr>
              <a:t> direction. Field lines pointing in the same direction </a:t>
            </a:r>
            <a:br>
              <a:rPr lang="en-GB" altLang="en-US">
                <a:solidFill>
                  <a:srgbClr val="010066"/>
                </a:solidFill>
              </a:rPr>
            </a:br>
            <a:r>
              <a:rPr lang="en-GB" altLang="en-US" b="1">
                <a:solidFill>
                  <a:srgbClr val="286DA6"/>
                </a:solidFill>
              </a:rPr>
              <a:t>add</a:t>
            </a:r>
            <a:r>
              <a:rPr lang="en-GB" altLang="en-US">
                <a:solidFill>
                  <a:srgbClr val="010066"/>
                </a:solidFill>
              </a:rPr>
              <a:t> together.</a:t>
            </a:r>
            <a:endParaRPr lang="en-GB" altLang="en-US"/>
          </a:p>
        </p:txBody>
      </p:sp>
      <p:pic>
        <p:nvPicPr>
          <p:cNvPr id="18437" name="Picture 6" descr="Electromagnetism_single_loop_part3.png">
            <a:extLst>
              <a:ext uri="{FF2B5EF4-FFF2-40B4-BE49-F238E27FC236}">
                <a16:creationId xmlns:a16="http://schemas.microsoft.com/office/drawing/2014/main" id="{3196EA64-DB19-4F5A-920D-0FEBE4DC52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413" y="1462088"/>
            <a:ext cx="6035675" cy="438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6FEF7EB-0717-4548-88E5-C5C997D066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FAF5B9B6-7FF9-47AA-9757-AE65E76CC91C}"/>
              </a:ext>
            </a:extLst>
          </p:cNvPr>
          <p:cNvGrpSpPr/>
          <p:nvPr/>
        </p:nvGrpSpPr>
        <p:grpSpPr>
          <a:xfrm>
            <a:off x="1685132" y="5575019"/>
            <a:ext cx="5639505" cy="943607"/>
            <a:chOff x="840316" y="2781726"/>
            <a:chExt cx="5639505" cy="943607"/>
          </a:xfrm>
        </p:grpSpPr>
        <p:sp>
          <p:nvSpPr>
            <p:cNvPr id="11" name="Rectangle 32">
              <a:extLst>
                <a:ext uri="{FF2B5EF4-FFF2-40B4-BE49-F238E27FC236}">
                  <a16:creationId xmlns:a16="http://schemas.microsoft.com/office/drawing/2014/main" id="{BB2A5BFA-656C-47E7-A06D-B3BF7698D1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0316" y="2781726"/>
              <a:ext cx="5639505" cy="943607"/>
            </a:xfrm>
            <a:prstGeom prst="rect">
              <a:avLst/>
            </a:prstGeom>
            <a:solidFill>
              <a:srgbClr val="286D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9pPr>
            </a:lstStyle>
            <a:p>
              <a:endParaRPr lang="en-GB" altLang="en-US"/>
            </a:p>
          </p:txBody>
        </p:sp>
        <p:sp>
          <p:nvSpPr>
            <p:cNvPr id="12" name="TextBox 23">
              <a:extLst>
                <a:ext uri="{FF2B5EF4-FFF2-40B4-BE49-F238E27FC236}">
                  <a16:creationId xmlns:a16="http://schemas.microsoft.com/office/drawing/2014/main" id="{15A1D52F-803F-41FC-A001-966C623BD96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9337" y="2838031"/>
              <a:ext cx="5481462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lvl1pPr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66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GB" altLang="en-US" b="1" dirty="0">
                  <a:solidFill>
                    <a:schemeClr val="bg1"/>
                  </a:solidFill>
                </a:rPr>
                <a:t>Therefore, the magnetic field will be stronger inside the loop.</a:t>
              </a: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B57BF05E-50C5-417D-A690-0F4EC64EF7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45205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2F326456-FD14-44DE-93B6-09D88CAD170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altLang="en-US"/>
              <a:t>Electromagnets</a:t>
            </a:r>
          </a:p>
        </p:txBody>
      </p:sp>
      <p:sp>
        <p:nvSpPr>
          <p:cNvPr id="19459" name="Text Box 3">
            <a:extLst>
              <a:ext uri="{FF2B5EF4-FFF2-40B4-BE49-F238E27FC236}">
                <a16:creationId xmlns:a16="http://schemas.microsoft.com/office/drawing/2014/main" id="{AF86AA0E-855C-4D98-9D10-3703CC2765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425" y="784225"/>
            <a:ext cx="84264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When many loops are combined in a coil, the same concentrating effect is amplified many times. </a:t>
            </a:r>
          </a:p>
        </p:txBody>
      </p:sp>
      <p:sp>
        <p:nvSpPr>
          <p:cNvPr id="289796" name="Text Box 4">
            <a:extLst>
              <a:ext uri="{FF2B5EF4-FFF2-40B4-BE49-F238E27FC236}">
                <a16:creationId xmlns:a16="http://schemas.microsoft.com/office/drawing/2014/main" id="{14E2CC01-A860-4EF6-A2CC-9085AA1EDA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6788" y="1816100"/>
            <a:ext cx="5284787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The magnetic field of a solenoid is similar to the magnetic field of a </a:t>
            </a:r>
            <a:r>
              <a:rPr lang="en-GB" altLang="en-US" b="1">
                <a:solidFill>
                  <a:srgbClr val="286DA6"/>
                </a:solidFill>
              </a:rPr>
              <a:t>bar magnet</a:t>
            </a:r>
            <a:r>
              <a:rPr lang="en-GB" altLang="en-US"/>
              <a:t>. Inside the coil, the magnetic field is </a:t>
            </a:r>
            <a:r>
              <a:rPr lang="en-GB" altLang="en-US" b="1">
                <a:solidFill>
                  <a:srgbClr val="286DA6"/>
                </a:solidFill>
              </a:rPr>
              <a:t>straight</a:t>
            </a:r>
            <a:r>
              <a:rPr lang="en-GB" altLang="en-US"/>
              <a:t> and </a:t>
            </a:r>
            <a:r>
              <a:rPr lang="en-GB" altLang="en-US" b="1">
                <a:solidFill>
                  <a:srgbClr val="286DA6"/>
                </a:solidFill>
              </a:rPr>
              <a:t>uniform</a:t>
            </a:r>
            <a:r>
              <a:rPr lang="en-GB" altLang="en-US"/>
              <a:t>. </a:t>
            </a:r>
          </a:p>
        </p:txBody>
      </p:sp>
      <p:pic>
        <p:nvPicPr>
          <p:cNvPr id="19462" name="Picture 25" descr="Motors_solenoidbottomlayer">
            <a:extLst>
              <a:ext uri="{FF2B5EF4-FFF2-40B4-BE49-F238E27FC236}">
                <a16:creationId xmlns:a16="http://schemas.microsoft.com/office/drawing/2014/main" id="{46EC3B95-F798-4C25-87F4-9FCD16759F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438" y="2365375"/>
            <a:ext cx="1868487" cy="346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9820" name="Text Box 28">
            <a:extLst>
              <a:ext uri="{FF2B5EF4-FFF2-40B4-BE49-F238E27FC236}">
                <a16:creationId xmlns:a16="http://schemas.microsoft.com/office/drawing/2014/main" id="{05859551-2165-435F-8BAB-AC7C64D6C0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5200" y="3563938"/>
            <a:ext cx="511968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To make the magnetic field even stronger, the solenoid can be wrapped around an </a:t>
            </a:r>
            <a:r>
              <a:rPr lang="en-GB" altLang="en-US" b="1">
                <a:solidFill>
                  <a:srgbClr val="286DA6"/>
                </a:solidFill>
              </a:rPr>
              <a:t>iron</a:t>
            </a:r>
            <a:r>
              <a:rPr lang="en-GB" altLang="en-US"/>
              <a:t> </a:t>
            </a:r>
            <a:r>
              <a:rPr lang="en-GB" altLang="en-US" b="1">
                <a:solidFill>
                  <a:srgbClr val="286DA6"/>
                </a:solidFill>
              </a:rPr>
              <a:t>core</a:t>
            </a:r>
            <a:r>
              <a:rPr lang="en-GB" altLang="en-US"/>
              <a:t>. </a:t>
            </a:r>
          </a:p>
        </p:txBody>
      </p:sp>
      <p:pic>
        <p:nvPicPr>
          <p:cNvPr id="19466" name="Picture 26" descr="Motors_solenoidtoplayer">
            <a:extLst>
              <a:ext uri="{FF2B5EF4-FFF2-40B4-BE49-F238E27FC236}">
                <a16:creationId xmlns:a16="http://schemas.microsoft.com/office/drawing/2014/main" id="{E966ED47-56CE-419D-B1C9-1DDDEBAA93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438" y="2365375"/>
            <a:ext cx="1868487" cy="346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7" name="Freeform 33">
            <a:extLst>
              <a:ext uri="{FF2B5EF4-FFF2-40B4-BE49-F238E27FC236}">
                <a16:creationId xmlns:a16="http://schemas.microsoft.com/office/drawing/2014/main" id="{613BCEBC-3EAC-4EF8-9E61-D94BAE305178}"/>
              </a:ext>
            </a:extLst>
          </p:cNvPr>
          <p:cNvSpPr>
            <a:spLocks/>
          </p:cNvSpPr>
          <p:nvPr/>
        </p:nvSpPr>
        <p:spPr bwMode="auto">
          <a:xfrm>
            <a:off x="2544763" y="1914525"/>
            <a:ext cx="1089025" cy="461963"/>
          </a:xfrm>
          <a:custGeom>
            <a:avLst/>
            <a:gdLst>
              <a:gd name="T0" fmla="*/ 0 w 765"/>
              <a:gd name="T1" fmla="*/ 0 h 1475"/>
              <a:gd name="T2" fmla="*/ 2147483647 w 765"/>
              <a:gd name="T3" fmla="*/ 2147483647 h 1475"/>
              <a:gd name="T4" fmla="*/ 0 60000 65536"/>
              <a:gd name="T5" fmla="*/ 0 60000 65536"/>
              <a:gd name="T6" fmla="*/ 0 w 765"/>
              <a:gd name="T7" fmla="*/ 0 h 1475"/>
              <a:gd name="T8" fmla="*/ 765 w 765"/>
              <a:gd name="T9" fmla="*/ 1475 h 147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65" h="1475">
                <a:moveTo>
                  <a:pt x="0" y="0"/>
                </a:moveTo>
                <a:cubicBezTo>
                  <a:pt x="380" y="499"/>
                  <a:pt x="760" y="1007"/>
                  <a:pt x="765" y="1475"/>
                </a:cubicBez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9468" name="Freeform 35">
            <a:extLst>
              <a:ext uri="{FF2B5EF4-FFF2-40B4-BE49-F238E27FC236}">
                <a16:creationId xmlns:a16="http://schemas.microsoft.com/office/drawing/2014/main" id="{3B6B0080-35B3-491E-A839-9DC09CEB7E9A}"/>
              </a:ext>
            </a:extLst>
          </p:cNvPr>
          <p:cNvSpPr>
            <a:spLocks/>
          </p:cNvSpPr>
          <p:nvPr/>
        </p:nvSpPr>
        <p:spPr bwMode="auto">
          <a:xfrm>
            <a:off x="2432050" y="1825625"/>
            <a:ext cx="222250" cy="461963"/>
          </a:xfrm>
          <a:custGeom>
            <a:avLst/>
            <a:gdLst>
              <a:gd name="T0" fmla="*/ 2147483647 w 156"/>
              <a:gd name="T1" fmla="*/ 2147483647 h 226"/>
              <a:gd name="T2" fmla="*/ 2147483647 w 156"/>
              <a:gd name="T3" fmla="*/ 0 h 226"/>
              <a:gd name="T4" fmla="*/ 0 60000 65536"/>
              <a:gd name="T5" fmla="*/ 0 60000 65536"/>
              <a:gd name="T6" fmla="*/ 0 w 156"/>
              <a:gd name="T7" fmla="*/ 0 h 226"/>
              <a:gd name="T8" fmla="*/ 156 w 156"/>
              <a:gd name="T9" fmla="*/ 226 h 22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56" h="226">
                <a:moveTo>
                  <a:pt x="71" y="226"/>
                </a:moveTo>
                <a:cubicBezTo>
                  <a:pt x="35" y="127"/>
                  <a:pt x="0" y="28"/>
                  <a:pt x="156" y="0"/>
                </a:cubicBez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4" name="Text Box 281">
            <a:extLst>
              <a:ext uri="{FF2B5EF4-FFF2-40B4-BE49-F238E27FC236}">
                <a16:creationId xmlns:a16="http://schemas.microsoft.com/office/drawing/2014/main" id="{688C45D2-4550-4E03-A08F-1528AA1758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8375" y="4965700"/>
            <a:ext cx="54721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An </a:t>
            </a:r>
            <a:r>
              <a:rPr lang="en-GB" altLang="en-US" b="1">
                <a:solidFill>
                  <a:srgbClr val="286DA6"/>
                </a:solidFill>
              </a:rPr>
              <a:t>electromagnet</a:t>
            </a:r>
            <a:r>
              <a:rPr lang="en-GB" altLang="en-US"/>
              <a:t> is made from </a:t>
            </a:r>
            <a:br>
              <a:rPr lang="en-GB" altLang="en-US"/>
            </a:br>
            <a:r>
              <a:rPr lang="en-GB" altLang="en-US"/>
              <a:t>a solenoid with an iron core.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3F33179-653F-46BA-85CD-82520FC23B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52258D3-9957-4DE7-AB65-3BCD7A932F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45205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38" descr="Motors_solenoidmagfieldlines">
            <a:extLst>
              <a:ext uri="{FF2B5EF4-FFF2-40B4-BE49-F238E27FC236}">
                <a16:creationId xmlns:a16="http://schemas.microsoft.com/office/drawing/2014/main" id="{E91DFD5A-486C-4AF8-BF69-F4613A2199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13" y="1716088"/>
            <a:ext cx="2865437" cy="461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9796" grpId="0"/>
      <p:bldP spid="289820" grpId="0"/>
      <p:bldP spid="1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DEFAULT DESIGN" val="igfTU1yt"/>
  <p:tag name="ARTICULATE_DESIGN_ID_5_DEFAULT DESIGN" val="eaI3nVjJ"/>
  <p:tag name="ARTICULATE_DESIGN_ID_1_DEFAULT DESIGN" val="o86pTugf"/>
  <p:tag name="ARTICULATE_DESIGN_ID_6_DEFAULT DESIGN" val="nhH3tsZ2"/>
  <p:tag name="ARTICULATE_DESIGN_ID_3_DEFAULT DESIGN" val="Xi1yF166"/>
  <p:tag name="ARTICULATE_DESIGN_ID_2_DEFAULT DESIGN" val="CJ4wbjBg"/>
  <p:tag name="ARTICULATE_DESIGN_ID_4_DEFAULT DESIGN" val="cIo6N6QN"/>
  <p:tag name="ARTICULATE_SLIDE_COUNT" val="13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6_Default Design">
  <a:themeElements>
    <a:clrScheme name="3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HD:Users:victoriablackburn:Desktop:master.ppt</Template>
  <TotalTime>14753</TotalTime>
  <Words>1040</Words>
  <Application>Microsoft Office PowerPoint</Application>
  <PresentationFormat>On-screen Show (4:3)</PresentationFormat>
  <Paragraphs>107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Wingdings</vt:lpstr>
      <vt:lpstr>Arial</vt:lpstr>
      <vt:lpstr>Wingdings 2</vt:lpstr>
      <vt:lpstr>1_Default Design</vt:lpstr>
      <vt:lpstr>6_Default Design</vt:lpstr>
      <vt:lpstr>Electromagnetism</vt:lpstr>
      <vt:lpstr>Information</vt:lpstr>
      <vt:lpstr>Current and magnetism</vt:lpstr>
      <vt:lpstr>Demonstrating the effect of current</vt:lpstr>
      <vt:lpstr>Field around a wire</vt:lpstr>
      <vt:lpstr>What is a solenoid?</vt:lpstr>
      <vt:lpstr>Understanding solenoids part one</vt:lpstr>
      <vt:lpstr>Understanding solenoids part two</vt:lpstr>
      <vt:lpstr>Electromagnets</vt:lpstr>
      <vt:lpstr>Electromagnetic devices</vt:lpstr>
      <vt:lpstr>An electromagnetic circuit</vt:lpstr>
      <vt:lpstr>Currents and magnetic fields</vt:lpstr>
      <vt:lpstr>Magnetic and electric fields</vt:lpstr>
      <vt:lpstr>Electromagnetic waves</vt:lpstr>
    </vt:vector>
  </TitlesOfParts>
  <Company>Boardworks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Electromagnetism</dc:title>
  <dc:subject>Boardworks High School Physical Science</dc:subject>
  <dc:creator>Boardworks</dc:creator>
  <cp:lastModifiedBy>Tim Crilly</cp:lastModifiedBy>
  <cp:revision>597</cp:revision>
  <dcterms:created xsi:type="dcterms:W3CDTF">2003-10-06T13:07:42Z</dcterms:created>
  <dcterms:modified xsi:type="dcterms:W3CDTF">2019-01-31T15:30:15Z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274A9110-91C1-4758-8C2F-99EDFCA0434D</vt:lpwstr>
  </property>
  <property fmtid="{D5CDD505-2E9C-101B-9397-08002B2CF9AE}" pid="3" name="ArticulatePath">
    <vt:lpwstr>Electromagnetism</vt:lpwstr>
  </property>
</Properties>
</file>