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ppt/notesSlides/notesSlide7.xml" ContentType="application/vnd.openxmlformats-officedocument.presentationml.notesSlide+xml"/>
  <Override PartName="/ppt/activeX/activeX3.xml" ContentType="application/vnd.ms-office.activeX+xml"/>
  <Override PartName="/ppt/notesSlides/notesSlide8.xml" ContentType="application/vnd.openxmlformats-officedocument.presentationml.notesSlide+xml"/>
  <Override PartName="/ppt/activeX/activeX4.xml" ContentType="application/vnd.ms-office.activeX+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618" r:id="rId1"/>
    <p:sldMasterId id="2147485633" r:id="rId2"/>
  </p:sldMasterIdLst>
  <p:notesMasterIdLst>
    <p:notesMasterId r:id="rId16"/>
  </p:notesMasterIdLst>
  <p:handoutMasterIdLst>
    <p:handoutMasterId r:id="rId17"/>
  </p:handoutMasterIdLst>
  <p:sldIdLst>
    <p:sldId id="504" r:id="rId3"/>
    <p:sldId id="505" r:id="rId4"/>
    <p:sldId id="484" r:id="rId5"/>
    <p:sldId id="485" r:id="rId6"/>
    <p:sldId id="486" r:id="rId7"/>
    <p:sldId id="487" r:id="rId8"/>
    <p:sldId id="488" r:id="rId9"/>
    <p:sldId id="489" r:id="rId10"/>
    <p:sldId id="490" r:id="rId11"/>
    <p:sldId id="502" r:id="rId12"/>
    <p:sldId id="503" r:id="rId13"/>
    <p:sldId id="491" r:id="rId14"/>
    <p:sldId id="492" r:id="rId15"/>
  </p:sldIdLst>
  <p:sldSz cx="9144000" cy="6858000" type="screen4x3"/>
  <p:notesSz cx="6858000" cy="9296400"/>
  <p:embeddedFontLst>
    <p:embeddedFont>
      <p:font typeface="Wingdings 2" panose="05020102010507070707" pitchFamily="18" charset="2"/>
      <p:regular r:id="rId18"/>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8">
          <p15:clr>
            <a:srgbClr val="A4A3A4"/>
          </p15:clr>
        </p15:guide>
        <p15:guide id="2" orient="horz" pos="3876">
          <p15:clr>
            <a:srgbClr val="A4A3A4"/>
          </p15:clr>
        </p15:guide>
        <p15:guide id="3" pos="5375">
          <p15:clr>
            <a:srgbClr val="A4A3A4"/>
          </p15:clr>
        </p15:guide>
        <p15:guide id="4" pos="227">
          <p15:clr>
            <a:srgbClr val="A4A3A4"/>
          </p15:clr>
        </p15:guide>
      </p15:sldGuideLst>
    </p:ext>
    <p:ext uri="{2D200454-40CA-4A62-9FC3-DE9A4176ACB9}">
      <p15:notesGuideLst xmlns:p15="http://schemas.microsoft.com/office/powerpoint/2012/main">
        <p15:guide id="1" orient="horz" pos="2934"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BEDAF0"/>
    <a:srgbClr val="50A0D2"/>
    <a:srgbClr val="CC0099"/>
    <a:srgbClr val="33CC33"/>
    <a:srgbClr val="009900"/>
    <a:srgbClr val="010066"/>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08" autoAdjust="0"/>
  </p:normalViewPr>
  <p:slideViewPr>
    <p:cSldViewPr snapToGrid="0" showGuides="1">
      <p:cViewPr>
        <p:scale>
          <a:sx n="85" d="100"/>
          <a:sy n="85" d="100"/>
        </p:scale>
        <p:origin x="618" y="162"/>
      </p:cViewPr>
      <p:guideLst>
        <p:guide orient="horz" pos="498"/>
        <p:guide orient="horz" pos="3876"/>
        <p:guide pos="5375"/>
        <p:guide pos="227"/>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34"/>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C3CFCB8-3D4A-4B50-9490-51012064C950}"/>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376EFD9-74F3-4DA3-9F5E-4FDB1EB29D57}" type="slidenum">
              <a:rPr lang="en-GB" altLang="en-US"/>
              <a:pPr/>
              <a:t>‹#›</a:t>
            </a:fld>
            <a:endParaRPr lang="en-GB" altLang="en-US"/>
          </a:p>
        </p:txBody>
      </p:sp>
      <p:sp>
        <p:nvSpPr>
          <p:cNvPr id="7" name="Rectangle 7">
            <a:extLst>
              <a:ext uri="{FF2B5EF4-FFF2-40B4-BE49-F238E27FC236}">
                <a16:creationId xmlns:a16="http://schemas.microsoft.com/office/drawing/2014/main" id="{7C25B232-A211-4F56-B252-09F466213815}"/>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246F0CB1-607C-4846-ACA4-B88C6645310C}"/>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5194779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5" name="Rectangle 4">
            <a:extLst>
              <a:ext uri="{FF2B5EF4-FFF2-40B4-BE49-F238E27FC236}">
                <a16:creationId xmlns:a16="http://schemas.microsoft.com/office/drawing/2014/main" id="{F4EA01E5-D747-4B6B-B60D-F0BFC46E3D51}"/>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 name="Rectangle 5">
            <a:extLst>
              <a:ext uri="{FF2B5EF4-FFF2-40B4-BE49-F238E27FC236}">
                <a16:creationId xmlns:a16="http://schemas.microsoft.com/office/drawing/2014/main" id="{F823A5D1-D15A-45F5-B86D-A1E36270EA40}"/>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9" name="Rectangle 7">
            <a:extLst>
              <a:ext uri="{FF2B5EF4-FFF2-40B4-BE49-F238E27FC236}">
                <a16:creationId xmlns:a16="http://schemas.microsoft.com/office/drawing/2014/main" id="{1DC94C8B-1C0D-4AC9-9038-EFFE67628D0F}"/>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5B40EEA-2BDC-4A1A-846A-91A8B24EC113}" type="slidenum">
              <a:rPr lang="en-US" altLang="en-US"/>
              <a:pPr/>
              <a:t>‹#›</a:t>
            </a:fld>
            <a:endParaRPr lang="en-US" altLang="en-US"/>
          </a:p>
        </p:txBody>
      </p:sp>
      <p:sp>
        <p:nvSpPr>
          <p:cNvPr id="10" name="Rectangle 9">
            <a:extLst>
              <a:ext uri="{FF2B5EF4-FFF2-40B4-BE49-F238E27FC236}">
                <a16:creationId xmlns:a16="http://schemas.microsoft.com/office/drawing/2014/main" id="{94ABBD33-9B92-4AA5-BA9E-F3854F954A4A}"/>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11" name="Rectangle 9">
            <a:extLst>
              <a:ext uri="{FF2B5EF4-FFF2-40B4-BE49-F238E27FC236}">
                <a16:creationId xmlns:a16="http://schemas.microsoft.com/office/drawing/2014/main" id="{49A71AB3-1830-47AA-9C0D-244B71A17503}"/>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54416144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Image Placeholder 2">
            <a:extLst>
              <a:ext uri="{FF2B5EF4-FFF2-40B4-BE49-F238E27FC236}">
                <a16:creationId xmlns:a16="http://schemas.microsoft.com/office/drawing/2014/main" id="{5DC6F1C9-F0D6-4DF7-92B3-D1EECB781EB2}"/>
              </a:ext>
            </a:extLst>
          </p:cNvPr>
          <p:cNvSpPr>
            <a:spLocks noGrp="1" noRot="1" noChangeAspect="1"/>
          </p:cNvSpPr>
          <p:nvPr>
            <p:ph type="sldImg"/>
          </p:nvPr>
        </p:nvSpPr>
        <p:spPr/>
      </p:sp>
      <p:sp>
        <p:nvSpPr>
          <p:cNvPr id="4" name="Notes Placeholder 3">
            <a:extLst>
              <a:ext uri="{FF2B5EF4-FFF2-40B4-BE49-F238E27FC236}">
                <a16:creationId xmlns:a16="http://schemas.microsoft.com/office/drawing/2014/main" id="{23C50CA4-5BB0-48AE-A5E4-D378DFF27DC4}"/>
              </a:ext>
            </a:extLst>
          </p:cNvPr>
          <p:cNvSpPr>
            <a:spLocks noGrp="1"/>
          </p:cNvSpPr>
          <p:nvPr>
            <p:ph type="body" idx="1"/>
          </p:nvPr>
        </p:nvSpPr>
        <p:spPr>
          <a:xfrm>
            <a:off x="914401" y="4415790"/>
            <a:ext cx="5029200" cy="4183380"/>
          </a:xfrm>
          <a:prstGeom prst="rect">
            <a:avLst/>
          </a:prstGeom>
        </p:spPr>
        <p:txBody>
          <a:bodyPr/>
          <a:lstStyle/>
          <a:p>
            <a:endParaRPr lang="en-GB" dirty="0"/>
          </a:p>
        </p:txBody>
      </p:sp>
      <p:sp>
        <p:nvSpPr>
          <p:cNvPr id="2" name="Slide Number Placeholder 1">
            <a:extLst>
              <a:ext uri="{FF2B5EF4-FFF2-40B4-BE49-F238E27FC236}">
                <a16:creationId xmlns:a16="http://schemas.microsoft.com/office/drawing/2014/main" id="{13C578A5-E84A-4535-B1F9-9A49EDF4E526}"/>
              </a:ext>
            </a:extLst>
          </p:cNvPr>
          <p:cNvSpPr>
            <a:spLocks noGrp="1"/>
          </p:cNvSpPr>
          <p:nvPr>
            <p:ph type="sldNum" sz="quarter" idx="10"/>
          </p:nvPr>
        </p:nvSpPr>
        <p:spPr/>
        <p:txBody>
          <a:bodyPr/>
          <a:lstStyle/>
          <a:p>
            <a:fld id="{45B40EEA-2BDC-4A1A-846A-91A8B24EC113}" type="slidenum">
              <a:rPr lang="en-US" altLang="en-US" smtClean="0"/>
              <a:pPr/>
              <a:t>1</a:t>
            </a:fld>
            <a:endParaRPr lang="en-US" altLang="en-US"/>
          </a:p>
        </p:txBody>
      </p:sp>
    </p:spTree>
    <p:extLst>
      <p:ext uri="{BB962C8B-B14F-4D97-AF65-F5344CB8AC3E}">
        <p14:creationId xmlns:p14="http://schemas.microsoft.com/office/powerpoint/2010/main" val="742960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476E3859-04D8-497C-87D3-7312C65A03E2}"/>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83897690-3F35-4035-8197-8E6A47945A14}"/>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The ratio moves from 1:1 after 1 half life, to 1:3 after the second.</a:t>
            </a:r>
          </a:p>
          <a:p>
            <a:endParaRPr lang="en-GB" altLang="en-US" b="1"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CDAB6C0F-37B9-4112-A68B-F5964D73FB2C}"/>
              </a:ext>
            </a:extLst>
          </p:cNvPr>
          <p:cNvSpPr>
            <a:spLocks noGrp="1"/>
          </p:cNvSpPr>
          <p:nvPr>
            <p:ph type="sldNum" sz="quarter" idx="10"/>
          </p:nvPr>
        </p:nvSpPr>
        <p:spPr/>
        <p:txBody>
          <a:bodyPr/>
          <a:lstStyle/>
          <a:p>
            <a:fld id="{45B40EEA-2BDC-4A1A-846A-91A8B24EC113}"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1215AA81-BDC1-44CE-8ACF-484E1A6E0095}"/>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E28FB896-FE9B-46E5-B3A6-D86840129650}"/>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C1810705-2381-45F5-884A-6519ED8A87DF}"/>
              </a:ext>
            </a:extLst>
          </p:cNvPr>
          <p:cNvSpPr>
            <a:spLocks noGrp="1"/>
          </p:cNvSpPr>
          <p:nvPr>
            <p:ph type="sldNum" sz="quarter" idx="10"/>
          </p:nvPr>
        </p:nvSpPr>
        <p:spPr/>
        <p:txBody>
          <a:bodyPr/>
          <a:lstStyle/>
          <a:p>
            <a:fld id="{45B40EEA-2BDC-4A1A-846A-91A8B24EC113}"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B18496BD-F7EC-450F-ADC5-4FE989958528}"/>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1D09AAC8-45B2-4406-9008-4C4F7803BE83}"/>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At 5.2 days, the half-life of xenon-133 is long enough for medical tests to be carried out effectively, but short enough for it to have decayed completely in a matter of weeks.</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2D3A61B7-EE8C-42AF-B6AC-108BFFBE5611}"/>
              </a:ext>
            </a:extLst>
          </p:cNvPr>
          <p:cNvSpPr>
            <a:spLocks noGrp="1"/>
          </p:cNvSpPr>
          <p:nvPr>
            <p:ph type="sldNum" sz="quarter" idx="10"/>
          </p:nvPr>
        </p:nvSpPr>
        <p:spPr/>
        <p:txBody>
          <a:bodyPr/>
          <a:lstStyle/>
          <a:p>
            <a:fld id="{45B40EEA-2BDC-4A1A-846A-91A8B24EC113}"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D0D9C436-561B-472A-BA75-5EECA44A9752}"/>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0ACF368E-EA8A-409B-A246-B2B0CABF3E3B}"/>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Wingdings" panose="05000000000000000000" pitchFamily="2" charset="2"/>
              <a:buNone/>
            </a:pPr>
            <a:r>
              <a:rPr lang="en-GB" altLang="en-US" b="1" dirty="0">
                <a:latin typeface="Arial" panose="020B0604020202020204" pitchFamily="34" charset="0"/>
              </a:rPr>
              <a:t>Teacher notes</a:t>
            </a:r>
          </a:p>
          <a:p>
            <a:pPr>
              <a:buFont typeface="Wingdings" panose="05000000000000000000" pitchFamily="2" charset="2"/>
              <a:buNone/>
            </a:pPr>
            <a:r>
              <a:rPr lang="en-GB" altLang="en-US" dirty="0">
                <a:latin typeface="Arial" panose="020B0604020202020204" pitchFamily="34" charset="0"/>
              </a:rPr>
              <a:t>Contamination happens when radioactive particles escape into the environment. Irradiation occurs when alpha, beta or gamma radiation ionizes atoms in material near to the waste.</a:t>
            </a:r>
          </a:p>
          <a:p>
            <a:pPr>
              <a:buFont typeface="Wingdings" panose="05000000000000000000" pitchFamily="2" charset="2"/>
              <a:buNone/>
            </a:pPr>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Dirk </a:t>
            </a:r>
            <a:r>
              <a:rPr lang="en-GB" altLang="en-US" dirty="0" err="1">
                <a:latin typeface="Arial" panose="020B0604020202020204" pitchFamily="34" charset="0"/>
              </a:rPr>
              <a:t>Ercken</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F478F5BE-919D-442C-9E91-48CB5E884DB2}"/>
              </a:ext>
            </a:extLst>
          </p:cNvPr>
          <p:cNvSpPr>
            <a:spLocks noGrp="1"/>
          </p:cNvSpPr>
          <p:nvPr>
            <p:ph type="sldNum" sz="quarter" idx="10"/>
          </p:nvPr>
        </p:nvSpPr>
        <p:spPr/>
        <p:txBody>
          <a:bodyPr/>
          <a:lstStyle/>
          <a:p>
            <a:fld id="{45B40EEA-2BDC-4A1A-846A-91A8B24EC113}" type="slidenum">
              <a:rPr lang="en-US" altLang="en-US" smtClean="0"/>
              <a:pPr/>
              <a:t>13</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14401" y="4415790"/>
            <a:ext cx="5029200" cy="4183380"/>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0C6293A3-EA54-4CB3-8170-37197914E5B5}"/>
              </a:ext>
            </a:extLst>
          </p:cNvPr>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636606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426F0F7D-6144-4544-AC43-763DB7446BE1}"/>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0C0B1BFB-2487-4235-99EB-80CEA3A53222}"/>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The unit used to measure the activity of a radioactive isotope is the Becquerel (</a:t>
            </a:r>
            <a:r>
              <a:rPr lang="en-GB" altLang="en-US" dirty="0" err="1">
                <a:latin typeface="Arial" panose="020B0604020202020204" pitchFamily="34" charset="0"/>
              </a:rPr>
              <a:t>Bq</a:t>
            </a:r>
            <a:r>
              <a:rPr lang="en-GB" altLang="en-US" dirty="0">
                <a:latin typeface="Arial" panose="020B0604020202020204" pitchFamily="34" charset="0"/>
              </a:rPr>
              <a:t>).</a:t>
            </a:r>
          </a:p>
          <a:p>
            <a:endParaRPr lang="en-GB" altLang="en-US" b="1" dirty="0">
              <a:latin typeface="Arial" panose="020B0604020202020204" pitchFamily="34" charset="0"/>
            </a:endParaRPr>
          </a:p>
          <a:p>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Half-life</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A0B7FAF6-806E-4425-B476-343814671C4A}"/>
              </a:ext>
            </a:extLst>
          </p:cNvPr>
          <p:cNvSpPr>
            <a:spLocks noGrp="1"/>
          </p:cNvSpPr>
          <p:nvPr>
            <p:ph type="sldNum" sz="quarter" idx="10"/>
          </p:nvPr>
        </p:nvSpPr>
        <p:spPr/>
        <p:txBody>
          <a:bodyPr/>
          <a:lstStyle/>
          <a:p>
            <a:fld id="{45B40EEA-2BDC-4A1A-846A-91A8B24EC113}"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8CB6D3DA-5E1A-4DA1-8A9B-5D287D723AE7}"/>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30868349-12D5-4E0D-BE56-83A5DFA1E5AE}"/>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49806B34-AA5C-46C2-A1CC-759474031E26}"/>
              </a:ext>
            </a:extLst>
          </p:cNvPr>
          <p:cNvSpPr>
            <a:spLocks noGrp="1"/>
          </p:cNvSpPr>
          <p:nvPr>
            <p:ph type="sldNum" sz="quarter" idx="10"/>
          </p:nvPr>
        </p:nvSpPr>
        <p:spPr/>
        <p:txBody>
          <a:bodyPr/>
          <a:lstStyle/>
          <a:p>
            <a:fld id="{45B40EEA-2BDC-4A1A-846A-91A8B24EC113}"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a:extLst>
              <a:ext uri="{FF2B5EF4-FFF2-40B4-BE49-F238E27FC236}">
                <a16:creationId xmlns:a16="http://schemas.microsoft.com/office/drawing/2014/main" id="{8B1767B7-7018-4F2F-8442-572DCE93C8F7}"/>
              </a:ext>
            </a:extLst>
          </p:cNvPr>
          <p:cNvSpPr>
            <a:spLocks noGrp="1" noRot="1" noChangeAspect="1" noChangeArrowheads="1" noTextEdit="1"/>
          </p:cNvSpPr>
          <p:nvPr>
            <p:ph type="sldImg"/>
          </p:nvPr>
        </p:nvSpPr>
        <p:spPr>
          <a:ln/>
        </p:spPr>
      </p:sp>
      <p:sp>
        <p:nvSpPr>
          <p:cNvPr id="34821" name="Rectangle 3">
            <a:extLst>
              <a:ext uri="{FF2B5EF4-FFF2-40B4-BE49-F238E27FC236}">
                <a16:creationId xmlns:a16="http://schemas.microsoft.com/office/drawing/2014/main" id="{0E503937-4EB7-484E-8BD6-AB687892E283}"/>
              </a:ext>
            </a:extLst>
          </p:cNvPr>
          <p:cNvSpPr>
            <a:spLocks noGrp="1" noChangeArrowheads="1"/>
          </p:cNvSpPr>
          <p:nvPr>
            <p:ph type="body" idx="1"/>
          </p:nvPr>
        </p:nvSpPr>
        <p:spPr>
          <a:xfrm>
            <a:off x="914401" y="4415790"/>
            <a:ext cx="5029200" cy="4183380"/>
          </a:xfrm>
          <a:prstGeom prst="rect">
            <a:avLst/>
          </a:prstGeo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half-life of an isotope can also be defined as the average time taken for the count-rate (or activity) of an isotope sample to fall to half its initial level.</a:t>
            </a:r>
          </a:p>
        </p:txBody>
      </p:sp>
      <p:sp>
        <p:nvSpPr>
          <p:cNvPr id="2" name="Slide Number Placeholder 1">
            <a:extLst>
              <a:ext uri="{FF2B5EF4-FFF2-40B4-BE49-F238E27FC236}">
                <a16:creationId xmlns:a16="http://schemas.microsoft.com/office/drawing/2014/main" id="{2D6E6AD8-56A7-4071-86C7-56B4635F8B0E}"/>
              </a:ext>
            </a:extLst>
          </p:cNvPr>
          <p:cNvSpPr>
            <a:spLocks noGrp="1"/>
          </p:cNvSpPr>
          <p:nvPr>
            <p:ph type="sldNum" sz="quarter" idx="10"/>
          </p:nvPr>
        </p:nvSpPr>
        <p:spPr/>
        <p:txBody>
          <a:bodyPr/>
          <a:lstStyle/>
          <a:p>
            <a:fld id="{45B40EEA-2BDC-4A1A-846A-91A8B24EC113}"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55E8F10C-55BF-4633-A052-6CC25364939D}"/>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96B5D7BD-689C-4505-820B-B09D186F174C}"/>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endParaRPr lang="en-GB" dirty="0">
              <a:effectLst/>
            </a:endParaRPr>
          </a:p>
        </p:txBody>
      </p:sp>
      <p:sp>
        <p:nvSpPr>
          <p:cNvPr id="2" name="Slide Number Placeholder 1">
            <a:extLst>
              <a:ext uri="{FF2B5EF4-FFF2-40B4-BE49-F238E27FC236}">
                <a16:creationId xmlns:a16="http://schemas.microsoft.com/office/drawing/2014/main" id="{F02953D2-2B36-4AD2-BB7E-438C022E73A5}"/>
              </a:ext>
            </a:extLst>
          </p:cNvPr>
          <p:cNvSpPr>
            <a:spLocks noGrp="1"/>
          </p:cNvSpPr>
          <p:nvPr>
            <p:ph type="sldNum" sz="quarter" idx="10"/>
          </p:nvPr>
        </p:nvSpPr>
        <p:spPr/>
        <p:txBody>
          <a:bodyPr/>
          <a:lstStyle/>
          <a:p>
            <a:fld id="{45B40EEA-2BDC-4A1A-846A-91A8B24EC113}"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2BCF3E19-E5B3-4926-9D81-7B462DD21C10}"/>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1DD332A8-DC3E-47F4-A007-C24C2F5D0A1B}"/>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Uranium dating can be used to estimate the age of igneous rocks. Uranium has a half-life of 4,500 million years, and each atom of uranium decays into an atom of lead.</a:t>
            </a:r>
          </a:p>
          <a:p>
            <a:endParaRPr lang="en-GB" altLang="en-US" b="1"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16B05517-C1D0-4A87-A26F-DC3DDF940F29}"/>
              </a:ext>
            </a:extLst>
          </p:cNvPr>
          <p:cNvSpPr>
            <a:spLocks noGrp="1"/>
          </p:cNvSpPr>
          <p:nvPr>
            <p:ph type="sldNum" sz="quarter" idx="10"/>
          </p:nvPr>
        </p:nvSpPr>
        <p:spPr/>
        <p:txBody>
          <a:bodyPr/>
          <a:lstStyle/>
          <a:p>
            <a:fld id="{45B40EEA-2BDC-4A1A-846A-91A8B24EC113}"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0391962F-BC82-4094-A962-C21D14F982FF}"/>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9F17BE60-7E29-483D-8245-A1303200EFA9}"/>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B2136441-9C85-4BD8-BCE9-5BABEC0EDCB7}"/>
              </a:ext>
            </a:extLst>
          </p:cNvPr>
          <p:cNvSpPr>
            <a:spLocks noGrp="1"/>
          </p:cNvSpPr>
          <p:nvPr>
            <p:ph type="sldNum" sz="quarter" idx="10"/>
          </p:nvPr>
        </p:nvSpPr>
        <p:spPr/>
        <p:txBody>
          <a:bodyPr/>
          <a:lstStyle/>
          <a:p>
            <a:fld id="{45B40EEA-2BDC-4A1A-846A-91A8B24EC113}"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0D6AE874-CD1D-4044-8FEC-41AC0BAA4FC6}"/>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2319B17E-4369-4A1D-899F-C6DD2806F03D}"/>
              </a:ext>
            </a:extLst>
          </p:cNvPr>
          <p:cNvSpPr>
            <a:spLocks noGrp="1" noChangeArrowheads="1"/>
          </p:cNvSpPr>
          <p:nvPr>
            <p:ph type="body" idx="1"/>
          </p:nvPr>
        </p:nvSpPr>
        <p:spPr>
          <a:xfrm>
            <a:off x="914401" y="4415790"/>
            <a:ext cx="5029200" cy="41833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74E8661A-F579-4FE8-B512-29C8F6649E00}"/>
              </a:ext>
            </a:extLst>
          </p:cNvPr>
          <p:cNvSpPr>
            <a:spLocks noGrp="1"/>
          </p:cNvSpPr>
          <p:nvPr>
            <p:ph type="sldNum" sz="quarter" idx="10"/>
          </p:nvPr>
        </p:nvSpPr>
        <p:spPr/>
        <p:txBody>
          <a:bodyPr/>
          <a:lstStyle/>
          <a:p>
            <a:fld id="{45B40EEA-2BDC-4A1A-846A-91A8B24EC113}"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smtClean="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3234517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4443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80829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763737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283483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2746832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5772349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016370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2935748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2786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1839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899799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064473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7152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437666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99189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796812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912700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98913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1136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619344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76369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41105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546488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3689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5218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626630552"/>
      </p:ext>
    </p:extLst>
  </p:cSld>
  <p:clrMap bg1="lt1" tx1="dk1" bg2="lt2" tx2="dk2" accent1="accent1" accent2="accent2" accent3="accent3" accent4="accent4" accent5="accent5" accent6="accent6" hlink="hlink" folHlink="folHlink"/>
  <p:sldLayoutIdLst>
    <p:sldLayoutId id="2147485619" r:id="rId1"/>
    <p:sldLayoutId id="2147485620" r:id="rId2"/>
    <p:sldLayoutId id="2147485621" r:id="rId3"/>
    <p:sldLayoutId id="2147485622" r:id="rId4"/>
    <p:sldLayoutId id="2147485623" r:id="rId5"/>
    <p:sldLayoutId id="2147485624" r:id="rId6"/>
    <p:sldLayoutId id="2147485625" r:id="rId7"/>
    <p:sldLayoutId id="2147485626" r:id="rId8"/>
    <p:sldLayoutId id="2147485627" r:id="rId9"/>
    <p:sldLayoutId id="2147485628" r:id="rId10"/>
    <p:sldLayoutId id="2147485629" r:id="rId11"/>
    <p:sldLayoutId id="2147485630" r:id="rId12"/>
    <p:sldLayoutId id="2147485631" r:id="rId13"/>
    <p:sldLayoutId id="2147485632"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4"/>
    </p:custDataLst>
    <p:extLst>
      <p:ext uri="{BB962C8B-B14F-4D97-AF65-F5344CB8AC3E}">
        <p14:creationId xmlns:p14="http://schemas.microsoft.com/office/powerpoint/2010/main" val="2463865969"/>
      </p:ext>
    </p:extLst>
  </p:cSld>
  <p:clrMap bg1="lt1" tx1="dk1" bg2="lt2" tx2="dk2" accent1="accent1" accent2="accent2" accent3="accent3" accent4="accent4" accent5="accent5" accent6="accent6" hlink="hlink" folHlink="folHlink"/>
  <p:sldLayoutIdLst>
    <p:sldLayoutId id="2147485634" r:id="rId1"/>
    <p:sldLayoutId id="2147485635" r:id="rId2"/>
    <p:sldLayoutId id="2147485636" r:id="rId3"/>
    <p:sldLayoutId id="2147485637" r:id="rId4"/>
    <p:sldLayoutId id="2147485638" r:id="rId5"/>
    <p:sldLayoutId id="2147485639" r:id="rId6"/>
    <p:sldLayoutId id="2147485640" r:id="rId7"/>
    <p:sldLayoutId id="2147485641" r:id="rId8"/>
    <p:sldLayoutId id="2147485642" r:id="rId9"/>
    <p:sldLayoutId id="2147485643" r:id="rId10"/>
    <p:sldLayoutId id="2147485644" r:id="rId11"/>
    <p:sldLayoutId id="2147485645"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8.png"/><Relationship Id="rId7"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20.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4.xml"/><Relationship Id="rId9" Type="http://schemas.openxmlformats.org/officeDocument/2006/relationships/image" Target="../media/image11.wmf"/></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6.xml"/><Relationship Id="rId9" Type="http://schemas.openxmlformats.org/officeDocument/2006/relationships/image" Target="../media/image11.wmf"/></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8.xml"/><Relationship Id="rId9" Type="http://schemas.openxmlformats.org/officeDocument/2006/relationships/image" Target="../media/image11.wmf"/></Relationships>
</file>

<file path=ppt/slides/_rels/slide9.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9.xml"/><Relationship Id="rId9" Type="http://schemas.openxmlformats.org/officeDocument/2006/relationships/image" Target="../media/image1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980AF1-06CA-4779-B8BB-66F9DF21F6C2}"/>
              </a:ext>
            </a:extLst>
          </p:cNvPr>
          <p:cNvSpPr>
            <a:spLocks noGrp="1"/>
          </p:cNvSpPr>
          <p:nvPr>
            <p:ph type="title"/>
          </p:nvPr>
        </p:nvSpPr>
        <p:spPr/>
        <p:txBody>
          <a:bodyPr/>
          <a:lstStyle/>
          <a:p>
            <a:r>
              <a:rPr lang="en-GB" dirty="0"/>
              <a:t>Half-life</a:t>
            </a:r>
          </a:p>
        </p:txBody>
      </p:sp>
    </p:spTree>
    <p:custDataLst>
      <p:tags r:id="rId1"/>
    </p:custDataLst>
    <p:extLst>
      <p:ext uri="{BB962C8B-B14F-4D97-AF65-F5344CB8AC3E}">
        <p14:creationId xmlns:p14="http://schemas.microsoft.com/office/powerpoint/2010/main" val="2158901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Half_life_12.1.png">
            <a:extLst>
              <a:ext uri="{FF2B5EF4-FFF2-40B4-BE49-F238E27FC236}">
                <a16:creationId xmlns:a16="http://schemas.microsoft.com/office/drawing/2014/main" id="{C3E52C63-C85C-4E19-BB85-4EBA8586949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40500" y="4329113"/>
            <a:ext cx="77311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3963C50E-495E-4279-9C85-3D8D81A9F79C}"/>
              </a:ext>
            </a:extLst>
          </p:cNvPr>
          <p:cNvSpPr>
            <a:spLocks noGrp="1" noChangeArrowheads="1"/>
          </p:cNvSpPr>
          <p:nvPr>
            <p:ph type="title"/>
          </p:nvPr>
        </p:nvSpPr>
        <p:spPr/>
        <p:txBody>
          <a:bodyPr/>
          <a:lstStyle/>
          <a:p>
            <a:pPr eaLnBrk="1" hangingPunct="1"/>
            <a:r>
              <a:rPr lang="en-GB" altLang="en-US"/>
              <a:t>Net decline</a:t>
            </a:r>
          </a:p>
        </p:txBody>
      </p:sp>
      <p:sp>
        <p:nvSpPr>
          <p:cNvPr id="22532" name="Text Box 4">
            <a:extLst>
              <a:ext uri="{FF2B5EF4-FFF2-40B4-BE49-F238E27FC236}">
                <a16:creationId xmlns:a16="http://schemas.microsoft.com/office/drawing/2014/main" id="{5A4C9BD0-7CAD-4E13-A3DE-12F1B6B1EC73}"/>
              </a:ext>
            </a:extLst>
          </p:cNvPr>
          <p:cNvSpPr txBox="1">
            <a:spLocks noChangeArrowheads="1"/>
          </p:cNvSpPr>
          <p:nvPr/>
        </p:nvSpPr>
        <p:spPr bwMode="auto">
          <a:xfrm>
            <a:off x="349250" y="790575"/>
            <a:ext cx="83566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a:t>We can also say something about how long a sample of a radioactive substance has been decaying by looking at the ratio of undecayed nuclei to decayed nuclei. This is known </a:t>
            </a:r>
            <a:br>
              <a:rPr lang="en-GB" altLang="en-US"/>
            </a:br>
            <a:r>
              <a:rPr lang="en-GB" altLang="en-US"/>
              <a:t>as the </a:t>
            </a:r>
            <a:r>
              <a:rPr lang="en-GB" altLang="en-US" b="1">
                <a:solidFill>
                  <a:srgbClr val="286DA6"/>
                </a:solidFill>
              </a:rPr>
              <a:t>net decline</a:t>
            </a:r>
            <a:r>
              <a:rPr lang="en-GB" altLang="en-US"/>
              <a:t>.</a:t>
            </a:r>
          </a:p>
        </p:txBody>
      </p:sp>
      <p:sp>
        <p:nvSpPr>
          <p:cNvPr id="8196" name="Text Box 5">
            <a:extLst>
              <a:ext uri="{FF2B5EF4-FFF2-40B4-BE49-F238E27FC236}">
                <a16:creationId xmlns:a16="http://schemas.microsoft.com/office/drawing/2014/main" id="{77B0EAE0-935E-4B48-8FA6-9D61456F217B}"/>
              </a:ext>
            </a:extLst>
          </p:cNvPr>
          <p:cNvSpPr txBox="1">
            <a:spLocks noChangeArrowheads="1"/>
          </p:cNvSpPr>
          <p:nvPr/>
        </p:nvSpPr>
        <p:spPr bwMode="auto">
          <a:xfrm>
            <a:off x="349250" y="5005388"/>
            <a:ext cx="49307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dirty="0"/>
              <a:t>At any time, this proportion can be expressed as a </a:t>
            </a:r>
            <a:r>
              <a:rPr lang="en-GB" altLang="en-US" b="1" dirty="0">
                <a:solidFill>
                  <a:srgbClr val="286DA6"/>
                </a:solidFill>
              </a:rPr>
              <a:t>ratio</a:t>
            </a:r>
            <a:r>
              <a:rPr lang="en-GB" altLang="en-US" dirty="0"/>
              <a:t>. What is the ratio of thorium after 2 half-lives?</a:t>
            </a:r>
          </a:p>
        </p:txBody>
      </p:sp>
      <p:sp>
        <p:nvSpPr>
          <p:cNvPr id="8197" name="Text Box 6">
            <a:extLst>
              <a:ext uri="{FF2B5EF4-FFF2-40B4-BE49-F238E27FC236}">
                <a16:creationId xmlns:a16="http://schemas.microsoft.com/office/drawing/2014/main" id="{D51B0D0C-2C65-41BD-938D-B468E4CA43B1}"/>
              </a:ext>
            </a:extLst>
          </p:cNvPr>
          <p:cNvSpPr txBox="1">
            <a:spLocks noChangeArrowheads="1"/>
          </p:cNvSpPr>
          <p:nvPr/>
        </p:nvSpPr>
        <p:spPr bwMode="auto">
          <a:xfrm>
            <a:off x="349250" y="2446338"/>
            <a:ext cx="81232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dirty="0"/>
              <a:t>For example, when a pure sample of </a:t>
            </a:r>
            <a:r>
              <a:rPr lang="en-GB" altLang="en-US" b="1" dirty="0">
                <a:solidFill>
                  <a:srgbClr val="286DA6"/>
                </a:solidFill>
              </a:rPr>
              <a:t>uranium-238</a:t>
            </a:r>
            <a:r>
              <a:rPr lang="en-GB" altLang="en-US" dirty="0"/>
              <a:t> begins to decay, its nuclei will become </a:t>
            </a:r>
            <a:r>
              <a:rPr lang="en-GB" altLang="en-US" b="1" dirty="0">
                <a:solidFill>
                  <a:srgbClr val="286DA6"/>
                </a:solidFill>
              </a:rPr>
              <a:t>thorium-234</a:t>
            </a:r>
            <a:r>
              <a:rPr lang="en-GB" altLang="en-US" dirty="0"/>
              <a:t>.</a:t>
            </a:r>
          </a:p>
        </p:txBody>
      </p:sp>
      <p:sp>
        <p:nvSpPr>
          <p:cNvPr id="13" name="Rectangle 12">
            <a:extLst>
              <a:ext uri="{FF2B5EF4-FFF2-40B4-BE49-F238E27FC236}">
                <a16:creationId xmlns:a16="http://schemas.microsoft.com/office/drawing/2014/main" id="{1057E9E5-C0DB-4177-AA59-5DAAF3624398}"/>
              </a:ext>
            </a:extLst>
          </p:cNvPr>
          <p:cNvSpPr>
            <a:spLocks noChangeArrowheads="1"/>
          </p:cNvSpPr>
          <p:nvPr/>
        </p:nvSpPr>
        <p:spPr bwMode="auto">
          <a:xfrm>
            <a:off x="349250" y="3352800"/>
            <a:ext cx="61658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dirty="0"/>
              <a:t>Over the course of </a:t>
            </a:r>
            <a:r>
              <a:rPr lang="en-GB" altLang="en-US" b="1" dirty="0">
                <a:solidFill>
                  <a:srgbClr val="286DA6"/>
                </a:solidFill>
              </a:rPr>
              <a:t>1 half-life </a:t>
            </a:r>
            <a:r>
              <a:rPr lang="en-GB" altLang="en-US" dirty="0"/>
              <a:t>the amount of thorium will increase from </a:t>
            </a:r>
            <a:r>
              <a:rPr lang="en-GB" altLang="en-US" b="1" dirty="0">
                <a:solidFill>
                  <a:srgbClr val="286DA6"/>
                </a:solidFill>
              </a:rPr>
              <a:t>0% to 50%</a:t>
            </a:r>
            <a:r>
              <a:rPr lang="en-GB" altLang="en-US" dirty="0"/>
              <a:t>. Over the </a:t>
            </a:r>
            <a:r>
              <a:rPr lang="en-GB" altLang="en-US" b="1" dirty="0">
                <a:solidFill>
                  <a:srgbClr val="286DA6"/>
                </a:solidFill>
              </a:rPr>
              <a:t>second half-life </a:t>
            </a:r>
            <a:r>
              <a:rPr lang="en-GB" altLang="en-US" dirty="0"/>
              <a:t>this will increase from </a:t>
            </a:r>
            <a:r>
              <a:rPr lang="en-GB" altLang="en-US" b="1" dirty="0">
                <a:solidFill>
                  <a:srgbClr val="286DA6"/>
                </a:solidFill>
              </a:rPr>
              <a:t>50% to 75%</a:t>
            </a:r>
            <a:r>
              <a:rPr lang="en-GB" altLang="en-US" dirty="0"/>
              <a:t>, and so on.</a:t>
            </a:r>
          </a:p>
        </p:txBody>
      </p:sp>
      <p:pic>
        <p:nvPicPr>
          <p:cNvPr id="21" name="Picture 20" descr="Atom_uranium238.png">
            <a:extLst>
              <a:ext uri="{FF2B5EF4-FFF2-40B4-BE49-F238E27FC236}">
                <a16:creationId xmlns:a16="http://schemas.microsoft.com/office/drawing/2014/main" id="{9B5536CE-C236-435A-B462-4D95AA2F944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88175" y="3038475"/>
            <a:ext cx="1404938"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tom_thorium234.png">
            <a:extLst>
              <a:ext uri="{FF2B5EF4-FFF2-40B4-BE49-F238E27FC236}">
                <a16:creationId xmlns:a16="http://schemas.microsoft.com/office/drawing/2014/main" id="{C013A4F2-8371-46AF-AF2A-EA7FD34CA27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95925" y="5187950"/>
            <a:ext cx="1295400" cy="128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9" descr="notes_icon">
            <a:extLst>
              <a:ext uri="{FF2B5EF4-FFF2-40B4-BE49-F238E27FC236}">
                <a16:creationId xmlns:a16="http://schemas.microsoft.com/office/drawing/2014/main" id="{C351B235-12D1-4EE3-BFAA-18F61248FF76}"/>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9">
            <a:hlinkClick r:id="" action="ppaction://hlinkshowjump?jump=nextslide"/>
            <a:extLst>
              <a:ext uri="{FF2B5EF4-FFF2-40B4-BE49-F238E27FC236}">
                <a16:creationId xmlns:a16="http://schemas.microsoft.com/office/drawing/2014/main" id="{53AA78B0-A1B3-43A7-B03B-A68E1793F82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9">
            <a:extLst>
              <a:ext uri="{FF2B5EF4-FFF2-40B4-BE49-F238E27FC236}">
                <a16:creationId xmlns:a16="http://schemas.microsoft.com/office/drawing/2014/main" id="{8DE4D807-63CF-421A-A80A-B7B3A0CAB65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22"/>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8196"/>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p:bldP spid="8197"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A4B17FA8-1D21-4D0E-BF9D-C29C44146151}"/>
              </a:ext>
            </a:extLst>
          </p:cNvPr>
          <p:cNvSpPr>
            <a:spLocks noGrp="1" noChangeArrowheads="1"/>
          </p:cNvSpPr>
          <p:nvPr>
            <p:ph type="title"/>
          </p:nvPr>
        </p:nvSpPr>
        <p:spPr/>
        <p:txBody>
          <a:bodyPr/>
          <a:lstStyle/>
          <a:p>
            <a:pPr eaLnBrk="1" hangingPunct="1"/>
            <a:r>
              <a:rPr lang="en-GB" altLang="en-US"/>
              <a:t>Calculating net decline as a ratio</a:t>
            </a:r>
          </a:p>
        </p:txBody>
      </p:sp>
      <p:sp>
        <p:nvSpPr>
          <p:cNvPr id="23555" name="Text Box 5">
            <a:extLst>
              <a:ext uri="{FF2B5EF4-FFF2-40B4-BE49-F238E27FC236}">
                <a16:creationId xmlns:a16="http://schemas.microsoft.com/office/drawing/2014/main" id="{BD90C58A-A7D9-426A-BE0C-622D5F7D1599}"/>
              </a:ext>
            </a:extLst>
          </p:cNvPr>
          <p:cNvSpPr txBox="1">
            <a:spLocks noChangeArrowheads="1"/>
          </p:cNvSpPr>
          <p:nvPr/>
        </p:nvSpPr>
        <p:spPr bwMode="auto">
          <a:xfrm>
            <a:off x="352425" y="790575"/>
            <a:ext cx="83391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dirty="0"/>
              <a:t>If we can find out what the proportion of one element to another is in a sample, then its </a:t>
            </a:r>
            <a:r>
              <a:rPr lang="en-GB" altLang="en-US" b="1" dirty="0">
                <a:solidFill>
                  <a:srgbClr val="286DA6"/>
                </a:solidFill>
              </a:rPr>
              <a:t>ratio</a:t>
            </a:r>
            <a:r>
              <a:rPr lang="en-GB" altLang="en-US" dirty="0"/>
              <a:t> will give us an idea of how old it is. </a:t>
            </a:r>
          </a:p>
        </p:txBody>
      </p:sp>
      <p:sp>
        <p:nvSpPr>
          <p:cNvPr id="23558" name="TextBox 22">
            <a:extLst>
              <a:ext uri="{FF2B5EF4-FFF2-40B4-BE49-F238E27FC236}">
                <a16:creationId xmlns:a16="http://schemas.microsoft.com/office/drawing/2014/main" id="{A79031AD-C10F-4784-BA7A-219E7E42B894}"/>
              </a:ext>
            </a:extLst>
          </p:cNvPr>
          <p:cNvSpPr txBox="1">
            <a:spLocks noChangeArrowheads="1"/>
          </p:cNvSpPr>
          <p:nvPr/>
        </p:nvSpPr>
        <p:spPr bwMode="auto">
          <a:xfrm>
            <a:off x="2671763" y="4100513"/>
            <a:ext cx="17573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100</a:t>
            </a:r>
          </a:p>
        </p:txBody>
      </p:sp>
      <p:sp>
        <p:nvSpPr>
          <p:cNvPr id="23559" name="TextBox 23">
            <a:extLst>
              <a:ext uri="{FF2B5EF4-FFF2-40B4-BE49-F238E27FC236}">
                <a16:creationId xmlns:a16="http://schemas.microsoft.com/office/drawing/2014/main" id="{820445CB-B4DA-44A6-8F42-A7B721687293}"/>
              </a:ext>
            </a:extLst>
          </p:cNvPr>
          <p:cNvSpPr txBox="1">
            <a:spLocks noChangeArrowheads="1"/>
          </p:cNvSpPr>
          <p:nvPr/>
        </p:nvSpPr>
        <p:spPr bwMode="auto">
          <a:xfrm>
            <a:off x="2671763" y="4619625"/>
            <a:ext cx="1770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50</a:t>
            </a:r>
          </a:p>
        </p:txBody>
      </p:sp>
      <p:sp>
        <p:nvSpPr>
          <p:cNvPr id="23560" name="TextBox 24">
            <a:extLst>
              <a:ext uri="{FF2B5EF4-FFF2-40B4-BE49-F238E27FC236}">
                <a16:creationId xmlns:a16="http://schemas.microsoft.com/office/drawing/2014/main" id="{A421B470-643A-4EDD-8260-DA86B5CDE41C}"/>
              </a:ext>
            </a:extLst>
          </p:cNvPr>
          <p:cNvSpPr txBox="1">
            <a:spLocks noChangeArrowheads="1"/>
          </p:cNvSpPr>
          <p:nvPr/>
        </p:nvSpPr>
        <p:spPr bwMode="auto">
          <a:xfrm>
            <a:off x="2671763" y="5127625"/>
            <a:ext cx="1770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25</a:t>
            </a:r>
          </a:p>
        </p:txBody>
      </p:sp>
      <p:sp>
        <p:nvSpPr>
          <p:cNvPr id="23561" name="TextBox 26">
            <a:extLst>
              <a:ext uri="{FF2B5EF4-FFF2-40B4-BE49-F238E27FC236}">
                <a16:creationId xmlns:a16="http://schemas.microsoft.com/office/drawing/2014/main" id="{8049D791-0921-49DD-AFC3-E34A28ADE009}"/>
              </a:ext>
            </a:extLst>
          </p:cNvPr>
          <p:cNvSpPr txBox="1">
            <a:spLocks noChangeArrowheads="1"/>
          </p:cNvSpPr>
          <p:nvPr/>
        </p:nvSpPr>
        <p:spPr bwMode="auto">
          <a:xfrm>
            <a:off x="2671763" y="5648325"/>
            <a:ext cx="17573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12.5</a:t>
            </a:r>
          </a:p>
        </p:txBody>
      </p:sp>
      <p:sp>
        <p:nvSpPr>
          <p:cNvPr id="23562" name="TextBox 27">
            <a:extLst>
              <a:ext uri="{FF2B5EF4-FFF2-40B4-BE49-F238E27FC236}">
                <a16:creationId xmlns:a16="http://schemas.microsoft.com/office/drawing/2014/main" id="{A5678FEC-E636-49B8-ACDD-636617BC2D22}"/>
              </a:ext>
            </a:extLst>
          </p:cNvPr>
          <p:cNvSpPr txBox="1">
            <a:spLocks noChangeArrowheads="1"/>
          </p:cNvSpPr>
          <p:nvPr/>
        </p:nvSpPr>
        <p:spPr bwMode="auto">
          <a:xfrm>
            <a:off x="4429125" y="4100513"/>
            <a:ext cx="1733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0</a:t>
            </a:r>
          </a:p>
        </p:txBody>
      </p:sp>
      <p:sp>
        <p:nvSpPr>
          <p:cNvPr id="23563" name="TextBox 28">
            <a:extLst>
              <a:ext uri="{FF2B5EF4-FFF2-40B4-BE49-F238E27FC236}">
                <a16:creationId xmlns:a16="http://schemas.microsoft.com/office/drawing/2014/main" id="{E1B46082-AF22-41B5-9842-8A14E6D66130}"/>
              </a:ext>
            </a:extLst>
          </p:cNvPr>
          <p:cNvSpPr txBox="1">
            <a:spLocks noChangeArrowheads="1"/>
          </p:cNvSpPr>
          <p:nvPr/>
        </p:nvSpPr>
        <p:spPr bwMode="auto">
          <a:xfrm>
            <a:off x="4429125" y="4619625"/>
            <a:ext cx="1733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50</a:t>
            </a:r>
          </a:p>
        </p:txBody>
      </p:sp>
      <p:sp>
        <p:nvSpPr>
          <p:cNvPr id="23564" name="TextBox 29">
            <a:extLst>
              <a:ext uri="{FF2B5EF4-FFF2-40B4-BE49-F238E27FC236}">
                <a16:creationId xmlns:a16="http://schemas.microsoft.com/office/drawing/2014/main" id="{16F2488E-57F8-4C6C-A204-E4EED206475E}"/>
              </a:ext>
            </a:extLst>
          </p:cNvPr>
          <p:cNvSpPr txBox="1">
            <a:spLocks noChangeArrowheads="1"/>
          </p:cNvSpPr>
          <p:nvPr/>
        </p:nvSpPr>
        <p:spPr bwMode="auto">
          <a:xfrm>
            <a:off x="4441825" y="5127625"/>
            <a:ext cx="17097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75</a:t>
            </a:r>
          </a:p>
        </p:txBody>
      </p:sp>
      <p:sp>
        <p:nvSpPr>
          <p:cNvPr id="23565" name="TextBox 30">
            <a:extLst>
              <a:ext uri="{FF2B5EF4-FFF2-40B4-BE49-F238E27FC236}">
                <a16:creationId xmlns:a16="http://schemas.microsoft.com/office/drawing/2014/main" id="{A607BB26-335B-48F9-892C-F79C2E10C207}"/>
              </a:ext>
            </a:extLst>
          </p:cNvPr>
          <p:cNvSpPr txBox="1">
            <a:spLocks noChangeArrowheads="1"/>
          </p:cNvSpPr>
          <p:nvPr/>
        </p:nvSpPr>
        <p:spPr bwMode="auto">
          <a:xfrm>
            <a:off x="4441825" y="5648325"/>
            <a:ext cx="1720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87.5</a:t>
            </a:r>
          </a:p>
        </p:txBody>
      </p:sp>
      <p:sp>
        <p:nvSpPr>
          <p:cNvPr id="23566" name="TextBox 31">
            <a:extLst>
              <a:ext uri="{FF2B5EF4-FFF2-40B4-BE49-F238E27FC236}">
                <a16:creationId xmlns:a16="http://schemas.microsoft.com/office/drawing/2014/main" id="{C74DD827-1382-4BA4-9884-B8A382EEC469}"/>
              </a:ext>
            </a:extLst>
          </p:cNvPr>
          <p:cNvSpPr txBox="1">
            <a:spLocks noChangeArrowheads="1"/>
          </p:cNvSpPr>
          <p:nvPr/>
        </p:nvSpPr>
        <p:spPr bwMode="auto">
          <a:xfrm>
            <a:off x="6162675" y="4100513"/>
            <a:ext cx="2565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1:0</a:t>
            </a:r>
          </a:p>
        </p:txBody>
      </p:sp>
      <p:sp>
        <p:nvSpPr>
          <p:cNvPr id="23567" name="TextBox 32">
            <a:extLst>
              <a:ext uri="{FF2B5EF4-FFF2-40B4-BE49-F238E27FC236}">
                <a16:creationId xmlns:a16="http://schemas.microsoft.com/office/drawing/2014/main" id="{6D36FDE9-E151-403E-A379-96CF64CA2B53}"/>
              </a:ext>
            </a:extLst>
          </p:cNvPr>
          <p:cNvSpPr txBox="1">
            <a:spLocks noChangeArrowheads="1"/>
          </p:cNvSpPr>
          <p:nvPr/>
        </p:nvSpPr>
        <p:spPr bwMode="auto">
          <a:xfrm>
            <a:off x="6175375" y="4619625"/>
            <a:ext cx="25765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1:1</a:t>
            </a:r>
          </a:p>
        </p:txBody>
      </p:sp>
      <p:sp>
        <p:nvSpPr>
          <p:cNvPr id="23568" name="TextBox 33">
            <a:extLst>
              <a:ext uri="{FF2B5EF4-FFF2-40B4-BE49-F238E27FC236}">
                <a16:creationId xmlns:a16="http://schemas.microsoft.com/office/drawing/2014/main" id="{80514826-05A7-43DA-8E15-1A74E7B3D689}"/>
              </a:ext>
            </a:extLst>
          </p:cNvPr>
          <p:cNvSpPr txBox="1">
            <a:spLocks noChangeArrowheads="1"/>
          </p:cNvSpPr>
          <p:nvPr/>
        </p:nvSpPr>
        <p:spPr bwMode="auto">
          <a:xfrm>
            <a:off x="6175375" y="5127625"/>
            <a:ext cx="256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1:3</a:t>
            </a:r>
          </a:p>
        </p:txBody>
      </p:sp>
      <p:sp>
        <p:nvSpPr>
          <p:cNvPr id="23569" name="TextBox 34">
            <a:extLst>
              <a:ext uri="{FF2B5EF4-FFF2-40B4-BE49-F238E27FC236}">
                <a16:creationId xmlns:a16="http://schemas.microsoft.com/office/drawing/2014/main" id="{876F9DFD-B03C-4A43-BE53-538CD21A4CF8}"/>
              </a:ext>
            </a:extLst>
          </p:cNvPr>
          <p:cNvSpPr txBox="1">
            <a:spLocks noChangeArrowheads="1"/>
          </p:cNvSpPr>
          <p:nvPr/>
        </p:nvSpPr>
        <p:spPr bwMode="auto">
          <a:xfrm>
            <a:off x="6186488" y="5648325"/>
            <a:ext cx="25542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1:7</a:t>
            </a:r>
          </a:p>
        </p:txBody>
      </p:sp>
      <p:sp>
        <p:nvSpPr>
          <p:cNvPr id="48" name="Rectangle 47">
            <a:extLst>
              <a:ext uri="{FF2B5EF4-FFF2-40B4-BE49-F238E27FC236}">
                <a16:creationId xmlns:a16="http://schemas.microsoft.com/office/drawing/2014/main" id="{382F919F-DC19-4F60-B722-BC472AD7B5C0}"/>
              </a:ext>
            </a:extLst>
          </p:cNvPr>
          <p:cNvSpPr/>
          <p:nvPr/>
        </p:nvSpPr>
        <p:spPr bwMode="auto">
          <a:xfrm>
            <a:off x="373063" y="3251200"/>
            <a:ext cx="8355012" cy="841375"/>
          </a:xfrm>
          <a:prstGeom prst="rect">
            <a:avLst/>
          </a:prstGeom>
          <a:solidFill>
            <a:srgbClr val="286D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 name="Rectangle 13">
            <a:extLst>
              <a:ext uri="{FF2B5EF4-FFF2-40B4-BE49-F238E27FC236}">
                <a16:creationId xmlns:a16="http://schemas.microsoft.com/office/drawing/2014/main" id="{E4E069E6-C5BE-4EB7-B84A-2D4C13DCE3D1}"/>
              </a:ext>
            </a:extLst>
          </p:cNvPr>
          <p:cNvSpPr/>
          <p:nvPr/>
        </p:nvSpPr>
        <p:spPr bwMode="auto">
          <a:xfrm>
            <a:off x="360363" y="3262313"/>
            <a:ext cx="8378825" cy="2876550"/>
          </a:xfrm>
          <a:prstGeom prst="rect">
            <a:avLst/>
          </a:prstGeom>
          <a:noFill/>
          <a:ln w="38100">
            <a:solidFill>
              <a:srgbClr val="286DA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3574" name="TextBox 14">
            <a:extLst>
              <a:ext uri="{FF2B5EF4-FFF2-40B4-BE49-F238E27FC236}">
                <a16:creationId xmlns:a16="http://schemas.microsoft.com/office/drawing/2014/main" id="{64146B39-E25B-4C90-9D44-D7F17B8AD623}"/>
              </a:ext>
            </a:extLst>
          </p:cNvPr>
          <p:cNvSpPr txBox="1">
            <a:spLocks noChangeArrowheads="1"/>
          </p:cNvSpPr>
          <p:nvPr/>
        </p:nvSpPr>
        <p:spPr bwMode="auto">
          <a:xfrm>
            <a:off x="379413" y="3448050"/>
            <a:ext cx="2305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time</a:t>
            </a:r>
          </a:p>
        </p:txBody>
      </p:sp>
      <p:sp>
        <p:nvSpPr>
          <p:cNvPr id="23575" name="TextBox 15">
            <a:extLst>
              <a:ext uri="{FF2B5EF4-FFF2-40B4-BE49-F238E27FC236}">
                <a16:creationId xmlns:a16="http://schemas.microsoft.com/office/drawing/2014/main" id="{0F12B5EB-5627-403D-A40B-8A79B116DEAF}"/>
              </a:ext>
            </a:extLst>
          </p:cNvPr>
          <p:cNvSpPr txBox="1">
            <a:spLocks noChangeArrowheads="1"/>
          </p:cNvSpPr>
          <p:nvPr/>
        </p:nvSpPr>
        <p:spPr bwMode="auto">
          <a:xfrm>
            <a:off x="2640013" y="3246438"/>
            <a:ext cx="18272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percentage</a:t>
            </a:r>
            <a:br>
              <a:rPr lang="en-GB" altLang="en-US" b="1">
                <a:solidFill>
                  <a:schemeClr val="bg1"/>
                </a:solidFill>
              </a:rPr>
            </a:br>
            <a:r>
              <a:rPr lang="en-GB" altLang="en-US" b="1">
                <a:solidFill>
                  <a:schemeClr val="bg1"/>
                </a:solidFill>
              </a:rPr>
              <a:t>of uranium</a:t>
            </a:r>
          </a:p>
        </p:txBody>
      </p:sp>
      <p:sp>
        <p:nvSpPr>
          <p:cNvPr id="23576" name="TextBox 16">
            <a:extLst>
              <a:ext uri="{FF2B5EF4-FFF2-40B4-BE49-F238E27FC236}">
                <a16:creationId xmlns:a16="http://schemas.microsoft.com/office/drawing/2014/main" id="{6F360EDE-5F2A-4C7B-8F43-56E893131DCD}"/>
              </a:ext>
            </a:extLst>
          </p:cNvPr>
          <p:cNvSpPr txBox="1">
            <a:spLocks noChangeArrowheads="1"/>
          </p:cNvSpPr>
          <p:nvPr/>
        </p:nvSpPr>
        <p:spPr bwMode="auto">
          <a:xfrm>
            <a:off x="4391025" y="3243263"/>
            <a:ext cx="18272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percentage</a:t>
            </a:r>
            <a:br>
              <a:rPr lang="en-GB" altLang="en-US" b="1">
                <a:solidFill>
                  <a:schemeClr val="bg1"/>
                </a:solidFill>
              </a:rPr>
            </a:br>
            <a:r>
              <a:rPr lang="en-GB" altLang="en-US" b="1">
                <a:solidFill>
                  <a:schemeClr val="bg1"/>
                </a:solidFill>
              </a:rPr>
              <a:t>of thorium</a:t>
            </a:r>
          </a:p>
        </p:txBody>
      </p:sp>
      <p:sp>
        <p:nvSpPr>
          <p:cNvPr id="23577" name="TextBox 17">
            <a:extLst>
              <a:ext uri="{FF2B5EF4-FFF2-40B4-BE49-F238E27FC236}">
                <a16:creationId xmlns:a16="http://schemas.microsoft.com/office/drawing/2014/main" id="{8D5A3945-E4B7-4975-B6F5-2363203E146E}"/>
              </a:ext>
            </a:extLst>
          </p:cNvPr>
          <p:cNvSpPr txBox="1">
            <a:spLocks noChangeArrowheads="1"/>
          </p:cNvSpPr>
          <p:nvPr/>
        </p:nvSpPr>
        <p:spPr bwMode="auto">
          <a:xfrm>
            <a:off x="6107113" y="3244850"/>
            <a:ext cx="27162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uranium</a:t>
            </a:r>
            <a:r>
              <a:rPr lang="en-GB" altLang="en-US" sz="1000" b="1">
                <a:solidFill>
                  <a:schemeClr val="bg1"/>
                </a:solidFill>
              </a:rPr>
              <a:t> </a:t>
            </a:r>
            <a:r>
              <a:rPr lang="en-GB" altLang="en-US" b="1">
                <a:solidFill>
                  <a:schemeClr val="bg1"/>
                </a:solidFill>
              </a:rPr>
              <a:t>:</a:t>
            </a:r>
            <a:r>
              <a:rPr lang="en-GB" altLang="en-US" sz="1000" b="1">
                <a:solidFill>
                  <a:schemeClr val="bg1"/>
                </a:solidFill>
              </a:rPr>
              <a:t> </a:t>
            </a:r>
            <a:r>
              <a:rPr lang="en-GB" altLang="en-US" b="1">
                <a:solidFill>
                  <a:schemeClr val="bg1"/>
                </a:solidFill>
              </a:rPr>
              <a:t>thorium</a:t>
            </a:r>
            <a:br>
              <a:rPr lang="en-GB" altLang="en-US" b="1">
                <a:solidFill>
                  <a:schemeClr val="bg1"/>
                </a:solidFill>
              </a:rPr>
            </a:br>
            <a:r>
              <a:rPr lang="en-GB" altLang="en-US" b="1">
                <a:solidFill>
                  <a:schemeClr val="bg1"/>
                </a:solidFill>
              </a:rPr>
              <a:t>ratio</a:t>
            </a:r>
          </a:p>
        </p:txBody>
      </p:sp>
      <p:sp>
        <p:nvSpPr>
          <p:cNvPr id="23578" name="TextBox 18">
            <a:extLst>
              <a:ext uri="{FF2B5EF4-FFF2-40B4-BE49-F238E27FC236}">
                <a16:creationId xmlns:a16="http://schemas.microsoft.com/office/drawing/2014/main" id="{74DE9FD1-78EB-418E-A4C9-5916DA421364}"/>
              </a:ext>
            </a:extLst>
          </p:cNvPr>
          <p:cNvSpPr txBox="1">
            <a:spLocks noChangeArrowheads="1"/>
          </p:cNvSpPr>
          <p:nvPr/>
        </p:nvSpPr>
        <p:spPr bwMode="auto">
          <a:xfrm>
            <a:off x="368300" y="4100513"/>
            <a:ext cx="22923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0</a:t>
            </a:r>
          </a:p>
        </p:txBody>
      </p:sp>
      <p:sp>
        <p:nvSpPr>
          <p:cNvPr id="23579" name="TextBox 19">
            <a:extLst>
              <a:ext uri="{FF2B5EF4-FFF2-40B4-BE49-F238E27FC236}">
                <a16:creationId xmlns:a16="http://schemas.microsoft.com/office/drawing/2014/main" id="{4E0BD8F2-FF53-47AB-A262-5B174B3E5777}"/>
              </a:ext>
            </a:extLst>
          </p:cNvPr>
          <p:cNvSpPr txBox="1">
            <a:spLocks noChangeArrowheads="1"/>
          </p:cNvSpPr>
          <p:nvPr/>
        </p:nvSpPr>
        <p:spPr bwMode="auto">
          <a:xfrm>
            <a:off x="344488" y="4619625"/>
            <a:ext cx="23510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after 1 half-life</a:t>
            </a:r>
          </a:p>
        </p:txBody>
      </p:sp>
      <p:sp>
        <p:nvSpPr>
          <p:cNvPr id="23580" name="TextBox 20">
            <a:extLst>
              <a:ext uri="{FF2B5EF4-FFF2-40B4-BE49-F238E27FC236}">
                <a16:creationId xmlns:a16="http://schemas.microsoft.com/office/drawing/2014/main" id="{DE4E1C20-2278-4F2B-BC68-2B55C2C49F1A}"/>
              </a:ext>
            </a:extLst>
          </p:cNvPr>
          <p:cNvSpPr txBox="1">
            <a:spLocks noChangeArrowheads="1"/>
          </p:cNvSpPr>
          <p:nvPr/>
        </p:nvSpPr>
        <p:spPr bwMode="auto">
          <a:xfrm>
            <a:off x="344488" y="5129213"/>
            <a:ext cx="23637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after 2 half-lives</a:t>
            </a:r>
          </a:p>
        </p:txBody>
      </p:sp>
      <p:sp>
        <p:nvSpPr>
          <p:cNvPr id="23581" name="TextBox 21">
            <a:extLst>
              <a:ext uri="{FF2B5EF4-FFF2-40B4-BE49-F238E27FC236}">
                <a16:creationId xmlns:a16="http://schemas.microsoft.com/office/drawing/2014/main" id="{3C033D77-F9B6-4192-B0E0-2A24F8301E78}"/>
              </a:ext>
            </a:extLst>
          </p:cNvPr>
          <p:cNvSpPr txBox="1">
            <a:spLocks noChangeArrowheads="1"/>
          </p:cNvSpPr>
          <p:nvPr/>
        </p:nvSpPr>
        <p:spPr bwMode="auto">
          <a:xfrm>
            <a:off x="355600" y="5648325"/>
            <a:ext cx="23399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after 3 half-lives</a:t>
            </a:r>
          </a:p>
        </p:txBody>
      </p:sp>
      <p:cxnSp>
        <p:nvCxnSpPr>
          <p:cNvPr id="37" name="Straight Connector 36">
            <a:extLst>
              <a:ext uri="{FF2B5EF4-FFF2-40B4-BE49-F238E27FC236}">
                <a16:creationId xmlns:a16="http://schemas.microsoft.com/office/drawing/2014/main" id="{A32C5421-3C59-4AC1-A2F4-29EE93CE8202}"/>
              </a:ext>
            </a:extLst>
          </p:cNvPr>
          <p:cNvCxnSpPr/>
          <p:nvPr/>
        </p:nvCxnSpPr>
        <p:spPr bwMode="auto">
          <a:xfrm flipV="1">
            <a:off x="2671763" y="3381375"/>
            <a:ext cx="0" cy="2768600"/>
          </a:xfrm>
          <a:prstGeom prst="line">
            <a:avLst/>
          </a:prstGeom>
          <a:ln w="38100">
            <a:solidFill>
              <a:srgbClr val="286DA6"/>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2174640-E0C3-4D19-9173-63B41021E4C1}"/>
              </a:ext>
            </a:extLst>
          </p:cNvPr>
          <p:cNvCxnSpPr/>
          <p:nvPr/>
        </p:nvCxnSpPr>
        <p:spPr bwMode="auto">
          <a:xfrm flipV="1">
            <a:off x="4427538" y="3379788"/>
            <a:ext cx="0" cy="2768600"/>
          </a:xfrm>
          <a:prstGeom prst="line">
            <a:avLst/>
          </a:prstGeom>
          <a:ln w="38100">
            <a:solidFill>
              <a:srgbClr val="286DA6"/>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F0918EE-C207-4D02-B330-9D1BB0072332}"/>
              </a:ext>
            </a:extLst>
          </p:cNvPr>
          <p:cNvCxnSpPr/>
          <p:nvPr/>
        </p:nvCxnSpPr>
        <p:spPr bwMode="auto">
          <a:xfrm flipV="1">
            <a:off x="6161088" y="3368675"/>
            <a:ext cx="0" cy="2779713"/>
          </a:xfrm>
          <a:prstGeom prst="line">
            <a:avLst/>
          </a:prstGeom>
          <a:ln w="38100">
            <a:solidFill>
              <a:srgbClr val="286DA6"/>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D82CF7B-B9EA-47DC-8E36-CDF430F83AAA}"/>
              </a:ext>
            </a:extLst>
          </p:cNvPr>
          <p:cNvCxnSpPr/>
          <p:nvPr/>
        </p:nvCxnSpPr>
        <p:spPr bwMode="auto">
          <a:xfrm>
            <a:off x="360363" y="4589463"/>
            <a:ext cx="8378825" cy="0"/>
          </a:xfrm>
          <a:prstGeom prst="line">
            <a:avLst/>
          </a:prstGeom>
          <a:ln w="38100">
            <a:solidFill>
              <a:srgbClr val="286DA6"/>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F01E188-7DED-49D3-BC12-AF04C90FD727}"/>
              </a:ext>
            </a:extLst>
          </p:cNvPr>
          <p:cNvCxnSpPr/>
          <p:nvPr/>
        </p:nvCxnSpPr>
        <p:spPr bwMode="auto">
          <a:xfrm>
            <a:off x="360363" y="5110163"/>
            <a:ext cx="8378825" cy="0"/>
          </a:xfrm>
          <a:prstGeom prst="line">
            <a:avLst/>
          </a:prstGeom>
          <a:ln w="38100">
            <a:solidFill>
              <a:srgbClr val="286DA6"/>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70128D5A-33CD-409E-86C9-FD3C67C54344}"/>
              </a:ext>
            </a:extLst>
          </p:cNvPr>
          <p:cNvCxnSpPr/>
          <p:nvPr/>
        </p:nvCxnSpPr>
        <p:spPr bwMode="auto">
          <a:xfrm>
            <a:off x="360363" y="5618163"/>
            <a:ext cx="8378825" cy="0"/>
          </a:xfrm>
          <a:prstGeom prst="line">
            <a:avLst/>
          </a:prstGeom>
          <a:ln w="38100">
            <a:solidFill>
              <a:srgbClr val="286DA6"/>
            </a:solidFill>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5B9EB2CB-8BD1-4891-9F52-C09F1C8540BE}"/>
              </a:ext>
            </a:extLst>
          </p:cNvPr>
          <p:cNvSpPr>
            <a:spLocks noChangeArrowheads="1"/>
          </p:cNvSpPr>
          <p:nvPr/>
        </p:nvSpPr>
        <p:spPr bwMode="auto">
          <a:xfrm>
            <a:off x="349250" y="2001838"/>
            <a:ext cx="81835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an old sample, more of the radioactive nuclei will have decayed, so old samples have a higher ratio of the </a:t>
            </a:r>
            <a:r>
              <a:rPr lang="en-GB" altLang="en-US" b="1" dirty="0">
                <a:solidFill>
                  <a:srgbClr val="286DA6"/>
                </a:solidFill>
              </a:rPr>
              <a:t>more stable</a:t>
            </a:r>
            <a:r>
              <a:rPr lang="en-GB" altLang="en-US" dirty="0"/>
              <a:t> element in them.</a:t>
            </a:r>
          </a:p>
        </p:txBody>
      </p:sp>
      <p:pic>
        <p:nvPicPr>
          <p:cNvPr id="40" name="Picture 19">
            <a:hlinkClick r:id="" action="ppaction://hlinkshowjump?jump=nextslide"/>
            <a:extLst>
              <a:ext uri="{FF2B5EF4-FFF2-40B4-BE49-F238E27FC236}">
                <a16:creationId xmlns:a16="http://schemas.microsoft.com/office/drawing/2014/main" id="{07B2522D-258F-458F-9B18-4C930336618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41" name="Picture 40">
            <a:extLst>
              <a:ext uri="{FF2B5EF4-FFF2-40B4-BE49-F238E27FC236}">
                <a16:creationId xmlns:a16="http://schemas.microsoft.com/office/drawing/2014/main" id="{91DA0636-0E18-455D-98A5-F4B1E4274A9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57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57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57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57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57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57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58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58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355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355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356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3561"/>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356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3563"/>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356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3565"/>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3566"/>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3567"/>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356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3569"/>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8" grpId="0"/>
      <p:bldP spid="23559" grpId="0"/>
      <p:bldP spid="23560" grpId="0"/>
      <p:bldP spid="23561" grpId="0"/>
      <p:bldP spid="23562" grpId="0"/>
      <p:bldP spid="23563" grpId="0"/>
      <p:bldP spid="23564" grpId="0"/>
      <p:bldP spid="23565" grpId="0"/>
      <p:bldP spid="23566" grpId="0"/>
      <p:bldP spid="23567" grpId="0"/>
      <p:bldP spid="23568" grpId="0"/>
      <p:bldP spid="23569" grpId="0"/>
      <p:bldP spid="48" grpId="0" animBg="1"/>
      <p:bldP spid="14" grpId="0" animBg="1"/>
      <p:bldP spid="23574" grpId="0"/>
      <p:bldP spid="23575" grpId="0"/>
      <p:bldP spid="23576" grpId="0"/>
      <p:bldP spid="23577" grpId="0"/>
      <p:bldP spid="23578" grpId="0"/>
      <p:bldP spid="23579" grpId="0"/>
      <p:bldP spid="23580" grpId="0"/>
      <p:bldP spid="23581" grpId="0"/>
      <p:bldP spid="3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13D0009-B6D0-457F-BFA5-EBEDB71B45AA}"/>
              </a:ext>
            </a:extLst>
          </p:cNvPr>
          <p:cNvSpPr>
            <a:spLocks noGrp="1" noChangeArrowheads="1"/>
          </p:cNvSpPr>
          <p:nvPr>
            <p:ph type="title"/>
          </p:nvPr>
        </p:nvSpPr>
        <p:spPr/>
        <p:txBody>
          <a:bodyPr/>
          <a:lstStyle/>
          <a:p>
            <a:pPr eaLnBrk="1" hangingPunct="1"/>
            <a:r>
              <a:rPr lang="en-GB" altLang="en-US"/>
              <a:t>Lengths of half-lives</a:t>
            </a:r>
          </a:p>
        </p:txBody>
      </p:sp>
      <p:sp>
        <p:nvSpPr>
          <p:cNvPr id="25603" name="Text Box 4">
            <a:extLst>
              <a:ext uri="{FF2B5EF4-FFF2-40B4-BE49-F238E27FC236}">
                <a16:creationId xmlns:a16="http://schemas.microsoft.com/office/drawing/2014/main" id="{F82562E3-86F2-4BE7-B2C4-AACD24E28BD8}"/>
              </a:ext>
            </a:extLst>
          </p:cNvPr>
          <p:cNvSpPr txBox="1">
            <a:spLocks noChangeArrowheads="1"/>
          </p:cNvSpPr>
          <p:nvPr/>
        </p:nvSpPr>
        <p:spPr bwMode="auto">
          <a:xfrm>
            <a:off x="352425" y="784225"/>
            <a:ext cx="33607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dirty="0"/>
              <a:t>Half-lives range from millionths of a second to millions of years.   </a:t>
            </a:r>
            <a:endParaRPr lang="en-GB" altLang="en-US" sz="1200" dirty="0"/>
          </a:p>
        </p:txBody>
      </p:sp>
      <p:sp>
        <p:nvSpPr>
          <p:cNvPr id="8196" name="Text Box 5">
            <a:extLst>
              <a:ext uri="{FF2B5EF4-FFF2-40B4-BE49-F238E27FC236}">
                <a16:creationId xmlns:a16="http://schemas.microsoft.com/office/drawing/2014/main" id="{D4FC1544-1D14-453B-8E80-0EF243578922}"/>
              </a:ext>
            </a:extLst>
          </p:cNvPr>
          <p:cNvSpPr txBox="1">
            <a:spLocks noChangeArrowheads="1"/>
          </p:cNvSpPr>
          <p:nvPr/>
        </p:nvSpPr>
        <p:spPr bwMode="auto">
          <a:xfrm>
            <a:off x="352425" y="4989513"/>
            <a:ext cx="83391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b="1" dirty="0">
                <a:solidFill>
                  <a:srgbClr val="286DA6"/>
                </a:solidFill>
              </a:rPr>
              <a:t>Uranium-235</a:t>
            </a:r>
            <a:r>
              <a:rPr lang="en-GB" altLang="en-US" dirty="0"/>
              <a:t>, which is used in nuclear reactors and nuclear weapons, has a half-life of </a:t>
            </a:r>
            <a:r>
              <a:rPr lang="en-GB" altLang="en-US" b="1" dirty="0">
                <a:solidFill>
                  <a:srgbClr val="286DA6"/>
                </a:solidFill>
              </a:rPr>
              <a:t>710 million years</a:t>
            </a:r>
            <a:r>
              <a:rPr lang="en-GB" altLang="en-US" dirty="0"/>
              <a:t>. Why is the use of uranium-235 considered controversial? </a:t>
            </a:r>
          </a:p>
        </p:txBody>
      </p:sp>
      <p:sp>
        <p:nvSpPr>
          <p:cNvPr id="8197" name="Text Box 6">
            <a:extLst>
              <a:ext uri="{FF2B5EF4-FFF2-40B4-BE49-F238E27FC236}">
                <a16:creationId xmlns:a16="http://schemas.microsoft.com/office/drawing/2014/main" id="{26C35D8A-4947-4F3F-8F5F-45FD90FCA171}"/>
              </a:ext>
            </a:extLst>
          </p:cNvPr>
          <p:cNvSpPr txBox="1">
            <a:spLocks noChangeArrowheads="1"/>
          </p:cNvSpPr>
          <p:nvPr/>
        </p:nvSpPr>
        <p:spPr bwMode="auto">
          <a:xfrm>
            <a:off x="352425" y="3706813"/>
            <a:ext cx="81232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b="1" dirty="0">
                <a:solidFill>
                  <a:srgbClr val="286DA6"/>
                </a:solidFill>
              </a:rPr>
              <a:t>Xenon-133</a:t>
            </a:r>
            <a:r>
              <a:rPr lang="en-GB" altLang="en-US" dirty="0"/>
              <a:t> is a radioactive isotope used for studying </a:t>
            </a:r>
            <a:br>
              <a:rPr lang="en-GB" altLang="en-US" dirty="0"/>
            </a:br>
            <a:r>
              <a:rPr lang="en-GB" altLang="en-US" dirty="0"/>
              <a:t>lung function. Why does its half-life of </a:t>
            </a:r>
            <a:r>
              <a:rPr lang="en-GB" altLang="en-US" b="1" dirty="0">
                <a:solidFill>
                  <a:srgbClr val="286DA6"/>
                </a:solidFill>
              </a:rPr>
              <a:t>5.2 days</a:t>
            </a:r>
            <a:r>
              <a:rPr lang="en-GB" altLang="en-US" dirty="0"/>
              <a:t> make it suitable for this use?</a:t>
            </a:r>
          </a:p>
        </p:txBody>
      </p:sp>
      <p:sp>
        <p:nvSpPr>
          <p:cNvPr id="25606" name="Text Box 7">
            <a:extLst>
              <a:ext uri="{FF2B5EF4-FFF2-40B4-BE49-F238E27FC236}">
                <a16:creationId xmlns:a16="http://schemas.microsoft.com/office/drawing/2014/main" id="{D5EA26B2-8E75-4A7F-9534-D7E87394847F}"/>
              </a:ext>
            </a:extLst>
          </p:cNvPr>
          <p:cNvSpPr txBox="1">
            <a:spLocks noChangeArrowheads="1"/>
          </p:cNvSpPr>
          <p:nvPr/>
        </p:nvSpPr>
        <p:spPr bwMode="auto">
          <a:xfrm>
            <a:off x="352425" y="2058988"/>
            <a:ext cx="3341688"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types of nuclei are more unstable than others and decay at a faster rate.</a:t>
            </a:r>
          </a:p>
        </p:txBody>
      </p:sp>
      <p:sp>
        <p:nvSpPr>
          <p:cNvPr id="25609" name="Rectangle 26">
            <a:extLst>
              <a:ext uri="{FF2B5EF4-FFF2-40B4-BE49-F238E27FC236}">
                <a16:creationId xmlns:a16="http://schemas.microsoft.com/office/drawing/2014/main" id="{3BB366D8-A36E-43F2-975A-786A92F5E520}"/>
              </a:ext>
            </a:extLst>
          </p:cNvPr>
          <p:cNvSpPr>
            <a:spLocks noChangeArrowheads="1"/>
          </p:cNvSpPr>
          <p:nvPr/>
        </p:nvSpPr>
        <p:spPr bwMode="auto">
          <a:xfrm>
            <a:off x="3836988" y="1038225"/>
            <a:ext cx="4695825" cy="555625"/>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610" name="Rectangle 10">
            <a:extLst>
              <a:ext uri="{FF2B5EF4-FFF2-40B4-BE49-F238E27FC236}">
                <a16:creationId xmlns:a16="http://schemas.microsoft.com/office/drawing/2014/main" id="{B706B2FF-5FD3-4888-9DFF-181110809571}"/>
              </a:ext>
            </a:extLst>
          </p:cNvPr>
          <p:cNvSpPr>
            <a:spLocks noChangeArrowheads="1"/>
          </p:cNvSpPr>
          <p:nvPr/>
        </p:nvSpPr>
        <p:spPr bwMode="auto">
          <a:xfrm>
            <a:off x="3835400" y="1017588"/>
            <a:ext cx="4695825" cy="2416175"/>
          </a:xfrm>
          <a:prstGeom prst="rect">
            <a:avLst/>
          </a:prstGeom>
          <a:noFill/>
          <a:ln w="38100" algn="ctr">
            <a:solidFill>
              <a:srgbClr val="286DA6"/>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cxnSp>
        <p:nvCxnSpPr>
          <p:cNvPr id="25611" name="Straight Connector 12">
            <a:extLst>
              <a:ext uri="{FF2B5EF4-FFF2-40B4-BE49-F238E27FC236}">
                <a16:creationId xmlns:a16="http://schemas.microsoft.com/office/drawing/2014/main" id="{4329170C-FF71-4A6E-A2F7-B09093D0FF13}"/>
              </a:ext>
            </a:extLst>
          </p:cNvPr>
          <p:cNvCxnSpPr>
            <a:cxnSpLocks noChangeShapeType="1"/>
          </p:cNvCxnSpPr>
          <p:nvPr/>
        </p:nvCxnSpPr>
        <p:spPr bwMode="auto">
          <a:xfrm>
            <a:off x="6037263" y="1028700"/>
            <a:ext cx="11112" cy="239395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5612" name="Straight Connector 17">
            <a:extLst>
              <a:ext uri="{FF2B5EF4-FFF2-40B4-BE49-F238E27FC236}">
                <a16:creationId xmlns:a16="http://schemas.microsoft.com/office/drawing/2014/main" id="{D771693B-A60A-4CB5-BEC2-32CC63DE5A51}"/>
              </a:ext>
            </a:extLst>
          </p:cNvPr>
          <p:cNvCxnSpPr>
            <a:cxnSpLocks noChangeShapeType="1"/>
          </p:cNvCxnSpPr>
          <p:nvPr/>
        </p:nvCxnSpPr>
        <p:spPr bwMode="auto">
          <a:xfrm flipV="1">
            <a:off x="3824288" y="1593850"/>
            <a:ext cx="4697412"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5613" name="Straight Connector 28">
            <a:extLst>
              <a:ext uri="{FF2B5EF4-FFF2-40B4-BE49-F238E27FC236}">
                <a16:creationId xmlns:a16="http://schemas.microsoft.com/office/drawing/2014/main" id="{DD4FFFC3-D77A-41A3-A5FA-C750DAE394EA}"/>
              </a:ext>
            </a:extLst>
          </p:cNvPr>
          <p:cNvCxnSpPr>
            <a:cxnSpLocks noChangeShapeType="1"/>
          </p:cNvCxnSpPr>
          <p:nvPr/>
        </p:nvCxnSpPr>
        <p:spPr bwMode="auto">
          <a:xfrm>
            <a:off x="3824288" y="2192338"/>
            <a:ext cx="4708525"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5614" name="Straight Connector 40">
            <a:extLst>
              <a:ext uri="{FF2B5EF4-FFF2-40B4-BE49-F238E27FC236}">
                <a16:creationId xmlns:a16="http://schemas.microsoft.com/office/drawing/2014/main" id="{4F5C5898-E546-45D7-B8D6-6B1D22AFC233}"/>
              </a:ext>
            </a:extLst>
          </p:cNvPr>
          <p:cNvCxnSpPr>
            <a:cxnSpLocks noChangeShapeType="1"/>
          </p:cNvCxnSpPr>
          <p:nvPr/>
        </p:nvCxnSpPr>
        <p:spPr bwMode="auto">
          <a:xfrm>
            <a:off x="3846513" y="2803525"/>
            <a:ext cx="4686300"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sp>
        <p:nvSpPr>
          <p:cNvPr id="25615" name="TextBox 21">
            <a:extLst>
              <a:ext uri="{FF2B5EF4-FFF2-40B4-BE49-F238E27FC236}">
                <a16:creationId xmlns:a16="http://schemas.microsoft.com/office/drawing/2014/main" id="{8B5A3360-E24A-4A23-8E56-E1BF94093418}"/>
              </a:ext>
            </a:extLst>
          </p:cNvPr>
          <p:cNvSpPr txBox="1">
            <a:spLocks noChangeArrowheads="1"/>
          </p:cNvSpPr>
          <p:nvPr/>
        </p:nvSpPr>
        <p:spPr bwMode="auto">
          <a:xfrm>
            <a:off x="3836988" y="1657350"/>
            <a:ext cx="2201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boron-12</a:t>
            </a:r>
          </a:p>
        </p:txBody>
      </p:sp>
      <p:sp>
        <p:nvSpPr>
          <p:cNvPr id="25616" name="TextBox 24">
            <a:extLst>
              <a:ext uri="{FF2B5EF4-FFF2-40B4-BE49-F238E27FC236}">
                <a16:creationId xmlns:a16="http://schemas.microsoft.com/office/drawing/2014/main" id="{A65282C0-B808-48B6-AD5C-A5D265D527AF}"/>
              </a:ext>
            </a:extLst>
          </p:cNvPr>
          <p:cNvSpPr txBox="1">
            <a:spLocks noChangeArrowheads="1"/>
          </p:cNvSpPr>
          <p:nvPr/>
        </p:nvSpPr>
        <p:spPr bwMode="auto">
          <a:xfrm>
            <a:off x="6027738" y="1670050"/>
            <a:ext cx="2495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0.02 seconds</a:t>
            </a:r>
          </a:p>
        </p:txBody>
      </p:sp>
      <p:sp>
        <p:nvSpPr>
          <p:cNvPr id="25617" name="TextBox 25">
            <a:extLst>
              <a:ext uri="{FF2B5EF4-FFF2-40B4-BE49-F238E27FC236}">
                <a16:creationId xmlns:a16="http://schemas.microsoft.com/office/drawing/2014/main" id="{A359A186-2133-40ED-8A08-3CE94F3125E1}"/>
              </a:ext>
            </a:extLst>
          </p:cNvPr>
          <p:cNvSpPr txBox="1">
            <a:spLocks noChangeArrowheads="1"/>
          </p:cNvSpPr>
          <p:nvPr/>
        </p:nvSpPr>
        <p:spPr bwMode="auto">
          <a:xfrm>
            <a:off x="3848100" y="1069975"/>
            <a:ext cx="21796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radioisotope</a:t>
            </a:r>
          </a:p>
        </p:txBody>
      </p:sp>
      <p:sp>
        <p:nvSpPr>
          <p:cNvPr id="25618" name="TextBox 26">
            <a:extLst>
              <a:ext uri="{FF2B5EF4-FFF2-40B4-BE49-F238E27FC236}">
                <a16:creationId xmlns:a16="http://schemas.microsoft.com/office/drawing/2014/main" id="{0CCCC1D4-E007-4E3F-A130-998F0CE95A51}"/>
              </a:ext>
            </a:extLst>
          </p:cNvPr>
          <p:cNvSpPr txBox="1">
            <a:spLocks noChangeArrowheads="1"/>
          </p:cNvSpPr>
          <p:nvPr/>
        </p:nvSpPr>
        <p:spPr bwMode="auto">
          <a:xfrm>
            <a:off x="6061075" y="1069975"/>
            <a:ext cx="2428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half-life</a:t>
            </a:r>
          </a:p>
        </p:txBody>
      </p:sp>
      <p:sp>
        <p:nvSpPr>
          <p:cNvPr id="25619" name="TextBox 35">
            <a:extLst>
              <a:ext uri="{FF2B5EF4-FFF2-40B4-BE49-F238E27FC236}">
                <a16:creationId xmlns:a16="http://schemas.microsoft.com/office/drawing/2014/main" id="{7BAC3E7B-A5FF-42DB-8168-57D1AD33809C}"/>
              </a:ext>
            </a:extLst>
          </p:cNvPr>
          <p:cNvSpPr txBox="1">
            <a:spLocks noChangeArrowheads="1"/>
          </p:cNvSpPr>
          <p:nvPr/>
        </p:nvSpPr>
        <p:spPr bwMode="auto">
          <a:xfrm>
            <a:off x="3836988" y="2259013"/>
            <a:ext cx="22129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radium-226</a:t>
            </a:r>
          </a:p>
        </p:txBody>
      </p:sp>
      <p:sp>
        <p:nvSpPr>
          <p:cNvPr id="25620" name="TextBox 36">
            <a:extLst>
              <a:ext uri="{FF2B5EF4-FFF2-40B4-BE49-F238E27FC236}">
                <a16:creationId xmlns:a16="http://schemas.microsoft.com/office/drawing/2014/main" id="{DBDB0FAF-C0B0-43DF-B740-D5A862FCBEFB}"/>
              </a:ext>
            </a:extLst>
          </p:cNvPr>
          <p:cNvSpPr txBox="1">
            <a:spLocks noChangeArrowheads="1"/>
          </p:cNvSpPr>
          <p:nvPr/>
        </p:nvSpPr>
        <p:spPr bwMode="auto">
          <a:xfrm>
            <a:off x="6027738" y="2259013"/>
            <a:ext cx="2495550"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1,602 years</a:t>
            </a:r>
          </a:p>
        </p:txBody>
      </p:sp>
      <p:sp>
        <p:nvSpPr>
          <p:cNvPr id="25621" name="TextBox 41">
            <a:extLst>
              <a:ext uri="{FF2B5EF4-FFF2-40B4-BE49-F238E27FC236}">
                <a16:creationId xmlns:a16="http://schemas.microsoft.com/office/drawing/2014/main" id="{EE3A3704-DAC5-4246-954F-5DE82E994184}"/>
              </a:ext>
            </a:extLst>
          </p:cNvPr>
          <p:cNvSpPr txBox="1">
            <a:spLocks noChangeArrowheads="1"/>
          </p:cNvSpPr>
          <p:nvPr/>
        </p:nvSpPr>
        <p:spPr bwMode="auto">
          <a:xfrm>
            <a:off x="3836988" y="2881313"/>
            <a:ext cx="22018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uranium-235</a:t>
            </a:r>
          </a:p>
        </p:txBody>
      </p:sp>
      <p:sp>
        <p:nvSpPr>
          <p:cNvPr id="25622" name="TextBox 42">
            <a:extLst>
              <a:ext uri="{FF2B5EF4-FFF2-40B4-BE49-F238E27FC236}">
                <a16:creationId xmlns:a16="http://schemas.microsoft.com/office/drawing/2014/main" id="{1EDEEC8F-3C23-4B2E-A602-B0EAF6CAA079}"/>
              </a:ext>
            </a:extLst>
          </p:cNvPr>
          <p:cNvSpPr txBox="1">
            <a:spLocks noChangeArrowheads="1"/>
          </p:cNvSpPr>
          <p:nvPr/>
        </p:nvSpPr>
        <p:spPr bwMode="auto">
          <a:xfrm>
            <a:off x="6049963" y="2881313"/>
            <a:ext cx="24844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710 million years</a:t>
            </a:r>
          </a:p>
        </p:txBody>
      </p:sp>
      <p:pic>
        <p:nvPicPr>
          <p:cNvPr id="23" name="Picture 19">
            <a:hlinkClick r:id="" action="ppaction://hlinkshowjump?jump=nextslide"/>
            <a:extLst>
              <a:ext uri="{FF2B5EF4-FFF2-40B4-BE49-F238E27FC236}">
                <a16:creationId xmlns:a16="http://schemas.microsoft.com/office/drawing/2014/main" id="{1C883F48-D230-4394-A0DB-7370EF61EA5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4" name="Picture 9" descr="notes_icon">
            <a:extLst>
              <a:ext uri="{FF2B5EF4-FFF2-40B4-BE49-F238E27FC236}">
                <a16:creationId xmlns:a16="http://schemas.microsoft.com/office/drawing/2014/main" id="{7605C1E7-98C6-4990-B3DF-9CE1688C44CB}"/>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9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p:bldP spid="819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5B2C836-00D0-4F64-9400-564C8CB7DA10}"/>
              </a:ext>
            </a:extLst>
          </p:cNvPr>
          <p:cNvSpPr>
            <a:spLocks noGrp="1" noChangeArrowheads="1"/>
          </p:cNvSpPr>
          <p:nvPr>
            <p:ph type="title"/>
          </p:nvPr>
        </p:nvSpPr>
        <p:spPr/>
        <p:txBody>
          <a:bodyPr/>
          <a:lstStyle/>
          <a:p>
            <a:pPr eaLnBrk="1" hangingPunct="1"/>
            <a:r>
              <a:rPr lang="en-GB" altLang="en-US"/>
              <a:t>Nuclear waste</a:t>
            </a:r>
          </a:p>
        </p:txBody>
      </p:sp>
      <p:sp>
        <p:nvSpPr>
          <p:cNvPr id="26627" name="Text Box 7">
            <a:extLst>
              <a:ext uri="{FF2B5EF4-FFF2-40B4-BE49-F238E27FC236}">
                <a16:creationId xmlns:a16="http://schemas.microsoft.com/office/drawing/2014/main" id="{DC8F4820-FF95-4B88-87A7-2BE5D8FDE37A}"/>
              </a:ext>
            </a:extLst>
          </p:cNvPr>
          <p:cNvSpPr txBox="1">
            <a:spLocks noChangeArrowheads="1"/>
          </p:cNvSpPr>
          <p:nvPr/>
        </p:nvSpPr>
        <p:spPr bwMode="auto">
          <a:xfrm>
            <a:off x="352425" y="784225"/>
            <a:ext cx="87915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waste from nuclear power stations may </a:t>
            </a:r>
            <a:r>
              <a:rPr lang="en-GB" altLang="en-US" b="1">
                <a:solidFill>
                  <a:srgbClr val="286DA6"/>
                </a:solidFill>
              </a:rPr>
              <a:t>contaminate</a:t>
            </a:r>
            <a:r>
              <a:rPr lang="en-GB" altLang="en-US"/>
              <a:t> or </a:t>
            </a:r>
            <a:r>
              <a:rPr lang="en-GB" altLang="en-US" b="1">
                <a:solidFill>
                  <a:srgbClr val="286DA6"/>
                </a:solidFill>
              </a:rPr>
              <a:t>irradiate</a:t>
            </a:r>
            <a:r>
              <a:rPr lang="en-GB" altLang="en-US"/>
              <a:t> the environment. How this waste is disposed of depends on how radioactive it is and the length of its </a:t>
            </a:r>
            <a:r>
              <a:rPr lang="en-GB" altLang="en-US" b="1">
                <a:solidFill>
                  <a:srgbClr val="286DA6"/>
                </a:solidFill>
              </a:rPr>
              <a:t>half-life</a:t>
            </a:r>
            <a:r>
              <a:rPr lang="en-GB" altLang="en-US"/>
              <a:t>.</a:t>
            </a:r>
          </a:p>
        </p:txBody>
      </p:sp>
      <p:sp>
        <p:nvSpPr>
          <p:cNvPr id="187402" name="Text Box 10">
            <a:extLst>
              <a:ext uri="{FF2B5EF4-FFF2-40B4-BE49-F238E27FC236}">
                <a16:creationId xmlns:a16="http://schemas.microsoft.com/office/drawing/2014/main" id="{C2D0F657-D994-4290-A03E-D8FA6666D358}"/>
              </a:ext>
            </a:extLst>
          </p:cNvPr>
          <p:cNvSpPr txBox="1">
            <a:spLocks noChangeArrowheads="1"/>
          </p:cNvSpPr>
          <p:nvPr/>
        </p:nvSpPr>
        <p:spPr bwMode="auto">
          <a:xfrm>
            <a:off x="2730146" y="2127163"/>
            <a:ext cx="63912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Low</a:t>
            </a:r>
            <a:r>
              <a:rPr lang="en-GB" altLang="en-US" dirty="0"/>
              <a:t> and </a:t>
            </a:r>
            <a:r>
              <a:rPr lang="en-GB" altLang="en-US" b="1" dirty="0">
                <a:solidFill>
                  <a:srgbClr val="286DA6"/>
                </a:solidFill>
              </a:rPr>
              <a:t>intermediate level</a:t>
            </a:r>
            <a:r>
              <a:rPr lang="en-GB" altLang="en-US" dirty="0"/>
              <a:t> nuclear waste, such as contaminated clothing or radioactive sources used in medicine, can be encased in concrete and stored until it reaches safe radiation levels.</a:t>
            </a:r>
          </a:p>
        </p:txBody>
      </p:sp>
      <p:sp>
        <p:nvSpPr>
          <p:cNvPr id="187403" name="Text Box 11">
            <a:extLst>
              <a:ext uri="{FF2B5EF4-FFF2-40B4-BE49-F238E27FC236}">
                <a16:creationId xmlns:a16="http://schemas.microsoft.com/office/drawing/2014/main" id="{A0115FC5-1A26-4A0F-AF31-1089FAC7441B}"/>
              </a:ext>
            </a:extLst>
          </p:cNvPr>
          <p:cNvSpPr txBox="1">
            <a:spLocks noChangeArrowheads="1"/>
          </p:cNvSpPr>
          <p:nvPr/>
        </p:nvSpPr>
        <p:spPr bwMode="auto">
          <a:xfrm>
            <a:off x="2728560" y="4208287"/>
            <a:ext cx="639127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isotopes in </a:t>
            </a:r>
            <a:r>
              <a:rPr lang="en-GB" altLang="en-US" b="1" dirty="0">
                <a:solidFill>
                  <a:srgbClr val="286DA6"/>
                </a:solidFill>
              </a:rPr>
              <a:t>high level waste</a:t>
            </a:r>
            <a:r>
              <a:rPr lang="en-GB" altLang="en-US" dirty="0"/>
              <a:t>, which includes used nuclear fuel, remain radioactive for thousands of years. High level waste is stored underwater for 20 years, then placed into concrete casks in underground storage. </a:t>
            </a:r>
          </a:p>
        </p:txBody>
      </p:sp>
      <p:pic>
        <p:nvPicPr>
          <p:cNvPr id="26632" name="Picture 9" descr="IR_DirkErcken_shutterstock_73249102_MOD">
            <a:extLst>
              <a:ext uri="{FF2B5EF4-FFF2-40B4-BE49-F238E27FC236}">
                <a16:creationId xmlns:a16="http://schemas.microsoft.com/office/drawing/2014/main" id="{24C17D9C-6349-443F-97E8-C3DAF8C4E4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058" b="4027"/>
          <a:stretch>
            <a:fillRect/>
          </a:stretch>
        </p:blipFill>
        <p:spPr bwMode="auto">
          <a:xfrm>
            <a:off x="232395" y="2102203"/>
            <a:ext cx="2589827" cy="3977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otes_icon">
            <a:extLst>
              <a:ext uri="{FF2B5EF4-FFF2-40B4-BE49-F238E27FC236}">
                <a16:creationId xmlns:a16="http://schemas.microsoft.com/office/drawing/2014/main" id="{C9511BB5-5738-480C-85F0-BB44B95F5023}"/>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74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74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402" grpId="0"/>
      <p:bldP spid="18740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err="1"/>
              <a:t>Analyzing</a:t>
            </a:r>
            <a:r>
              <a:rPr lang="en-GB" sz="1600" dirty="0"/>
              <a:t> and Interpreting Data</a:t>
            </a:r>
          </a:p>
          <a:p>
            <a:pPr>
              <a:buSzPct val="100000"/>
            </a:pPr>
            <a:r>
              <a:rPr lang="en-GB" sz="1600" dirty="0"/>
              <a:t>Using Mathematics and Computational Thinking</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3. Scale, Proportion, and Quantity</a:t>
            </a:r>
          </a:p>
          <a:p>
            <a:r>
              <a:rPr lang="en-GB" sz="1600" dirty="0"/>
              <a:t>5. Energy and Matter</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Picture2.jpg">
            <a:extLst>
              <a:ext uri="{FF2B5EF4-FFF2-40B4-BE49-F238E27FC236}">
                <a16:creationId xmlns:a16="http://schemas.microsoft.com/office/drawing/2014/main" id="{21C10893-9BCE-43E1-B90F-2665E66B55B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76838" y="2011363"/>
            <a:ext cx="3738562" cy="239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2">
            <a:extLst>
              <a:ext uri="{FF2B5EF4-FFF2-40B4-BE49-F238E27FC236}">
                <a16:creationId xmlns:a16="http://schemas.microsoft.com/office/drawing/2014/main" id="{63E52C8E-6414-4CC2-B725-1766369F9833}"/>
              </a:ext>
            </a:extLst>
          </p:cNvPr>
          <p:cNvSpPr>
            <a:spLocks noGrp="1" noChangeArrowheads="1"/>
          </p:cNvSpPr>
          <p:nvPr>
            <p:ph type="title"/>
          </p:nvPr>
        </p:nvSpPr>
        <p:spPr/>
        <p:txBody>
          <a:bodyPr/>
          <a:lstStyle/>
          <a:p>
            <a:pPr eaLnBrk="1" hangingPunct="1"/>
            <a:r>
              <a:rPr lang="en-GB" altLang="en-US"/>
              <a:t>Activity of an isotope</a:t>
            </a:r>
          </a:p>
        </p:txBody>
      </p:sp>
      <p:sp>
        <p:nvSpPr>
          <p:cNvPr id="17413" name="Text Box 5">
            <a:extLst>
              <a:ext uri="{FF2B5EF4-FFF2-40B4-BE49-F238E27FC236}">
                <a16:creationId xmlns:a16="http://schemas.microsoft.com/office/drawing/2014/main" id="{0CF1822A-0FA4-4AFF-8537-2E86D253DB73}"/>
              </a:ext>
            </a:extLst>
          </p:cNvPr>
          <p:cNvSpPr txBox="1">
            <a:spLocks noChangeArrowheads="1"/>
          </p:cNvSpPr>
          <p:nvPr/>
        </p:nvSpPr>
        <p:spPr bwMode="auto">
          <a:xfrm>
            <a:off x="352425" y="784225"/>
            <a:ext cx="88026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Although atoms of the same element </a:t>
            </a:r>
            <a:r>
              <a:rPr lang="en-GB" altLang="en-US" b="1" dirty="0">
                <a:solidFill>
                  <a:srgbClr val="286DA6"/>
                </a:solidFill>
              </a:rPr>
              <a:t>always</a:t>
            </a:r>
            <a:r>
              <a:rPr lang="en-GB" altLang="en-US" dirty="0"/>
              <a:t> have the </a:t>
            </a:r>
            <a:br>
              <a:rPr lang="en-GB" altLang="en-US" dirty="0"/>
            </a:br>
            <a:r>
              <a:rPr lang="en-GB" altLang="en-US" dirty="0"/>
              <a:t>same number of </a:t>
            </a:r>
            <a:r>
              <a:rPr lang="en-GB" altLang="en-US" b="1" dirty="0">
                <a:solidFill>
                  <a:srgbClr val="286DA6"/>
                </a:solidFill>
              </a:rPr>
              <a:t>protons</a:t>
            </a:r>
            <a:r>
              <a:rPr lang="en-GB" altLang="en-US" dirty="0"/>
              <a:t>, they can have different numbers </a:t>
            </a:r>
            <a:br>
              <a:rPr lang="en-GB" altLang="en-US" dirty="0"/>
            </a:br>
            <a:r>
              <a:rPr lang="en-GB" altLang="en-US" dirty="0"/>
              <a:t>of </a:t>
            </a:r>
            <a:r>
              <a:rPr lang="en-GB" altLang="en-US" b="1" dirty="0">
                <a:solidFill>
                  <a:srgbClr val="286DA6"/>
                </a:solidFill>
              </a:rPr>
              <a:t>neutrons</a:t>
            </a:r>
            <a:r>
              <a:rPr lang="en-GB" altLang="en-US" dirty="0"/>
              <a:t>. Atoms that differ in this way are called </a:t>
            </a:r>
            <a:r>
              <a:rPr lang="en-GB" altLang="en-US" b="1" dirty="0">
                <a:solidFill>
                  <a:srgbClr val="286DA6"/>
                </a:solidFill>
              </a:rPr>
              <a:t>isotopes</a:t>
            </a:r>
            <a:r>
              <a:rPr lang="en-GB" altLang="en-US" dirty="0"/>
              <a:t>.</a:t>
            </a:r>
          </a:p>
        </p:txBody>
      </p:sp>
      <p:sp>
        <p:nvSpPr>
          <p:cNvPr id="178182" name="Text Box 6">
            <a:extLst>
              <a:ext uri="{FF2B5EF4-FFF2-40B4-BE49-F238E27FC236}">
                <a16:creationId xmlns:a16="http://schemas.microsoft.com/office/drawing/2014/main" id="{F33CA686-6B81-40E7-9F53-7DF425585D8B}"/>
              </a:ext>
            </a:extLst>
          </p:cNvPr>
          <p:cNvSpPr txBox="1">
            <a:spLocks noChangeArrowheads="1"/>
          </p:cNvSpPr>
          <p:nvPr/>
        </p:nvSpPr>
        <p:spPr bwMode="auto">
          <a:xfrm>
            <a:off x="352425" y="4986338"/>
            <a:ext cx="85867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286DA6"/>
                </a:solidFill>
              </a:rPr>
              <a:t>activity </a:t>
            </a:r>
            <a:r>
              <a:rPr lang="en-GB" altLang="en-US" dirty="0"/>
              <a:t>of a radioactive isotope is the number of atoms that decay per second. This can be detected and measured using instruments such as a </a:t>
            </a:r>
            <a:r>
              <a:rPr lang="en-GB" altLang="en-US" b="1" dirty="0">
                <a:solidFill>
                  <a:srgbClr val="286DA6"/>
                </a:solidFill>
              </a:rPr>
              <a:t>Geiger counter</a:t>
            </a:r>
            <a:r>
              <a:rPr lang="en-GB" altLang="en-US" dirty="0"/>
              <a:t>.</a:t>
            </a:r>
          </a:p>
        </p:txBody>
      </p:sp>
      <p:sp>
        <p:nvSpPr>
          <p:cNvPr id="178183" name="Text Box 7">
            <a:extLst>
              <a:ext uri="{FF2B5EF4-FFF2-40B4-BE49-F238E27FC236}">
                <a16:creationId xmlns:a16="http://schemas.microsoft.com/office/drawing/2014/main" id="{4B2A5EA1-DF6E-483B-A536-2512BDCD494E}"/>
              </a:ext>
            </a:extLst>
          </p:cNvPr>
          <p:cNvSpPr txBox="1">
            <a:spLocks noChangeArrowheads="1"/>
          </p:cNvSpPr>
          <p:nvPr/>
        </p:nvSpPr>
        <p:spPr bwMode="auto">
          <a:xfrm>
            <a:off x="352425" y="2332038"/>
            <a:ext cx="516413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In a </a:t>
            </a:r>
            <a:r>
              <a:rPr lang="en-US" altLang="en-US" b="1" dirty="0">
                <a:solidFill>
                  <a:srgbClr val="286DA6"/>
                </a:solidFill>
              </a:rPr>
              <a:t>radioactive</a:t>
            </a:r>
            <a:r>
              <a:rPr lang="en-US" altLang="en-US" dirty="0"/>
              <a:t> isotope, the nucleus is unstable and so it emits particles or waves to form a more stable atom. This process is called </a:t>
            </a:r>
            <a:r>
              <a:rPr lang="en-US" altLang="en-US" b="1" dirty="0">
                <a:solidFill>
                  <a:srgbClr val="286DA6"/>
                </a:solidFill>
              </a:rPr>
              <a:t>radioactive decay</a:t>
            </a:r>
            <a:r>
              <a:rPr lang="en-US" altLang="en-US" dirty="0"/>
              <a:t>. It is a natural and completely random process. </a:t>
            </a:r>
            <a:endParaRPr lang="en-GB" altLang="en-US" dirty="0"/>
          </a:p>
        </p:txBody>
      </p:sp>
      <p:pic>
        <p:nvPicPr>
          <p:cNvPr id="11" name="Picture 9" descr="notes_icon">
            <a:extLst>
              <a:ext uri="{FF2B5EF4-FFF2-40B4-BE49-F238E27FC236}">
                <a16:creationId xmlns:a16="http://schemas.microsoft.com/office/drawing/2014/main" id="{EFE97BC8-D585-48A4-87D4-0B3E04C8A777}"/>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9">
            <a:extLst>
              <a:ext uri="{FF2B5EF4-FFF2-40B4-BE49-F238E27FC236}">
                <a16:creationId xmlns:a16="http://schemas.microsoft.com/office/drawing/2014/main" id="{061E920F-A0E8-4561-8275-EC90CA1CEFE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98290" y="95697"/>
            <a:ext cx="432906" cy="445640"/>
          </a:xfrm>
          <a:prstGeom prst="rect">
            <a:avLst/>
          </a:prstGeom>
          <a:noFill/>
          <a:ln w="9525">
            <a:noFill/>
            <a:miter lim="800000"/>
            <a:headEnd/>
            <a:tailEnd/>
          </a:ln>
        </p:spPr>
      </p:pic>
      <p:pic>
        <p:nvPicPr>
          <p:cNvPr id="13" name="Picture 19">
            <a:hlinkClick r:id="" action="ppaction://hlinkshowjump?jump=nextslide"/>
            <a:extLst>
              <a:ext uri="{FF2B5EF4-FFF2-40B4-BE49-F238E27FC236}">
                <a16:creationId xmlns:a16="http://schemas.microsoft.com/office/drawing/2014/main" id="{8ABBF6B4-4DDB-4F18-AB57-B33588A23C3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818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818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82" grpId="0"/>
      <p:bldP spid="17818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B798F63D-23C0-415B-B40C-8844DD407B3C}"/>
              </a:ext>
            </a:extLst>
          </p:cNvPr>
          <p:cNvSpPr>
            <a:spLocks noGrp="1" noChangeArrowheads="1"/>
          </p:cNvSpPr>
          <p:nvPr>
            <p:ph type="title"/>
          </p:nvPr>
        </p:nvSpPr>
        <p:spPr/>
        <p:txBody>
          <a:bodyPr/>
          <a:lstStyle/>
          <a:p>
            <a:pPr eaLnBrk="1" hangingPunct="1"/>
            <a:r>
              <a:rPr lang="en-GB" altLang="en-US" dirty="0"/>
              <a:t>Decreasing radioactivity</a:t>
            </a:r>
          </a:p>
        </p:txBody>
      </p:sp>
      <p:pic>
        <p:nvPicPr>
          <p:cNvPr id="6" name="Picture 6" descr="flash_icon">
            <a:extLst>
              <a:ext uri="{FF2B5EF4-FFF2-40B4-BE49-F238E27FC236}">
                <a16:creationId xmlns:a16="http://schemas.microsoft.com/office/drawing/2014/main" id="{5C0C53A3-3A38-4CD9-9293-02194F484824}"/>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2EDFAB85-952A-47BF-865A-8AE18187059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9">
            <a:extLst>
              <a:ext uri="{FF2B5EF4-FFF2-40B4-BE49-F238E27FC236}">
                <a16:creationId xmlns:a16="http://schemas.microsoft.com/office/drawing/2014/main" id="{838A804A-CD70-4A24-8F64-EF400DC113D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75334"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D7E110C-1E2C-4E1E-95DF-CF535B4F2D2E}"/>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16">
            <a:extLst>
              <a:ext uri="{FF2B5EF4-FFF2-40B4-BE49-F238E27FC236}">
                <a16:creationId xmlns:a16="http://schemas.microsoft.com/office/drawing/2014/main" id="{AFA1861C-A6BC-4B9B-97D1-3ED647C1F6AF}"/>
              </a:ext>
            </a:extLst>
          </p:cNvPr>
          <p:cNvSpPr>
            <a:spLocks noGrp="1" noChangeArrowheads="1"/>
          </p:cNvSpPr>
          <p:nvPr>
            <p:ph type="title"/>
          </p:nvPr>
        </p:nvSpPr>
        <p:spPr/>
        <p:txBody>
          <a:bodyPr/>
          <a:lstStyle/>
          <a:p>
            <a:pPr eaLnBrk="1" hangingPunct="1"/>
            <a:r>
              <a:rPr lang="en-GB" altLang="en-US" dirty="0"/>
              <a:t>What is half-life?</a:t>
            </a:r>
          </a:p>
        </p:txBody>
      </p:sp>
      <p:sp>
        <p:nvSpPr>
          <p:cNvPr id="19461" name="Text Box 20">
            <a:extLst>
              <a:ext uri="{FF2B5EF4-FFF2-40B4-BE49-F238E27FC236}">
                <a16:creationId xmlns:a16="http://schemas.microsoft.com/office/drawing/2014/main" id="{D2F1E675-2290-452F-910D-8FCA5094985F}"/>
              </a:ext>
            </a:extLst>
          </p:cNvPr>
          <p:cNvSpPr txBox="1">
            <a:spLocks noChangeArrowheads="1"/>
          </p:cNvSpPr>
          <p:nvPr/>
        </p:nvSpPr>
        <p:spPr bwMode="auto">
          <a:xfrm>
            <a:off x="352425" y="784225"/>
            <a:ext cx="82883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b="1" dirty="0">
                <a:solidFill>
                  <a:srgbClr val="286DA6"/>
                </a:solidFill>
              </a:rPr>
              <a:t>Radioactive decay</a:t>
            </a:r>
            <a:r>
              <a:rPr lang="en-GB" altLang="en-US" dirty="0"/>
              <a:t> is a spontaneous process that cannot be controlled and is not affected by temperature.</a:t>
            </a:r>
            <a:endParaRPr lang="en-GB" altLang="en-US" sz="1200" dirty="0"/>
          </a:p>
        </p:txBody>
      </p:sp>
      <p:sp>
        <p:nvSpPr>
          <p:cNvPr id="168984" name="Text Box 24">
            <a:extLst>
              <a:ext uri="{FF2B5EF4-FFF2-40B4-BE49-F238E27FC236}">
                <a16:creationId xmlns:a16="http://schemas.microsoft.com/office/drawing/2014/main" id="{57343214-F8BB-4187-9A5E-822D5DCB537B}"/>
              </a:ext>
            </a:extLst>
          </p:cNvPr>
          <p:cNvSpPr txBox="1">
            <a:spLocks noChangeArrowheads="1"/>
          </p:cNvSpPr>
          <p:nvPr/>
        </p:nvSpPr>
        <p:spPr bwMode="auto">
          <a:xfrm>
            <a:off x="346075" y="3835400"/>
            <a:ext cx="51657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2333625" algn="l"/>
              </a:tabLst>
              <a:defRPr sz="2400">
                <a:solidFill>
                  <a:srgbClr val="000066"/>
                </a:solidFill>
                <a:latin typeface="Arial" panose="020B0604020202020204" pitchFamily="34" charset="0"/>
              </a:defRPr>
            </a:lvl1pPr>
            <a:lvl2pPr marL="742950" indent="-285750">
              <a:tabLst>
                <a:tab pos="2333625" algn="l"/>
              </a:tabLst>
              <a:defRPr sz="2400">
                <a:solidFill>
                  <a:srgbClr val="000066"/>
                </a:solidFill>
                <a:latin typeface="Arial" panose="020B0604020202020204" pitchFamily="34" charset="0"/>
              </a:defRPr>
            </a:lvl2pPr>
            <a:lvl3pPr marL="1143000" indent="-228600">
              <a:tabLst>
                <a:tab pos="2333625" algn="l"/>
              </a:tabLst>
              <a:defRPr sz="2400">
                <a:solidFill>
                  <a:srgbClr val="000066"/>
                </a:solidFill>
                <a:latin typeface="Arial" panose="020B0604020202020204" pitchFamily="34" charset="0"/>
              </a:defRPr>
            </a:lvl3pPr>
            <a:lvl4pPr marL="1600200" indent="-228600">
              <a:tabLst>
                <a:tab pos="2333625" algn="l"/>
              </a:tabLst>
              <a:defRPr sz="2400">
                <a:solidFill>
                  <a:srgbClr val="000066"/>
                </a:solidFill>
                <a:latin typeface="Arial" panose="020B0604020202020204" pitchFamily="34" charset="0"/>
              </a:defRPr>
            </a:lvl4pPr>
            <a:lvl5pPr marL="2057400" indent="-228600">
              <a:tabLst>
                <a:tab pos="23336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333625" algn="l"/>
              </a:tabLst>
              <a:defRPr sz="2400">
                <a:solidFill>
                  <a:srgbClr val="000066"/>
                </a:solidFill>
                <a:latin typeface="Arial" panose="020B0604020202020204" pitchFamily="34" charset="0"/>
              </a:defRPr>
            </a:lvl9pPr>
          </a:lstStyle>
          <a:p>
            <a:r>
              <a:rPr lang="en-GB" altLang="en-US"/>
              <a:t>For example, the half-life of the isotope </a:t>
            </a:r>
            <a:r>
              <a:rPr lang="en-GB" altLang="en-US" b="1">
                <a:solidFill>
                  <a:srgbClr val="286DA6"/>
                </a:solidFill>
              </a:rPr>
              <a:t>iodine-131</a:t>
            </a:r>
            <a:r>
              <a:rPr lang="en-GB" altLang="en-US"/>
              <a:t> is </a:t>
            </a:r>
            <a:r>
              <a:rPr lang="en-GB" altLang="en-US" b="1">
                <a:solidFill>
                  <a:srgbClr val="286DA6"/>
                </a:solidFill>
              </a:rPr>
              <a:t>eight days</a:t>
            </a:r>
            <a:r>
              <a:rPr lang="en-GB" altLang="en-US"/>
              <a:t>.</a:t>
            </a:r>
          </a:p>
        </p:txBody>
      </p:sp>
      <p:sp>
        <p:nvSpPr>
          <p:cNvPr id="168985" name="Rectangle 25">
            <a:extLst>
              <a:ext uri="{FF2B5EF4-FFF2-40B4-BE49-F238E27FC236}">
                <a16:creationId xmlns:a16="http://schemas.microsoft.com/office/drawing/2014/main" id="{9D43E705-87DD-4610-AA71-1535490E7231}"/>
              </a:ext>
            </a:extLst>
          </p:cNvPr>
          <p:cNvSpPr>
            <a:spLocks noChangeArrowheads="1"/>
          </p:cNvSpPr>
          <p:nvPr/>
        </p:nvSpPr>
        <p:spPr bwMode="auto">
          <a:xfrm>
            <a:off x="352425" y="1617663"/>
            <a:ext cx="84978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We cannot predict when a particular nucleus will decay. However, every radioactive element has its own particular decay rate. This is called its </a:t>
            </a:r>
            <a:r>
              <a:rPr lang="en-GB" altLang="en-US" b="1" dirty="0">
                <a:solidFill>
                  <a:srgbClr val="286DA6"/>
                </a:solidFill>
              </a:rPr>
              <a:t>half-life</a:t>
            </a:r>
            <a:r>
              <a:rPr lang="en-GB" altLang="en-US" dirty="0"/>
              <a:t>.</a:t>
            </a:r>
          </a:p>
        </p:txBody>
      </p:sp>
      <p:sp>
        <p:nvSpPr>
          <p:cNvPr id="168986" name="Rectangle 26">
            <a:extLst>
              <a:ext uri="{FF2B5EF4-FFF2-40B4-BE49-F238E27FC236}">
                <a16:creationId xmlns:a16="http://schemas.microsoft.com/office/drawing/2014/main" id="{180D61CB-DCA5-482D-A0F7-9DD5E3174B11}"/>
              </a:ext>
            </a:extLst>
          </p:cNvPr>
          <p:cNvSpPr>
            <a:spLocks noChangeArrowheads="1"/>
          </p:cNvSpPr>
          <p:nvPr/>
        </p:nvSpPr>
        <p:spPr bwMode="auto">
          <a:xfrm>
            <a:off x="352425" y="4679950"/>
            <a:ext cx="57658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After eight days, half the nuclei in a sample of iodine-131 will have decayed. </a:t>
            </a:r>
            <a:br>
              <a:rPr lang="en-GB" altLang="en-US" dirty="0"/>
            </a:br>
            <a:r>
              <a:rPr lang="en-GB" altLang="en-US" dirty="0"/>
              <a:t>Eight days later half the remaining </a:t>
            </a:r>
            <a:br>
              <a:rPr lang="en-GB" altLang="en-US" dirty="0"/>
            </a:br>
            <a:r>
              <a:rPr lang="en-GB" altLang="en-US" dirty="0"/>
              <a:t>nuclei will have decayed, and so on.</a:t>
            </a:r>
          </a:p>
        </p:txBody>
      </p:sp>
      <p:pic>
        <p:nvPicPr>
          <p:cNvPr id="8203" name="Picture 30" descr="HL_radioactivesymbol">
            <a:extLst>
              <a:ext uri="{FF2B5EF4-FFF2-40B4-BE49-F238E27FC236}">
                <a16:creationId xmlns:a16="http://schemas.microsoft.com/office/drawing/2014/main" id="{1FB62C9E-783E-40B0-B456-5B87386E4F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5213" y="3789363"/>
            <a:ext cx="2341562" cy="238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Picture1.jpg">
            <a:extLst>
              <a:ext uri="{FF2B5EF4-FFF2-40B4-BE49-F238E27FC236}">
                <a16:creationId xmlns:a16="http://schemas.microsoft.com/office/drawing/2014/main" id="{3EF3DFC9-510A-441E-9258-660D2B20CA7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9575" y="2876550"/>
            <a:ext cx="79375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descr="notes_icon">
            <a:extLst>
              <a:ext uri="{FF2B5EF4-FFF2-40B4-BE49-F238E27FC236}">
                <a16:creationId xmlns:a16="http://schemas.microsoft.com/office/drawing/2014/main" id="{75BAA4A9-AC12-4B82-BA06-5B0FD3BEE750}"/>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19">
            <a:hlinkClick r:id="" action="ppaction://hlinkshowjump?jump=nextslide"/>
            <a:extLst>
              <a:ext uri="{FF2B5EF4-FFF2-40B4-BE49-F238E27FC236}">
                <a16:creationId xmlns:a16="http://schemas.microsoft.com/office/drawing/2014/main" id="{67B1458C-8C39-423A-B645-346D8B30CEA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898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898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20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898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84" grpId="0"/>
      <p:bldP spid="168985" grpId="0"/>
      <p:bldP spid="16898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34F6B261-6EE3-45D7-80A5-E81D587A7609}"/>
              </a:ext>
            </a:extLst>
          </p:cNvPr>
          <p:cNvSpPr>
            <a:spLocks noGrp="1" noChangeArrowheads="1"/>
          </p:cNvSpPr>
          <p:nvPr>
            <p:ph type="title"/>
          </p:nvPr>
        </p:nvSpPr>
        <p:spPr/>
        <p:txBody>
          <a:bodyPr/>
          <a:lstStyle/>
          <a:p>
            <a:pPr eaLnBrk="1" hangingPunct="1"/>
            <a:r>
              <a:rPr lang="en-GB" altLang="en-US" dirty="0"/>
              <a:t>Calculating half-life</a:t>
            </a:r>
          </a:p>
        </p:txBody>
      </p:sp>
      <p:pic>
        <p:nvPicPr>
          <p:cNvPr id="6" name="Picture 6" descr="flash_icon">
            <a:extLst>
              <a:ext uri="{FF2B5EF4-FFF2-40B4-BE49-F238E27FC236}">
                <a16:creationId xmlns:a16="http://schemas.microsoft.com/office/drawing/2014/main" id="{FF30D17E-B2EF-443D-95A1-E6D3F111835A}"/>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0204FA92-B1F8-4F2C-A71E-3AF88DA8FC1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9">
            <a:extLst>
              <a:ext uri="{FF2B5EF4-FFF2-40B4-BE49-F238E27FC236}">
                <a16:creationId xmlns:a16="http://schemas.microsoft.com/office/drawing/2014/main" id="{0F8FCBCF-E628-412E-BA91-E8EF1D59B4D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75334"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7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3106BB20-5550-4F30-9CAE-2A6906D47961}"/>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9F027FDE-00F7-4A0D-8575-3D161559FD0A}"/>
              </a:ext>
            </a:extLst>
          </p:cNvPr>
          <p:cNvSpPr>
            <a:spLocks noGrp="1" noChangeArrowheads="1"/>
          </p:cNvSpPr>
          <p:nvPr>
            <p:ph type="title"/>
          </p:nvPr>
        </p:nvSpPr>
        <p:spPr/>
        <p:txBody>
          <a:bodyPr/>
          <a:lstStyle/>
          <a:p>
            <a:pPr eaLnBrk="1" hangingPunct="1"/>
            <a:r>
              <a:rPr lang="en-GB" altLang="en-US"/>
              <a:t>Dating a sample</a:t>
            </a:r>
          </a:p>
        </p:txBody>
      </p:sp>
      <p:sp>
        <p:nvSpPr>
          <p:cNvPr id="21508" name="Text Box 6">
            <a:extLst>
              <a:ext uri="{FF2B5EF4-FFF2-40B4-BE49-F238E27FC236}">
                <a16:creationId xmlns:a16="http://schemas.microsoft.com/office/drawing/2014/main" id="{BD3FFE2A-FCCB-4BFC-AB20-3D8D37CC82A1}"/>
              </a:ext>
            </a:extLst>
          </p:cNvPr>
          <p:cNvSpPr txBox="1">
            <a:spLocks noChangeArrowheads="1"/>
          </p:cNvSpPr>
          <p:nvPr/>
        </p:nvSpPr>
        <p:spPr bwMode="auto">
          <a:xfrm>
            <a:off x="352425" y="784225"/>
            <a:ext cx="7835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Half-life can be used to do many useful calculations.</a:t>
            </a:r>
          </a:p>
        </p:txBody>
      </p:sp>
      <p:sp>
        <p:nvSpPr>
          <p:cNvPr id="184327" name="Text Box 7">
            <a:extLst>
              <a:ext uri="{FF2B5EF4-FFF2-40B4-BE49-F238E27FC236}">
                <a16:creationId xmlns:a16="http://schemas.microsoft.com/office/drawing/2014/main" id="{25B24F43-1914-413B-8B4D-C5D1432B6BF0}"/>
              </a:ext>
            </a:extLst>
          </p:cNvPr>
          <p:cNvSpPr txBox="1">
            <a:spLocks noChangeArrowheads="1"/>
          </p:cNvSpPr>
          <p:nvPr/>
        </p:nvSpPr>
        <p:spPr bwMode="auto">
          <a:xfrm>
            <a:off x="352424" y="1325062"/>
            <a:ext cx="87915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the half-life of </a:t>
            </a:r>
            <a:r>
              <a:rPr lang="en-GB" altLang="en-US" b="1" dirty="0">
                <a:solidFill>
                  <a:srgbClr val="286DA6"/>
                </a:solidFill>
              </a:rPr>
              <a:t>carbon-14</a:t>
            </a:r>
            <a:r>
              <a:rPr lang="en-GB" altLang="en-US" dirty="0"/>
              <a:t> is 5,700 years. If a fossil bone has an activity of 25 counts/s,</a:t>
            </a:r>
            <a:r>
              <a:rPr lang="en-GB" altLang="en-US" b="1" dirty="0"/>
              <a:t> </a:t>
            </a:r>
            <a:r>
              <a:rPr lang="en-GB" altLang="en-US" dirty="0"/>
              <a:t>and a bone from a living body has an activity of 200 counts/s, how old is the fossil?</a:t>
            </a:r>
          </a:p>
        </p:txBody>
      </p:sp>
      <p:sp>
        <p:nvSpPr>
          <p:cNvPr id="184328" name="Text Box 8">
            <a:extLst>
              <a:ext uri="{FF2B5EF4-FFF2-40B4-BE49-F238E27FC236}">
                <a16:creationId xmlns:a16="http://schemas.microsoft.com/office/drawing/2014/main" id="{063BACA4-EF43-4CD4-888B-5967414CF358}"/>
              </a:ext>
            </a:extLst>
          </p:cNvPr>
          <p:cNvSpPr txBox="1">
            <a:spLocks noChangeArrowheads="1"/>
          </p:cNvSpPr>
          <p:nvPr/>
        </p:nvSpPr>
        <p:spPr bwMode="auto">
          <a:xfrm>
            <a:off x="352425" y="2609028"/>
            <a:ext cx="57610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After one half-life, the activity will decrease by half to 100 counts/s.</a:t>
            </a:r>
          </a:p>
        </p:txBody>
      </p:sp>
      <p:sp>
        <p:nvSpPr>
          <p:cNvPr id="184329" name="Text Box 9">
            <a:extLst>
              <a:ext uri="{FF2B5EF4-FFF2-40B4-BE49-F238E27FC236}">
                <a16:creationId xmlns:a16="http://schemas.microsoft.com/office/drawing/2014/main" id="{69915377-2AA8-459C-8DD6-7855A1BD9921}"/>
              </a:ext>
            </a:extLst>
          </p:cNvPr>
          <p:cNvSpPr txBox="1">
            <a:spLocks noChangeArrowheads="1"/>
          </p:cNvSpPr>
          <p:nvPr/>
        </p:nvSpPr>
        <p:spPr bwMode="auto">
          <a:xfrm>
            <a:off x="352425" y="5351463"/>
            <a:ext cx="74707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Three half-lives of carbon-14 have passed, so </a:t>
            </a:r>
            <a:br>
              <a:rPr lang="en-GB" altLang="en-US" dirty="0"/>
            </a:br>
            <a:r>
              <a:rPr lang="en-GB" altLang="en-US" dirty="0"/>
              <a:t>3 </a:t>
            </a:r>
            <a:r>
              <a:rPr lang="en-GB" dirty="0"/>
              <a:t>×</a:t>
            </a:r>
            <a:r>
              <a:rPr lang="en-GB" altLang="en-US" dirty="0"/>
              <a:t> 5,700 years makes the fossil </a:t>
            </a:r>
            <a:r>
              <a:rPr lang="en-GB" altLang="en-US" b="1" dirty="0">
                <a:solidFill>
                  <a:srgbClr val="286DA6"/>
                </a:solidFill>
              </a:rPr>
              <a:t>17,100 years old</a:t>
            </a:r>
            <a:r>
              <a:rPr lang="en-GB" altLang="en-US" dirty="0"/>
              <a:t>. </a:t>
            </a:r>
          </a:p>
        </p:txBody>
      </p:sp>
      <p:sp>
        <p:nvSpPr>
          <p:cNvPr id="184330" name="Rectangle 10">
            <a:extLst>
              <a:ext uri="{FF2B5EF4-FFF2-40B4-BE49-F238E27FC236}">
                <a16:creationId xmlns:a16="http://schemas.microsoft.com/office/drawing/2014/main" id="{BADB5053-AFE9-472A-8DE0-9C6A0DE0AE5D}"/>
              </a:ext>
            </a:extLst>
          </p:cNvPr>
          <p:cNvSpPr>
            <a:spLocks noChangeArrowheads="1"/>
          </p:cNvSpPr>
          <p:nvPr/>
        </p:nvSpPr>
        <p:spPr bwMode="auto">
          <a:xfrm>
            <a:off x="352425" y="3522928"/>
            <a:ext cx="63452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After the second half-life, the activity decreases by half again to 50 counts/s.</a:t>
            </a:r>
          </a:p>
        </p:txBody>
      </p:sp>
      <p:sp>
        <p:nvSpPr>
          <p:cNvPr id="184331" name="Rectangle 11">
            <a:extLst>
              <a:ext uri="{FF2B5EF4-FFF2-40B4-BE49-F238E27FC236}">
                <a16:creationId xmlns:a16="http://schemas.microsoft.com/office/drawing/2014/main" id="{E02209DE-34A1-42EF-95DE-FC233D8CD2D3}"/>
              </a:ext>
            </a:extLst>
          </p:cNvPr>
          <p:cNvSpPr>
            <a:spLocks noChangeArrowheads="1"/>
          </p:cNvSpPr>
          <p:nvPr/>
        </p:nvSpPr>
        <p:spPr bwMode="auto">
          <a:xfrm>
            <a:off x="352425" y="4436827"/>
            <a:ext cx="662410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After the third half-life, the activity decreases to 25 counts/s.</a:t>
            </a:r>
            <a:endParaRPr lang="en-GB" altLang="en-US" b="1" dirty="0"/>
          </a:p>
        </p:txBody>
      </p:sp>
      <p:pic>
        <p:nvPicPr>
          <p:cNvPr id="184334" name="Picture 14" descr="HL_fossil">
            <a:extLst>
              <a:ext uri="{FF2B5EF4-FFF2-40B4-BE49-F238E27FC236}">
                <a16:creationId xmlns:a16="http://schemas.microsoft.com/office/drawing/2014/main" id="{678DBBAD-3ED8-4696-881B-3B4E4CF001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79892">
            <a:off x="5935514" y="2527152"/>
            <a:ext cx="2911357" cy="3552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descr="notes_icon">
            <a:extLst>
              <a:ext uri="{FF2B5EF4-FFF2-40B4-BE49-F238E27FC236}">
                <a16:creationId xmlns:a16="http://schemas.microsoft.com/office/drawing/2014/main" id="{E0379ED8-6D3F-4281-8D57-BD991E7702E7}"/>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9">
            <a:hlinkClick r:id="" action="ppaction://hlinkshowjump?jump=nextslide"/>
            <a:extLst>
              <a:ext uri="{FF2B5EF4-FFF2-40B4-BE49-F238E27FC236}">
                <a16:creationId xmlns:a16="http://schemas.microsoft.com/office/drawing/2014/main" id="{CFD69043-7347-4D54-A7E5-E92B8EA527C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a:extLst>
              <a:ext uri="{FF2B5EF4-FFF2-40B4-BE49-F238E27FC236}">
                <a16:creationId xmlns:a16="http://schemas.microsoft.com/office/drawing/2014/main" id="{0453E6D3-3DAC-446D-A41E-C111FD8ACEE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33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432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433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433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432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7" grpId="0"/>
      <p:bldP spid="184328" grpId="0"/>
      <p:bldP spid="184329" grpId="0"/>
      <p:bldP spid="184330" grpId="0"/>
      <p:bldP spid="1843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AB1C9F24-7CD3-4E2B-88FD-82DD5DDDDECB}"/>
              </a:ext>
            </a:extLst>
          </p:cNvPr>
          <p:cNvSpPr>
            <a:spLocks noGrp="1" noChangeArrowheads="1"/>
          </p:cNvSpPr>
          <p:nvPr>
            <p:ph type="title"/>
          </p:nvPr>
        </p:nvSpPr>
        <p:spPr/>
        <p:txBody>
          <a:bodyPr/>
          <a:lstStyle/>
          <a:p>
            <a:pPr eaLnBrk="1" hangingPunct="1"/>
            <a:r>
              <a:rPr lang="en-GB" altLang="en-US" dirty="0"/>
              <a:t>Carbon dating</a:t>
            </a:r>
          </a:p>
        </p:txBody>
      </p:sp>
      <p:pic>
        <p:nvPicPr>
          <p:cNvPr id="6" name="Picture 6" descr="flash_icon">
            <a:extLst>
              <a:ext uri="{FF2B5EF4-FFF2-40B4-BE49-F238E27FC236}">
                <a16:creationId xmlns:a16="http://schemas.microsoft.com/office/drawing/2014/main" id="{B7F1A3CF-49C0-439D-80D1-5FE1FACBF3BE}"/>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0EA8A1C6-D5BE-472A-962F-24913CEC5F2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9">
            <a:extLst>
              <a:ext uri="{FF2B5EF4-FFF2-40B4-BE49-F238E27FC236}">
                <a16:creationId xmlns:a16="http://schemas.microsoft.com/office/drawing/2014/main" id="{DE677FC1-B81F-4098-94C8-FB052201183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75334"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090D0E16-76AD-4B1C-836D-646C8661BFDB}"/>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0AAE8856-333B-443D-A8AF-A1CEF4672CC0}"/>
              </a:ext>
            </a:extLst>
          </p:cNvPr>
          <p:cNvSpPr>
            <a:spLocks noGrp="1" noChangeArrowheads="1"/>
          </p:cNvSpPr>
          <p:nvPr>
            <p:ph type="title"/>
          </p:nvPr>
        </p:nvSpPr>
        <p:spPr/>
        <p:txBody>
          <a:bodyPr/>
          <a:lstStyle/>
          <a:p>
            <a:pPr eaLnBrk="1" hangingPunct="1"/>
            <a:r>
              <a:rPr lang="en-GB" altLang="en-US" dirty="0"/>
              <a:t>Half-life calculations</a:t>
            </a:r>
          </a:p>
        </p:txBody>
      </p:sp>
      <p:pic>
        <p:nvPicPr>
          <p:cNvPr id="7" name="Picture 19">
            <a:hlinkClick r:id="" action="ppaction://hlinkshowjump?jump=nextslide"/>
            <a:extLst>
              <a:ext uri="{FF2B5EF4-FFF2-40B4-BE49-F238E27FC236}">
                <a16:creationId xmlns:a16="http://schemas.microsoft.com/office/drawing/2014/main" id="{C45438ED-CF2B-4AF4-9FB8-45931CB7C53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BB1802DC-4E22-4156-A609-9139D43D8D93}"/>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9">
            <a:extLst>
              <a:ext uri="{FF2B5EF4-FFF2-40B4-BE49-F238E27FC236}">
                <a16:creationId xmlns:a16="http://schemas.microsoft.com/office/drawing/2014/main" id="{56C69A82-202B-48C5-A823-37E1D3AEBD1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75334"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2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F1A54C15-20D3-43C5-BB86-450C4B147FA0}"/>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14530</TotalTime>
  <Words>1180</Words>
  <Application>Microsoft Office PowerPoint</Application>
  <PresentationFormat>On-screen Show (4:3)</PresentationFormat>
  <Paragraphs>119</Paragraphs>
  <Slides>13</Slides>
  <Notes>13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Wingdings</vt:lpstr>
      <vt:lpstr>Arial</vt:lpstr>
      <vt:lpstr>Wingdings 2</vt:lpstr>
      <vt:lpstr>1_Default Design</vt:lpstr>
      <vt:lpstr>8_Default Design</vt:lpstr>
      <vt:lpstr>Half-life</vt:lpstr>
      <vt:lpstr>Information</vt:lpstr>
      <vt:lpstr>Activity of an isotope</vt:lpstr>
      <vt:lpstr>Decreasing radioactivity</vt:lpstr>
      <vt:lpstr>What is half-life?</vt:lpstr>
      <vt:lpstr>Calculating half-life</vt:lpstr>
      <vt:lpstr>Dating a sample</vt:lpstr>
      <vt:lpstr>Carbon dating</vt:lpstr>
      <vt:lpstr>Half-life calculations</vt:lpstr>
      <vt:lpstr>Net decline</vt:lpstr>
      <vt:lpstr>Calculating net decline as a ratio</vt:lpstr>
      <vt:lpstr>Lengths of half-lives</vt:lpstr>
      <vt:lpstr>Nuclear waste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Half-life</dc:title>
  <dc:subject>Boardworks High School Physical Science</dc:subject>
  <dc:creator>Boardworks</dc:creator>
  <cp:lastModifiedBy>Tim Crilly</cp:lastModifiedBy>
  <cp:revision>544</cp:revision>
  <dcterms:created xsi:type="dcterms:W3CDTF">2003-10-06T13:07:42Z</dcterms:created>
  <dcterms:modified xsi:type="dcterms:W3CDTF">2019-01-31T15:30:23Z</dcterms:modified>
</cp:coreProperties>
</file>