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notesSlides/notesSlide7.xml" ContentType="application/vnd.openxmlformats-officedocument.presentationml.notesSlide+xml"/>
  <Override PartName="/ppt/tags/tag38.xml" ContentType="application/vnd.openxmlformats-officedocument.presentationml.tags+xml"/>
  <Override PartName="/ppt/notesSlides/notesSlide8.xml" ContentType="application/vnd.openxmlformats-officedocument.presentationml.notesSlide+xml"/>
  <Override PartName="/ppt/tags/tag39.xml" ContentType="application/vnd.openxmlformats-officedocument.presentationml.tags+xml"/>
  <Override PartName="/ppt/activeX/activeX2.xml" ContentType="application/vnd.ms-office.activeX+xml"/>
  <Override PartName="/ppt/notesSlides/notesSlide9.xml" ContentType="application/vnd.openxmlformats-officedocument.presentationml.notesSlide+xml"/>
  <Override PartName="/ppt/tags/tag40.xml" ContentType="application/vnd.openxmlformats-officedocument.presentationml.tags+xml"/>
  <Override PartName="/ppt/activeX/activeX3.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notesSlides/notesSlide13.xml" ContentType="application/vnd.openxmlformats-officedocument.presentationml.notesSlide+xml"/>
  <Override PartName="/ppt/tags/tag44.xml" ContentType="application/vnd.openxmlformats-officedocument.presentationml.tags+xml"/>
  <Override PartName="/ppt/notesSlides/notesSlide14.xml" ContentType="application/vnd.openxmlformats-officedocument.presentationml.notesSlide+xml"/>
  <Override PartName="/ppt/tags/tag45.xml" ContentType="application/vnd.openxmlformats-officedocument.presentationml.tags+xml"/>
  <Override PartName="/ppt/notesSlides/notesSlide15.xml" ContentType="application/vnd.openxmlformats-officedocument.presentationml.notesSlide+xml"/>
  <Override PartName="/ppt/tags/tag46.xml" ContentType="application/vnd.openxmlformats-officedocument.presentationml.tags+xml"/>
  <Override PartName="/ppt/notesSlides/notesSlide16.xml" ContentType="application/vnd.openxmlformats-officedocument.presentationml.notesSlide+xml"/>
  <Override PartName="/ppt/tags/tag47.xml" ContentType="application/vnd.openxmlformats-officedocument.presentationml.tags+xml"/>
  <Override PartName="/ppt/notesSlides/notesSlide17.xml" ContentType="application/vnd.openxmlformats-officedocument.presentationml.notesSlide+xml"/>
  <Override PartName="/ppt/tags/tag48.xml" ContentType="application/vnd.openxmlformats-officedocument.presentationml.tags+xml"/>
  <Override PartName="/ppt/notesSlides/notesSlide18.xml" ContentType="application/vnd.openxmlformats-officedocument.presentationml.notesSlide+xml"/>
  <Override PartName="/ppt/tags/tag49.xml" ContentType="application/vnd.openxmlformats-officedocument.presentationml.tags+xml"/>
  <Override PartName="/ppt/notesSlides/notesSlide19.xml" ContentType="application/vnd.openxmlformats-officedocument.presentationml.notesSlide+xml"/>
  <Override PartName="/ppt/tags/tag50.xml" ContentType="application/vnd.openxmlformats-officedocument.presentationml.tags+xml"/>
  <Override PartName="/ppt/notesSlides/notesSlide20.xml" ContentType="application/vnd.openxmlformats-officedocument.presentationml.notesSlide+xml"/>
  <Override PartName="/ppt/tags/tag51.xml" ContentType="application/vnd.openxmlformats-officedocument.presentationml.tags+xml"/>
  <Override PartName="/ppt/activeX/activeX4.xml" ContentType="application/vnd.ms-office.activeX+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243" r:id="rId1"/>
    <p:sldMasterId id="2147485258" r:id="rId2"/>
  </p:sldMasterIdLst>
  <p:notesMasterIdLst>
    <p:notesMasterId r:id="rId24"/>
  </p:notesMasterIdLst>
  <p:handoutMasterIdLst>
    <p:handoutMasterId r:id="rId25"/>
  </p:handoutMasterIdLst>
  <p:sldIdLst>
    <p:sldId id="430" r:id="rId3"/>
    <p:sldId id="527" r:id="rId4"/>
    <p:sldId id="528" r:id="rId5"/>
    <p:sldId id="485" r:id="rId6"/>
    <p:sldId id="489" r:id="rId7"/>
    <p:sldId id="492" r:id="rId8"/>
    <p:sldId id="490" r:id="rId9"/>
    <p:sldId id="486" r:id="rId10"/>
    <p:sldId id="487" r:id="rId11"/>
    <p:sldId id="491" r:id="rId12"/>
    <p:sldId id="493" r:id="rId13"/>
    <p:sldId id="494" r:id="rId14"/>
    <p:sldId id="495" r:id="rId15"/>
    <p:sldId id="496" r:id="rId16"/>
    <p:sldId id="517" r:id="rId17"/>
    <p:sldId id="529" r:id="rId18"/>
    <p:sldId id="497" r:id="rId19"/>
    <p:sldId id="510" r:id="rId20"/>
    <p:sldId id="498" r:id="rId21"/>
    <p:sldId id="508" r:id="rId22"/>
    <p:sldId id="501" r:id="rId23"/>
  </p:sldIdLst>
  <p:sldSz cx="9144000" cy="6858000" type="screen4x3"/>
  <p:notesSz cx="6858000" cy="9296400"/>
  <p:embeddedFontLst>
    <p:embeddedFont>
      <p:font typeface="Wingdings 2" panose="05020102010507070707" pitchFamily="18" charset="2"/>
      <p:regular r:id="rId26"/>
    </p:embeddedFont>
  </p:embeddedFontLst>
  <p:custDataLst>
    <p:tags r:id="rId27"/>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75">
          <p15:clr>
            <a:srgbClr val="A4A3A4"/>
          </p15:clr>
        </p15:guide>
        <p15:guide id="4" pos="22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286DA6"/>
    <a:srgbClr val="CC0099"/>
    <a:srgbClr val="33CC33"/>
    <a:srgbClr val="009900"/>
    <a:srgbClr val="FF6161"/>
    <a:srgbClr val="003399"/>
    <a:srgbClr val="FFC1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3083" autoAdjust="0"/>
  </p:normalViewPr>
  <p:slideViewPr>
    <p:cSldViewPr snapToGrid="0" showGuides="1">
      <p:cViewPr>
        <p:scale>
          <a:sx n="85" d="100"/>
          <a:sy n="85" d="100"/>
        </p:scale>
        <p:origin x="618" y="162"/>
      </p:cViewPr>
      <p:guideLst>
        <p:guide orient="horz" pos="482"/>
        <p:guide orient="horz" pos="3876"/>
        <p:guide pos="5375"/>
        <p:guide pos="22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gs" Target="tags/tag1.xml"/><Relationship Id="rId30"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1403BF37-5A34-4DE6-A226-581E05B7654B}"/>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12313257-7BAF-488A-8A93-B0F79BCC8D1B}" type="slidenum">
              <a:rPr lang="en-GB" altLang="en-US"/>
              <a:pPr/>
              <a:t>‹#›</a:t>
            </a:fld>
            <a:endParaRPr lang="en-GB" altLang="en-US"/>
          </a:p>
        </p:txBody>
      </p:sp>
      <p:sp>
        <p:nvSpPr>
          <p:cNvPr id="5" name="Rectangle 7">
            <a:extLst>
              <a:ext uri="{FF2B5EF4-FFF2-40B4-BE49-F238E27FC236}">
                <a16:creationId xmlns:a16="http://schemas.microsoft.com/office/drawing/2014/main" id="{FC01DF76-E06C-4EBB-A20F-DAB430BC7D6E}"/>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6" name="Rectangle 9">
            <a:extLst>
              <a:ext uri="{FF2B5EF4-FFF2-40B4-BE49-F238E27FC236}">
                <a16:creationId xmlns:a16="http://schemas.microsoft.com/office/drawing/2014/main" id="{A1B52F0F-5DAF-4671-97B8-459909FEFC78}"/>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27385495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070551E5-6DC4-4E13-A9A8-C8C4BA893DDA}"/>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9C7A9EEF-BDF7-489E-8FD2-A38E8E856EA6}"/>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70EB5AC-23B9-44DA-9BC1-2A0BEBA5AB65}"/>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7E5C1A80-5CCC-44DA-A8DC-DA56699B5165}" type="slidenum">
              <a:rPr lang="en-US" altLang="en-US"/>
              <a:pPr/>
              <a:t>‹#›</a:t>
            </a:fld>
            <a:endParaRPr lang="en-US" altLang="en-US"/>
          </a:p>
        </p:txBody>
      </p:sp>
      <p:sp>
        <p:nvSpPr>
          <p:cNvPr id="7" name="Rectangle 7">
            <a:extLst>
              <a:ext uri="{FF2B5EF4-FFF2-40B4-BE49-F238E27FC236}">
                <a16:creationId xmlns:a16="http://schemas.microsoft.com/office/drawing/2014/main" id="{46D01A02-963B-45A4-A262-C0667F64B7B8}"/>
              </a:ext>
            </a:extLst>
          </p:cNvPr>
          <p:cNvSpPr>
            <a:spLocks noChangeArrowheads="1"/>
          </p:cNvSpPr>
          <p:nvPr/>
        </p:nvSpPr>
        <p:spPr bwMode="auto">
          <a:xfrm>
            <a:off x="1924050" y="8831580"/>
            <a:ext cx="2971800" cy="464820"/>
          </a:xfrm>
          <a:prstGeom prst="rect">
            <a:avLst/>
          </a:prstGeom>
          <a:noFill/>
          <a:ln w="9525">
            <a:noFill/>
            <a:miter lim="800000"/>
            <a:headEnd/>
            <a:tailEnd/>
          </a:ln>
        </p:spPr>
        <p:txBody>
          <a:bodyPr anchor="b"/>
          <a:lstStyle/>
          <a:p>
            <a:pPr algn="ctr"/>
            <a:r>
              <a:rPr lang="en-GB" sz="1200" b="1" dirty="0">
                <a:solidFill>
                  <a:schemeClr val="tx1"/>
                </a:solidFill>
              </a:rPr>
              <a:t>© Boardworks</a:t>
            </a:r>
          </a:p>
        </p:txBody>
      </p:sp>
      <p:sp>
        <p:nvSpPr>
          <p:cNvPr id="8" name="Rectangle 9">
            <a:extLst>
              <a:ext uri="{FF2B5EF4-FFF2-40B4-BE49-F238E27FC236}">
                <a16:creationId xmlns:a16="http://schemas.microsoft.com/office/drawing/2014/main" id="{311B97D2-33FE-43AF-8F1F-3DBA6DC7765E}"/>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122184634"/>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1FF976D7-52B7-4722-A523-D89B3C4C58B8}"/>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4B0B14CB-294F-4894-9F55-68AA9F7E4C2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3C2B2CF8-04C2-429D-850D-F7087D446F0B}"/>
              </a:ext>
            </a:extLst>
          </p:cNvPr>
          <p:cNvSpPr>
            <a:spLocks noGrp="1"/>
          </p:cNvSpPr>
          <p:nvPr>
            <p:ph type="sldNum" sz="quarter" idx="10"/>
          </p:nvPr>
        </p:nvSpPr>
        <p:spPr/>
        <p:txBody>
          <a:bodyPr/>
          <a:lstStyle/>
          <a:p>
            <a:fld id="{7E5C1A80-5CCC-44DA-A8DC-DA56699B5165}"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CD088565-3C14-404A-8ED0-93101E82320B}"/>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9060689F-5AAE-4393-98F2-A4E32E6DE4A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416B5F0A-85C8-4B3B-9F5A-EBD39871351F}"/>
              </a:ext>
            </a:extLst>
          </p:cNvPr>
          <p:cNvSpPr>
            <a:spLocks noGrp="1"/>
          </p:cNvSpPr>
          <p:nvPr>
            <p:ph type="sldNum" sz="quarter" idx="10"/>
          </p:nvPr>
        </p:nvSpPr>
        <p:spPr/>
        <p:txBody>
          <a:bodyPr/>
          <a:lstStyle/>
          <a:p>
            <a:fld id="{7E5C1A80-5CCC-44DA-A8DC-DA56699B5165}"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97D4A6CB-92D5-41D4-856E-8621D50317A3}"/>
              </a:ext>
            </a:extLst>
          </p:cNvPr>
          <p:cNvSpPr>
            <a:spLocks noGrp="1" noRot="1" noChangeAspect="1" noTextEdit="1"/>
          </p:cNvSpPr>
          <p:nvPr>
            <p:ph type="sldImg"/>
          </p:nvPr>
        </p:nvSpPr>
        <p:spPr>
          <a:ln/>
        </p:spPr>
      </p:sp>
      <p:sp>
        <p:nvSpPr>
          <p:cNvPr id="46083" name="Notes Placeholder 2">
            <a:extLst>
              <a:ext uri="{FF2B5EF4-FFF2-40B4-BE49-F238E27FC236}">
                <a16:creationId xmlns:a16="http://schemas.microsoft.com/office/drawing/2014/main" id="{3A40A845-FE3D-48BA-94E8-88E8FBDA42F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9B5C424F-C7D7-4A5C-9E25-CA775ED8C1CA}"/>
              </a:ext>
            </a:extLst>
          </p:cNvPr>
          <p:cNvSpPr>
            <a:spLocks noGrp="1"/>
          </p:cNvSpPr>
          <p:nvPr>
            <p:ph type="sldNum" sz="quarter" idx="10"/>
          </p:nvPr>
        </p:nvSpPr>
        <p:spPr/>
        <p:txBody>
          <a:bodyPr/>
          <a:lstStyle/>
          <a:p>
            <a:fld id="{7E5C1A80-5CCC-44DA-A8DC-DA56699B5165}"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a:extLst>
              <a:ext uri="{FF2B5EF4-FFF2-40B4-BE49-F238E27FC236}">
                <a16:creationId xmlns:a16="http://schemas.microsoft.com/office/drawing/2014/main" id="{C7D2306A-7CD1-46AE-A5CA-F58632B99402}"/>
              </a:ext>
            </a:extLst>
          </p:cNvPr>
          <p:cNvSpPr>
            <a:spLocks noGrp="1" noRot="1" noChangeAspect="1" noTextEdit="1"/>
          </p:cNvSpPr>
          <p:nvPr>
            <p:ph type="sldImg"/>
          </p:nvPr>
        </p:nvSpPr>
        <p:spPr>
          <a:ln/>
        </p:spPr>
      </p:sp>
      <p:sp>
        <p:nvSpPr>
          <p:cNvPr id="47107" name="Notes Placeholder 2">
            <a:extLst>
              <a:ext uri="{FF2B5EF4-FFF2-40B4-BE49-F238E27FC236}">
                <a16:creationId xmlns:a16="http://schemas.microsoft.com/office/drawing/2014/main" id="{83B64141-7F5B-4EA9-B6C5-FF735ED95C0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fontAlgn="base"/>
            <a:endParaRPr lang="en-GB" altLang="en-US" sz="1200" b="1" kern="1200" dirty="0">
              <a:solidFill>
                <a:schemeClr val="tx1"/>
              </a:solidFill>
              <a:effectLst/>
              <a:latin typeface="Arial" charset="0"/>
              <a:ea typeface="+mn-ea"/>
              <a:cs typeface="+mn-cs"/>
            </a:endParaRPr>
          </a:p>
          <a:p>
            <a:pPr marL="0" marR="0" lvl="0" indent="0" algn="l" defTabSz="914400" rtl="0" eaLnBrk="1" fontAlgn="base" latinLnBrk="0" hangingPunct="1">
              <a:spcAft>
                <a:spcPct val="0"/>
              </a:spcAft>
              <a:buClrTx/>
              <a:buSzTx/>
              <a:buFont typeface="Arial" panose="020B0604020202020204" pitchFamily="34" charset="0"/>
              <a:buNone/>
              <a:tabLst/>
              <a:defRPr/>
            </a:pPr>
            <a:r>
              <a:rPr lang="en-GB" altLang="en-US" b="1" dirty="0">
                <a:latin typeface="Arial" panose="020B0604020202020204" pitchFamily="34" charset="0"/>
              </a:rPr>
              <a:t>Photo credit: </a:t>
            </a:r>
            <a:r>
              <a:rPr lang="en-GB" altLang="en-US" dirty="0">
                <a:latin typeface="Arial" panose="020B0604020202020204" pitchFamily="34" charset="0"/>
              </a:rPr>
              <a:t>© imagedb.com, shutterstock.com 2018</a:t>
            </a:r>
          </a:p>
        </p:txBody>
      </p:sp>
      <p:sp>
        <p:nvSpPr>
          <p:cNvPr id="2" name="Slide Number Placeholder 1">
            <a:extLst>
              <a:ext uri="{FF2B5EF4-FFF2-40B4-BE49-F238E27FC236}">
                <a16:creationId xmlns:a16="http://schemas.microsoft.com/office/drawing/2014/main" id="{660D2188-1947-47A3-98AF-1E82A10D8933}"/>
              </a:ext>
            </a:extLst>
          </p:cNvPr>
          <p:cNvSpPr>
            <a:spLocks noGrp="1"/>
          </p:cNvSpPr>
          <p:nvPr>
            <p:ph type="sldNum" sz="quarter" idx="10"/>
          </p:nvPr>
        </p:nvSpPr>
        <p:spPr/>
        <p:txBody>
          <a:bodyPr/>
          <a:lstStyle/>
          <a:p>
            <a:fld id="{7E5C1A80-5CCC-44DA-A8DC-DA56699B5165}"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D7F21D16-EDBC-473A-9005-A8C313D89D24}"/>
              </a:ext>
            </a:extLst>
          </p:cNvPr>
          <p:cNvSpPr>
            <a:spLocks noGrp="1" noRot="1" noChangeAspect="1" noTextEdit="1"/>
          </p:cNvSpPr>
          <p:nvPr>
            <p:ph type="sldImg"/>
          </p:nvPr>
        </p:nvSpPr>
        <p:spPr>
          <a:ln/>
        </p:spPr>
      </p:sp>
      <p:sp>
        <p:nvSpPr>
          <p:cNvPr id="48131" name="Notes Placeholder 2">
            <a:extLst>
              <a:ext uri="{FF2B5EF4-FFF2-40B4-BE49-F238E27FC236}">
                <a16:creationId xmlns:a16="http://schemas.microsoft.com/office/drawing/2014/main" id="{6CBBA069-28BF-4E88-AA2F-D1A3ECA4B1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3BEB88C0-2F25-40E2-B633-642106549A07}"/>
              </a:ext>
            </a:extLst>
          </p:cNvPr>
          <p:cNvSpPr>
            <a:spLocks noGrp="1"/>
          </p:cNvSpPr>
          <p:nvPr>
            <p:ph type="sldNum" sz="quarter" idx="10"/>
          </p:nvPr>
        </p:nvSpPr>
        <p:spPr/>
        <p:txBody>
          <a:bodyPr/>
          <a:lstStyle/>
          <a:p>
            <a:fld id="{7E5C1A80-5CCC-44DA-A8DC-DA56699B5165}"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5C04B5C3-C011-485F-858B-1A3155765B3D}"/>
              </a:ext>
            </a:extLst>
          </p:cNvPr>
          <p:cNvSpPr>
            <a:spLocks noGrp="1" noRot="1" noChangeAspect="1" noTextEdit="1"/>
          </p:cNvSpPr>
          <p:nvPr>
            <p:ph type="sldImg"/>
          </p:nvPr>
        </p:nvSpPr>
        <p:spPr>
          <a:ln/>
        </p:spPr>
      </p:sp>
      <p:sp>
        <p:nvSpPr>
          <p:cNvPr id="49155" name="Notes Placeholder 2">
            <a:extLst>
              <a:ext uri="{FF2B5EF4-FFF2-40B4-BE49-F238E27FC236}">
                <a16:creationId xmlns:a16="http://schemas.microsoft.com/office/drawing/2014/main" id="{71FDA1FF-9431-44CA-AB9B-26E97FD67FD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indent="-171450" fontAlgn="base">
              <a:buFont typeface="Arial" panose="020B0604020202020204" pitchFamily="34" charset="0"/>
              <a:buChar cha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careful observation of phenomena, or unexpected results, to clarify and/or seek additional information.</a:t>
            </a:r>
          </a:p>
          <a:p>
            <a:pPr marL="0" indent="0" fontAlgn="base">
              <a:buFont typeface="Arial" panose="020B0604020202020204" pitchFamily="34" charset="0"/>
              <a:buNone/>
            </a:pPr>
            <a:endParaRPr lang="en-GB" altLang="en-US" sz="1200" b="1" kern="1200" dirty="0">
              <a:solidFill>
                <a:schemeClr val="tx1"/>
              </a:solidFill>
              <a:effectLst/>
              <a:latin typeface="Arial" charset="0"/>
              <a:ea typeface="+mn-ea"/>
              <a:cs typeface="+mn-cs"/>
            </a:endParaRPr>
          </a:p>
          <a:p>
            <a:pPr marL="0" indent="0" fontAlgn="base">
              <a:buFont typeface="Arial" panose="020B0604020202020204" pitchFamily="34" charset="0"/>
              <a:buNone/>
            </a:pPr>
            <a:r>
              <a:rPr lang="en-GB" altLang="en-US" b="1" dirty="0">
                <a:latin typeface="Arial" panose="020B0604020202020204" pitchFamily="34" charset="0"/>
              </a:rPr>
              <a:t>Photo credit: </a:t>
            </a:r>
            <a:r>
              <a:rPr lang="en-GB" altLang="en-US" dirty="0">
                <a:latin typeface="Arial" panose="020B0604020202020204" pitchFamily="34" charset="0"/>
              </a:rPr>
              <a:t>© imagedb.com, shutterstock.com 2018</a:t>
            </a:r>
          </a:p>
        </p:txBody>
      </p:sp>
      <p:sp>
        <p:nvSpPr>
          <p:cNvPr id="2" name="Slide Number Placeholder 1">
            <a:extLst>
              <a:ext uri="{FF2B5EF4-FFF2-40B4-BE49-F238E27FC236}">
                <a16:creationId xmlns:a16="http://schemas.microsoft.com/office/drawing/2014/main" id="{C5779521-B6F8-48B8-8915-29D7C59F07B8}"/>
              </a:ext>
            </a:extLst>
          </p:cNvPr>
          <p:cNvSpPr>
            <a:spLocks noGrp="1"/>
          </p:cNvSpPr>
          <p:nvPr>
            <p:ph type="sldNum" sz="quarter" idx="10"/>
          </p:nvPr>
        </p:nvSpPr>
        <p:spPr/>
        <p:txBody>
          <a:bodyPr/>
          <a:lstStyle/>
          <a:p>
            <a:fld id="{7E5C1A80-5CCC-44DA-A8DC-DA56699B5165}"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For more information about the energy stored in gravitational fields, please refer to the </a:t>
            </a:r>
            <a:r>
              <a:rPr lang="en-GB" altLang="en-US" i="1" dirty="0">
                <a:latin typeface="Arial" panose="020B0604020202020204" pitchFamily="34" charset="0"/>
              </a:rPr>
              <a:t>Gravity </a:t>
            </a:r>
            <a:r>
              <a:rPr lang="en-GB" altLang="en-US" dirty="0">
                <a:latin typeface="Arial" panose="020B0604020202020204" pitchFamily="34" charset="0"/>
              </a:rPr>
              <a:t>presentation.</a:t>
            </a:r>
          </a:p>
          <a:p>
            <a:pPr marL="0" marR="0" lvl="0" indent="0" algn="l" defTabSz="914400" rtl="0" eaLnBrk="0" fontAlgn="base" latinLnBrk="0" hangingPunct="0">
              <a:lnSpc>
                <a:spcPct val="10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5" name="Slide Number Placeholder 4">
            <a:extLst>
              <a:ext uri="{FF2B5EF4-FFF2-40B4-BE49-F238E27FC236}">
                <a16:creationId xmlns:a16="http://schemas.microsoft.com/office/drawing/2014/main" id="{F2ED5458-1D89-4F31-BFD5-968CD7385D6B}"/>
              </a:ext>
            </a:extLst>
          </p:cNvPr>
          <p:cNvSpPr>
            <a:spLocks noGrp="1"/>
          </p:cNvSpPr>
          <p:nvPr>
            <p:ph type="sldNum" sz="quarter" idx="10"/>
          </p:nvPr>
        </p:nvSpPr>
        <p:spPr/>
        <p:txBody>
          <a:bodyPr/>
          <a:lstStyle/>
          <a:p>
            <a:fld id="{7E5C1A80-5CCC-44DA-A8DC-DA56699B5165}" type="slidenum">
              <a:rPr lang="en-US" altLang="en-US" smtClean="0"/>
              <a:pPr/>
              <a:t>15</a:t>
            </a:fld>
            <a:endParaRPr lang="en-US" altLang="en-US"/>
          </a:p>
        </p:txBody>
      </p:sp>
    </p:spTree>
    <p:extLst>
      <p:ext uri="{BB962C8B-B14F-4D97-AF65-F5344CB8AC3E}">
        <p14:creationId xmlns:p14="http://schemas.microsoft.com/office/powerpoint/2010/main" val="1396063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For more information about work, please refer to the </a:t>
            </a:r>
            <a:r>
              <a:rPr lang="en-GB" altLang="en-US" i="1" dirty="0">
                <a:latin typeface="Arial" panose="020B0604020202020204" pitchFamily="34" charset="0"/>
              </a:rPr>
              <a:t>Work and Power </a:t>
            </a:r>
            <a:r>
              <a:rPr lang="en-GB" altLang="en-US" dirty="0">
                <a:latin typeface="Arial" panose="020B0604020202020204" pitchFamily="34" charset="0"/>
              </a:rPr>
              <a:t>presentation.</a:t>
            </a:r>
          </a:p>
          <a:p>
            <a:pPr marL="0" marR="0" lvl="0" indent="0" algn="l" defTabSz="914400" rtl="0" eaLnBrk="0" fontAlgn="base" latinLnBrk="0" hangingPunct="0">
              <a:lnSpc>
                <a:spcPct val="100000"/>
              </a:lnSpc>
              <a:spcAft>
                <a:spcPct val="0"/>
              </a:spcAft>
              <a:buClrTx/>
              <a:buSzTx/>
              <a:buFontTx/>
              <a:buNone/>
              <a:tabLst/>
              <a:defRPr/>
            </a:pPr>
            <a:endParaRPr lang="en-GB" altLang="en-US" dirty="0">
              <a:latin typeface="Arial" panose="020B0604020202020204" pitchFamily="34" charset="0"/>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5" name="Slide Number Placeholder 4">
            <a:extLst>
              <a:ext uri="{FF2B5EF4-FFF2-40B4-BE49-F238E27FC236}">
                <a16:creationId xmlns:a16="http://schemas.microsoft.com/office/drawing/2014/main" id="{7D6C38BC-630F-46FA-AC86-AC401F738852}"/>
              </a:ext>
            </a:extLst>
          </p:cNvPr>
          <p:cNvSpPr>
            <a:spLocks noGrp="1"/>
          </p:cNvSpPr>
          <p:nvPr>
            <p:ph type="sldNum" sz="quarter" idx="10"/>
          </p:nvPr>
        </p:nvSpPr>
        <p:spPr/>
        <p:txBody>
          <a:bodyPr/>
          <a:lstStyle/>
          <a:p>
            <a:fld id="{7E5C1A80-5CCC-44DA-A8DC-DA56699B5165}" type="slidenum">
              <a:rPr lang="en-US" altLang="en-US" smtClean="0"/>
              <a:pPr/>
              <a:t>16</a:t>
            </a:fld>
            <a:endParaRPr lang="en-US" altLang="en-US"/>
          </a:p>
        </p:txBody>
      </p:sp>
    </p:spTree>
    <p:extLst>
      <p:ext uri="{BB962C8B-B14F-4D97-AF65-F5344CB8AC3E}">
        <p14:creationId xmlns:p14="http://schemas.microsoft.com/office/powerpoint/2010/main" val="842070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756DBC29-18E3-479D-A738-19736F46B29E}"/>
              </a:ext>
            </a:extLst>
          </p:cNvPr>
          <p:cNvSpPr>
            <a:spLocks noGrp="1" noRot="1" noChangeAspect="1" noTextEdit="1"/>
          </p:cNvSpPr>
          <p:nvPr>
            <p:ph type="sldImg"/>
          </p:nvPr>
        </p:nvSpPr>
        <p:spPr>
          <a:ln/>
        </p:spPr>
      </p:sp>
      <p:sp>
        <p:nvSpPr>
          <p:cNvPr id="51203" name="Rectangle 3">
            <a:extLst>
              <a:ext uri="{FF2B5EF4-FFF2-40B4-BE49-F238E27FC236}">
                <a16:creationId xmlns:a16="http://schemas.microsoft.com/office/drawing/2014/main" id="{AD22524C-A4F4-4B2C-AC7F-F3989625B36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2" name="Slide Number Placeholder 1">
            <a:extLst>
              <a:ext uri="{FF2B5EF4-FFF2-40B4-BE49-F238E27FC236}">
                <a16:creationId xmlns:a16="http://schemas.microsoft.com/office/drawing/2014/main" id="{FFCA284F-82CB-4B0E-90CF-0EB6C41A3E85}"/>
              </a:ext>
            </a:extLst>
          </p:cNvPr>
          <p:cNvSpPr>
            <a:spLocks noGrp="1"/>
          </p:cNvSpPr>
          <p:nvPr>
            <p:ph type="sldNum" sz="quarter" idx="10"/>
          </p:nvPr>
        </p:nvSpPr>
        <p:spPr/>
        <p:txBody>
          <a:bodyPr/>
          <a:lstStyle/>
          <a:p>
            <a:fld id="{7E5C1A80-5CCC-44DA-A8DC-DA56699B5165}"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3EDA9F4C-1E8B-499B-9169-CA4289FEF4C7}"/>
              </a:ext>
            </a:extLst>
          </p:cNvPr>
          <p:cNvSpPr>
            <a:spLocks noGrp="1" noRot="1" noChangeAspect="1" noTextEdit="1"/>
          </p:cNvSpPr>
          <p:nvPr>
            <p:ph type="sldImg"/>
          </p:nvPr>
        </p:nvSpPr>
        <p:spPr>
          <a:ln/>
        </p:spPr>
      </p:sp>
      <p:sp>
        <p:nvSpPr>
          <p:cNvPr id="52227" name="Notes Placeholder 2">
            <a:extLst>
              <a:ext uri="{FF2B5EF4-FFF2-40B4-BE49-F238E27FC236}">
                <a16:creationId xmlns:a16="http://schemas.microsoft.com/office/drawing/2014/main" id="{39824BF1-73D2-42AB-B8BE-6660E95024F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53572A60-CAD9-4686-9DB5-4A826FD2E807}"/>
              </a:ext>
            </a:extLst>
          </p:cNvPr>
          <p:cNvSpPr>
            <a:spLocks noGrp="1"/>
          </p:cNvSpPr>
          <p:nvPr>
            <p:ph type="sldNum" sz="quarter" idx="10"/>
          </p:nvPr>
        </p:nvSpPr>
        <p:spPr/>
        <p:txBody>
          <a:bodyPr/>
          <a:lstStyle/>
          <a:p>
            <a:fld id="{7E5C1A80-5CCC-44DA-A8DC-DA56699B5165}"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A8E78049-B421-4F8A-9AFC-15CB0804DD49}"/>
              </a:ext>
            </a:extLst>
          </p:cNvPr>
          <p:cNvSpPr>
            <a:spLocks noGrp="1" noRot="1" noChangeAspect="1" noTextEdit="1"/>
          </p:cNvSpPr>
          <p:nvPr>
            <p:ph type="sldImg"/>
          </p:nvPr>
        </p:nvSpPr>
        <p:spPr>
          <a:ln/>
        </p:spPr>
      </p:sp>
      <p:sp>
        <p:nvSpPr>
          <p:cNvPr id="53251" name="Rectangle 3">
            <a:extLst>
              <a:ext uri="{FF2B5EF4-FFF2-40B4-BE49-F238E27FC236}">
                <a16:creationId xmlns:a16="http://schemas.microsoft.com/office/drawing/2014/main" id="{9CE8D935-DA8E-48D7-B35F-84425451451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 compass will work on any planet that has a magnetic field. It would not work on the Moon because the Moon does not have its own bipolar magnetic field. If you were on another planet with a core similar to Earth’s that created a magnetic field, you would probably be able to use a compass.</a:t>
            </a:r>
          </a:p>
          <a:p>
            <a:endParaRPr lang="en-GB" altLang="en-US" dirty="0">
              <a:latin typeface="Arial" panose="020B0604020202020204" pitchFamily="34" charset="0"/>
            </a:endParaRPr>
          </a:p>
          <a:p>
            <a:pPr marL="0" marR="0" lvl="0" indent="0" algn="l" defTabSz="914400" rtl="0" eaLnBrk="0" fontAlgn="base" latinLnBrk="0" hangingPunct="0">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that arise from examining models or a theory, to clarify and/or seek additional information and relationships.</a:t>
            </a:r>
            <a:endParaRPr lang="en-GB" dirty="0">
              <a:effectLst/>
            </a:endParaRPr>
          </a:p>
        </p:txBody>
      </p:sp>
      <p:sp>
        <p:nvSpPr>
          <p:cNvPr id="2" name="Slide Number Placeholder 1">
            <a:extLst>
              <a:ext uri="{FF2B5EF4-FFF2-40B4-BE49-F238E27FC236}">
                <a16:creationId xmlns:a16="http://schemas.microsoft.com/office/drawing/2014/main" id="{FDD7A44D-BA95-4D52-AC28-9CB8926AB9F7}"/>
              </a:ext>
            </a:extLst>
          </p:cNvPr>
          <p:cNvSpPr>
            <a:spLocks noGrp="1"/>
          </p:cNvSpPr>
          <p:nvPr>
            <p:ph type="sldNum" sz="quarter" idx="10"/>
          </p:nvPr>
        </p:nvSpPr>
        <p:spPr/>
        <p:txBody>
          <a:bodyPr/>
          <a:lstStyle/>
          <a:p>
            <a:fld id="{7E5C1A80-5CCC-44DA-A8DC-DA56699B5165}"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5" name="Slide Number Placeholder 4">
            <a:extLst>
              <a:ext uri="{FF2B5EF4-FFF2-40B4-BE49-F238E27FC236}">
                <a16:creationId xmlns:a16="http://schemas.microsoft.com/office/drawing/2014/main" id="{B41D8756-D2E3-4893-ADC7-CC3AEAE18E26}"/>
              </a:ext>
            </a:extLst>
          </p:cNvPr>
          <p:cNvSpPr>
            <a:spLocks noGrp="1"/>
          </p:cNvSpPr>
          <p:nvPr>
            <p:ph type="sldNum" sz="quarter" idx="10"/>
          </p:nvPr>
        </p:nvSpPr>
        <p:spPr/>
        <p:txBody>
          <a:bodyPr/>
          <a:lstStyle/>
          <a:p>
            <a:fld id="{7E5C1A80-5CCC-44DA-A8DC-DA56699B5165}" type="slidenum">
              <a:rPr lang="en-US" altLang="en-US" smtClean="0"/>
              <a:pPr/>
              <a:t>2</a:t>
            </a:fld>
            <a:endParaRPr lang="en-US" altLang="en-US"/>
          </a:p>
        </p:txBody>
      </p:sp>
    </p:spTree>
    <p:extLst>
      <p:ext uri="{BB962C8B-B14F-4D97-AF65-F5344CB8AC3E}">
        <p14:creationId xmlns:p14="http://schemas.microsoft.com/office/powerpoint/2010/main" val="11576850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D569025-B0B5-4FC1-BD7A-A88F8F95CAE1}"/>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5D085D64-E724-4E85-AB1E-B24F744ADCD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88193635-0514-4903-BD18-D060EA179807}"/>
              </a:ext>
            </a:extLst>
          </p:cNvPr>
          <p:cNvSpPr>
            <a:spLocks noGrp="1"/>
          </p:cNvSpPr>
          <p:nvPr>
            <p:ph type="sldNum" sz="quarter" idx="10"/>
          </p:nvPr>
        </p:nvSpPr>
        <p:spPr/>
        <p:txBody>
          <a:bodyPr/>
          <a:lstStyle/>
          <a:p>
            <a:fld id="{7E5C1A80-5CCC-44DA-A8DC-DA56699B5165}"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a:extLst>
              <a:ext uri="{FF2B5EF4-FFF2-40B4-BE49-F238E27FC236}">
                <a16:creationId xmlns:a16="http://schemas.microsoft.com/office/drawing/2014/main" id="{C817BFA0-BC30-413B-8B11-3D25D6509CC5}"/>
              </a:ext>
            </a:extLst>
          </p:cNvPr>
          <p:cNvSpPr>
            <a:spLocks noGrp="1" noRot="1" noChangeAspect="1" noChangeArrowheads="1" noTextEdit="1"/>
          </p:cNvSpPr>
          <p:nvPr>
            <p:ph type="sldImg"/>
          </p:nvPr>
        </p:nvSpPr>
        <p:spPr>
          <a:ln/>
        </p:spPr>
      </p:sp>
      <p:sp>
        <p:nvSpPr>
          <p:cNvPr id="58371" name="Rectangle 3">
            <a:extLst>
              <a:ext uri="{FF2B5EF4-FFF2-40B4-BE49-F238E27FC236}">
                <a16:creationId xmlns:a16="http://schemas.microsoft.com/office/drawing/2014/main" id="{CEBF3E72-0E85-4FE6-9B08-E3D6B4890EB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C796A01C-584D-4B5C-843B-19E3AAA2F24D}"/>
              </a:ext>
            </a:extLst>
          </p:cNvPr>
          <p:cNvSpPr>
            <a:spLocks noGrp="1"/>
          </p:cNvSpPr>
          <p:nvPr>
            <p:ph type="sldNum" sz="quarter" idx="10"/>
          </p:nvPr>
        </p:nvSpPr>
        <p:spPr/>
        <p:txBody>
          <a:bodyPr/>
          <a:lstStyle/>
          <a:p>
            <a:fld id="{7E5C1A80-5CCC-44DA-A8DC-DA56699B5165}"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A2FC4DAD-5ADC-4DAE-9C86-73697374166B}"/>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DD9B21D4-8F4F-4A4F-BF98-3AA47B8C457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altLang="en-US" b="1" dirty="0">
                <a:latin typeface="Arial" panose="020B0604020202020204" pitchFamily="34" charset="0"/>
              </a:rPr>
              <a:t>Teacher notes</a:t>
            </a:r>
          </a:p>
          <a:p>
            <a:pPr marL="0" marR="0" lvl="0" indent="0" algn="l" defTabSz="914400" rtl="0" eaLnBrk="0" fontAlgn="base" latinLnBrk="0" hangingPunct="0">
              <a:lnSpc>
                <a:spcPct val="100000"/>
              </a:lnSpc>
              <a:spcAft>
                <a:spcPct val="0"/>
              </a:spcAft>
              <a:buClrTx/>
              <a:buSzTx/>
              <a:buFontTx/>
              <a:buNone/>
              <a:tabLst/>
              <a:defRPr/>
            </a:pPr>
            <a:r>
              <a:rPr lang="en-GB" altLang="en-US" dirty="0">
                <a:latin typeface="Arial" panose="020B0604020202020204" pitchFamily="34" charset="0"/>
              </a:rPr>
              <a:t>For more information about gravity and the electric force, please refer to the </a:t>
            </a:r>
            <a:r>
              <a:rPr lang="en-GB" altLang="en-US" i="1" dirty="0">
                <a:latin typeface="Arial" panose="020B0604020202020204" pitchFamily="34" charset="0"/>
              </a:rPr>
              <a:t>Gravity </a:t>
            </a:r>
            <a:r>
              <a:rPr lang="en-GB" altLang="en-US" i="0" dirty="0">
                <a:latin typeface="Arial" panose="020B0604020202020204" pitchFamily="34" charset="0"/>
              </a:rPr>
              <a:t>and </a:t>
            </a:r>
            <a:r>
              <a:rPr lang="en-GB" altLang="en-US" i="1" dirty="0">
                <a:latin typeface="Arial" panose="020B0604020202020204" pitchFamily="34" charset="0"/>
              </a:rPr>
              <a:t>Electric Fields </a:t>
            </a:r>
            <a:r>
              <a:rPr lang="en-GB" altLang="en-US" dirty="0">
                <a:latin typeface="Arial" panose="020B0604020202020204" pitchFamily="34" charset="0"/>
              </a:rPr>
              <a:t>presentations respectively.</a:t>
            </a:r>
          </a:p>
          <a:p>
            <a:pPr marL="0" marR="0" lvl="0" indent="0" algn="l" defTabSz="914400" rtl="0" eaLnBrk="0" fontAlgn="base" latinLnBrk="0" hangingPunct="0">
              <a:lnSpc>
                <a:spcPct val="100000"/>
              </a:lnSpc>
              <a:spcAft>
                <a:spcPct val="0"/>
              </a:spcAft>
              <a:buClrTx/>
              <a:buSzTx/>
              <a:buFontTx/>
              <a:buNone/>
              <a:tabLst/>
              <a:defRPr/>
            </a:pPr>
            <a:endParaRPr lang="en-GB" sz="1200" kern="1200" dirty="0">
              <a:solidFill>
                <a:schemeClr val="tx1"/>
              </a:solidFill>
              <a:effectLst/>
              <a:latin typeface="Arial" charset="0"/>
              <a:ea typeface="+mn-ea"/>
              <a:cs typeface="+mn-cs"/>
            </a:endParaRPr>
          </a:p>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endParaRPr lang="en-GB" altLang="en-US" dirty="0">
              <a:latin typeface="Arial" panose="020B0604020202020204" pitchFamily="34" charset="0"/>
            </a:endParaRP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Asking Questions and Defining Problems: </a:t>
            </a:r>
            <a:r>
              <a:rPr lang="en-GB" sz="1200" kern="1200" dirty="0">
                <a:solidFill>
                  <a:schemeClr val="tx1"/>
                </a:solidFill>
                <a:effectLst/>
                <a:latin typeface="Arial" charset="0"/>
                <a:ea typeface="+mn-ea"/>
                <a:cs typeface="+mn-cs"/>
              </a:rPr>
              <a:t>Ask questions to clarify and refine a model, an explanation, or an engineering problem.</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Constructing Explanations and Designing Solutions:</a:t>
            </a:r>
            <a:r>
              <a:rPr lang="en-GB" sz="1200" kern="1200" dirty="0">
                <a:solidFill>
                  <a:schemeClr val="tx1"/>
                </a:solidFill>
                <a:effectLst/>
                <a:latin typeface="Arial" charset="0"/>
                <a:ea typeface="+mn-ea"/>
                <a:cs typeface="+mn-cs"/>
              </a:rPr>
              <a:t> Apply scientific ideas, principles, and/or evidence to provide an explanation of phenomena and solve design problems, taking into account possible unanticipated effects.</a:t>
            </a:r>
            <a:endParaRPr lang="en-GB" dirty="0">
              <a:effectLst/>
            </a:endParaRPr>
          </a:p>
        </p:txBody>
      </p:sp>
      <p:sp>
        <p:nvSpPr>
          <p:cNvPr id="2" name="Slide Number Placeholder 1">
            <a:extLst>
              <a:ext uri="{FF2B5EF4-FFF2-40B4-BE49-F238E27FC236}">
                <a16:creationId xmlns:a16="http://schemas.microsoft.com/office/drawing/2014/main" id="{0631288E-FC1C-4EBD-BB59-7CFD3BCA2B31}"/>
              </a:ext>
            </a:extLst>
          </p:cNvPr>
          <p:cNvSpPr>
            <a:spLocks noGrp="1"/>
          </p:cNvSpPr>
          <p:nvPr>
            <p:ph type="sldNum" sz="quarter" idx="10"/>
          </p:nvPr>
        </p:nvSpPr>
        <p:spPr/>
        <p:txBody>
          <a:bodyPr/>
          <a:lstStyle/>
          <a:p>
            <a:fld id="{7E5C1A80-5CCC-44DA-A8DC-DA56699B5165}" type="slidenum">
              <a:rPr lang="en-US" altLang="en-US" smtClean="0"/>
              <a:pPr/>
              <a:t>3</a:t>
            </a:fld>
            <a:endParaRPr lang="en-US" altLang="en-US"/>
          </a:p>
        </p:txBody>
      </p:sp>
    </p:spTree>
    <p:extLst>
      <p:ext uri="{BB962C8B-B14F-4D97-AF65-F5344CB8AC3E}">
        <p14:creationId xmlns:p14="http://schemas.microsoft.com/office/powerpoint/2010/main" val="14359707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68304A2-EAE2-4753-B694-246D77CD5C84}"/>
              </a:ext>
            </a:extLst>
          </p:cNvPr>
          <p:cNvSpPr>
            <a:spLocks noGrp="1" noRot="1" noChangeAspect="1" noChangeArrowheads="1" noTextEdit="1"/>
          </p:cNvSpPr>
          <p:nvPr>
            <p:ph type="sldImg"/>
          </p:nvPr>
        </p:nvSpPr>
        <p:spPr>
          <a:ln/>
        </p:spPr>
      </p:sp>
      <p:sp>
        <p:nvSpPr>
          <p:cNvPr id="37891" name="Rectangle 3">
            <a:extLst>
              <a:ext uri="{FF2B5EF4-FFF2-40B4-BE49-F238E27FC236}">
                <a16:creationId xmlns:a16="http://schemas.microsoft.com/office/drawing/2014/main" id="{EE5C9B02-03F4-40BB-A631-4650E6738C9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You can only tell if a metal is a magnet if it repels another magnet.</a:t>
            </a:r>
          </a:p>
        </p:txBody>
      </p:sp>
      <p:sp>
        <p:nvSpPr>
          <p:cNvPr id="2" name="Slide Number Placeholder 1">
            <a:extLst>
              <a:ext uri="{FF2B5EF4-FFF2-40B4-BE49-F238E27FC236}">
                <a16:creationId xmlns:a16="http://schemas.microsoft.com/office/drawing/2014/main" id="{B393CEDE-3791-459B-AB02-B2A88E2C6E1C}"/>
              </a:ext>
            </a:extLst>
          </p:cNvPr>
          <p:cNvSpPr>
            <a:spLocks noGrp="1"/>
          </p:cNvSpPr>
          <p:nvPr>
            <p:ph type="sldNum" sz="quarter" idx="10"/>
          </p:nvPr>
        </p:nvSpPr>
        <p:spPr/>
        <p:txBody>
          <a:bodyPr/>
          <a:lstStyle/>
          <a:p>
            <a:fld id="{7E5C1A80-5CCC-44DA-A8DC-DA56699B5165}"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E0FF915E-6AB7-4E8F-80B1-4282FBCC5C77}"/>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F2EFF248-AF81-4069-A6F0-7D65CA7CB6E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a:t>
            </a:r>
            <a:r>
              <a:rPr lang="en-GB" altLang="en-US" dirty="0" err="1">
                <a:latin typeface="Arial" panose="020B0604020202020204" pitchFamily="34" charset="0"/>
              </a:rPr>
              <a:t>MilanB</a:t>
            </a:r>
            <a:r>
              <a:rPr lang="en-GB" altLang="en-US" dirty="0">
                <a:latin typeface="Arial" panose="020B0604020202020204" pitchFamily="34" charset="0"/>
              </a:rPr>
              <a:t>, shutterstock.com 2018</a:t>
            </a:r>
          </a:p>
        </p:txBody>
      </p:sp>
      <p:sp>
        <p:nvSpPr>
          <p:cNvPr id="2" name="Slide Number Placeholder 1">
            <a:extLst>
              <a:ext uri="{FF2B5EF4-FFF2-40B4-BE49-F238E27FC236}">
                <a16:creationId xmlns:a16="http://schemas.microsoft.com/office/drawing/2014/main" id="{B1467982-F8B5-4AB2-B6FF-C53AA29F9A3E}"/>
              </a:ext>
            </a:extLst>
          </p:cNvPr>
          <p:cNvSpPr>
            <a:spLocks noGrp="1"/>
          </p:cNvSpPr>
          <p:nvPr>
            <p:ph type="sldNum" sz="quarter" idx="10"/>
          </p:nvPr>
        </p:nvSpPr>
        <p:spPr/>
        <p:txBody>
          <a:bodyPr/>
          <a:lstStyle/>
          <a:p>
            <a:fld id="{7E5C1A80-5CCC-44DA-A8DC-DA56699B5165}"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a:extLst>
              <a:ext uri="{FF2B5EF4-FFF2-40B4-BE49-F238E27FC236}">
                <a16:creationId xmlns:a16="http://schemas.microsoft.com/office/drawing/2014/main" id="{73A2CEB1-96F7-4930-A9B4-394CE86555BD}"/>
              </a:ext>
            </a:extLst>
          </p:cNvPr>
          <p:cNvSpPr>
            <a:spLocks noGrp="1" noRot="1" noChangeAspect="1" noTextEdit="1"/>
          </p:cNvSpPr>
          <p:nvPr>
            <p:ph type="sldImg"/>
          </p:nvPr>
        </p:nvSpPr>
        <p:spPr>
          <a:ln/>
        </p:spPr>
      </p:sp>
      <p:sp>
        <p:nvSpPr>
          <p:cNvPr id="45059" name="Notes Placeholder 2">
            <a:extLst>
              <a:ext uri="{FF2B5EF4-FFF2-40B4-BE49-F238E27FC236}">
                <a16:creationId xmlns:a16="http://schemas.microsoft.com/office/drawing/2014/main" id="{A74E43F1-AA9D-4A21-B1CF-E3B3E000281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A4B762D1-0E39-4931-A497-88BCF1BF6A9B}"/>
              </a:ext>
            </a:extLst>
          </p:cNvPr>
          <p:cNvSpPr>
            <a:spLocks noGrp="1"/>
          </p:cNvSpPr>
          <p:nvPr>
            <p:ph type="sldNum" sz="quarter" idx="10"/>
          </p:nvPr>
        </p:nvSpPr>
        <p:spPr/>
        <p:txBody>
          <a:bodyPr/>
          <a:lstStyle/>
          <a:p>
            <a:fld id="{7E5C1A80-5CCC-44DA-A8DC-DA56699B5165}"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88705C68-75D7-4C6A-A4E8-C62FAAC2EF03}"/>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5B0259BD-2A53-424D-8919-1C8AD214B49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base" latinLnBrk="0" hangingPunct="1">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1" fontAlgn="base" latinLnBrk="0" hangingPunct="1">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revise, and/or use a model based on evidence to illustrate and/or predict the relationships between systems or between components of a system.</a:t>
            </a:r>
            <a:endParaRPr lang="en-GB" altLang="en-US" b="1" dirty="0">
              <a:latin typeface="Arial" panose="020B0604020202020204" pitchFamily="34" charset="0"/>
            </a:endParaRPr>
          </a:p>
          <a:p>
            <a:pPr eaLnBrk="1" hangingPunct="1"/>
            <a:endParaRPr lang="en-GB" altLang="en-US" b="1" dirty="0">
              <a:latin typeface="Arial" panose="020B0604020202020204" pitchFamily="34" charset="0"/>
            </a:endParaRPr>
          </a:p>
          <a:p>
            <a:pPr eaLnBrk="1" hangingPunct="1"/>
            <a:r>
              <a:rPr lang="en-GB" altLang="en-US" b="1" dirty="0">
                <a:latin typeface="Arial" panose="020B0604020202020204" pitchFamily="34" charset="0"/>
              </a:rPr>
              <a:t>Photo credit: </a:t>
            </a:r>
            <a:r>
              <a:rPr lang="en-GB" altLang="en-US" dirty="0">
                <a:latin typeface="Arial" panose="020B0604020202020204" pitchFamily="34" charset="0"/>
              </a:rPr>
              <a:t>© imagedb.com, shutterstock.com 2018</a:t>
            </a:r>
          </a:p>
        </p:txBody>
      </p:sp>
      <p:sp>
        <p:nvSpPr>
          <p:cNvPr id="2" name="Slide Number Placeholder 1">
            <a:extLst>
              <a:ext uri="{FF2B5EF4-FFF2-40B4-BE49-F238E27FC236}">
                <a16:creationId xmlns:a16="http://schemas.microsoft.com/office/drawing/2014/main" id="{DDF14B1B-23EC-4CE0-AD4C-245F6047A710}"/>
              </a:ext>
            </a:extLst>
          </p:cNvPr>
          <p:cNvSpPr>
            <a:spLocks noGrp="1"/>
          </p:cNvSpPr>
          <p:nvPr>
            <p:ph type="sldNum" sz="quarter" idx="10"/>
          </p:nvPr>
        </p:nvSpPr>
        <p:spPr/>
        <p:txBody>
          <a:bodyPr/>
          <a:lstStyle/>
          <a:p>
            <a:fld id="{7E5C1A80-5CCC-44DA-A8DC-DA56699B5165}"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70AD5970-9738-4F79-AFBC-5CC254278B2F}"/>
              </a:ext>
            </a:extLst>
          </p:cNvPr>
          <p:cNvSpPr>
            <a:spLocks noGrp="1" noRot="1" noChangeAspect="1" noTextEdit="1"/>
          </p:cNvSpPr>
          <p:nvPr>
            <p:ph type="sldImg"/>
          </p:nvPr>
        </p:nvSpPr>
        <p:spPr>
          <a:ln/>
        </p:spPr>
      </p:sp>
      <p:sp>
        <p:nvSpPr>
          <p:cNvPr id="38915" name="Notes Placeholder 5">
            <a:extLst>
              <a:ext uri="{FF2B5EF4-FFF2-40B4-BE49-F238E27FC236}">
                <a16:creationId xmlns:a16="http://schemas.microsoft.com/office/drawing/2014/main" id="{B3FA0CC0-398F-475A-9DEC-736E47790640}"/>
              </a:ext>
            </a:extLst>
          </p:cNvPr>
          <p:cNvSpPr>
            <a:spLocks noGrp="1"/>
          </p:cNvSpPr>
          <p:nvPr/>
        </p:nvSpPr>
        <p:spPr bwMode="auto">
          <a:xfrm>
            <a:off x="685800" y="4415790"/>
            <a:ext cx="5486400" cy="4183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30000"/>
              </a:spcBef>
            </a:pPr>
            <a:endParaRPr lang="en-GB" altLang="en-US" sz="1200">
              <a:cs typeface="Arial" panose="020B0604020202020204" pitchFamily="34" charset="0"/>
            </a:endParaRPr>
          </a:p>
        </p:txBody>
      </p:sp>
      <p:sp>
        <p:nvSpPr>
          <p:cNvPr id="2" name="Slide Number Placeholder 1">
            <a:extLst>
              <a:ext uri="{FF2B5EF4-FFF2-40B4-BE49-F238E27FC236}">
                <a16:creationId xmlns:a16="http://schemas.microsoft.com/office/drawing/2014/main" id="{8BDC1166-9647-4706-B8AA-D361BC0F20ED}"/>
              </a:ext>
            </a:extLst>
          </p:cNvPr>
          <p:cNvSpPr>
            <a:spLocks noGrp="1"/>
          </p:cNvSpPr>
          <p:nvPr>
            <p:ph type="sldNum" sz="quarter" idx="10"/>
          </p:nvPr>
        </p:nvSpPr>
        <p:spPr/>
        <p:txBody>
          <a:bodyPr/>
          <a:lstStyle/>
          <a:p>
            <a:fld id="{7E5C1A80-5CCC-44DA-A8DC-DA56699B5165}" type="slidenum">
              <a:rPr lang="en-US" altLang="en-US" smtClean="0"/>
              <a:pPr/>
              <a:t>8</a:t>
            </a:fld>
            <a:endParaRPr lang="en-US" altLang="en-US"/>
          </a:p>
        </p:txBody>
      </p:sp>
      <p:sp>
        <p:nvSpPr>
          <p:cNvPr id="3" name="Notes Placeholder 2">
            <a:extLst>
              <a:ext uri="{FF2B5EF4-FFF2-40B4-BE49-F238E27FC236}">
                <a16:creationId xmlns:a16="http://schemas.microsoft.com/office/drawing/2014/main" id="{2064A96E-6B56-42C6-93CD-671DE9281233}"/>
              </a:ext>
            </a:extLst>
          </p:cNvPr>
          <p:cNvSpPr>
            <a:spLocks noGrp="1"/>
          </p:cNvSpPr>
          <p:nvPr>
            <p:ph type="body" idx="1"/>
          </p:nvPr>
        </p:nvSpPr>
        <p:spPr/>
        <p:txBody>
          <a:bodyPr/>
          <a:lstStyle/>
          <a:p>
            <a:endParaRPr lang="en-GB"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355F0E4-DA09-4D19-89CE-CF1F5E3D92F9}"/>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BFA8CBD0-CC1C-4C3C-8842-EB514BBE00A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 investigation or test a design individually and collaboratively to produce data to serve as the basis for evidence as part of building and revising models, supporting explanations for phenomena, or testing solutions to problems. Consider possible variables or effects and evaluate the confounding investigation’s design to ensure variables are controlled.</a:t>
            </a:r>
            <a:endParaRPr lang="en-GB" dirty="0">
              <a:effectLst/>
            </a:endParaRPr>
          </a:p>
        </p:txBody>
      </p:sp>
      <p:sp>
        <p:nvSpPr>
          <p:cNvPr id="2" name="Slide Number Placeholder 1">
            <a:extLst>
              <a:ext uri="{FF2B5EF4-FFF2-40B4-BE49-F238E27FC236}">
                <a16:creationId xmlns:a16="http://schemas.microsoft.com/office/drawing/2014/main" id="{A70579D5-5364-43AB-88FC-25242C7F4F89}"/>
              </a:ext>
            </a:extLst>
          </p:cNvPr>
          <p:cNvSpPr>
            <a:spLocks noGrp="1"/>
          </p:cNvSpPr>
          <p:nvPr>
            <p:ph type="sldNum" sz="quarter" idx="10"/>
          </p:nvPr>
        </p:nvSpPr>
        <p:spPr/>
        <p:txBody>
          <a:bodyPr/>
          <a:lstStyle/>
          <a:p>
            <a:fld id="{7E5C1A80-5CCC-44DA-A8DC-DA56699B5165}"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4.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6" name="Title 1">
            <a:extLst>
              <a:ext uri="{FF2B5EF4-FFF2-40B4-BE49-F238E27FC236}">
                <a16:creationId xmlns:a16="http://schemas.microsoft.com/office/drawing/2014/main" id="{21CC77EC-D8A8-4159-8546-3811CB4FD639}"/>
              </a:ext>
            </a:extLst>
          </p:cNvPr>
          <p:cNvSpPr>
            <a:spLocks noGrp="1"/>
          </p:cNvSpPr>
          <p:nvPr>
            <p:ph type="title"/>
          </p:nvPr>
        </p:nvSpPr>
        <p:spPr>
          <a:xfrm>
            <a:off x="3717421" y="1187865"/>
            <a:ext cx="3990886" cy="3085032"/>
          </a:xfrm>
        </p:spPr>
        <p:txBody>
          <a:bodyPr/>
          <a:lstStyle>
            <a:lvl1pPr algn="ctr">
              <a:lnSpc>
                <a:spcPct val="100000"/>
              </a:lnSpc>
              <a:defRPr sz="4400">
                <a:solidFill>
                  <a:srgbClr val="286DA6"/>
                </a:solidFill>
              </a:defRPr>
            </a:lvl1pPr>
          </a:lstStyle>
          <a:p>
            <a:r>
              <a:rPr lang="en-US" dirty="0"/>
              <a:t>Click to edit Master title style</a:t>
            </a:r>
            <a:endParaRPr lang="en-GB" dirty="0"/>
          </a:p>
        </p:txBody>
      </p:sp>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FA866BAE-D38F-48BC-BE80-C8E5B8F67E3B}"/>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534808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955080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33764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977788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879379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7101144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33751368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485658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140165080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307748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972095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221"/>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375941079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87692044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0708781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35227043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1357924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49881050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9826104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4048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856506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4845545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2102173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1692887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352291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267149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24236272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13"/>
          <p:cNvPicPr>
            <a:picLocks noChangeAspect="1" noChangeArrowheads="1"/>
          </p:cNvPicPr>
          <p:nvPr/>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1027"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1028"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sp>
        <p:nvSpPr>
          <p:cNvPr id="369678" name="Text Box 14">
            <a:extLst>
              <a:ext uri="{FF2B5EF4-FFF2-40B4-BE49-F238E27FC236}">
                <a16:creationId xmlns:a16="http://schemas.microsoft.com/office/drawing/2014/main" id="{77275881-F467-4DD5-98E8-487738658B0E}"/>
              </a:ext>
            </a:extLst>
          </p:cNvPr>
          <p:cNvSpPr txBox="1">
            <a:spLocks noChangeArrowheads="1"/>
          </p:cNvSpPr>
          <p:nvPr/>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pic>
        <p:nvPicPr>
          <p:cNvPr id="1030"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1031"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EFE9E11B-3A97-4928-B183-7782102F5479}"/>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Tree>
    <p:custDataLst>
      <p:tags r:id="rId16"/>
    </p:custDataLst>
    <p:extLst>
      <p:ext uri="{BB962C8B-B14F-4D97-AF65-F5344CB8AC3E}">
        <p14:creationId xmlns:p14="http://schemas.microsoft.com/office/powerpoint/2010/main" val="1016015701"/>
      </p:ext>
    </p:extLst>
  </p:cSld>
  <p:clrMap bg1="lt1" tx1="dk1" bg2="lt2" tx2="dk2" accent1="accent1" accent2="accent2" accent3="accent3" accent4="accent4" accent5="accent5" accent6="accent6" hlink="hlink" folHlink="folHlink"/>
  <p:sldLayoutIdLst>
    <p:sldLayoutId id="2147485244" r:id="rId1"/>
    <p:sldLayoutId id="2147485245" r:id="rId2"/>
    <p:sldLayoutId id="2147485246" r:id="rId3"/>
    <p:sldLayoutId id="2147485247" r:id="rId4"/>
    <p:sldLayoutId id="2147485248" r:id="rId5"/>
    <p:sldLayoutId id="2147485249" r:id="rId6"/>
    <p:sldLayoutId id="2147485250" r:id="rId7"/>
    <p:sldLayoutId id="2147485251" r:id="rId8"/>
    <p:sldLayoutId id="2147485252" r:id="rId9"/>
    <p:sldLayoutId id="2147485253" r:id="rId10"/>
    <p:sldLayoutId id="2147485254" r:id="rId11"/>
    <p:sldLayoutId id="2147485255" r:id="rId12"/>
    <p:sldLayoutId id="2147485256" r:id="rId13"/>
    <p:sldLayoutId id="214748525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050" name="Picture 13"/>
          <p:cNvPicPr>
            <a:picLocks noChangeAspect="1" noChangeArrowheads="1"/>
          </p:cNvPicPr>
          <p:nvPr/>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2051" name="Text Box 6"/>
          <p:cNvSpPr txBox="1">
            <a:spLocks noChangeArrowheads="1"/>
          </p:cNvSpPr>
          <p:nvPr/>
        </p:nvSpPr>
        <p:spPr bwMode="auto">
          <a:xfrm>
            <a:off x="828675" y="44450"/>
            <a:ext cx="6048375" cy="519113"/>
          </a:xfrm>
          <a:prstGeom prst="rect">
            <a:avLst/>
          </a:prstGeom>
          <a:noFill/>
          <a:ln w="9525">
            <a:noFill/>
            <a:miter lim="800000"/>
            <a:headEnd/>
            <a:tailEnd/>
          </a:ln>
        </p:spPr>
        <p:txBody>
          <a:bodyPr>
            <a:spAutoFit/>
          </a:bodyPr>
          <a:lstStyle/>
          <a:p>
            <a:pPr>
              <a:spcBef>
                <a:spcPct val="50000"/>
              </a:spcBef>
            </a:pPr>
            <a:endParaRPr lang="en-GB" sz="2800" b="1">
              <a:solidFill>
                <a:srgbClr val="5B0091"/>
              </a:solidFill>
              <a:cs typeface="Arial" charset="0"/>
            </a:endParaRPr>
          </a:p>
        </p:txBody>
      </p:sp>
      <p:sp>
        <p:nvSpPr>
          <p:cNvPr id="2052"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2054"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B8E84297-AF36-4EF2-8699-8C45EA657B27}"/>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751B7692-ED58-4E5D-972C-227A346E82E7}"/>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1161227091"/>
      </p:ext>
    </p:extLst>
  </p:cSld>
  <p:clrMap bg1="lt1" tx1="dk1" bg2="lt2" tx2="dk2" accent1="accent1" accent2="accent2" accent3="accent3" accent4="accent4" accent5="accent5" accent6="accent6" hlink="hlink" folHlink="folHlink"/>
  <p:sldLayoutIdLst>
    <p:sldLayoutId id="2147485259" r:id="rId1"/>
    <p:sldLayoutId id="2147485260" r:id="rId2"/>
    <p:sldLayoutId id="2147485261" r:id="rId3"/>
    <p:sldLayoutId id="2147485262" r:id="rId4"/>
    <p:sldLayoutId id="2147485263" r:id="rId5"/>
    <p:sldLayoutId id="2147485264" r:id="rId6"/>
    <p:sldLayoutId id="2147485265" r:id="rId7"/>
    <p:sldLayoutId id="2147485266" r:id="rId8"/>
    <p:sldLayoutId id="2147485267" r:id="rId9"/>
    <p:sldLayoutId id="2147485268" r:id="rId10"/>
    <p:sldLayoutId id="2147485269" r:id="rId11"/>
    <p:sldLayoutId id="214748527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3.xml"/><Relationship Id="rId7" Type="http://schemas.openxmlformats.org/officeDocument/2006/relationships/image" Target="../media/image6.png"/><Relationship Id="rId2" Type="http://schemas.openxmlformats.org/officeDocument/2006/relationships/tags" Target="../tags/tag40.xml"/><Relationship Id="rId1" Type="http://schemas.openxmlformats.org/officeDocument/2006/relationships/vmlDrawing" Target="../drawings/vmlDrawing3.vml"/><Relationship Id="rId6" Type="http://schemas.openxmlformats.org/officeDocument/2006/relationships/image" Target="../media/image21.png"/><Relationship Id="rId11" Type="http://schemas.openxmlformats.org/officeDocument/2006/relationships/image" Target="../media/image13.wmf"/><Relationship Id="rId5" Type="http://schemas.openxmlformats.org/officeDocument/2006/relationships/notesSlide" Target="../notesSlides/notesSlide10.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6.png"/><Relationship Id="rId5" Type="http://schemas.openxmlformats.org/officeDocument/2006/relationships/image" Target="../media/image19.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tags" Target="../tags/tag42.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43.xml"/><Relationship Id="rId6" Type="http://schemas.openxmlformats.org/officeDocument/2006/relationships/image" Target="../media/image6.png"/><Relationship Id="rId5" Type="http://schemas.openxmlformats.org/officeDocument/2006/relationships/image" Target="../media/image23.png"/><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7.xml"/><Relationship Id="rId1" Type="http://schemas.openxmlformats.org/officeDocument/2006/relationships/tags" Target="../tags/tag44.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5.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45.xml"/><Relationship Id="rId6" Type="http://schemas.openxmlformats.org/officeDocument/2006/relationships/image" Target="../media/image19.png"/><Relationship Id="rId5" Type="http://schemas.openxmlformats.org/officeDocument/2006/relationships/image" Target="../media/image8.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6.xml"/><Relationship Id="rId7" Type="http://schemas.openxmlformats.org/officeDocument/2006/relationships/image" Target="../media/image19.png"/><Relationship Id="rId2" Type="http://schemas.openxmlformats.org/officeDocument/2006/relationships/slideLayout" Target="../slideLayouts/slideLayout7.xml"/><Relationship Id="rId1" Type="http://schemas.openxmlformats.org/officeDocument/2006/relationships/tags" Target="../tags/tag46.xml"/><Relationship Id="rId6" Type="http://schemas.openxmlformats.org/officeDocument/2006/relationships/image" Target="../media/image11.png"/><Relationship Id="rId5" Type="http://schemas.openxmlformats.org/officeDocument/2006/relationships/image" Target="../media/image8.png"/><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7.xml"/><Relationship Id="rId1" Type="http://schemas.openxmlformats.org/officeDocument/2006/relationships/tags" Target="../tags/tag47.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tags" Target="../tags/tag48.xml"/><Relationship Id="rId5" Type="http://schemas.openxmlformats.org/officeDocument/2006/relationships/image" Target="../media/image6.png"/><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49.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2.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7.xml"/><Relationship Id="rId1" Type="http://schemas.openxmlformats.org/officeDocument/2006/relationships/tags" Target="../tags/tag50.xml"/><Relationship Id="rId6" Type="http://schemas.openxmlformats.org/officeDocument/2006/relationships/image" Target="../media/image6.png"/><Relationship Id="rId5" Type="http://schemas.openxmlformats.org/officeDocument/2006/relationships/image" Target="../media/image29.png"/><Relationship Id="rId4" Type="http://schemas.openxmlformats.org/officeDocument/2006/relationships/image" Target="../media/image28.png"/></Relationships>
</file>

<file path=ppt/slides/_rels/slide21.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control" Target="../activeX/activeX4.xml"/><Relationship Id="rId7" Type="http://schemas.openxmlformats.org/officeDocument/2006/relationships/image" Target="../media/image15.jpg"/><Relationship Id="rId2" Type="http://schemas.openxmlformats.org/officeDocument/2006/relationships/tags" Target="../tags/tag51.xml"/><Relationship Id="rId1" Type="http://schemas.openxmlformats.org/officeDocument/2006/relationships/vmlDrawing" Target="../drawings/vmlDrawing4.vml"/><Relationship Id="rId6" Type="http://schemas.openxmlformats.org/officeDocument/2006/relationships/image" Target="../media/image14.png"/><Relationship Id="rId5" Type="http://schemas.openxmlformats.org/officeDocument/2006/relationships/notesSlide" Target="../notesSlides/notesSlide21.xml"/><Relationship Id="rId4"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5" Type="http://schemas.openxmlformats.org/officeDocument/2006/relationships/notesSlide" Target="../notesSlides/notesSlide6.xml"/><Relationship Id="rId10" Type="http://schemas.openxmlformats.org/officeDocument/2006/relationships/image" Target="../media/image13.wmf"/><Relationship Id="rId4" Type="http://schemas.openxmlformats.org/officeDocument/2006/relationships/slideLayout" Target="../slideLayouts/slideLayout7.xml"/><Relationship Id="rId9" Type="http://schemas.openxmlformats.org/officeDocument/2006/relationships/image" Target="../media/image15.jpg"/></Relationships>
</file>

<file path=ppt/slides/_rels/slide7.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7.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6.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control" Target="../activeX/activeX2.xml"/><Relationship Id="rId7" Type="http://schemas.openxmlformats.org/officeDocument/2006/relationships/image" Target="../media/image6.png"/><Relationship Id="rId2" Type="http://schemas.openxmlformats.org/officeDocument/2006/relationships/tags" Target="../tags/tag39.xml"/><Relationship Id="rId1" Type="http://schemas.openxmlformats.org/officeDocument/2006/relationships/vmlDrawing" Target="../drawings/vmlDrawing2.vml"/><Relationship Id="rId6" Type="http://schemas.openxmlformats.org/officeDocument/2006/relationships/image" Target="../media/image21.png"/><Relationship Id="rId11" Type="http://schemas.openxmlformats.org/officeDocument/2006/relationships/image" Target="../media/image13.wmf"/><Relationship Id="rId5" Type="http://schemas.openxmlformats.org/officeDocument/2006/relationships/notesSlide" Target="../notesSlides/notesSlide9.xml"/><Relationship Id="rId10" Type="http://schemas.openxmlformats.org/officeDocument/2006/relationships/image" Target="../media/image15.jpg"/><Relationship Id="rId4" Type="http://schemas.openxmlformats.org/officeDocument/2006/relationships/slideLayout" Target="../slideLayouts/slideLayout7.xml"/><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5C604855-C4EC-4A40-A5CA-35C956783CA9}"/>
              </a:ext>
            </a:extLst>
          </p:cNvPr>
          <p:cNvSpPr>
            <a:spLocks noGrp="1"/>
          </p:cNvSpPr>
          <p:nvPr>
            <p:ph type="title"/>
          </p:nvPr>
        </p:nvSpPr>
        <p:spPr/>
        <p:txBody>
          <a:bodyPr/>
          <a:lstStyle/>
          <a:p>
            <a:r>
              <a:rPr lang="en-GB" altLang="en-US" dirty="0"/>
              <a:t>Magnetism</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11">
            <a:extLst>
              <a:ext uri="{FF2B5EF4-FFF2-40B4-BE49-F238E27FC236}">
                <a16:creationId xmlns:a16="http://schemas.microsoft.com/office/drawing/2014/main" id="{7652148D-83E1-491F-BD08-C568806B3AB1}"/>
              </a:ext>
            </a:extLst>
          </p:cNvPr>
          <p:cNvSpPr>
            <a:spLocks noGrp="1" noChangeArrowheads="1"/>
          </p:cNvSpPr>
          <p:nvPr>
            <p:ph type="title"/>
          </p:nvPr>
        </p:nvSpPr>
        <p:spPr/>
        <p:txBody>
          <a:bodyPr/>
          <a:lstStyle/>
          <a:p>
            <a:pPr eaLnBrk="1" hangingPunct="1"/>
            <a:r>
              <a:rPr lang="en-GB" altLang="en-US" dirty="0"/>
              <a:t>Investigating magnetic fields</a:t>
            </a:r>
          </a:p>
        </p:txBody>
      </p:sp>
      <p:pic>
        <p:nvPicPr>
          <p:cNvPr id="2054" name="Picture 4" descr="exp_icon">
            <a:extLst>
              <a:ext uri="{FF2B5EF4-FFF2-40B4-BE49-F238E27FC236}">
                <a16:creationId xmlns:a16="http://schemas.microsoft.com/office/drawing/2014/main" id="{0CFA6399-A28A-41DC-A494-81C461054ED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55779"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6F277653-FF60-4ED8-AFBC-BAD3ACEA5544}"/>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1EB678E3-6FCE-428C-B5B9-75F74C1E9998}"/>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89C5A7E1-DA0B-43B1-999C-E093EF8F4CF4}"/>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8404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9"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25B96BC-CAD6-4A9D-8D87-6DBF3C8D9E19}"/>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027ECBE-4F78-4C5E-9E95-4BC1091B6DE8}"/>
              </a:ext>
            </a:extLst>
          </p:cNvPr>
          <p:cNvSpPr>
            <a:spLocks noGrp="1" noChangeArrowheads="1"/>
          </p:cNvSpPr>
          <p:nvPr>
            <p:ph type="title"/>
          </p:nvPr>
        </p:nvSpPr>
        <p:spPr/>
        <p:txBody>
          <a:bodyPr/>
          <a:lstStyle/>
          <a:p>
            <a:pPr eaLnBrk="1" hangingPunct="1"/>
            <a:r>
              <a:rPr lang="en-GB" altLang="en-US"/>
              <a:t>Viewing magnetic fields: N poles together</a:t>
            </a:r>
          </a:p>
        </p:txBody>
      </p:sp>
      <p:sp>
        <p:nvSpPr>
          <p:cNvPr id="23555" name="Text Box 4">
            <a:extLst>
              <a:ext uri="{FF2B5EF4-FFF2-40B4-BE49-F238E27FC236}">
                <a16:creationId xmlns:a16="http://schemas.microsoft.com/office/drawing/2014/main" id="{4EEE9021-F3A9-4C6F-BD52-4EA88224C555}"/>
              </a:ext>
            </a:extLst>
          </p:cNvPr>
          <p:cNvSpPr txBox="1">
            <a:spLocks noChangeArrowheads="1"/>
          </p:cNvSpPr>
          <p:nvPr/>
        </p:nvSpPr>
        <p:spPr bwMode="auto">
          <a:xfrm>
            <a:off x="347663" y="788988"/>
            <a:ext cx="81089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t>Bring the north poles of two bar magnets together.</a:t>
            </a:r>
            <a:endParaRPr lang="en-GB" altLang="en-US"/>
          </a:p>
        </p:txBody>
      </p:sp>
      <p:sp>
        <p:nvSpPr>
          <p:cNvPr id="141317" name="Text Box 5">
            <a:extLst>
              <a:ext uri="{FF2B5EF4-FFF2-40B4-BE49-F238E27FC236}">
                <a16:creationId xmlns:a16="http://schemas.microsoft.com/office/drawing/2014/main" id="{CC6D7832-56D1-4494-AC18-3F020E9CDF5B}"/>
              </a:ext>
            </a:extLst>
          </p:cNvPr>
          <p:cNvSpPr txBox="1">
            <a:spLocks noChangeArrowheads="1"/>
          </p:cNvSpPr>
          <p:nvPr/>
        </p:nvSpPr>
        <p:spPr bwMode="auto">
          <a:xfrm>
            <a:off x="347663" y="2681288"/>
            <a:ext cx="4421187"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to the magnets?</a:t>
            </a:r>
          </a:p>
        </p:txBody>
      </p:sp>
      <p:pic>
        <p:nvPicPr>
          <p:cNvPr id="141322" name="Picture 10" descr="magnet (reversed)">
            <a:extLst>
              <a:ext uri="{FF2B5EF4-FFF2-40B4-BE49-F238E27FC236}">
                <a16:creationId xmlns:a16="http://schemas.microsoft.com/office/drawing/2014/main" id="{A03AC1E2-A94B-498B-939D-ADE290B437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32338" y="1585913"/>
            <a:ext cx="3760787"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1323" name="Picture 11" descr="magnet">
            <a:extLst>
              <a:ext uri="{FF2B5EF4-FFF2-40B4-BE49-F238E27FC236}">
                <a16:creationId xmlns:a16="http://schemas.microsoft.com/office/drawing/2014/main" id="{876751F4-B7FB-46F0-9BC5-CA308B290A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50875" y="1585913"/>
            <a:ext cx="3757613"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1325" name="Text Box 131">
            <a:extLst>
              <a:ext uri="{FF2B5EF4-FFF2-40B4-BE49-F238E27FC236}">
                <a16:creationId xmlns:a16="http://schemas.microsoft.com/office/drawing/2014/main" id="{19F546EC-9844-45B3-A23B-D10D7DCFAE28}"/>
              </a:ext>
            </a:extLst>
          </p:cNvPr>
          <p:cNvSpPr txBox="1">
            <a:spLocks noChangeArrowheads="1"/>
          </p:cNvSpPr>
          <p:nvPr/>
        </p:nvSpPr>
        <p:spPr bwMode="auto">
          <a:xfrm>
            <a:off x="347663" y="3467100"/>
            <a:ext cx="82105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Next, bring the two north poles as close to each other as possible and place a piece of paper on top of the magnets.</a:t>
            </a:r>
            <a:endParaRPr lang="en-GB" altLang="en-US"/>
          </a:p>
        </p:txBody>
      </p:sp>
      <p:sp>
        <p:nvSpPr>
          <p:cNvPr id="11" name="Simplified Text Shape 1">
            <a:extLst>
              <a:ext uri="{FF2B5EF4-FFF2-40B4-BE49-F238E27FC236}">
                <a16:creationId xmlns:a16="http://schemas.microsoft.com/office/drawing/2014/main" id="{5F980B39-08B2-450B-8796-B01FC7E13D3B}"/>
              </a:ext>
            </a:extLst>
          </p:cNvPr>
          <p:cNvSpPr txBox="1">
            <a:spLocks noChangeArrowheads="1"/>
          </p:cNvSpPr>
          <p:nvPr/>
        </p:nvSpPr>
        <p:spPr bwMode="auto">
          <a:xfrm>
            <a:off x="900113" y="4618038"/>
            <a:ext cx="6546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pPr>
            <a:r>
              <a:rPr lang="en-US" altLang="en-US">
                <a:solidFill>
                  <a:srgbClr val="010066"/>
                </a:solidFill>
              </a:rPr>
              <a:t>Carefully scatter iron filings onto the paper. </a:t>
            </a:r>
            <a:endParaRPr lang="en-GB" altLang="en-US"/>
          </a:p>
        </p:txBody>
      </p:sp>
      <p:sp>
        <p:nvSpPr>
          <p:cNvPr id="13" name="Simplified Text Shape 2">
            <a:extLst>
              <a:ext uri="{FF2B5EF4-FFF2-40B4-BE49-F238E27FC236}">
                <a16:creationId xmlns:a16="http://schemas.microsoft.com/office/drawing/2014/main" id="{998296B0-744B-44BD-BEE2-1C7847F49E2F}"/>
              </a:ext>
            </a:extLst>
          </p:cNvPr>
          <p:cNvSpPr txBox="1">
            <a:spLocks noChangeArrowheads="1"/>
          </p:cNvSpPr>
          <p:nvPr/>
        </p:nvSpPr>
        <p:spPr bwMode="auto">
          <a:xfrm>
            <a:off x="900113" y="5408613"/>
            <a:ext cx="65468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pPr>
            <a:r>
              <a:rPr lang="en-US" altLang="en-US">
                <a:solidFill>
                  <a:srgbClr val="010066"/>
                </a:solidFill>
              </a:rPr>
              <a:t>Draw the pattern created by the iron filings.</a:t>
            </a:r>
            <a:endParaRPr lang="en-GB" altLang="en-US"/>
          </a:p>
        </p:txBody>
      </p:sp>
      <p:sp>
        <p:nvSpPr>
          <p:cNvPr id="12" name="TextBox 11">
            <a:extLst>
              <a:ext uri="{FF2B5EF4-FFF2-40B4-BE49-F238E27FC236}">
                <a16:creationId xmlns:a16="http://schemas.microsoft.com/office/drawing/2014/main" id="{DA7B2A5E-3B7D-45E7-BF3E-D20F2E4D98C5}"/>
              </a:ext>
            </a:extLst>
          </p:cNvPr>
          <p:cNvSpPr txBox="1">
            <a:spLocks noChangeArrowheads="1"/>
          </p:cNvSpPr>
          <p:nvPr/>
        </p:nvSpPr>
        <p:spPr bwMode="auto">
          <a:xfrm>
            <a:off x="358775" y="4627563"/>
            <a:ext cx="774700"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a:t>
            </a:r>
          </a:p>
        </p:txBody>
      </p:sp>
      <p:sp>
        <p:nvSpPr>
          <p:cNvPr id="14" name="TextBox 13">
            <a:extLst>
              <a:ext uri="{FF2B5EF4-FFF2-40B4-BE49-F238E27FC236}">
                <a16:creationId xmlns:a16="http://schemas.microsoft.com/office/drawing/2014/main" id="{FCA188DE-4F3A-423D-A40D-73BF8FEC3BCE}"/>
              </a:ext>
            </a:extLst>
          </p:cNvPr>
          <p:cNvSpPr txBox="1">
            <a:spLocks noChangeArrowheads="1"/>
          </p:cNvSpPr>
          <p:nvPr/>
        </p:nvSpPr>
        <p:spPr bwMode="auto">
          <a:xfrm>
            <a:off x="358775" y="5413375"/>
            <a:ext cx="90328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a:t>
            </a:r>
          </a:p>
        </p:txBody>
      </p:sp>
      <p:pic>
        <p:nvPicPr>
          <p:cNvPr id="15" name="Picture 14">
            <a:extLst>
              <a:ext uri="{FF2B5EF4-FFF2-40B4-BE49-F238E27FC236}">
                <a16:creationId xmlns:a16="http://schemas.microsoft.com/office/drawing/2014/main" id="{3783A31B-07A8-4B3D-A558-A105FD64DB9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15">
            <a:extLst>
              <a:ext uri="{FF2B5EF4-FFF2-40B4-BE49-F238E27FC236}">
                <a16:creationId xmlns:a16="http://schemas.microsoft.com/office/drawing/2014/main" id="{4B6AB360-83D2-421E-8B15-A8926F7AD8B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13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132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1317"/>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1325"/>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3">
                                            <p:txEl>
                                              <p:pRg st="0" end="0"/>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17" grpId="0" animBg="1"/>
      <p:bldP spid="141325" grpId="0"/>
      <p:bldP spid="12"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9F33BD4B-F2FE-4654-869C-C734AA4F5059}"/>
              </a:ext>
            </a:extLst>
          </p:cNvPr>
          <p:cNvSpPr>
            <a:spLocks noGrp="1" noChangeArrowheads="1"/>
          </p:cNvSpPr>
          <p:nvPr>
            <p:ph type="title"/>
          </p:nvPr>
        </p:nvSpPr>
        <p:spPr/>
        <p:txBody>
          <a:bodyPr/>
          <a:lstStyle/>
          <a:p>
            <a:pPr eaLnBrk="1" hangingPunct="1"/>
            <a:r>
              <a:rPr lang="en-GB" altLang="en-US"/>
              <a:t>Magnetic field pattern: N poles together</a:t>
            </a:r>
          </a:p>
        </p:txBody>
      </p:sp>
      <p:sp>
        <p:nvSpPr>
          <p:cNvPr id="24579" name="Text Box 4">
            <a:extLst>
              <a:ext uri="{FF2B5EF4-FFF2-40B4-BE49-F238E27FC236}">
                <a16:creationId xmlns:a16="http://schemas.microsoft.com/office/drawing/2014/main" id="{7DCE989B-41D7-4BE8-B658-3E628CB86679}"/>
              </a:ext>
            </a:extLst>
          </p:cNvPr>
          <p:cNvSpPr txBox="1">
            <a:spLocks noChangeArrowheads="1"/>
          </p:cNvSpPr>
          <p:nvPr/>
        </p:nvSpPr>
        <p:spPr bwMode="auto">
          <a:xfrm>
            <a:off x="347663" y="788988"/>
            <a:ext cx="8108950"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What do you notice about the pattern of the lines of force in the region between the two north poles?</a:t>
            </a:r>
          </a:p>
        </p:txBody>
      </p:sp>
      <p:pic>
        <p:nvPicPr>
          <p:cNvPr id="24581" name="Picture 8" descr="MagnetsNN.png">
            <a:extLst>
              <a:ext uri="{FF2B5EF4-FFF2-40B4-BE49-F238E27FC236}">
                <a16:creationId xmlns:a16="http://schemas.microsoft.com/office/drawing/2014/main" id="{8A4050EE-9FB6-47F5-B870-3836CBBDC27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60350" y="2097088"/>
            <a:ext cx="8721725" cy="3136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D387287A-69F9-46E3-A179-C7C9F8F0349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7" name="Picture 6">
            <a:extLst>
              <a:ext uri="{FF2B5EF4-FFF2-40B4-BE49-F238E27FC236}">
                <a16:creationId xmlns:a16="http://schemas.microsoft.com/office/drawing/2014/main" id="{2F6FAADD-5310-4C10-96C4-8A8C96A96DB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04D32930-B5FE-4DF4-84E1-BAFA2A8894F9}"/>
              </a:ext>
            </a:extLst>
          </p:cNvPr>
          <p:cNvSpPr>
            <a:spLocks noGrp="1" noChangeArrowheads="1"/>
          </p:cNvSpPr>
          <p:nvPr>
            <p:ph type="title"/>
          </p:nvPr>
        </p:nvSpPr>
        <p:spPr/>
        <p:txBody>
          <a:bodyPr/>
          <a:lstStyle/>
          <a:p>
            <a:pPr eaLnBrk="1" hangingPunct="1"/>
            <a:r>
              <a:rPr lang="en-GB" altLang="en-US" sz="2600"/>
              <a:t>Viewing magnetic fields: N and S poles together</a:t>
            </a:r>
          </a:p>
        </p:txBody>
      </p:sp>
      <p:sp>
        <p:nvSpPr>
          <p:cNvPr id="25603" name="Text Box 4">
            <a:extLst>
              <a:ext uri="{FF2B5EF4-FFF2-40B4-BE49-F238E27FC236}">
                <a16:creationId xmlns:a16="http://schemas.microsoft.com/office/drawing/2014/main" id="{A34E2FAB-597F-4158-BB21-0A7C289A4FB2}"/>
              </a:ext>
            </a:extLst>
          </p:cNvPr>
          <p:cNvSpPr txBox="1">
            <a:spLocks noChangeArrowheads="1"/>
          </p:cNvSpPr>
          <p:nvPr/>
        </p:nvSpPr>
        <p:spPr bwMode="auto">
          <a:xfrm>
            <a:off x="347663" y="788988"/>
            <a:ext cx="8607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Bring the north and south poles of two bar magnets together.</a:t>
            </a:r>
            <a:endParaRPr lang="en-GB" altLang="en-US">
              <a:solidFill>
                <a:srgbClr val="010066"/>
              </a:solidFill>
            </a:endParaRPr>
          </a:p>
        </p:txBody>
      </p:sp>
      <p:sp>
        <p:nvSpPr>
          <p:cNvPr id="143365" name="Text Box 5">
            <a:extLst>
              <a:ext uri="{FF2B5EF4-FFF2-40B4-BE49-F238E27FC236}">
                <a16:creationId xmlns:a16="http://schemas.microsoft.com/office/drawing/2014/main" id="{55C3FE2B-DC3A-4732-8A16-38F119CA4635}"/>
              </a:ext>
            </a:extLst>
          </p:cNvPr>
          <p:cNvSpPr txBox="1">
            <a:spLocks noChangeArrowheads="1"/>
          </p:cNvSpPr>
          <p:nvPr/>
        </p:nvSpPr>
        <p:spPr bwMode="auto">
          <a:xfrm>
            <a:off x="347663" y="2709863"/>
            <a:ext cx="4421187" cy="45720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happens to the magnets?</a:t>
            </a:r>
          </a:p>
        </p:txBody>
      </p:sp>
      <p:pic>
        <p:nvPicPr>
          <p:cNvPr id="143367" name="Picture 7" descr="magnet">
            <a:extLst>
              <a:ext uri="{FF2B5EF4-FFF2-40B4-BE49-F238E27FC236}">
                <a16:creationId xmlns:a16="http://schemas.microsoft.com/office/drawing/2014/main" id="{B6D3EBF3-430D-4703-915B-CEC666E8DB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0875" y="1600200"/>
            <a:ext cx="3757613"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68" name="Text Box 8">
            <a:extLst>
              <a:ext uri="{FF2B5EF4-FFF2-40B4-BE49-F238E27FC236}">
                <a16:creationId xmlns:a16="http://schemas.microsoft.com/office/drawing/2014/main" id="{CDD38BC1-0413-4E5D-A368-2F555A2FFCF7}"/>
              </a:ext>
            </a:extLst>
          </p:cNvPr>
          <p:cNvSpPr txBox="1">
            <a:spLocks noChangeArrowheads="1"/>
          </p:cNvSpPr>
          <p:nvPr/>
        </p:nvSpPr>
        <p:spPr bwMode="auto">
          <a:xfrm>
            <a:off x="347663" y="3511550"/>
            <a:ext cx="858043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Next, put the north and south poles close to each other, without letting them touch, and place a piece of paper on top.</a:t>
            </a:r>
          </a:p>
        </p:txBody>
      </p:sp>
      <p:pic>
        <p:nvPicPr>
          <p:cNvPr id="143371" name="Picture 11" descr="magnet (1)">
            <a:extLst>
              <a:ext uri="{FF2B5EF4-FFF2-40B4-BE49-F238E27FC236}">
                <a16:creationId xmlns:a16="http://schemas.microsoft.com/office/drawing/2014/main" id="{7BFA0CD8-0534-45F1-82C1-7CC2FBA5A6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21225" y="1597025"/>
            <a:ext cx="37719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Simplified Text Shape 1">
            <a:extLst>
              <a:ext uri="{FF2B5EF4-FFF2-40B4-BE49-F238E27FC236}">
                <a16:creationId xmlns:a16="http://schemas.microsoft.com/office/drawing/2014/main" id="{6C7D7F4B-6ABF-4701-B8F4-1D435E46B17A}"/>
              </a:ext>
            </a:extLst>
          </p:cNvPr>
          <p:cNvSpPr txBox="1">
            <a:spLocks noChangeArrowheads="1"/>
          </p:cNvSpPr>
          <p:nvPr/>
        </p:nvSpPr>
        <p:spPr bwMode="auto">
          <a:xfrm>
            <a:off x="747713" y="4676775"/>
            <a:ext cx="61468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pPr>
            <a:r>
              <a:rPr lang="en-US" altLang="en-US">
                <a:solidFill>
                  <a:srgbClr val="010066"/>
                </a:solidFill>
              </a:rPr>
              <a:t>Carefully scatter iron filings onto the paper.</a:t>
            </a:r>
            <a:endParaRPr lang="en-GB" altLang="en-US"/>
          </a:p>
        </p:txBody>
      </p:sp>
      <p:sp>
        <p:nvSpPr>
          <p:cNvPr id="13" name="Simplified Text Shape 2">
            <a:extLst>
              <a:ext uri="{FF2B5EF4-FFF2-40B4-BE49-F238E27FC236}">
                <a16:creationId xmlns:a16="http://schemas.microsoft.com/office/drawing/2014/main" id="{A66B9212-FD2C-4078-BD45-C96519DA602D}"/>
              </a:ext>
            </a:extLst>
          </p:cNvPr>
          <p:cNvSpPr txBox="1">
            <a:spLocks noChangeArrowheads="1"/>
          </p:cNvSpPr>
          <p:nvPr/>
        </p:nvSpPr>
        <p:spPr bwMode="auto">
          <a:xfrm>
            <a:off x="747713" y="5470525"/>
            <a:ext cx="61356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286DA6"/>
              </a:buClr>
            </a:pPr>
            <a:r>
              <a:rPr lang="en-US" altLang="en-US">
                <a:solidFill>
                  <a:srgbClr val="010066"/>
                </a:solidFill>
              </a:rPr>
              <a:t>Draw the pattern created by the iron filings.</a:t>
            </a:r>
            <a:endParaRPr lang="en-GB" altLang="en-US"/>
          </a:p>
        </p:txBody>
      </p:sp>
      <p:sp>
        <p:nvSpPr>
          <p:cNvPr id="12" name="TextBox 11">
            <a:extLst>
              <a:ext uri="{FF2B5EF4-FFF2-40B4-BE49-F238E27FC236}">
                <a16:creationId xmlns:a16="http://schemas.microsoft.com/office/drawing/2014/main" id="{48220883-0CBD-424E-AA6B-687FA0AFDACB}"/>
              </a:ext>
            </a:extLst>
          </p:cNvPr>
          <p:cNvSpPr txBox="1">
            <a:spLocks noChangeArrowheads="1"/>
          </p:cNvSpPr>
          <p:nvPr/>
        </p:nvSpPr>
        <p:spPr bwMode="auto">
          <a:xfrm>
            <a:off x="358775" y="4676775"/>
            <a:ext cx="579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1.</a:t>
            </a:r>
          </a:p>
        </p:txBody>
      </p:sp>
      <p:sp>
        <p:nvSpPr>
          <p:cNvPr id="14" name="TextBox 13">
            <a:extLst>
              <a:ext uri="{FF2B5EF4-FFF2-40B4-BE49-F238E27FC236}">
                <a16:creationId xmlns:a16="http://schemas.microsoft.com/office/drawing/2014/main" id="{A4DB349C-3582-4527-BCC7-785E38F4BC5A}"/>
              </a:ext>
            </a:extLst>
          </p:cNvPr>
          <p:cNvSpPr txBox="1">
            <a:spLocks noChangeArrowheads="1"/>
          </p:cNvSpPr>
          <p:nvPr/>
        </p:nvSpPr>
        <p:spPr bwMode="auto">
          <a:xfrm>
            <a:off x="358775" y="5470525"/>
            <a:ext cx="5794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2.</a:t>
            </a:r>
          </a:p>
        </p:txBody>
      </p:sp>
      <p:pic>
        <p:nvPicPr>
          <p:cNvPr id="15" name="Picture 14">
            <a:extLst>
              <a:ext uri="{FF2B5EF4-FFF2-40B4-BE49-F238E27FC236}">
                <a16:creationId xmlns:a16="http://schemas.microsoft.com/office/drawing/2014/main" id="{02AA225B-93C2-46A1-B11B-D2718848979A}"/>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6" name="Picture 15">
            <a:extLst>
              <a:ext uri="{FF2B5EF4-FFF2-40B4-BE49-F238E27FC236}">
                <a16:creationId xmlns:a16="http://schemas.microsoft.com/office/drawing/2014/main" id="{BA3623BE-3C8B-4AD5-9627-FFAA7B0B61B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336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43371"/>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336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43368"/>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11">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3">
                                            <p:txEl>
                                              <p:pRg st="0" end="0"/>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4"/>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65" grpId="0" animBg="1"/>
      <p:bldP spid="143368" grpId="0"/>
      <p:bldP spid="12" grpId="0"/>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BF2A8C04-955C-46DF-B8FE-9DFEB09A7E1B}"/>
              </a:ext>
            </a:extLst>
          </p:cNvPr>
          <p:cNvSpPr>
            <a:spLocks noGrp="1" noChangeArrowheads="1"/>
          </p:cNvSpPr>
          <p:nvPr>
            <p:ph type="title"/>
          </p:nvPr>
        </p:nvSpPr>
        <p:spPr/>
        <p:txBody>
          <a:bodyPr/>
          <a:lstStyle/>
          <a:p>
            <a:pPr eaLnBrk="1" hangingPunct="1"/>
            <a:r>
              <a:rPr lang="en-GB" altLang="en-US" sz="2600"/>
              <a:t>Magnetic field pattern: N and S poles together</a:t>
            </a:r>
          </a:p>
        </p:txBody>
      </p:sp>
      <p:sp>
        <p:nvSpPr>
          <p:cNvPr id="26627" name="Text Box 4">
            <a:extLst>
              <a:ext uri="{FF2B5EF4-FFF2-40B4-BE49-F238E27FC236}">
                <a16:creationId xmlns:a16="http://schemas.microsoft.com/office/drawing/2014/main" id="{CC3F3325-076B-4639-A004-9EC64C6A068B}"/>
              </a:ext>
            </a:extLst>
          </p:cNvPr>
          <p:cNvSpPr txBox="1">
            <a:spLocks noChangeArrowheads="1"/>
          </p:cNvSpPr>
          <p:nvPr/>
        </p:nvSpPr>
        <p:spPr bwMode="auto">
          <a:xfrm>
            <a:off x="347663" y="788988"/>
            <a:ext cx="8108950"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What do you notice about the pattern of the lines of force in the region between the north and south poles?</a:t>
            </a:r>
          </a:p>
        </p:txBody>
      </p:sp>
      <p:sp>
        <p:nvSpPr>
          <p:cNvPr id="144389" name="Text Box 5">
            <a:extLst>
              <a:ext uri="{FF2B5EF4-FFF2-40B4-BE49-F238E27FC236}">
                <a16:creationId xmlns:a16="http://schemas.microsoft.com/office/drawing/2014/main" id="{314DF638-88B3-461C-AAAA-EB33C69118FF}"/>
              </a:ext>
            </a:extLst>
          </p:cNvPr>
          <p:cNvSpPr txBox="1">
            <a:spLocks noChangeArrowheads="1"/>
          </p:cNvSpPr>
          <p:nvPr/>
        </p:nvSpPr>
        <p:spPr bwMode="auto">
          <a:xfrm>
            <a:off x="347663" y="5265738"/>
            <a:ext cx="7829550" cy="82232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How does this pattern compare with the pattern between the two north poles?</a:t>
            </a:r>
            <a:endParaRPr lang="en-GB" altLang="en-US"/>
          </a:p>
        </p:txBody>
      </p:sp>
      <p:pic>
        <p:nvPicPr>
          <p:cNvPr id="26630" name="Picture 9" descr="MagnetsNS.png">
            <a:extLst>
              <a:ext uri="{FF2B5EF4-FFF2-40B4-BE49-F238E27FC236}">
                <a16:creationId xmlns:a16="http://schemas.microsoft.com/office/drawing/2014/main" id="{F818FC9D-1BC0-46B7-BDC6-BA3ADE5C56A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6225" y="1881188"/>
            <a:ext cx="8737600" cy="312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BB218041-877E-43F6-8E2C-FE241991E71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7">
            <a:extLst>
              <a:ext uri="{FF2B5EF4-FFF2-40B4-BE49-F238E27FC236}">
                <a16:creationId xmlns:a16="http://schemas.microsoft.com/office/drawing/2014/main" id="{BD6471C0-BAE7-4D33-9D3A-92BF3AF0387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438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438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F13369-DBC4-4368-B432-0844CFB819F9}"/>
              </a:ext>
            </a:extLst>
          </p:cNvPr>
          <p:cNvSpPr>
            <a:spLocks noGrp="1"/>
          </p:cNvSpPr>
          <p:nvPr>
            <p:ph type="title"/>
          </p:nvPr>
        </p:nvSpPr>
        <p:spPr/>
        <p:txBody>
          <a:bodyPr/>
          <a:lstStyle/>
          <a:p>
            <a:r>
              <a:rPr lang="en-US" dirty="0"/>
              <a:t>Energy in magnetic fields</a:t>
            </a:r>
          </a:p>
        </p:txBody>
      </p:sp>
      <p:pic>
        <p:nvPicPr>
          <p:cNvPr id="5" name="Picture 4">
            <a:extLst>
              <a:ext uri="{FF2B5EF4-FFF2-40B4-BE49-F238E27FC236}">
                <a16:creationId xmlns:a16="http://schemas.microsoft.com/office/drawing/2014/main" id="{B40A9EB6-4244-4398-82DD-350233EBCB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Text Box 12">
            <a:extLst>
              <a:ext uri="{FF2B5EF4-FFF2-40B4-BE49-F238E27FC236}">
                <a16:creationId xmlns:a16="http://schemas.microsoft.com/office/drawing/2014/main" id="{AB950352-A321-407F-B81F-2CCA29D3834B}"/>
              </a:ext>
            </a:extLst>
          </p:cNvPr>
          <p:cNvSpPr txBox="1">
            <a:spLocks noChangeArrowheads="1"/>
          </p:cNvSpPr>
          <p:nvPr/>
        </p:nvSpPr>
        <p:spPr bwMode="auto">
          <a:xfrm>
            <a:off x="354012" y="784225"/>
            <a:ext cx="878998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Just as energy is stored in gravitational fields, energy is stored in magnetic fields. The energy stored in a field between two magnets depends on the relative positions of the magnets. </a:t>
            </a:r>
            <a:br>
              <a:rPr lang="en-GB" altLang="en-US" dirty="0"/>
            </a:br>
            <a:r>
              <a:rPr lang="en-GB" altLang="en-US" dirty="0"/>
              <a:t>We call this energy </a:t>
            </a:r>
            <a:r>
              <a:rPr lang="en-GB" altLang="en-US" b="1" dirty="0">
                <a:solidFill>
                  <a:srgbClr val="286DA6"/>
                </a:solidFill>
              </a:rPr>
              <a:t>magnetic potential energy</a:t>
            </a:r>
            <a:r>
              <a:rPr lang="en-GB" altLang="en-US" dirty="0"/>
              <a:t>.</a:t>
            </a:r>
          </a:p>
        </p:txBody>
      </p:sp>
      <p:sp>
        <p:nvSpPr>
          <p:cNvPr id="7" name="Rectangle 6">
            <a:extLst>
              <a:ext uri="{FF2B5EF4-FFF2-40B4-BE49-F238E27FC236}">
                <a16:creationId xmlns:a16="http://schemas.microsoft.com/office/drawing/2014/main" id="{31968869-7FE0-4E36-A11B-2177FFB5B7BE}"/>
              </a:ext>
            </a:extLst>
          </p:cNvPr>
          <p:cNvSpPr>
            <a:spLocks noChangeArrowheads="1"/>
          </p:cNvSpPr>
          <p:nvPr/>
        </p:nvSpPr>
        <p:spPr bwMode="auto">
          <a:xfrm>
            <a:off x="354012" y="2688419"/>
            <a:ext cx="86217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t>
            </a:r>
            <a:r>
              <a:rPr lang="en-GB" altLang="en-US" b="1" dirty="0"/>
              <a:t>unlike</a:t>
            </a:r>
            <a:r>
              <a:rPr lang="en-GB" altLang="en-US" dirty="0"/>
              <a:t> poles face each other, magnetic potential energy </a:t>
            </a:r>
            <a:r>
              <a:rPr lang="en-GB" altLang="en-US" b="1" dirty="0"/>
              <a:t>increases</a:t>
            </a:r>
            <a:r>
              <a:rPr lang="en-GB" altLang="en-US" dirty="0"/>
              <a:t> as the distance between the poles increases.</a:t>
            </a:r>
          </a:p>
        </p:txBody>
      </p:sp>
      <p:pic>
        <p:nvPicPr>
          <p:cNvPr id="8" name="Picture 9" descr="notes_icon">
            <a:extLst>
              <a:ext uri="{FF2B5EF4-FFF2-40B4-BE49-F238E27FC236}">
                <a16:creationId xmlns:a16="http://schemas.microsoft.com/office/drawing/2014/main" id="{8619F33B-C58E-43B2-BF8F-D99E2B0CC97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9" name="Rectangle 8">
            <a:extLst>
              <a:ext uri="{FF2B5EF4-FFF2-40B4-BE49-F238E27FC236}">
                <a16:creationId xmlns:a16="http://schemas.microsoft.com/office/drawing/2014/main" id="{CF0BE46A-CBD0-49A4-91A8-5D74A7105C32}"/>
              </a:ext>
            </a:extLst>
          </p:cNvPr>
          <p:cNvSpPr>
            <a:spLocks noChangeArrowheads="1"/>
          </p:cNvSpPr>
          <p:nvPr/>
        </p:nvSpPr>
        <p:spPr bwMode="auto">
          <a:xfrm>
            <a:off x="354013" y="4955247"/>
            <a:ext cx="862171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unlike poles are held apart and then released, the magnets will move </a:t>
            </a:r>
            <a:r>
              <a:rPr lang="en-GB" altLang="en-US" b="1" dirty="0"/>
              <a:t>toward</a:t>
            </a:r>
            <a:r>
              <a:rPr lang="en-GB" altLang="en-US" dirty="0"/>
              <a:t> each other. Energy is transferred from the magnetic field to kinetic energy in the magnets.</a:t>
            </a:r>
          </a:p>
        </p:txBody>
      </p:sp>
      <p:pic>
        <p:nvPicPr>
          <p:cNvPr id="10" name="Picture 7" descr="magnet">
            <a:extLst>
              <a:ext uri="{FF2B5EF4-FFF2-40B4-BE49-F238E27FC236}">
                <a16:creationId xmlns:a16="http://schemas.microsoft.com/office/drawing/2014/main" id="{CD50C6FA-3B40-4CE5-B976-80C58449179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6425" y="3858606"/>
            <a:ext cx="3757613" cy="766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1" descr="magnet (1)">
            <a:extLst>
              <a:ext uri="{FF2B5EF4-FFF2-40B4-BE49-F238E27FC236}">
                <a16:creationId xmlns:a16="http://schemas.microsoft.com/office/drawing/2014/main" id="{161AE3C4-362A-40F7-8D85-3C10BABE14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76775" y="3857018"/>
            <a:ext cx="37719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9">
            <a:extLst>
              <a:ext uri="{FF2B5EF4-FFF2-40B4-BE49-F238E27FC236}">
                <a16:creationId xmlns:a16="http://schemas.microsoft.com/office/drawing/2014/main" id="{18427836-2ACF-4780-AAE0-90C76E8B499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346588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F13369-DBC4-4368-B432-0844CFB819F9}"/>
              </a:ext>
            </a:extLst>
          </p:cNvPr>
          <p:cNvSpPr>
            <a:spLocks noGrp="1"/>
          </p:cNvSpPr>
          <p:nvPr>
            <p:ph type="title"/>
          </p:nvPr>
        </p:nvSpPr>
        <p:spPr/>
        <p:txBody>
          <a:bodyPr/>
          <a:lstStyle/>
          <a:p>
            <a:r>
              <a:rPr lang="en-US" dirty="0"/>
              <a:t>Energy in repelling magnets</a:t>
            </a:r>
          </a:p>
        </p:txBody>
      </p:sp>
      <p:pic>
        <p:nvPicPr>
          <p:cNvPr id="5" name="Picture 4">
            <a:extLst>
              <a:ext uri="{FF2B5EF4-FFF2-40B4-BE49-F238E27FC236}">
                <a16:creationId xmlns:a16="http://schemas.microsoft.com/office/drawing/2014/main" id="{B40A9EB6-4244-4398-82DD-350233EBCB6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
        <p:nvSpPr>
          <p:cNvPr id="6" name="Text Box 12">
            <a:extLst>
              <a:ext uri="{FF2B5EF4-FFF2-40B4-BE49-F238E27FC236}">
                <a16:creationId xmlns:a16="http://schemas.microsoft.com/office/drawing/2014/main" id="{AB950352-A321-407F-B81F-2CCA29D3834B}"/>
              </a:ext>
            </a:extLst>
          </p:cNvPr>
          <p:cNvSpPr txBox="1">
            <a:spLocks noChangeArrowheads="1"/>
          </p:cNvSpPr>
          <p:nvPr/>
        </p:nvSpPr>
        <p:spPr bwMode="auto">
          <a:xfrm>
            <a:off x="354012" y="784225"/>
            <a:ext cx="87899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When </a:t>
            </a:r>
            <a:r>
              <a:rPr lang="en-GB" altLang="en-US" b="1" dirty="0"/>
              <a:t>like</a:t>
            </a:r>
            <a:r>
              <a:rPr lang="en-GB" altLang="en-US" dirty="0"/>
              <a:t> poles face each other, magnetic potential energy </a:t>
            </a:r>
            <a:r>
              <a:rPr lang="en-GB" altLang="en-US" b="1" dirty="0"/>
              <a:t>decreases</a:t>
            </a:r>
            <a:r>
              <a:rPr lang="en-GB" altLang="en-US" dirty="0"/>
              <a:t> as the distance between the poles increases.</a:t>
            </a:r>
          </a:p>
        </p:txBody>
      </p:sp>
      <p:sp>
        <p:nvSpPr>
          <p:cNvPr id="7" name="Rectangle 6">
            <a:extLst>
              <a:ext uri="{FF2B5EF4-FFF2-40B4-BE49-F238E27FC236}">
                <a16:creationId xmlns:a16="http://schemas.microsoft.com/office/drawing/2014/main" id="{31968869-7FE0-4E36-A11B-2177FFB5B7BE}"/>
              </a:ext>
            </a:extLst>
          </p:cNvPr>
          <p:cNvSpPr>
            <a:spLocks noChangeArrowheads="1"/>
          </p:cNvSpPr>
          <p:nvPr/>
        </p:nvSpPr>
        <p:spPr bwMode="auto">
          <a:xfrm>
            <a:off x="354012" y="3440268"/>
            <a:ext cx="86217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If like poles are held together and then released, the magnets will move </a:t>
            </a:r>
            <a:r>
              <a:rPr lang="en-GB" altLang="en-US" b="1" dirty="0"/>
              <a:t>away</a:t>
            </a:r>
            <a:r>
              <a:rPr lang="en-GB" altLang="en-US" dirty="0"/>
              <a:t> from each other. Energy is transferred from the magnetic field to kinetic energy in the magnets.</a:t>
            </a:r>
          </a:p>
        </p:txBody>
      </p:sp>
      <p:pic>
        <p:nvPicPr>
          <p:cNvPr id="8" name="Picture 9" descr="notes_icon">
            <a:extLst>
              <a:ext uri="{FF2B5EF4-FFF2-40B4-BE49-F238E27FC236}">
                <a16:creationId xmlns:a16="http://schemas.microsoft.com/office/drawing/2014/main" id="{8619F33B-C58E-43B2-BF8F-D99E2B0CC977}"/>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
        <p:nvSpPr>
          <p:cNvPr id="9" name="Rectangle 8">
            <a:extLst>
              <a:ext uri="{FF2B5EF4-FFF2-40B4-BE49-F238E27FC236}">
                <a16:creationId xmlns:a16="http://schemas.microsoft.com/office/drawing/2014/main" id="{CF0BE46A-CBD0-49A4-91A8-5D74A7105C32}"/>
              </a:ext>
            </a:extLst>
          </p:cNvPr>
          <p:cNvSpPr>
            <a:spLocks noChangeArrowheads="1"/>
          </p:cNvSpPr>
          <p:nvPr/>
        </p:nvSpPr>
        <p:spPr bwMode="auto">
          <a:xfrm>
            <a:off x="354013" y="5169738"/>
            <a:ext cx="845132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To move the magnets back together, </a:t>
            </a:r>
            <a:r>
              <a:rPr lang="en-GB" altLang="en-US" b="1" dirty="0">
                <a:solidFill>
                  <a:srgbClr val="286DA6"/>
                </a:solidFill>
              </a:rPr>
              <a:t>work</a:t>
            </a:r>
            <a:r>
              <a:rPr lang="en-GB" altLang="en-US" dirty="0"/>
              <a:t> must be done. This transfers energy to the magnetic field.</a:t>
            </a:r>
          </a:p>
        </p:txBody>
      </p:sp>
      <p:pic>
        <p:nvPicPr>
          <p:cNvPr id="12" name="Picture 10" descr="magnet (reversed)">
            <a:extLst>
              <a:ext uri="{FF2B5EF4-FFF2-40B4-BE49-F238E27FC236}">
                <a16:creationId xmlns:a16="http://schemas.microsoft.com/office/drawing/2014/main" id="{9213FD5A-F828-4015-BD8A-6FA8887BE7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7888" y="2143647"/>
            <a:ext cx="3760787"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1" descr="magnet">
            <a:extLst>
              <a:ext uri="{FF2B5EF4-FFF2-40B4-BE49-F238E27FC236}">
                <a16:creationId xmlns:a16="http://schemas.microsoft.com/office/drawing/2014/main" id="{0129814A-3425-4A7A-B9E0-EB0EC289F1D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06425" y="2143647"/>
            <a:ext cx="3757613" cy="766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12EB6AD-956F-456E-8D2D-7BB762D4D68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extLst>
      <p:ext uri="{BB962C8B-B14F-4D97-AF65-F5344CB8AC3E}">
        <p14:creationId xmlns:p14="http://schemas.microsoft.com/office/powerpoint/2010/main" val="708920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Box 4">
            <a:extLst>
              <a:ext uri="{FF2B5EF4-FFF2-40B4-BE49-F238E27FC236}">
                <a16:creationId xmlns:a16="http://schemas.microsoft.com/office/drawing/2014/main" id="{B1F99CFE-6595-487D-A3BF-8CC3DF426FC3}"/>
              </a:ext>
            </a:extLst>
          </p:cNvPr>
          <p:cNvSpPr txBox="1">
            <a:spLocks noChangeArrowheads="1"/>
          </p:cNvSpPr>
          <p:nvPr/>
        </p:nvSpPr>
        <p:spPr bwMode="auto">
          <a:xfrm>
            <a:off x="347663" y="788988"/>
            <a:ext cx="8642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Earth has a molten </a:t>
            </a:r>
            <a:r>
              <a:rPr lang="en-GB" altLang="en-US" b="1">
                <a:solidFill>
                  <a:srgbClr val="286DA6"/>
                </a:solidFill>
              </a:rPr>
              <a:t>iron core</a:t>
            </a:r>
            <a:r>
              <a:rPr lang="en-GB" altLang="en-US"/>
              <a:t>. It is thought by scientists that the core’s rotation causes the Earth’s </a:t>
            </a:r>
            <a:r>
              <a:rPr lang="en-GB" altLang="en-US" b="1">
                <a:solidFill>
                  <a:srgbClr val="286DA6"/>
                </a:solidFill>
              </a:rPr>
              <a:t>magnetic field</a:t>
            </a:r>
            <a:r>
              <a:rPr lang="en-GB" altLang="en-US"/>
              <a:t>. </a:t>
            </a:r>
          </a:p>
        </p:txBody>
      </p:sp>
      <p:sp>
        <p:nvSpPr>
          <p:cNvPr id="28675" name="Rectangle 11">
            <a:extLst>
              <a:ext uri="{FF2B5EF4-FFF2-40B4-BE49-F238E27FC236}">
                <a16:creationId xmlns:a16="http://schemas.microsoft.com/office/drawing/2014/main" id="{2290A23B-82A9-4153-B2CB-2FCC1FEFD87F}"/>
              </a:ext>
            </a:extLst>
          </p:cNvPr>
          <p:cNvSpPr>
            <a:spLocks noGrp="1" noChangeArrowheads="1"/>
          </p:cNvSpPr>
          <p:nvPr>
            <p:ph type="title"/>
          </p:nvPr>
        </p:nvSpPr>
        <p:spPr/>
        <p:txBody>
          <a:bodyPr/>
          <a:lstStyle/>
          <a:p>
            <a:pPr eaLnBrk="1" hangingPunct="1"/>
            <a:r>
              <a:rPr lang="en-GB" altLang="en-US"/>
              <a:t>The Earth’s magnetic field</a:t>
            </a:r>
          </a:p>
        </p:txBody>
      </p:sp>
      <p:pic>
        <p:nvPicPr>
          <p:cNvPr id="26629" name="Picture 12" descr="KS3 Science Magnets_Earth">
            <a:extLst>
              <a:ext uri="{FF2B5EF4-FFF2-40B4-BE49-F238E27FC236}">
                <a16:creationId xmlns:a16="http://schemas.microsoft.com/office/drawing/2014/main" id="{EF6A7DE0-3C3D-432A-8CAC-73C77939D4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1700213"/>
            <a:ext cx="4286250" cy="4681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9" name="TextBox 5">
            <a:extLst>
              <a:ext uri="{FF2B5EF4-FFF2-40B4-BE49-F238E27FC236}">
                <a16:creationId xmlns:a16="http://schemas.microsoft.com/office/drawing/2014/main" id="{1421D3AF-F2A9-4006-94BB-803459B56A1C}"/>
              </a:ext>
            </a:extLst>
          </p:cNvPr>
          <p:cNvSpPr txBox="1">
            <a:spLocks noChangeArrowheads="1"/>
          </p:cNvSpPr>
          <p:nvPr/>
        </p:nvSpPr>
        <p:spPr bwMode="auto">
          <a:xfrm>
            <a:off x="347663" y="2087563"/>
            <a:ext cx="4249737"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This magnetic field is similar to a bar magnet but it is tilted 11 degrees from the rotational axis of the Earth. </a:t>
            </a:r>
          </a:p>
        </p:txBody>
      </p:sp>
      <p:sp>
        <p:nvSpPr>
          <p:cNvPr id="21521" name="TextBox 51">
            <a:extLst>
              <a:ext uri="{FF2B5EF4-FFF2-40B4-BE49-F238E27FC236}">
                <a16:creationId xmlns:a16="http://schemas.microsoft.com/office/drawing/2014/main" id="{0E736FE9-4685-4ABF-9A0A-96321A06A570}"/>
              </a:ext>
            </a:extLst>
          </p:cNvPr>
          <p:cNvSpPr txBox="1">
            <a:spLocks noChangeArrowheads="1"/>
          </p:cNvSpPr>
          <p:nvPr/>
        </p:nvSpPr>
        <p:spPr bwMode="auto">
          <a:xfrm>
            <a:off x="347663" y="4113213"/>
            <a:ext cx="4357687"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magnetic field deflects much of the ionizing radiation that comes from space and the Sun. This protects the Earth and all life on Earth. </a:t>
            </a:r>
          </a:p>
        </p:txBody>
      </p:sp>
      <p:pic>
        <p:nvPicPr>
          <p:cNvPr id="8" name="Picture 7">
            <a:extLst>
              <a:ext uri="{FF2B5EF4-FFF2-40B4-BE49-F238E27FC236}">
                <a16:creationId xmlns:a16="http://schemas.microsoft.com/office/drawing/2014/main" id="{35B07C89-7CDE-4EF6-992D-C5753F74DDA5}"/>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9" name="Picture 8">
            <a:extLst>
              <a:ext uri="{FF2B5EF4-FFF2-40B4-BE49-F238E27FC236}">
                <a16:creationId xmlns:a16="http://schemas.microsoft.com/office/drawing/2014/main" id="{EF3ECA2E-A5C3-470E-9552-0AC85E94B62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62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1521"/>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9" grpId="0"/>
      <p:bldP spid="215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C35BDFD2-4C65-4023-8F4F-8F78B7BDC0A8}"/>
              </a:ext>
            </a:extLst>
          </p:cNvPr>
          <p:cNvSpPr>
            <a:spLocks noGrp="1"/>
          </p:cNvSpPr>
          <p:nvPr>
            <p:ph type="title"/>
          </p:nvPr>
        </p:nvSpPr>
        <p:spPr/>
        <p:txBody>
          <a:bodyPr/>
          <a:lstStyle/>
          <a:p>
            <a:r>
              <a:rPr lang="en-GB" altLang="en-US"/>
              <a:t>Evidence for the Earth’s magnetic field</a:t>
            </a:r>
          </a:p>
        </p:txBody>
      </p:sp>
      <p:pic>
        <p:nvPicPr>
          <p:cNvPr id="4" name="Picture 3" descr="Compass_dipping.png">
            <a:extLst>
              <a:ext uri="{FF2B5EF4-FFF2-40B4-BE49-F238E27FC236}">
                <a16:creationId xmlns:a16="http://schemas.microsoft.com/office/drawing/2014/main" id="{3AB01B1E-5C05-48F5-9E4B-B348BF463FD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118100" y="1649413"/>
            <a:ext cx="3338513" cy="443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701" name="TextBox 4">
            <a:extLst>
              <a:ext uri="{FF2B5EF4-FFF2-40B4-BE49-F238E27FC236}">
                <a16:creationId xmlns:a16="http://schemas.microsoft.com/office/drawing/2014/main" id="{46EB7406-4318-421F-B903-DED1FF034894}"/>
              </a:ext>
            </a:extLst>
          </p:cNvPr>
          <p:cNvSpPr txBox="1">
            <a:spLocks noChangeArrowheads="1"/>
          </p:cNvSpPr>
          <p:nvPr/>
        </p:nvSpPr>
        <p:spPr bwMode="auto">
          <a:xfrm>
            <a:off x="347663" y="788988"/>
            <a:ext cx="8185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When a magnet is suspended so that it is free to move, </a:t>
            </a:r>
            <a:br>
              <a:rPr lang="en-GB" altLang="en-US"/>
            </a:br>
            <a:r>
              <a:rPr lang="en-GB" altLang="en-US"/>
              <a:t>it will </a:t>
            </a:r>
            <a:r>
              <a:rPr lang="en-GB" altLang="en-US" b="1">
                <a:solidFill>
                  <a:srgbClr val="286DA6"/>
                </a:solidFill>
              </a:rPr>
              <a:t>line up </a:t>
            </a:r>
            <a:r>
              <a:rPr lang="en-GB" altLang="en-US"/>
              <a:t>with the magnetic field produced by the </a:t>
            </a:r>
            <a:br>
              <a:rPr lang="en-GB" altLang="en-US"/>
            </a:br>
            <a:r>
              <a:rPr lang="en-GB" altLang="en-US"/>
              <a:t>Earth’s core.</a:t>
            </a:r>
          </a:p>
        </p:txBody>
      </p:sp>
      <p:sp>
        <p:nvSpPr>
          <p:cNvPr id="6" name="TextBox 5">
            <a:extLst>
              <a:ext uri="{FF2B5EF4-FFF2-40B4-BE49-F238E27FC236}">
                <a16:creationId xmlns:a16="http://schemas.microsoft.com/office/drawing/2014/main" id="{C2DC0741-F2D2-4DE8-83B1-CDAF05028AB2}"/>
              </a:ext>
            </a:extLst>
          </p:cNvPr>
          <p:cNvSpPr txBox="1">
            <a:spLocks noChangeArrowheads="1"/>
          </p:cNvSpPr>
          <p:nvPr/>
        </p:nvSpPr>
        <p:spPr bwMode="auto">
          <a:xfrm>
            <a:off x="347663" y="2105025"/>
            <a:ext cx="449738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A </a:t>
            </a:r>
            <a:r>
              <a:rPr lang="en-GB" altLang="en-US" b="1">
                <a:solidFill>
                  <a:srgbClr val="286DA6"/>
                </a:solidFill>
              </a:rPr>
              <a:t>dipping compass </a:t>
            </a:r>
            <a:r>
              <a:rPr lang="en-GB" altLang="en-US"/>
              <a:t>is a type </a:t>
            </a:r>
            <a:br>
              <a:rPr lang="en-GB" altLang="en-US"/>
            </a:br>
            <a:r>
              <a:rPr lang="en-GB" altLang="en-US"/>
              <a:t>of magnetic compass that is </a:t>
            </a:r>
            <a:br>
              <a:rPr lang="en-GB" altLang="en-US"/>
            </a:br>
            <a:r>
              <a:rPr lang="en-GB" altLang="en-US"/>
              <a:t>held vertically. It can be used </a:t>
            </a:r>
            <a:br>
              <a:rPr lang="en-GB" altLang="en-US"/>
            </a:br>
            <a:r>
              <a:rPr lang="en-GB" altLang="en-US"/>
              <a:t>to find the shape of the Earth’s </a:t>
            </a:r>
            <a:br>
              <a:rPr lang="en-GB" altLang="en-US"/>
            </a:br>
            <a:r>
              <a:rPr lang="en-GB" altLang="en-US"/>
              <a:t>magnetic field.</a:t>
            </a:r>
          </a:p>
        </p:txBody>
      </p:sp>
      <p:sp>
        <p:nvSpPr>
          <p:cNvPr id="7" name="TextBox 6">
            <a:extLst>
              <a:ext uri="{FF2B5EF4-FFF2-40B4-BE49-F238E27FC236}">
                <a16:creationId xmlns:a16="http://schemas.microsoft.com/office/drawing/2014/main" id="{F43AB0AA-D354-4B39-9727-B56834A6833B}"/>
              </a:ext>
            </a:extLst>
          </p:cNvPr>
          <p:cNvSpPr txBox="1">
            <a:spLocks noChangeArrowheads="1"/>
          </p:cNvSpPr>
          <p:nvPr/>
        </p:nvSpPr>
        <p:spPr bwMode="auto">
          <a:xfrm>
            <a:off x="347663" y="4133850"/>
            <a:ext cx="5186362"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The </a:t>
            </a:r>
            <a:r>
              <a:rPr lang="en-GB" altLang="en-US" b="1">
                <a:solidFill>
                  <a:srgbClr val="286DA6"/>
                </a:solidFill>
              </a:rPr>
              <a:t>angle</a:t>
            </a:r>
            <a:r>
              <a:rPr lang="en-GB" altLang="en-US"/>
              <a:t> of the needle of a dipping compass shows the </a:t>
            </a:r>
            <a:r>
              <a:rPr lang="en-GB" altLang="en-US" b="1">
                <a:solidFill>
                  <a:srgbClr val="286DA6"/>
                </a:solidFill>
              </a:rPr>
              <a:t>direction</a:t>
            </a:r>
            <a:r>
              <a:rPr lang="en-GB" altLang="en-US"/>
              <a:t> of the magnetic field at any point. For example, at the equator, the </a:t>
            </a:r>
            <a:br>
              <a:rPr lang="en-GB" altLang="en-US"/>
            </a:br>
            <a:r>
              <a:rPr lang="en-GB" altLang="en-US"/>
              <a:t>needle will be horizontal.</a:t>
            </a:r>
          </a:p>
        </p:txBody>
      </p:sp>
      <p:pic>
        <p:nvPicPr>
          <p:cNvPr id="8" name="Picture 7">
            <a:extLst>
              <a:ext uri="{FF2B5EF4-FFF2-40B4-BE49-F238E27FC236}">
                <a16:creationId xmlns:a16="http://schemas.microsoft.com/office/drawing/2014/main" id="{09E5A880-EA3F-46F3-8FAE-065B3FBFE5C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extBox 4">
            <a:extLst>
              <a:ext uri="{FF2B5EF4-FFF2-40B4-BE49-F238E27FC236}">
                <a16:creationId xmlns:a16="http://schemas.microsoft.com/office/drawing/2014/main" id="{5959EB3D-7FB0-4469-A73D-CA5BDBABDA07}"/>
              </a:ext>
            </a:extLst>
          </p:cNvPr>
          <p:cNvSpPr txBox="1">
            <a:spLocks noChangeArrowheads="1"/>
          </p:cNvSpPr>
          <p:nvPr/>
        </p:nvSpPr>
        <p:spPr bwMode="auto">
          <a:xfrm>
            <a:off x="347663" y="788988"/>
            <a:ext cx="78501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People have used magnetism to </a:t>
            </a:r>
            <a:r>
              <a:rPr lang="en-GB" altLang="en-US" b="1">
                <a:solidFill>
                  <a:srgbClr val="286DA6"/>
                </a:solidFill>
              </a:rPr>
              <a:t>navigate</a:t>
            </a:r>
            <a:r>
              <a:rPr lang="en-GB" altLang="en-US"/>
              <a:t> for hundreds of years. The north poles of magnets, such as compass needles, are attracted to the North Pole of the Earth.</a:t>
            </a:r>
          </a:p>
        </p:txBody>
      </p:sp>
      <p:sp>
        <p:nvSpPr>
          <p:cNvPr id="21510" name="TextBox 53">
            <a:extLst>
              <a:ext uri="{FF2B5EF4-FFF2-40B4-BE49-F238E27FC236}">
                <a16:creationId xmlns:a16="http://schemas.microsoft.com/office/drawing/2014/main" id="{441B2934-81B6-4652-892F-944E3D7F1095}"/>
              </a:ext>
            </a:extLst>
          </p:cNvPr>
          <p:cNvSpPr txBox="1">
            <a:spLocks noChangeArrowheads="1"/>
          </p:cNvSpPr>
          <p:nvPr/>
        </p:nvSpPr>
        <p:spPr bwMode="auto">
          <a:xfrm>
            <a:off x="347663" y="5337175"/>
            <a:ext cx="7705725" cy="8302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Do you think that you would be able to use a compass to navigate on other planets, or on the Moon?</a:t>
            </a:r>
          </a:p>
        </p:txBody>
      </p:sp>
      <p:sp>
        <p:nvSpPr>
          <p:cNvPr id="30724" name="Rectangle 11">
            <a:extLst>
              <a:ext uri="{FF2B5EF4-FFF2-40B4-BE49-F238E27FC236}">
                <a16:creationId xmlns:a16="http://schemas.microsoft.com/office/drawing/2014/main" id="{1F19E8A0-5ED5-4CFF-BCC8-928097CC6B3C}"/>
              </a:ext>
            </a:extLst>
          </p:cNvPr>
          <p:cNvSpPr>
            <a:spLocks noGrp="1" noChangeArrowheads="1"/>
          </p:cNvSpPr>
          <p:nvPr>
            <p:ph type="title"/>
          </p:nvPr>
        </p:nvSpPr>
        <p:spPr/>
        <p:txBody>
          <a:bodyPr/>
          <a:lstStyle/>
          <a:p>
            <a:pPr eaLnBrk="1" hangingPunct="1"/>
            <a:r>
              <a:rPr lang="en-GB" altLang="en-US"/>
              <a:t>Using Earth’s magnetism for navigation</a:t>
            </a:r>
          </a:p>
        </p:txBody>
      </p:sp>
      <p:pic>
        <p:nvPicPr>
          <p:cNvPr id="26629" name="Picture 12" descr="KS3 Science Magnets_Earth">
            <a:extLst>
              <a:ext uri="{FF2B5EF4-FFF2-40B4-BE49-F238E27FC236}">
                <a16:creationId xmlns:a16="http://schemas.microsoft.com/office/drawing/2014/main" id="{1BB16090-7F43-4A20-B2A3-A654CA18E50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892300"/>
            <a:ext cx="2976563" cy="3249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9" name="TextBox 51">
            <a:extLst>
              <a:ext uri="{FF2B5EF4-FFF2-40B4-BE49-F238E27FC236}">
                <a16:creationId xmlns:a16="http://schemas.microsoft.com/office/drawing/2014/main" id="{E05A1CF1-D7A0-4517-A0E1-C9278DA2D008}"/>
              </a:ext>
            </a:extLst>
          </p:cNvPr>
          <p:cNvSpPr txBox="1">
            <a:spLocks noChangeArrowheads="1"/>
          </p:cNvSpPr>
          <p:nvPr/>
        </p:nvSpPr>
        <p:spPr bwMode="auto">
          <a:xfrm>
            <a:off x="347663" y="2198688"/>
            <a:ext cx="4937125" cy="12001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But if like poles repel, why is the </a:t>
            </a:r>
            <a:br>
              <a:rPr lang="en-GB" altLang="en-US"/>
            </a:br>
            <a:r>
              <a:rPr lang="en-GB" altLang="en-US"/>
              <a:t>north pole of a magnet attracted to the North Pole of the Earth?</a:t>
            </a:r>
          </a:p>
        </p:txBody>
      </p:sp>
      <p:sp>
        <p:nvSpPr>
          <p:cNvPr id="21521" name="TextBox 5">
            <a:extLst>
              <a:ext uri="{FF2B5EF4-FFF2-40B4-BE49-F238E27FC236}">
                <a16:creationId xmlns:a16="http://schemas.microsoft.com/office/drawing/2014/main" id="{DF1CED1D-D255-4507-8CC6-B1719F7A277E}"/>
              </a:ext>
            </a:extLst>
          </p:cNvPr>
          <p:cNvSpPr txBox="1">
            <a:spLocks noChangeArrowheads="1"/>
          </p:cNvSpPr>
          <p:nvPr/>
        </p:nvSpPr>
        <p:spPr bwMode="auto">
          <a:xfrm>
            <a:off x="347663" y="3586163"/>
            <a:ext cx="551815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These poles were named before magnetism was properly understood. The “Magnetic North Pole” of the Earth is really a </a:t>
            </a:r>
            <a:r>
              <a:rPr lang="en-GB" altLang="en-US" b="1" dirty="0">
                <a:solidFill>
                  <a:srgbClr val="286DA6"/>
                </a:solidFill>
              </a:rPr>
              <a:t>magnetic south pole</a:t>
            </a:r>
            <a:r>
              <a:rPr lang="en-GB" altLang="en-US" dirty="0"/>
              <a:t>. </a:t>
            </a:r>
          </a:p>
        </p:txBody>
      </p:sp>
      <p:sp>
        <p:nvSpPr>
          <p:cNvPr id="30730" name="TextBox 9">
            <a:extLst>
              <a:ext uri="{FF2B5EF4-FFF2-40B4-BE49-F238E27FC236}">
                <a16:creationId xmlns:a16="http://schemas.microsoft.com/office/drawing/2014/main" id="{40804343-E0EA-4DE4-B810-71E95813BD98}"/>
              </a:ext>
            </a:extLst>
          </p:cNvPr>
          <p:cNvSpPr txBox="1">
            <a:spLocks noChangeArrowheads="1"/>
          </p:cNvSpPr>
          <p:nvPr/>
        </p:nvSpPr>
        <p:spPr bwMode="auto">
          <a:xfrm>
            <a:off x="5510213" y="1863725"/>
            <a:ext cx="2006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rgbClr val="286DA6"/>
                </a:solidFill>
              </a:rPr>
              <a:t>geographical North Pole</a:t>
            </a:r>
          </a:p>
        </p:txBody>
      </p:sp>
      <p:sp>
        <p:nvSpPr>
          <p:cNvPr id="30731" name="TextBox 10">
            <a:extLst>
              <a:ext uri="{FF2B5EF4-FFF2-40B4-BE49-F238E27FC236}">
                <a16:creationId xmlns:a16="http://schemas.microsoft.com/office/drawing/2014/main" id="{06E52F00-D198-43A0-A46D-62B4A4A588AE}"/>
              </a:ext>
            </a:extLst>
          </p:cNvPr>
          <p:cNvSpPr txBox="1">
            <a:spLocks noChangeArrowheads="1"/>
          </p:cNvSpPr>
          <p:nvPr/>
        </p:nvSpPr>
        <p:spPr bwMode="auto">
          <a:xfrm>
            <a:off x="6959600" y="4641850"/>
            <a:ext cx="20066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sz="2000" b="1">
                <a:solidFill>
                  <a:srgbClr val="286DA6"/>
                </a:solidFill>
              </a:rPr>
              <a:t>geographical South Pole</a:t>
            </a:r>
          </a:p>
        </p:txBody>
      </p:sp>
      <p:pic>
        <p:nvPicPr>
          <p:cNvPr id="12" name="Picture 11">
            <a:extLst>
              <a:ext uri="{FF2B5EF4-FFF2-40B4-BE49-F238E27FC236}">
                <a16:creationId xmlns:a16="http://schemas.microsoft.com/office/drawing/2014/main" id="{A64C1A96-8638-47B2-83C5-0A86032615E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FAAD3D56-088C-4E50-83F1-DEE7B37C27F9}"/>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4" name="Picture 13">
            <a:extLst>
              <a:ext uri="{FF2B5EF4-FFF2-40B4-BE49-F238E27FC236}">
                <a16:creationId xmlns:a16="http://schemas.microsoft.com/office/drawing/2014/main" id="{8671B006-06B5-449C-BD33-227E0C878921}"/>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1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52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6629"/>
                                        </p:tgtEl>
                                        <p:attrNameLst>
                                          <p:attrName>style.visibility</p:attrName>
                                        </p:attrNameLst>
                                      </p:cBhvr>
                                      <p:to>
                                        <p:strVal val="visible"/>
                                      </p:to>
                                    </p:set>
                                  </p:childTnLst>
                                </p:cTn>
                              </p:par>
                            </p:childTnLst>
                          </p:cTn>
                        </p:par>
                        <p:par>
                          <p:cTn id="13" fill="hold" nodeType="afterGroup">
                            <p:stCondLst>
                              <p:cond delay="0"/>
                            </p:stCondLst>
                            <p:childTnLst>
                              <p:par>
                                <p:cTn id="14" presetID="1" presetClass="entr" presetSubtype="0" fill="hold" grpId="0" nodeType="afterEffect">
                                  <p:stCondLst>
                                    <p:cond delay="0"/>
                                  </p:stCondLst>
                                  <p:childTnLst>
                                    <p:set>
                                      <p:cBhvr>
                                        <p:cTn id="15" dur="1" fill="hold">
                                          <p:stCondLst>
                                            <p:cond delay="0"/>
                                          </p:stCondLst>
                                        </p:cTn>
                                        <p:tgtEl>
                                          <p:spTgt spid="30730"/>
                                        </p:tgtEl>
                                        <p:attrNameLst>
                                          <p:attrName>style.visibility</p:attrName>
                                        </p:attrNameLst>
                                      </p:cBhvr>
                                      <p:to>
                                        <p:strVal val="visible"/>
                                      </p:to>
                                    </p:set>
                                  </p:childTnLst>
                                </p:cTn>
                              </p:par>
                            </p:childTnLst>
                          </p:cTn>
                        </p:par>
                        <p:par>
                          <p:cTn id="16" fill="hold" nodeType="afterGroup">
                            <p:stCondLst>
                              <p:cond delay="0"/>
                            </p:stCondLst>
                            <p:childTnLst>
                              <p:par>
                                <p:cTn id="17" presetID="1" presetClass="entr" presetSubtype="0" fill="hold" grpId="0" nodeType="afterEffect">
                                  <p:stCondLst>
                                    <p:cond delay="0"/>
                                  </p:stCondLst>
                                  <p:childTnLst>
                                    <p:set>
                                      <p:cBhvr>
                                        <p:cTn id="18" dur="1" fill="hold">
                                          <p:stCondLst>
                                            <p:cond delay="0"/>
                                          </p:stCondLst>
                                        </p:cTn>
                                        <p:tgtEl>
                                          <p:spTgt spid="3073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151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10" grpId="0" animBg="1"/>
      <p:bldP spid="21519" grpId="0" animBg="1"/>
      <p:bldP spid="21521" grpId="0"/>
      <p:bldP spid="30730" grpId="0"/>
      <p:bldP spid="3073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Asking Questions and Defining Problems</a:t>
            </a:r>
          </a:p>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Constructing Explanations and Designing Solutions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a:xfrm>
            <a:off x="3148552" y="4271390"/>
            <a:ext cx="5712644" cy="2359165"/>
          </a:xfrm>
        </p:spPr>
        <p:txBody>
          <a:bodyPr>
            <a:normAutofit/>
          </a:bodyPr>
          <a:lstStyle/>
          <a:p>
            <a:r>
              <a:rPr lang="en-GB" sz="1600" dirty="0"/>
              <a:t>1. Patterns </a:t>
            </a:r>
          </a:p>
          <a:p>
            <a:r>
              <a:rPr lang="en-GB" sz="1600" dirty="0"/>
              <a:t>2. Cause and Effect</a:t>
            </a:r>
          </a:p>
          <a:p>
            <a:r>
              <a:rPr lang="en-GB" sz="1600" dirty="0"/>
              <a:t>5. Energy and Matter</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2D23CDF2-71CA-4D4A-B3CB-6F9CF71312D4}"/>
              </a:ext>
            </a:extLst>
          </p:cNvPr>
          <p:cNvSpPr>
            <a:spLocks noGrp="1"/>
          </p:cNvSpPr>
          <p:nvPr>
            <p:ph type="title"/>
          </p:nvPr>
        </p:nvSpPr>
        <p:spPr/>
        <p:txBody>
          <a:bodyPr/>
          <a:lstStyle/>
          <a:p>
            <a:r>
              <a:rPr lang="en-GB" altLang="en-US"/>
              <a:t>Induced magnets</a:t>
            </a:r>
          </a:p>
        </p:txBody>
      </p:sp>
      <p:sp>
        <p:nvSpPr>
          <p:cNvPr id="32772" name="Text Box 44">
            <a:extLst>
              <a:ext uri="{FF2B5EF4-FFF2-40B4-BE49-F238E27FC236}">
                <a16:creationId xmlns:a16="http://schemas.microsoft.com/office/drawing/2014/main" id="{28E47A5C-B38C-4B1B-88F0-5BD7B1DFA8E6}"/>
              </a:ext>
            </a:extLst>
          </p:cNvPr>
          <p:cNvSpPr txBox="1">
            <a:spLocks noChangeArrowheads="1"/>
          </p:cNvSpPr>
          <p:nvPr/>
        </p:nvSpPr>
        <p:spPr bwMode="auto">
          <a:xfrm>
            <a:off x="347663" y="788988"/>
            <a:ext cx="7988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 magnetic material will become a magnet when it is placed in a magnetic field. We say that it has become an </a:t>
            </a:r>
            <a:r>
              <a:rPr lang="en-GB" altLang="en-US" b="1">
                <a:solidFill>
                  <a:srgbClr val="286DA6"/>
                </a:solidFill>
              </a:rPr>
              <a:t>induced</a:t>
            </a:r>
            <a:r>
              <a:rPr lang="en-GB" altLang="en-US">
                <a:solidFill>
                  <a:srgbClr val="010066"/>
                </a:solidFill>
              </a:rPr>
              <a:t> magnet.</a:t>
            </a:r>
          </a:p>
        </p:txBody>
      </p:sp>
      <p:sp>
        <p:nvSpPr>
          <p:cNvPr id="5" name="Text Box 43">
            <a:extLst>
              <a:ext uri="{FF2B5EF4-FFF2-40B4-BE49-F238E27FC236}">
                <a16:creationId xmlns:a16="http://schemas.microsoft.com/office/drawing/2014/main" id="{C20CA889-7190-4BB5-9585-BD204EC2BECA}"/>
              </a:ext>
            </a:extLst>
          </p:cNvPr>
          <p:cNvSpPr txBox="1">
            <a:spLocks noChangeArrowheads="1"/>
          </p:cNvSpPr>
          <p:nvPr/>
        </p:nvSpPr>
        <p:spPr bwMode="auto">
          <a:xfrm>
            <a:off x="347663" y="2105025"/>
            <a:ext cx="7988300"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Unlike </a:t>
            </a:r>
            <a:r>
              <a:rPr lang="en-GB" altLang="en-US" b="1" dirty="0">
                <a:solidFill>
                  <a:srgbClr val="286DA6"/>
                </a:solidFill>
              </a:rPr>
              <a:t>permanent</a:t>
            </a:r>
            <a:r>
              <a:rPr lang="en-GB" altLang="en-US" dirty="0">
                <a:solidFill>
                  <a:srgbClr val="010066"/>
                </a:solidFill>
              </a:rPr>
              <a:t> magnets, induced magnets do not have their own magnetic field. This means that they </a:t>
            </a:r>
            <a:r>
              <a:rPr lang="en-GB" altLang="en-US" b="1" dirty="0">
                <a:solidFill>
                  <a:srgbClr val="286DA6"/>
                </a:solidFill>
              </a:rPr>
              <a:t>lose </a:t>
            </a:r>
            <a:r>
              <a:rPr lang="en-GB" altLang="en-US" dirty="0">
                <a:solidFill>
                  <a:srgbClr val="010066"/>
                </a:solidFill>
              </a:rPr>
              <a:t>their magnetism quickly when they are removed from another magnet’s magnetic field.</a:t>
            </a:r>
          </a:p>
        </p:txBody>
      </p:sp>
      <p:sp>
        <p:nvSpPr>
          <p:cNvPr id="6" name="Text Box 42">
            <a:extLst>
              <a:ext uri="{FF2B5EF4-FFF2-40B4-BE49-F238E27FC236}">
                <a16:creationId xmlns:a16="http://schemas.microsoft.com/office/drawing/2014/main" id="{083498CD-A838-48CD-A6F4-2B4D322B5CE7}"/>
              </a:ext>
            </a:extLst>
          </p:cNvPr>
          <p:cNvSpPr txBox="1">
            <a:spLocks noChangeArrowheads="1"/>
          </p:cNvSpPr>
          <p:nvPr/>
        </p:nvSpPr>
        <p:spPr bwMode="auto">
          <a:xfrm>
            <a:off x="347663" y="3765550"/>
            <a:ext cx="459263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Induced magnetism always causes a force of </a:t>
            </a:r>
            <a:r>
              <a:rPr lang="en-GB" altLang="en-US" b="1" dirty="0">
                <a:solidFill>
                  <a:srgbClr val="286DA6"/>
                </a:solidFill>
              </a:rPr>
              <a:t>attraction</a:t>
            </a:r>
            <a:r>
              <a:rPr lang="en-GB" altLang="en-US" dirty="0">
                <a:solidFill>
                  <a:srgbClr val="010066"/>
                </a:solidFill>
              </a:rPr>
              <a:t>. The poles of an induced magnet will always be arranged so that the induced magnet is attracted to other magnets.</a:t>
            </a:r>
          </a:p>
        </p:txBody>
      </p:sp>
      <p:pic>
        <p:nvPicPr>
          <p:cNvPr id="32775" name="Picture 7" descr="Magnet.png">
            <a:extLst>
              <a:ext uri="{FF2B5EF4-FFF2-40B4-BE49-F238E27FC236}">
                <a16:creationId xmlns:a16="http://schemas.microsoft.com/office/drawing/2014/main" id="{2B3F172B-4EB1-49A9-87D5-872FA7B2E03B}"/>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738688" y="3562350"/>
            <a:ext cx="3009900" cy="1757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Picture 6" descr="Nail2.png">
            <a:extLst>
              <a:ext uri="{FF2B5EF4-FFF2-40B4-BE49-F238E27FC236}">
                <a16:creationId xmlns:a16="http://schemas.microsoft.com/office/drawing/2014/main" id="{7762BB90-D98E-45CE-AB2B-D53E9673A0F2}"/>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rot="881929">
            <a:off x="7339013" y="4862513"/>
            <a:ext cx="1379537"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a:extLst>
              <a:ext uri="{FF2B5EF4-FFF2-40B4-BE49-F238E27FC236}">
                <a16:creationId xmlns:a16="http://schemas.microsoft.com/office/drawing/2014/main" id="{441BF285-7ACE-4406-A47A-F0E9EA1C44B1}"/>
              </a:ext>
            </a:extLst>
          </p:cNvPr>
          <p:cNvSpPr txBox="1">
            <a:spLocks noChangeArrowheads="1"/>
          </p:cNvSpPr>
          <p:nvPr/>
        </p:nvSpPr>
        <p:spPr bwMode="auto">
          <a:xfrm>
            <a:off x="7789863" y="4630738"/>
            <a:ext cx="4079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N</a:t>
            </a:r>
          </a:p>
        </p:txBody>
      </p:sp>
      <p:sp>
        <p:nvSpPr>
          <p:cNvPr id="11" name="TextBox 10">
            <a:extLst>
              <a:ext uri="{FF2B5EF4-FFF2-40B4-BE49-F238E27FC236}">
                <a16:creationId xmlns:a16="http://schemas.microsoft.com/office/drawing/2014/main" id="{25A01A8D-EC9C-48CB-9E19-8BB65DC6A63D}"/>
              </a:ext>
            </a:extLst>
          </p:cNvPr>
          <p:cNvSpPr txBox="1">
            <a:spLocks noChangeArrowheads="1"/>
          </p:cNvSpPr>
          <p:nvPr/>
        </p:nvSpPr>
        <p:spPr bwMode="auto">
          <a:xfrm>
            <a:off x="8426450" y="5318125"/>
            <a:ext cx="3889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S</a:t>
            </a:r>
          </a:p>
        </p:txBody>
      </p:sp>
      <p:pic>
        <p:nvPicPr>
          <p:cNvPr id="12" name="Picture 11">
            <a:extLst>
              <a:ext uri="{FF2B5EF4-FFF2-40B4-BE49-F238E27FC236}">
                <a16:creationId xmlns:a16="http://schemas.microsoft.com/office/drawing/2014/main" id="{BF48610D-4050-46E8-9F3F-7F8E7DD9A8C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par>
                          <p:cTn id="14" fill="hold" nodeType="afterGroup">
                            <p:stCondLst>
                              <p:cond delay="0"/>
                            </p:stCondLst>
                            <p:childTnLst>
                              <p:par>
                                <p:cTn id="15" presetID="1" presetClass="entr" presetSubtype="0" fill="hold" grpId="0" nodeType="after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C1E93C25-52DD-48BA-9948-DAF301046055}"/>
              </a:ext>
            </a:extLst>
          </p:cNvPr>
          <p:cNvSpPr>
            <a:spLocks noGrp="1" noChangeArrowheads="1"/>
          </p:cNvSpPr>
          <p:nvPr>
            <p:ph type="title"/>
          </p:nvPr>
        </p:nvSpPr>
        <p:spPr/>
        <p:txBody>
          <a:bodyPr/>
          <a:lstStyle/>
          <a:p>
            <a:pPr eaLnBrk="1" hangingPunct="1"/>
            <a:r>
              <a:rPr lang="en-GB" altLang="en-US" dirty="0"/>
              <a:t>Magnets: true or false?</a:t>
            </a:r>
          </a:p>
        </p:txBody>
      </p:sp>
      <p:pic>
        <p:nvPicPr>
          <p:cNvPr id="6" name="Picture 6" descr="flash_icon">
            <a:extLst>
              <a:ext uri="{FF2B5EF4-FFF2-40B4-BE49-F238E27FC236}">
                <a16:creationId xmlns:a16="http://schemas.microsoft.com/office/drawing/2014/main" id="{447C5161-2662-4AD7-AD7D-1F9F676A0490}"/>
              </a:ext>
            </a:extLst>
          </p:cNvPr>
          <p:cNvPicPr>
            <a:picLocks noChangeAspect="1" noChangeArrowheads="1"/>
          </p:cNvPicPr>
          <p:nvPr/>
        </p:nvPicPr>
        <p:blipFill>
          <a:blip r:embed="rId6" cstate="print"/>
          <a:srcRect/>
          <a:stretch>
            <a:fillRect/>
          </a:stretch>
        </p:blipFill>
        <p:spPr bwMode="auto">
          <a:xfrm>
            <a:off x="8634413" y="115888"/>
            <a:ext cx="385762"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8"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F58F7DE9-9DD7-4F12-98F0-A0B7373E0130}"/>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a:extLst>
              <a:ext uri="{FF2B5EF4-FFF2-40B4-BE49-F238E27FC236}">
                <a16:creationId xmlns:a16="http://schemas.microsoft.com/office/drawing/2014/main" id="{160A88EB-487E-4BE1-95FB-D1CAF6E78055}"/>
              </a:ext>
            </a:extLst>
          </p:cNvPr>
          <p:cNvSpPr>
            <a:spLocks noGrp="1" noChangeArrowheads="1"/>
          </p:cNvSpPr>
          <p:nvPr>
            <p:ph type="title"/>
          </p:nvPr>
        </p:nvSpPr>
        <p:spPr/>
        <p:txBody>
          <a:bodyPr/>
          <a:lstStyle/>
          <a:p>
            <a:r>
              <a:rPr lang="en-GB" altLang="en-US" dirty="0"/>
              <a:t>Forces and fields</a:t>
            </a:r>
          </a:p>
        </p:txBody>
      </p:sp>
      <p:sp>
        <p:nvSpPr>
          <p:cNvPr id="14340" name="TextBox 8">
            <a:extLst>
              <a:ext uri="{FF2B5EF4-FFF2-40B4-BE49-F238E27FC236}">
                <a16:creationId xmlns:a16="http://schemas.microsoft.com/office/drawing/2014/main" id="{A10D4E63-F769-413A-80D3-A1F4E3F9C9C2}"/>
              </a:ext>
            </a:extLst>
          </p:cNvPr>
          <p:cNvSpPr txBox="1">
            <a:spLocks noChangeArrowheads="1"/>
          </p:cNvSpPr>
          <p:nvPr/>
        </p:nvSpPr>
        <p:spPr bwMode="auto">
          <a:xfrm>
            <a:off x="354013" y="1926441"/>
            <a:ext cx="4362953" cy="1200329"/>
          </a:xfrm>
          <a:prstGeom prst="rect">
            <a:avLst/>
          </a:prstGeom>
          <a:solidFill>
            <a:srgbClr val="BEDAF0"/>
          </a:solidFill>
          <a:ln>
            <a:noFill/>
          </a:ln>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do these forces act when objects are at a distance from each other?</a:t>
            </a:r>
          </a:p>
        </p:txBody>
      </p:sp>
      <p:sp>
        <p:nvSpPr>
          <p:cNvPr id="14341" name="TextBox 9">
            <a:extLst>
              <a:ext uri="{FF2B5EF4-FFF2-40B4-BE49-F238E27FC236}">
                <a16:creationId xmlns:a16="http://schemas.microsoft.com/office/drawing/2014/main" id="{3348E9D0-BED0-40F0-B222-4515F4436BF7}"/>
              </a:ext>
            </a:extLst>
          </p:cNvPr>
          <p:cNvSpPr txBox="1">
            <a:spLocks noChangeArrowheads="1"/>
          </p:cNvSpPr>
          <p:nvPr/>
        </p:nvSpPr>
        <p:spPr bwMode="auto">
          <a:xfrm>
            <a:off x="354013" y="3437989"/>
            <a:ext cx="436295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Forces that act at a distance can be explained by </a:t>
            </a:r>
            <a:r>
              <a:rPr lang="en-GB" altLang="en-US" b="1" dirty="0">
                <a:solidFill>
                  <a:srgbClr val="286DA6"/>
                </a:solidFill>
              </a:rPr>
              <a:t>fields</a:t>
            </a:r>
            <a:r>
              <a:rPr lang="en-GB" altLang="en-US" dirty="0"/>
              <a:t> that surround objects and can transfer energy through space.</a:t>
            </a:r>
          </a:p>
        </p:txBody>
      </p:sp>
      <p:sp>
        <p:nvSpPr>
          <p:cNvPr id="19463" name="TextBox 10">
            <a:extLst>
              <a:ext uri="{FF2B5EF4-FFF2-40B4-BE49-F238E27FC236}">
                <a16:creationId xmlns:a16="http://schemas.microsoft.com/office/drawing/2014/main" id="{90AB49EA-DF85-4D3C-A8B0-DE47B4B50FE1}"/>
              </a:ext>
            </a:extLst>
          </p:cNvPr>
          <p:cNvSpPr txBox="1">
            <a:spLocks noChangeArrowheads="1"/>
          </p:cNvSpPr>
          <p:nvPr/>
        </p:nvSpPr>
        <p:spPr bwMode="auto">
          <a:xfrm>
            <a:off x="354013" y="784225"/>
            <a:ext cx="84629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Some forces, such as gravity, magnetism and the electric force, can act on objects that are not touching.</a:t>
            </a:r>
          </a:p>
        </p:txBody>
      </p:sp>
      <p:sp>
        <p:nvSpPr>
          <p:cNvPr id="2" name="Rectangle 13">
            <a:extLst>
              <a:ext uri="{FF2B5EF4-FFF2-40B4-BE49-F238E27FC236}">
                <a16:creationId xmlns:a16="http://schemas.microsoft.com/office/drawing/2014/main" id="{DF298453-28D2-4BE1-B20E-8C3B5D7BF768}"/>
              </a:ext>
            </a:extLst>
          </p:cNvPr>
          <p:cNvSpPr>
            <a:spLocks noChangeArrowheads="1"/>
          </p:cNvSpPr>
          <p:nvPr/>
        </p:nvSpPr>
        <p:spPr bwMode="auto">
          <a:xfrm>
            <a:off x="354013" y="5318868"/>
            <a:ext cx="4658254"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example, </a:t>
            </a:r>
            <a:r>
              <a:rPr lang="en-GB" altLang="en-US" b="1" dirty="0">
                <a:solidFill>
                  <a:srgbClr val="286DA6"/>
                </a:solidFill>
              </a:rPr>
              <a:t>magnets</a:t>
            </a:r>
            <a:r>
              <a:rPr lang="en-GB" altLang="en-US" dirty="0"/>
              <a:t> are surrounded by </a:t>
            </a:r>
            <a:r>
              <a:rPr lang="en-GB" altLang="en-US" b="1" dirty="0">
                <a:solidFill>
                  <a:srgbClr val="286DA6"/>
                </a:solidFill>
              </a:rPr>
              <a:t>magnetic fields</a:t>
            </a:r>
            <a:r>
              <a:rPr lang="en-GB" altLang="en-US" dirty="0"/>
              <a:t>. </a:t>
            </a:r>
          </a:p>
        </p:txBody>
      </p:sp>
      <p:pic>
        <p:nvPicPr>
          <p:cNvPr id="10" name="Picture 9">
            <a:extLst>
              <a:ext uri="{FF2B5EF4-FFF2-40B4-BE49-F238E27FC236}">
                <a16:creationId xmlns:a16="http://schemas.microsoft.com/office/drawing/2014/main" id="{68773F61-2F01-4B0F-A910-A62453CD6C7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D5BBA424-1B25-4DFA-B4B7-80F25E76D2E8}"/>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9">
            <a:extLst>
              <a:ext uri="{FF2B5EF4-FFF2-40B4-BE49-F238E27FC236}">
                <a16:creationId xmlns:a16="http://schemas.microsoft.com/office/drawing/2014/main" id="{2407D9AA-FEC3-4F15-9AA6-7E7E9DF3C89C}"/>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6" name="Picture 5">
            <a:extLst>
              <a:ext uri="{FF2B5EF4-FFF2-40B4-BE49-F238E27FC236}">
                <a16:creationId xmlns:a16="http://schemas.microsoft.com/office/drawing/2014/main" id="{A258E42E-9698-467D-A34B-C7C3119E7BE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13537" y="1807487"/>
            <a:ext cx="4230463" cy="4963742"/>
          </a:xfrm>
          <a:prstGeom prst="rect">
            <a:avLst/>
          </a:prstGeom>
        </p:spPr>
      </p:pic>
    </p:spTree>
    <p:custDataLst>
      <p:tags r:id="rId1"/>
    </p:custDataLst>
    <p:extLst>
      <p:ext uri="{BB962C8B-B14F-4D97-AF65-F5344CB8AC3E}">
        <p14:creationId xmlns:p14="http://schemas.microsoft.com/office/powerpoint/2010/main" val="250032934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4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3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1"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a:extLst>
              <a:ext uri="{FF2B5EF4-FFF2-40B4-BE49-F238E27FC236}">
                <a16:creationId xmlns:a16="http://schemas.microsoft.com/office/drawing/2014/main" id="{CBB3E36E-2F0F-4AA4-BB16-4594A737695F}"/>
              </a:ext>
            </a:extLst>
          </p:cNvPr>
          <p:cNvSpPr>
            <a:spLocks noGrp="1" noChangeArrowheads="1"/>
          </p:cNvSpPr>
          <p:nvPr>
            <p:ph type="title"/>
          </p:nvPr>
        </p:nvSpPr>
        <p:spPr/>
        <p:txBody>
          <a:bodyPr/>
          <a:lstStyle/>
          <a:p>
            <a:pPr eaLnBrk="1" hangingPunct="1"/>
            <a:r>
              <a:rPr lang="en-GB" altLang="en-US"/>
              <a:t>What are magnets?</a:t>
            </a:r>
          </a:p>
        </p:txBody>
      </p:sp>
      <p:sp>
        <p:nvSpPr>
          <p:cNvPr id="18435" name="Text Box 12">
            <a:extLst>
              <a:ext uri="{FF2B5EF4-FFF2-40B4-BE49-F238E27FC236}">
                <a16:creationId xmlns:a16="http://schemas.microsoft.com/office/drawing/2014/main" id="{F6D8C5B8-F3BB-44B9-B62A-73E5578C1033}"/>
              </a:ext>
            </a:extLst>
          </p:cNvPr>
          <p:cNvSpPr txBox="1">
            <a:spLocks noChangeArrowheads="1"/>
          </p:cNvSpPr>
          <p:nvPr/>
        </p:nvSpPr>
        <p:spPr bwMode="auto">
          <a:xfrm>
            <a:off x="354013" y="784225"/>
            <a:ext cx="85693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A </a:t>
            </a:r>
            <a:r>
              <a:rPr lang="en-GB" altLang="en-US" b="1" dirty="0">
                <a:solidFill>
                  <a:srgbClr val="286DA6"/>
                </a:solidFill>
              </a:rPr>
              <a:t>magnet</a:t>
            </a:r>
            <a:r>
              <a:rPr lang="en-GB" altLang="en-US" dirty="0"/>
              <a:t> is a material that exerts a magnetic force on other magnets or magnetic materials.</a:t>
            </a:r>
            <a:r>
              <a:rPr lang="en-GB" altLang="en-US" b="1" dirty="0"/>
              <a:t> Iron, nickel</a:t>
            </a:r>
            <a:r>
              <a:rPr lang="en-GB" altLang="en-US" dirty="0"/>
              <a:t> and </a:t>
            </a:r>
            <a:r>
              <a:rPr lang="en-GB" altLang="en-US" b="1" dirty="0"/>
              <a:t>cobalt</a:t>
            </a:r>
            <a:r>
              <a:rPr lang="en-GB" altLang="en-US" dirty="0"/>
              <a:t> are all magnetic. </a:t>
            </a:r>
            <a:r>
              <a:rPr lang="en-GB" altLang="en-US" b="1" dirty="0"/>
              <a:t>Steel</a:t>
            </a:r>
            <a:r>
              <a:rPr lang="en-GB" altLang="en-US" dirty="0"/>
              <a:t>, which contains iron, is also magnetic. </a:t>
            </a:r>
          </a:p>
        </p:txBody>
      </p:sp>
      <p:sp>
        <p:nvSpPr>
          <p:cNvPr id="7" name="Rectangle 6">
            <a:extLst>
              <a:ext uri="{FF2B5EF4-FFF2-40B4-BE49-F238E27FC236}">
                <a16:creationId xmlns:a16="http://schemas.microsoft.com/office/drawing/2014/main" id="{988B95B1-A5E7-476E-A3C3-A7CE5FDA8CC3}"/>
              </a:ext>
            </a:extLst>
          </p:cNvPr>
          <p:cNvSpPr>
            <a:spLocks noChangeArrowheads="1"/>
          </p:cNvSpPr>
          <p:nvPr/>
        </p:nvSpPr>
        <p:spPr bwMode="auto">
          <a:xfrm>
            <a:off x="354013" y="2173288"/>
            <a:ext cx="83169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Bar magnets are </a:t>
            </a:r>
            <a:r>
              <a:rPr lang="en-GB" altLang="en-US" b="1" dirty="0">
                <a:solidFill>
                  <a:srgbClr val="286DA6"/>
                </a:solidFill>
              </a:rPr>
              <a:t>permanent</a:t>
            </a:r>
            <a:r>
              <a:rPr lang="en-GB" altLang="en-US" dirty="0"/>
              <a:t> magnets. This means they are always magnetized. The two ends of a magnet are called the north pole and the south pole.</a:t>
            </a:r>
          </a:p>
        </p:txBody>
      </p:sp>
      <p:sp>
        <p:nvSpPr>
          <p:cNvPr id="8" name="Rectangle 71">
            <a:extLst>
              <a:ext uri="{FF2B5EF4-FFF2-40B4-BE49-F238E27FC236}">
                <a16:creationId xmlns:a16="http://schemas.microsoft.com/office/drawing/2014/main" id="{2434AFA3-B443-48D8-B3C0-C7D7D5A9F7E3}"/>
              </a:ext>
            </a:extLst>
          </p:cNvPr>
          <p:cNvSpPr>
            <a:spLocks noChangeArrowheads="1"/>
          </p:cNvSpPr>
          <p:nvPr/>
        </p:nvSpPr>
        <p:spPr bwMode="auto">
          <a:xfrm>
            <a:off x="354013" y="5131505"/>
            <a:ext cx="795813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Magnets </a:t>
            </a:r>
            <a:r>
              <a:rPr lang="en-GB" altLang="en-US" b="1" dirty="0">
                <a:solidFill>
                  <a:srgbClr val="286DA6"/>
                </a:solidFill>
              </a:rPr>
              <a:t>attract</a:t>
            </a:r>
            <a:r>
              <a:rPr lang="en-GB" altLang="en-US" dirty="0"/>
              <a:t> magnetic materials. Magnets can also attract or </a:t>
            </a:r>
            <a:r>
              <a:rPr lang="en-GB" altLang="en-US" b="1" dirty="0">
                <a:solidFill>
                  <a:srgbClr val="286DA6"/>
                </a:solidFill>
              </a:rPr>
              <a:t>repel</a:t>
            </a:r>
            <a:r>
              <a:rPr lang="en-GB" altLang="en-US" dirty="0"/>
              <a:t> other magnets. </a:t>
            </a:r>
          </a:p>
        </p:txBody>
      </p:sp>
      <p:sp>
        <p:nvSpPr>
          <p:cNvPr id="11" name="Rectangle 10">
            <a:extLst>
              <a:ext uri="{FF2B5EF4-FFF2-40B4-BE49-F238E27FC236}">
                <a16:creationId xmlns:a16="http://schemas.microsoft.com/office/drawing/2014/main" id="{1C427ED2-91FE-4B20-ABB0-380077206FEC}"/>
              </a:ext>
            </a:extLst>
          </p:cNvPr>
          <p:cNvSpPr>
            <a:spLocks noChangeArrowheads="1"/>
          </p:cNvSpPr>
          <p:nvPr/>
        </p:nvSpPr>
        <p:spPr bwMode="auto">
          <a:xfrm>
            <a:off x="923925" y="6153150"/>
            <a:ext cx="7308850" cy="460375"/>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How can you tell if a piece of metal is a magnet?</a:t>
            </a:r>
          </a:p>
        </p:txBody>
      </p:sp>
      <p:pic>
        <p:nvPicPr>
          <p:cNvPr id="12" name="Picture 10" descr="magnet (reversed)">
            <a:extLst>
              <a:ext uri="{FF2B5EF4-FFF2-40B4-BE49-F238E27FC236}">
                <a16:creationId xmlns:a16="http://schemas.microsoft.com/office/drawing/2014/main" id="{59D7072D-B64B-4B02-8828-6736CD001C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03350" y="3581402"/>
            <a:ext cx="6767513"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C269DEC3-AA02-45E4-87D8-A19E28E615B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871AE0E8-9E9C-485F-BA5A-C04F0216FEF4}"/>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48E9B4F7-61AE-44E2-8911-1649A52EEEDD}"/>
              </a:ext>
            </a:extLst>
          </p:cNvPr>
          <p:cNvSpPr>
            <a:spLocks noGrp="1" noChangeArrowheads="1"/>
          </p:cNvSpPr>
          <p:nvPr>
            <p:ph type="title"/>
          </p:nvPr>
        </p:nvSpPr>
        <p:spPr/>
        <p:txBody>
          <a:bodyPr/>
          <a:lstStyle/>
          <a:p>
            <a:pPr eaLnBrk="1" hangingPunct="1"/>
            <a:r>
              <a:rPr lang="en-GB" altLang="en-US"/>
              <a:t>What is a magnetic field?</a:t>
            </a:r>
          </a:p>
        </p:txBody>
      </p:sp>
      <p:sp>
        <p:nvSpPr>
          <p:cNvPr id="21507" name="Text Box 4">
            <a:extLst>
              <a:ext uri="{FF2B5EF4-FFF2-40B4-BE49-F238E27FC236}">
                <a16:creationId xmlns:a16="http://schemas.microsoft.com/office/drawing/2014/main" id="{E7A6EFA7-F0D6-4501-9B9C-0CEB783EF98A}"/>
              </a:ext>
            </a:extLst>
          </p:cNvPr>
          <p:cNvSpPr txBox="1">
            <a:spLocks noChangeArrowheads="1"/>
          </p:cNvSpPr>
          <p:nvPr/>
        </p:nvSpPr>
        <p:spPr bwMode="auto">
          <a:xfrm>
            <a:off x="354013" y="784225"/>
            <a:ext cx="81788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The region around a magnet where it has a magnetic effect is called its</a:t>
            </a:r>
            <a:r>
              <a:rPr lang="en-US" altLang="en-US" dirty="0">
                <a:solidFill>
                  <a:srgbClr val="000099"/>
                </a:solidFill>
              </a:rPr>
              <a:t> </a:t>
            </a:r>
            <a:r>
              <a:rPr lang="en-US" altLang="en-US" b="1" dirty="0">
                <a:solidFill>
                  <a:srgbClr val="286DA6"/>
                </a:solidFill>
              </a:rPr>
              <a:t>magnetic field</a:t>
            </a:r>
            <a:r>
              <a:rPr lang="en-US" altLang="en-US" dirty="0">
                <a:solidFill>
                  <a:srgbClr val="000099"/>
                </a:solidFill>
              </a:rPr>
              <a:t>.</a:t>
            </a:r>
          </a:p>
        </p:txBody>
      </p:sp>
      <p:sp>
        <p:nvSpPr>
          <p:cNvPr id="139269" name="Text Box 5">
            <a:extLst>
              <a:ext uri="{FF2B5EF4-FFF2-40B4-BE49-F238E27FC236}">
                <a16:creationId xmlns:a16="http://schemas.microsoft.com/office/drawing/2014/main" id="{AE011E46-9166-4D1A-8451-78FBD7E61858}"/>
              </a:ext>
            </a:extLst>
          </p:cNvPr>
          <p:cNvSpPr txBox="1">
            <a:spLocks noChangeArrowheads="1"/>
          </p:cNvSpPr>
          <p:nvPr/>
        </p:nvSpPr>
        <p:spPr bwMode="auto">
          <a:xfrm>
            <a:off x="4392613" y="1922461"/>
            <a:ext cx="41402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dirty="0">
                <a:solidFill>
                  <a:srgbClr val="010066"/>
                </a:solidFill>
              </a:rPr>
              <a:t>When a magnetic material is placed in a magnetic field, it will experience a force.</a:t>
            </a:r>
            <a:endParaRPr lang="en-GB" altLang="en-US" dirty="0"/>
          </a:p>
        </p:txBody>
      </p:sp>
      <p:sp>
        <p:nvSpPr>
          <p:cNvPr id="139270" name="Text Box 6">
            <a:extLst>
              <a:ext uri="{FF2B5EF4-FFF2-40B4-BE49-F238E27FC236}">
                <a16:creationId xmlns:a16="http://schemas.microsoft.com/office/drawing/2014/main" id="{6417DC01-7010-42DC-8BE6-ECCEFA9F35B3}"/>
              </a:ext>
            </a:extLst>
          </p:cNvPr>
          <p:cNvSpPr txBox="1">
            <a:spLocks noChangeArrowheads="1"/>
          </p:cNvSpPr>
          <p:nvPr/>
        </p:nvSpPr>
        <p:spPr bwMode="auto">
          <a:xfrm>
            <a:off x="4392613" y="3576636"/>
            <a:ext cx="3857625" cy="191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solidFill>
                  <a:srgbClr val="010066"/>
                </a:solidFill>
              </a:rPr>
              <a:t>The iron filings feel the effect of the magnetic field and line up along the direction of the forces in this region.</a:t>
            </a:r>
            <a:endParaRPr lang="en-GB" altLang="en-US"/>
          </a:p>
        </p:txBody>
      </p:sp>
      <p:pic>
        <p:nvPicPr>
          <p:cNvPr id="139272" name="Picture 8" descr="36855543_credit">
            <a:extLst>
              <a:ext uri="{FF2B5EF4-FFF2-40B4-BE49-F238E27FC236}">
                <a16:creationId xmlns:a16="http://schemas.microsoft.com/office/drawing/2014/main" id="{58D22AB8-C8EA-4D9E-8022-4678D063A70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808163"/>
            <a:ext cx="3240088" cy="486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7" name="Text Box 9">
            <a:extLst>
              <a:ext uri="{FF2B5EF4-FFF2-40B4-BE49-F238E27FC236}">
                <a16:creationId xmlns:a16="http://schemas.microsoft.com/office/drawing/2014/main" id="{9241D8A6-D007-46C6-9F26-B69472B941F5}"/>
              </a:ext>
            </a:extLst>
          </p:cNvPr>
          <p:cNvSpPr txBox="1">
            <a:spLocks noChangeArrowheads="1"/>
          </p:cNvSpPr>
          <p:nvPr/>
        </p:nvSpPr>
        <p:spPr bwMode="auto">
          <a:xfrm>
            <a:off x="5008563" y="6029325"/>
            <a:ext cx="2232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286DA6"/>
                </a:solidFill>
              </a:rPr>
              <a:t>magnetic field</a:t>
            </a:r>
          </a:p>
        </p:txBody>
      </p:sp>
      <p:sp>
        <p:nvSpPr>
          <p:cNvPr id="22538" name="Line 101">
            <a:extLst>
              <a:ext uri="{FF2B5EF4-FFF2-40B4-BE49-F238E27FC236}">
                <a16:creationId xmlns:a16="http://schemas.microsoft.com/office/drawing/2014/main" id="{4593F6F4-99E2-41DF-9CE8-B286415171C9}"/>
              </a:ext>
            </a:extLst>
          </p:cNvPr>
          <p:cNvSpPr>
            <a:spLocks noChangeShapeType="1"/>
          </p:cNvSpPr>
          <p:nvPr/>
        </p:nvSpPr>
        <p:spPr bwMode="auto">
          <a:xfrm flipH="1" flipV="1">
            <a:off x="2411413" y="4581525"/>
            <a:ext cx="2543175" cy="1689100"/>
          </a:xfrm>
          <a:prstGeom prst="line">
            <a:avLst/>
          </a:prstGeom>
          <a:noFill/>
          <a:ln w="38100">
            <a:solidFill>
              <a:srgbClr val="010066"/>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sp>
        <p:nvSpPr>
          <p:cNvPr id="10" name="Line 10">
            <a:extLst>
              <a:ext uri="{FF2B5EF4-FFF2-40B4-BE49-F238E27FC236}">
                <a16:creationId xmlns:a16="http://schemas.microsoft.com/office/drawing/2014/main" id="{FE9FBFBB-48D2-49AB-A6E6-9C7B7DCCE090}"/>
              </a:ext>
            </a:extLst>
          </p:cNvPr>
          <p:cNvSpPr>
            <a:spLocks noChangeShapeType="1"/>
          </p:cNvSpPr>
          <p:nvPr/>
        </p:nvSpPr>
        <p:spPr bwMode="auto">
          <a:xfrm flipH="1" flipV="1">
            <a:off x="1871663" y="5265738"/>
            <a:ext cx="3082925" cy="1004887"/>
          </a:xfrm>
          <a:prstGeom prst="line">
            <a:avLst/>
          </a:prstGeom>
          <a:noFill/>
          <a:ln w="38100">
            <a:solidFill>
              <a:srgbClr val="010066"/>
            </a:solidFill>
            <a:round/>
            <a:headEnd type="oval" w="med" len="med"/>
            <a:tailEnd type="triangle" w="lg" len="lg"/>
          </a:ln>
          <a:extLst>
            <a:ext uri="{909E8E84-426E-40DD-AFC4-6F175D3DCCD1}">
              <a14:hiddenFill xmlns:a14="http://schemas.microsoft.com/office/drawing/2010/main">
                <a:noFill/>
              </a14:hiddenFill>
            </a:ext>
          </a:extLst>
        </p:spPr>
        <p:txBody>
          <a:bodyPr>
            <a:spAutoFit/>
          </a:bodyPr>
          <a:lstStyle/>
          <a:p>
            <a:endParaRPr lang="en-US"/>
          </a:p>
        </p:txBody>
      </p:sp>
      <p:pic>
        <p:nvPicPr>
          <p:cNvPr id="11" name="Picture 10">
            <a:extLst>
              <a:ext uri="{FF2B5EF4-FFF2-40B4-BE49-F238E27FC236}">
                <a16:creationId xmlns:a16="http://schemas.microsoft.com/office/drawing/2014/main" id="{C8CF7755-E6EF-440C-9A45-334B2A13BB7E}"/>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926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39272"/>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39270"/>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22" presetClass="entr" presetSubtype="4" fill="hold" nodeType="clickEffect">
                                  <p:stCondLst>
                                    <p:cond delay="0"/>
                                  </p:stCondLst>
                                  <p:childTnLst>
                                    <p:set>
                                      <p:cBhvr>
                                        <p:cTn id="17" dur="1" fill="hold">
                                          <p:stCondLst>
                                            <p:cond delay="0"/>
                                          </p:stCondLst>
                                        </p:cTn>
                                        <p:tgtEl>
                                          <p:spTgt spid="22538"/>
                                        </p:tgtEl>
                                        <p:attrNameLst>
                                          <p:attrName>style.visibility</p:attrName>
                                        </p:attrNameLst>
                                      </p:cBhvr>
                                      <p:to>
                                        <p:strVal val="visible"/>
                                      </p:to>
                                    </p:set>
                                    <p:animEffect transition="in" filter="wipe(down)">
                                      <p:cBhvr>
                                        <p:cTn id="18" dur="500"/>
                                        <p:tgtEl>
                                          <p:spTgt spid="22538"/>
                                        </p:tgtEl>
                                      </p:cBhvr>
                                    </p:animEffect>
                                  </p:childTnLst>
                                </p:cTn>
                              </p:par>
                              <p:par>
                                <p:cTn id="19" presetID="22" presetClass="entr" presetSubtype="4" fill="hold"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22537"/>
                                        </p:tgtEl>
                                        <p:attrNameLst>
                                          <p:attrName>style.visibility</p:attrName>
                                        </p:attrNameLst>
                                      </p:cBhvr>
                                      <p:to>
                                        <p:strVal val="visible"/>
                                      </p:to>
                                    </p:set>
                                  </p:childTnLst>
                                </p:cTn>
                              </p:par>
                            </p:childTnLst>
                          </p:cTn>
                        </p:par>
                        <p:par>
                          <p:cTn id="24" fill="hold">
                            <p:stCondLst>
                              <p:cond delay="500"/>
                            </p:stCondLst>
                            <p:childTnLst>
                              <p:par>
                                <p:cTn id="25" presetID="1" presetClass="entr" presetSubtype="0" fill="hold" nodeType="after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9269" grpId="0"/>
      <p:bldP spid="139270" grpId="0"/>
      <p:bldP spid="2253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FA87B243-182F-4C4C-BBE5-7B5F38D21426}"/>
              </a:ext>
            </a:extLst>
          </p:cNvPr>
          <p:cNvSpPr>
            <a:spLocks noGrp="1" noChangeArrowheads="1"/>
          </p:cNvSpPr>
          <p:nvPr>
            <p:ph type="title"/>
          </p:nvPr>
        </p:nvSpPr>
        <p:spPr/>
        <p:txBody>
          <a:bodyPr/>
          <a:lstStyle/>
          <a:p>
            <a:pPr eaLnBrk="1" hangingPunct="1"/>
            <a:r>
              <a:rPr lang="en-GB" altLang="en-US" dirty="0"/>
              <a:t>Shape of a magnetic field</a:t>
            </a:r>
          </a:p>
        </p:txBody>
      </p:sp>
      <p:pic>
        <p:nvPicPr>
          <p:cNvPr id="7" name="Picture 6">
            <a:extLst>
              <a:ext uri="{FF2B5EF4-FFF2-40B4-BE49-F238E27FC236}">
                <a16:creationId xmlns:a16="http://schemas.microsoft.com/office/drawing/2014/main" id="{8FF99841-62DE-4B10-BA75-63A244962D6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868E74B-B64C-49EA-9B7F-19786A1CB6D4}"/>
              </a:ext>
            </a:extLst>
          </p:cNvPr>
          <p:cNvPicPr>
            <a:picLocks noChangeAspect="1" noChangeArrowheads="1"/>
          </p:cNvPicPr>
          <p:nvPr/>
        </p:nvPicPr>
        <p:blipFill>
          <a:blip r:embed="rId7"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9">
            <a:extLst>
              <a:ext uri="{FF2B5EF4-FFF2-40B4-BE49-F238E27FC236}">
                <a16:creationId xmlns:a16="http://schemas.microsoft.com/office/drawing/2014/main" id="{2D9FDA53-8404-4528-9BCE-D06CC5C4615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64045"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0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DA81E0B-E8C4-449B-AB5D-412A09399D9E}"/>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shutterstock_imagedbcom_155677004.jpg">
            <a:extLst>
              <a:ext uri="{FF2B5EF4-FFF2-40B4-BE49-F238E27FC236}">
                <a16:creationId xmlns:a16="http://schemas.microsoft.com/office/drawing/2014/main" id="{E4D5D3A7-083E-40D7-90D7-338EF35C2BF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59113" y="2241550"/>
            <a:ext cx="6084887" cy="382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Rectangle 2">
            <a:extLst>
              <a:ext uri="{FF2B5EF4-FFF2-40B4-BE49-F238E27FC236}">
                <a16:creationId xmlns:a16="http://schemas.microsoft.com/office/drawing/2014/main" id="{B18126E9-EB50-4CCD-AFCF-86E5A0465CCC}"/>
              </a:ext>
            </a:extLst>
          </p:cNvPr>
          <p:cNvSpPr>
            <a:spLocks noGrp="1" noChangeArrowheads="1"/>
          </p:cNvSpPr>
          <p:nvPr>
            <p:ph type="title"/>
          </p:nvPr>
        </p:nvSpPr>
        <p:spPr/>
        <p:txBody>
          <a:bodyPr/>
          <a:lstStyle/>
          <a:p>
            <a:pPr eaLnBrk="1" hangingPunct="1"/>
            <a:r>
              <a:rPr lang="en-GB" altLang="en-US"/>
              <a:t>Magnetic field lines</a:t>
            </a:r>
          </a:p>
        </p:txBody>
      </p:sp>
      <p:sp>
        <p:nvSpPr>
          <p:cNvPr id="22532" name="Text Box 4">
            <a:extLst>
              <a:ext uri="{FF2B5EF4-FFF2-40B4-BE49-F238E27FC236}">
                <a16:creationId xmlns:a16="http://schemas.microsoft.com/office/drawing/2014/main" id="{42364424-6DE9-435F-B240-15ED5D816D7A}"/>
              </a:ext>
            </a:extLst>
          </p:cNvPr>
          <p:cNvSpPr txBox="1">
            <a:spLocks noChangeArrowheads="1"/>
          </p:cNvSpPr>
          <p:nvPr/>
        </p:nvSpPr>
        <p:spPr bwMode="auto">
          <a:xfrm>
            <a:off x="354013" y="784225"/>
            <a:ext cx="8389937"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shape of a magnetic field can be shown by drawing </a:t>
            </a:r>
            <a:r>
              <a:rPr lang="en-GB" altLang="en-US" b="1">
                <a:solidFill>
                  <a:srgbClr val="286DA6"/>
                </a:solidFill>
              </a:rPr>
              <a:t>magnetic field lines</a:t>
            </a:r>
            <a:r>
              <a:rPr lang="en-GB" altLang="en-US">
                <a:solidFill>
                  <a:srgbClr val="010066"/>
                </a:solidFill>
              </a:rPr>
              <a:t>. These always point from the north pole of a magnet to the south pole, along the direction of the magnetic forces in each region. </a:t>
            </a:r>
          </a:p>
        </p:txBody>
      </p:sp>
      <p:sp>
        <p:nvSpPr>
          <p:cNvPr id="140299" name="Text Box 11">
            <a:extLst>
              <a:ext uri="{FF2B5EF4-FFF2-40B4-BE49-F238E27FC236}">
                <a16:creationId xmlns:a16="http://schemas.microsoft.com/office/drawing/2014/main" id="{D2BA608D-8A13-4695-A49F-19DB05F8E7CB}"/>
              </a:ext>
            </a:extLst>
          </p:cNvPr>
          <p:cNvSpPr txBox="1">
            <a:spLocks noChangeArrowheads="1"/>
          </p:cNvSpPr>
          <p:nvPr/>
        </p:nvSpPr>
        <p:spPr bwMode="auto">
          <a:xfrm>
            <a:off x="4211638" y="5984875"/>
            <a:ext cx="4162425"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b="1">
                <a:solidFill>
                  <a:srgbClr val="286DA6"/>
                </a:solidFill>
              </a:rPr>
              <a:t>the field is weakest further away from the poles</a:t>
            </a:r>
          </a:p>
        </p:txBody>
      </p:sp>
      <p:sp>
        <p:nvSpPr>
          <p:cNvPr id="140301" name="Text Box 13">
            <a:extLst>
              <a:ext uri="{FF2B5EF4-FFF2-40B4-BE49-F238E27FC236}">
                <a16:creationId xmlns:a16="http://schemas.microsoft.com/office/drawing/2014/main" id="{98B21E64-3DDA-4007-B968-A28F7082B4F5}"/>
              </a:ext>
            </a:extLst>
          </p:cNvPr>
          <p:cNvSpPr txBox="1">
            <a:spLocks noChangeArrowheads="1"/>
          </p:cNvSpPr>
          <p:nvPr/>
        </p:nvSpPr>
        <p:spPr bwMode="auto">
          <a:xfrm>
            <a:off x="1584325" y="3468688"/>
            <a:ext cx="1908175" cy="97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lnSpc>
                <a:spcPct val="80000"/>
              </a:lnSpc>
            </a:pPr>
            <a:r>
              <a:rPr lang="en-GB" altLang="en-US" b="1">
                <a:solidFill>
                  <a:srgbClr val="286DA6"/>
                </a:solidFill>
              </a:rPr>
              <a:t>the field is strongest at the poles</a:t>
            </a:r>
          </a:p>
        </p:txBody>
      </p:sp>
      <p:pic>
        <p:nvPicPr>
          <p:cNvPr id="140306" name="Picture 18" descr="ironfilings_SAMPLE2">
            <a:extLst>
              <a:ext uri="{FF2B5EF4-FFF2-40B4-BE49-F238E27FC236}">
                <a16:creationId xmlns:a16="http://schemas.microsoft.com/office/drawing/2014/main" id="{DC67E063-369C-41CF-9F41-BAB63F9BE3F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71888" y="2457450"/>
            <a:ext cx="4716462" cy="343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0304" name="Text Box 16">
            <a:extLst>
              <a:ext uri="{FF2B5EF4-FFF2-40B4-BE49-F238E27FC236}">
                <a16:creationId xmlns:a16="http://schemas.microsoft.com/office/drawing/2014/main" id="{05341BAF-563B-4FE9-B48B-B93FA46D87FD}"/>
              </a:ext>
            </a:extLst>
          </p:cNvPr>
          <p:cNvSpPr txBox="1">
            <a:spLocks noChangeArrowheads="1"/>
          </p:cNvSpPr>
          <p:nvPr/>
        </p:nvSpPr>
        <p:spPr bwMode="auto">
          <a:xfrm>
            <a:off x="354013" y="4565650"/>
            <a:ext cx="291782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closer together the magnetic field lines, the stronger the magnetic field.</a:t>
            </a:r>
          </a:p>
        </p:txBody>
      </p:sp>
      <p:pic>
        <p:nvPicPr>
          <p:cNvPr id="23576" name="Picture 24" descr="magnet2">
            <a:extLst>
              <a:ext uri="{FF2B5EF4-FFF2-40B4-BE49-F238E27FC236}">
                <a16:creationId xmlns:a16="http://schemas.microsoft.com/office/drawing/2014/main" id="{8DB33DD1-AC3B-43DB-8422-1B67A830236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79950" y="3835400"/>
            <a:ext cx="2663825" cy="542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a:extLst>
              <a:ext uri="{FF2B5EF4-FFF2-40B4-BE49-F238E27FC236}">
                <a16:creationId xmlns:a16="http://schemas.microsoft.com/office/drawing/2014/main" id="{034754A6-2416-4D40-9F77-FA3E04268820}"/>
              </a:ext>
            </a:extLst>
          </p:cNvPr>
          <p:cNvSpPr>
            <a:spLocks noChangeArrowheads="1"/>
          </p:cNvSpPr>
          <p:nvPr/>
        </p:nvSpPr>
        <p:spPr bwMode="auto">
          <a:xfrm>
            <a:off x="354013" y="2487613"/>
            <a:ext cx="3313112" cy="831850"/>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Where is the magnetic field strongest?</a:t>
            </a:r>
            <a:endParaRPr lang="en-GB" altLang="en-US"/>
          </a:p>
        </p:txBody>
      </p:sp>
      <p:pic>
        <p:nvPicPr>
          <p:cNvPr id="14" name="Picture 13">
            <a:extLst>
              <a:ext uri="{FF2B5EF4-FFF2-40B4-BE49-F238E27FC236}">
                <a16:creationId xmlns:a16="http://schemas.microsoft.com/office/drawing/2014/main" id="{61A4668F-6233-4243-AAEA-A57B43974E9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15" name="Picture 14">
            <a:extLst>
              <a:ext uri="{FF2B5EF4-FFF2-40B4-BE49-F238E27FC236}">
                <a16:creationId xmlns:a16="http://schemas.microsoft.com/office/drawing/2014/main" id="{A4187005-7ADC-4181-9E44-9D8A8DEDEC5A}"/>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545205" y="86520"/>
            <a:ext cx="442911" cy="51673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57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par>
                          <p:cTn id="9" fill="hold" nodeType="afterGroup">
                            <p:stCondLst>
                              <p:cond delay="0"/>
                            </p:stCondLst>
                            <p:childTnLst>
                              <p:par>
                                <p:cTn id="10" presetID="1" presetClass="entr" presetSubtype="0" fill="hold" nodeType="afterEffect">
                                  <p:stCondLst>
                                    <p:cond delay="0"/>
                                  </p:stCondLst>
                                  <p:childTnLst>
                                    <p:set>
                                      <p:cBhvr>
                                        <p:cTn id="11" dur="1" fill="hold">
                                          <p:stCondLst>
                                            <p:cond delay="0"/>
                                          </p:stCondLst>
                                        </p:cTn>
                                        <p:tgtEl>
                                          <p:spTgt spid="140306"/>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140301"/>
                                        </p:tgtEl>
                                        <p:attrNameLst>
                                          <p:attrName>style.visibility</p:attrName>
                                        </p:attrNameLst>
                                      </p:cBhvr>
                                      <p:to>
                                        <p:strVal val="visible"/>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40299"/>
                                        </p:tgtEl>
                                        <p:attrNameLst>
                                          <p:attrName>style.visibility</p:attrName>
                                        </p:attrNameLst>
                                      </p:cBhvr>
                                      <p:to>
                                        <p:strVal val="visible"/>
                                      </p:to>
                                    </p:set>
                                  </p:childTnLst>
                                </p:cTn>
                              </p:par>
                            </p:childTnLst>
                          </p:cTn>
                        </p:par>
                      </p:childTnLst>
                    </p:cTn>
                  </p:par>
                  <p:par>
                    <p:cTn id="24" fill="hold" nodeType="clickPar">
                      <p:stCondLst>
                        <p:cond delay="indefinite"/>
                      </p:stCondLst>
                      <p:childTnLst>
                        <p:par>
                          <p:cTn id="25" fill="hold" nodeType="withGroup">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140304"/>
                                        </p:tgtEl>
                                        <p:attrNameLst>
                                          <p:attrName>style.visibility</p:attrName>
                                        </p:attrNameLst>
                                      </p:cBhvr>
                                      <p:to>
                                        <p:strVal val="visible"/>
                                      </p:to>
                                    </p:set>
                                  </p:childTnLst>
                                </p:cTn>
                              </p:par>
                            </p:childTnLst>
                          </p:cTn>
                        </p:par>
                        <p:par>
                          <p:cTn id="28" fill="hold">
                            <p:stCondLst>
                              <p:cond delay="0"/>
                            </p:stCondLst>
                            <p:childTnLst>
                              <p:par>
                                <p:cTn id="29" presetID="1" presetClass="entr" presetSubtype="0" fill="hold" nodeType="after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299" grpId="0"/>
      <p:bldP spid="140301" grpId="0"/>
      <p:bldP spid="140304" grpId="0"/>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2">
            <a:extLst>
              <a:ext uri="{FF2B5EF4-FFF2-40B4-BE49-F238E27FC236}">
                <a16:creationId xmlns:a16="http://schemas.microsoft.com/office/drawing/2014/main" id="{80EA2392-4824-40AE-BFFA-2BF2ACFBE0D5}"/>
              </a:ext>
            </a:extLst>
          </p:cNvPr>
          <p:cNvSpPr>
            <a:spLocks noGrp="1" noChangeArrowheads="1"/>
          </p:cNvSpPr>
          <p:nvPr>
            <p:ph type="title"/>
          </p:nvPr>
        </p:nvSpPr>
        <p:spPr/>
        <p:txBody>
          <a:bodyPr/>
          <a:lstStyle/>
          <a:p>
            <a:pPr eaLnBrk="1" hangingPunct="1"/>
            <a:r>
              <a:rPr lang="en-GB" altLang="en-US"/>
              <a:t>Attraction and repulsion</a:t>
            </a:r>
            <a:endParaRPr lang="en-US" altLang="en-US"/>
          </a:p>
        </p:txBody>
      </p:sp>
      <p:sp>
        <p:nvSpPr>
          <p:cNvPr id="19460" name="Text Box 12">
            <a:extLst>
              <a:ext uri="{FF2B5EF4-FFF2-40B4-BE49-F238E27FC236}">
                <a16:creationId xmlns:a16="http://schemas.microsoft.com/office/drawing/2014/main" id="{78D35820-EB35-4194-84E0-E639CE14CCC1}"/>
              </a:ext>
            </a:extLst>
          </p:cNvPr>
          <p:cNvSpPr txBox="1">
            <a:spLocks noChangeArrowheads="1"/>
          </p:cNvSpPr>
          <p:nvPr/>
        </p:nvSpPr>
        <p:spPr bwMode="auto">
          <a:xfrm>
            <a:off x="354013" y="784225"/>
            <a:ext cx="7958137" cy="461963"/>
          </a:xfrm>
          <a:prstGeom prst="rect">
            <a:avLst/>
          </a:prstGeom>
          <a:solidFill>
            <a:srgbClr val="BEDAF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just"/>
            <a:r>
              <a:rPr lang="en-GB" altLang="en-US"/>
              <a:t>What happens if you bring two bar magnets together? </a:t>
            </a:r>
          </a:p>
        </p:txBody>
      </p:sp>
      <p:pic>
        <p:nvPicPr>
          <p:cNvPr id="7" name="Picture 10" descr="magnet (reversed)">
            <a:extLst>
              <a:ext uri="{FF2B5EF4-FFF2-40B4-BE49-F238E27FC236}">
                <a16:creationId xmlns:a16="http://schemas.microsoft.com/office/drawing/2014/main" id="{C45C6AB5-9429-4A0F-8877-3CC2206C09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5850" y="4402138"/>
            <a:ext cx="3438525"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13" descr="magnet">
            <a:extLst>
              <a:ext uri="{FF2B5EF4-FFF2-40B4-BE49-F238E27FC236}">
                <a16:creationId xmlns:a16="http://schemas.microsoft.com/office/drawing/2014/main" id="{B7ADBB47-A30D-4ED8-8426-6654482A15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388" y="4402138"/>
            <a:ext cx="3441700"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8">
            <a:extLst>
              <a:ext uri="{FF2B5EF4-FFF2-40B4-BE49-F238E27FC236}">
                <a16:creationId xmlns:a16="http://schemas.microsoft.com/office/drawing/2014/main" id="{8B25F5F2-8896-4A12-8634-FAF8DD6601D3}"/>
              </a:ext>
            </a:extLst>
          </p:cNvPr>
          <p:cNvSpPr>
            <a:spLocks noChangeArrowheads="1"/>
          </p:cNvSpPr>
          <p:nvPr/>
        </p:nvSpPr>
        <p:spPr bwMode="auto">
          <a:xfrm>
            <a:off x="354013" y="1319213"/>
            <a:ext cx="8642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If a north pole and a south pole are brought together, they attract and the magnets are pulled together.</a:t>
            </a:r>
          </a:p>
        </p:txBody>
      </p:sp>
      <p:sp>
        <p:nvSpPr>
          <p:cNvPr id="10" name="Rectangle 9">
            <a:extLst>
              <a:ext uri="{FF2B5EF4-FFF2-40B4-BE49-F238E27FC236}">
                <a16:creationId xmlns:a16="http://schemas.microsoft.com/office/drawing/2014/main" id="{67E0E104-1E07-41E6-AFC4-BD4EBDE8D430}"/>
              </a:ext>
            </a:extLst>
          </p:cNvPr>
          <p:cNvSpPr>
            <a:spLocks noChangeArrowheads="1"/>
          </p:cNvSpPr>
          <p:nvPr/>
        </p:nvSpPr>
        <p:spPr bwMode="auto">
          <a:xfrm>
            <a:off x="354013" y="3481388"/>
            <a:ext cx="86423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286DA6"/>
              </a:buClr>
              <a:buFont typeface="Wingdings" panose="05000000000000000000" pitchFamily="2" charset="2"/>
              <a:buChar char="l"/>
            </a:pPr>
            <a:r>
              <a:rPr lang="en-GB" altLang="en-US" dirty="0"/>
              <a:t>If two north poles or two south poles are brought together, they repel and the magnets push each other apart.</a:t>
            </a:r>
          </a:p>
        </p:txBody>
      </p:sp>
      <p:sp>
        <p:nvSpPr>
          <p:cNvPr id="11" name="Rectangle 10">
            <a:extLst>
              <a:ext uri="{FF2B5EF4-FFF2-40B4-BE49-F238E27FC236}">
                <a16:creationId xmlns:a16="http://schemas.microsoft.com/office/drawing/2014/main" id="{CDE1E26C-0E9E-46E2-B96A-A7FEA76EF131}"/>
              </a:ext>
            </a:extLst>
          </p:cNvPr>
          <p:cNvSpPr>
            <a:spLocks noChangeArrowheads="1"/>
          </p:cNvSpPr>
          <p:nvPr/>
        </p:nvSpPr>
        <p:spPr bwMode="auto">
          <a:xfrm>
            <a:off x="354013" y="5740400"/>
            <a:ext cx="7705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just"/>
            <a:r>
              <a:rPr lang="en-GB" altLang="en-US"/>
              <a:t>We say that unlike poles </a:t>
            </a:r>
            <a:r>
              <a:rPr lang="en-GB" altLang="en-US" b="1">
                <a:solidFill>
                  <a:srgbClr val="286DA6"/>
                </a:solidFill>
              </a:rPr>
              <a:t>attract</a:t>
            </a:r>
            <a:r>
              <a:rPr lang="en-GB" altLang="en-US"/>
              <a:t>, and like poles </a:t>
            </a:r>
            <a:r>
              <a:rPr lang="en-GB" altLang="en-US" b="1">
                <a:solidFill>
                  <a:srgbClr val="286DA6"/>
                </a:solidFill>
              </a:rPr>
              <a:t>repel</a:t>
            </a:r>
            <a:r>
              <a:rPr lang="en-GB" altLang="en-US"/>
              <a:t>.</a:t>
            </a:r>
          </a:p>
        </p:txBody>
      </p:sp>
      <p:pic>
        <p:nvPicPr>
          <p:cNvPr id="13" name="Picture 111" descr="magnet">
            <a:extLst>
              <a:ext uri="{FF2B5EF4-FFF2-40B4-BE49-F238E27FC236}">
                <a16:creationId xmlns:a16="http://schemas.microsoft.com/office/drawing/2014/main" id="{5F7D7A4D-9DE1-484F-9736-D8A49D65F81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4388" y="2239963"/>
            <a:ext cx="3436937"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12" descr="magnet">
            <a:extLst>
              <a:ext uri="{FF2B5EF4-FFF2-40B4-BE49-F238E27FC236}">
                <a16:creationId xmlns:a16="http://schemas.microsoft.com/office/drawing/2014/main" id="{E2C576E3-9F5F-466B-B4CD-0CD58F8C554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95850" y="2239963"/>
            <a:ext cx="3436938"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Right Arrow 14">
            <a:extLst>
              <a:ext uri="{FF2B5EF4-FFF2-40B4-BE49-F238E27FC236}">
                <a16:creationId xmlns:a16="http://schemas.microsoft.com/office/drawing/2014/main" id="{FF00E1C8-9621-4E5E-8E41-69F5E042FA4C}"/>
              </a:ext>
            </a:extLst>
          </p:cNvPr>
          <p:cNvSpPr/>
          <p:nvPr/>
        </p:nvSpPr>
        <p:spPr>
          <a:xfrm>
            <a:off x="3240088" y="2992438"/>
            <a:ext cx="971550" cy="482600"/>
          </a:xfrm>
          <a:prstGeom prst="rightArrow">
            <a:avLst/>
          </a:prstGeom>
          <a:solidFill>
            <a:srgbClr val="286DA6"/>
          </a:solidFill>
          <a:ln>
            <a:solidFill>
              <a:srgbClr val="286D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7" name="Right Arrow 16">
            <a:extLst>
              <a:ext uri="{FF2B5EF4-FFF2-40B4-BE49-F238E27FC236}">
                <a16:creationId xmlns:a16="http://schemas.microsoft.com/office/drawing/2014/main" id="{F926C820-33DA-4B6D-A38B-7FF4ADEF6CBA}"/>
              </a:ext>
            </a:extLst>
          </p:cNvPr>
          <p:cNvSpPr/>
          <p:nvPr/>
        </p:nvSpPr>
        <p:spPr>
          <a:xfrm>
            <a:off x="4932363" y="5164138"/>
            <a:ext cx="996950" cy="482600"/>
          </a:xfrm>
          <a:prstGeom prst="rightArrow">
            <a:avLst/>
          </a:prstGeom>
          <a:solidFill>
            <a:srgbClr val="286DA6"/>
          </a:solidFill>
          <a:ln>
            <a:solidFill>
              <a:srgbClr val="286DA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pic>
        <p:nvPicPr>
          <p:cNvPr id="19" name="Picture 18" descr="Magnetism_4.1.png">
            <a:extLst>
              <a:ext uri="{FF2B5EF4-FFF2-40B4-BE49-F238E27FC236}">
                <a16:creationId xmlns:a16="http://schemas.microsoft.com/office/drawing/2014/main" id="{728CD721-8BA4-4B99-BDDD-FED6F73A7AC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892675" y="2962275"/>
            <a:ext cx="1012825"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19" descr="Magnetism_4.1.png">
            <a:extLst>
              <a:ext uri="{FF2B5EF4-FFF2-40B4-BE49-F238E27FC236}">
                <a16:creationId xmlns:a16="http://schemas.microsoft.com/office/drawing/2014/main" id="{53BCE6A6-81B3-4869-8331-57B7FBEEE25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232150" y="5146675"/>
            <a:ext cx="1011238"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5">
            <a:extLst>
              <a:ext uri="{FF2B5EF4-FFF2-40B4-BE49-F238E27FC236}">
                <a16:creationId xmlns:a16="http://schemas.microsoft.com/office/drawing/2014/main" id="{C299A7D2-5C79-4533-9462-4AE71E8CF7F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par>
                          <p:cTn id="15" fill="hold" nodeType="afterGroup">
                            <p:stCondLst>
                              <p:cond delay="0"/>
                            </p:stCondLst>
                            <p:childTnLst>
                              <p:par>
                                <p:cTn id="16" presetID="63" presetClass="path" presetSubtype="0" accel="50000" decel="50000" fill="hold" nodeType="afterEffect">
                                  <p:stCondLst>
                                    <p:cond delay="0"/>
                                  </p:stCondLst>
                                  <p:childTnLst>
                                    <p:animMotion origin="layout" path="M 2.77778E-7 3.7037E-6 L 0.03403 3.7037E-6 " pathEditMode="relative" rAng="0" ptsTypes="AA">
                                      <p:cBhvr>
                                        <p:cTn id="17" dur="2000" fill="hold"/>
                                        <p:tgtEl>
                                          <p:spTgt spid="13"/>
                                        </p:tgtEl>
                                        <p:attrNameLst>
                                          <p:attrName>ppt_x</p:attrName>
                                          <p:attrName>ppt_y</p:attrName>
                                        </p:attrNameLst>
                                      </p:cBhvr>
                                      <p:rCtr x="1701" y="0"/>
                                    </p:animMotion>
                                  </p:childTnLst>
                                </p:cTn>
                              </p:par>
                              <p:par>
                                <p:cTn id="18" presetID="35" presetClass="path" presetSubtype="0" accel="50000" decel="50000" fill="hold" nodeType="withEffect">
                                  <p:stCondLst>
                                    <p:cond delay="0"/>
                                  </p:stCondLst>
                                  <p:childTnLst>
                                    <p:animMotion origin="layout" path="M -3.88889E-6 -1.58723E-6 L -0.04218 -1.58723E-6 " pathEditMode="relative" rAng="0" ptsTypes="AA">
                                      <p:cBhvr>
                                        <p:cTn id="19" dur="2000" fill="hold"/>
                                        <p:tgtEl>
                                          <p:spTgt spid="14"/>
                                        </p:tgtEl>
                                        <p:attrNameLst>
                                          <p:attrName>ppt_x</p:attrName>
                                          <p:attrName>ppt_y</p:attrName>
                                        </p:attrNameLst>
                                      </p:cBhvr>
                                      <p:rCtr x="-2118" y="0"/>
                                    </p:animMotion>
                                  </p:childTnLst>
                                </p:cTn>
                              </p:par>
                            </p:childTnLst>
                          </p:cTn>
                        </p:par>
                      </p:childTnLst>
                    </p:cTn>
                  </p:par>
                  <p:par>
                    <p:cTn id="20" fill="hold" nodeType="clickPar">
                      <p:stCondLst>
                        <p:cond delay="indefinite"/>
                      </p:stCondLst>
                      <p:childTnLst>
                        <p:par>
                          <p:cTn id="21" fill="hold" nodeType="withGroup">
                            <p:stCondLst>
                              <p:cond delay="0"/>
                            </p:stCondLst>
                            <p:childTnLst>
                              <p:par>
                                <p:cTn id="22" presetID="1" presetClass="entr" presetSubtype="0"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8"/>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7"/>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7"/>
                                        </p:tgtEl>
                                        <p:attrNameLst>
                                          <p:attrName>style.visibility</p:attrName>
                                        </p:attrNameLst>
                                      </p:cBhvr>
                                      <p:to>
                                        <p:strVal val="visible"/>
                                      </p:to>
                                    </p:set>
                                  </p:childTnLst>
                                </p:cTn>
                              </p:par>
                            </p:childTnLst>
                          </p:cTn>
                        </p:par>
                        <p:par>
                          <p:cTn id="30" fill="hold" nodeType="afterGroup">
                            <p:stCondLst>
                              <p:cond delay="0"/>
                            </p:stCondLst>
                            <p:childTnLst>
                              <p:par>
                                <p:cTn id="31" presetID="35" presetClass="path" presetSubtype="0" accel="50000" decel="50000" fill="hold" nodeType="afterEffect">
                                  <p:stCondLst>
                                    <p:cond delay="0"/>
                                  </p:stCondLst>
                                  <p:childTnLst>
                                    <p:animMotion origin="layout" path="M 3.05556E-6 -4.84498E-6 L -0.04497 -4.84498E-6 " pathEditMode="relative" rAng="0" ptsTypes="AA">
                                      <p:cBhvr>
                                        <p:cTn id="32" dur="2000" fill="hold"/>
                                        <p:tgtEl>
                                          <p:spTgt spid="8"/>
                                        </p:tgtEl>
                                        <p:attrNameLst>
                                          <p:attrName>ppt_x</p:attrName>
                                          <p:attrName>ppt_y</p:attrName>
                                        </p:attrNameLst>
                                      </p:cBhvr>
                                      <p:rCtr x="-2257" y="0"/>
                                    </p:animMotion>
                                  </p:childTnLst>
                                </p:cTn>
                              </p:par>
                              <p:par>
                                <p:cTn id="33" presetID="63" presetClass="path" presetSubtype="0" accel="50000" decel="50000" fill="hold" nodeType="withEffect">
                                  <p:stCondLst>
                                    <p:cond delay="0"/>
                                  </p:stCondLst>
                                  <p:childTnLst>
                                    <p:animMotion origin="layout" path="M 2.5E-6 -3.47062E-6 L 0.04427 -3.47062E-6 " pathEditMode="relative" rAng="0" ptsTypes="AA">
                                      <p:cBhvr>
                                        <p:cTn id="34" dur="2000" fill="hold"/>
                                        <p:tgtEl>
                                          <p:spTgt spid="7"/>
                                        </p:tgtEl>
                                        <p:attrNameLst>
                                          <p:attrName>ppt_x</p:attrName>
                                          <p:attrName>ppt_y</p:attrName>
                                        </p:attrNameLst>
                                      </p:cBhvr>
                                      <p:rCtr x="2205" y="0"/>
                                    </p:animMotion>
                                  </p:childTnLst>
                                </p:cTn>
                              </p:par>
                              <p:par>
                                <p:cTn id="35" presetID="1" presetClass="entr" presetSubtype="0" fill="hold" grpId="0" nodeType="withEffect">
                                  <p:stCondLst>
                                    <p:cond delay="0"/>
                                  </p:stCondLst>
                                  <p:childTnLst>
                                    <p:set>
                                      <p:cBhvr>
                                        <p:cTn id="36" dur="1" fill="hold">
                                          <p:stCondLst>
                                            <p:cond delay="0"/>
                                          </p:stCondLst>
                                        </p:cTn>
                                        <p:tgtEl>
                                          <p:spTgt spid="1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par>
                          <p:cTn id="39" fill="hold">
                            <p:stCondLst>
                              <p:cond delay="2000"/>
                            </p:stCondLst>
                            <p:childTnLst>
                              <p:par>
                                <p:cTn id="40" presetID="1" presetClass="entr" presetSubtype="0" fill="hold" nodeType="afterEffect">
                                  <p:stCondLst>
                                    <p:cond delay="0"/>
                                  </p:stCondLst>
                                  <p:childTnLst>
                                    <p:set>
                                      <p:cBhvr>
                                        <p:cTn id="41"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5" grpId="0" animBg="1"/>
      <p:bldP spid="1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929508B2-9706-42AC-A832-FFA70238D1C7}"/>
              </a:ext>
            </a:extLst>
          </p:cNvPr>
          <p:cNvSpPr>
            <a:spLocks noGrp="1" noChangeArrowheads="1"/>
          </p:cNvSpPr>
          <p:nvPr>
            <p:ph type="title"/>
          </p:nvPr>
        </p:nvSpPr>
        <p:spPr/>
        <p:txBody>
          <a:bodyPr/>
          <a:lstStyle/>
          <a:p>
            <a:pPr eaLnBrk="1" hangingPunct="1"/>
            <a:r>
              <a:rPr lang="en-GB" altLang="en-US" dirty="0"/>
              <a:t>Forces between magnets experiment</a:t>
            </a:r>
          </a:p>
        </p:txBody>
      </p:sp>
      <p:pic>
        <p:nvPicPr>
          <p:cNvPr id="1030" name="Picture 4" descr="exp_icon">
            <a:extLst>
              <a:ext uri="{FF2B5EF4-FFF2-40B4-BE49-F238E27FC236}">
                <a16:creationId xmlns:a16="http://schemas.microsoft.com/office/drawing/2014/main" id="{7F29D701-994B-456A-B320-2C0E8B722A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33469"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7C9F26B0-C89C-4857-9102-2BA799B1010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8675" y="6179757"/>
            <a:ext cx="628650" cy="553212"/>
          </a:xfrm>
          <a:prstGeom prst="rect">
            <a:avLst/>
          </a:prstGeom>
          <a:noFill/>
          <a:ln w="9525">
            <a:noFill/>
            <a:miter lim="800000"/>
            <a:headEnd/>
            <a:tailEnd/>
          </a:ln>
        </p:spPr>
      </p:pic>
      <p:pic>
        <p:nvPicPr>
          <p:cNvPr id="8" name="Picture 6" descr="flash_icon">
            <a:extLst>
              <a:ext uri="{FF2B5EF4-FFF2-40B4-BE49-F238E27FC236}">
                <a16:creationId xmlns:a16="http://schemas.microsoft.com/office/drawing/2014/main" id="{6141C46A-F623-4865-818B-4D7E1C64936E}"/>
              </a:ext>
            </a:extLst>
          </p:cNvPr>
          <p:cNvPicPr>
            <a:picLocks noChangeAspect="1" noChangeArrowheads="1"/>
          </p:cNvPicPr>
          <p:nvPr/>
        </p:nvPicPr>
        <p:blipFill>
          <a:blip r:embed="rId8" cstate="print"/>
          <a:srcRect/>
          <a:stretch>
            <a:fillRect/>
          </a:stretch>
        </p:blipFill>
        <p:spPr bwMode="auto">
          <a:xfrm>
            <a:off x="8634413" y="115888"/>
            <a:ext cx="385762" cy="431800"/>
          </a:xfrm>
          <a:prstGeom prst="rect">
            <a:avLst/>
          </a:prstGeom>
          <a:noFill/>
          <a:ln w="9525">
            <a:noFill/>
            <a:miter lim="800000"/>
            <a:headEnd/>
            <a:tailEnd/>
          </a:ln>
        </p:spPr>
      </p:pic>
      <p:pic>
        <p:nvPicPr>
          <p:cNvPr id="9" name="Picture 8">
            <a:extLst>
              <a:ext uri="{FF2B5EF4-FFF2-40B4-BE49-F238E27FC236}">
                <a16:creationId xmlns:a16="http://schemas.microsoft.com/office/drawing/2014/main" id="{519B92DE-2D41-4FE0-81F2-801E0334C878}"/>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484048"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3E73DC93-07CC-4831-97AC-40CB624BAACA}"/>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UulI4fLH"/>
  <p:tag name="ARTICULATE_DESIGN_ID_7_DEFAULT DESIGN" val="2fmwc7Bi"/>
  <p:tag name="ARTICULATE_DESIGN_ID_1_DEFAULT DESIGN" val="0Q6e1hTF"/>
  <p:tag name="ARTICULATE_DESIGN_ID_8_DEFAULT DESIGN" val="2iZlbp4z"/>
  <p:tag name="ARTICULATE_SLIDE_COUNT" val="20"/>
  <p:tag name="ARTICULATE_DESIGN_ID_3_DEFAULT DESIGN" val="mIqRc26O"/>
  <p:tag name="ARTICULATE_DESIGN_ID_2_DEFAULT DESIGN" val="kyZSQfd2"/>
  <p:tag name="ARTICULATE_DESIGN_ID_4_DEFAULT DESIGN" val="SHsNgFHP"/>
  <p:tag name="ARTICULATE_DESIGN_ID_5_DEFAULT DESIGN" val="mttFjaIn"/>
  <p:tag name="ARTICULATE_DESIGN_ID_6_DEFAULT DESIGN" val="nJgIxKFq"/>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8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14836</TotalTime>
  <Words>2018</Words>
  <Application>Microsoft Office PowerPoint</Application>
  <PresentationFormat>On-screen Show (4:3)</PresentationFormat>
  <Paragraphs>158</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8_Default Design</vt:lpstr>
      <vt:lpstr>Magnetism</vt:lpstr>
      <vt:lpstr>Information</vt:lpstr>
      <vt:lpstr>Forces and fields</vt:lpstr>
      <vt:lpstr>What are magnets?</vt:lpstr>
      <vt:lpstr>What is a magnetic field?</vt:lpstr>
      <vt:lpstr>Shape of a magnetic field</vt:lpstr>
      <vt:lpstr>Magnetic field lines</vt:lpstr>
      <vt:lpstr>Attraction and repulsion</vt:lpstr>
      <vt:lpstr>Forces between magnets experiment</vt:lpstr>
      <vt:lpstr>Investigating magnetic fields</vt:lpstr>
      <vt:lpstr>Viewing magnetic fields: N poles together</vt:lpstr>
      <vt:lpstr>Magnetic field pattern: N poles together</vt:lpstr>
      <vt:lpstr>Viewing magnetic fields: N and S poles together</vt:lpstr>
      <vt:lpstr>Magnetic field pattern: N and S poles together</vt:lpstr>
      <vt:lpstr>Energy in magnetic fields</vt:lpstr>
      <vt:lpstr>Energy in repelling magnets</vt:lpstr>
      <vt:lpstr>The Earth’s magnetic field</vt:lpstr>
      <vt:lpstr>Evidence for the Earth’s magnetic field</vt:lpstr>
      <vt:lpstr>Using Earth’s magnetism for navigation</vt:lpstr>
      <vt:lpstr>Induced magnets</vt:lpstr>
      <vt:lpstr>Magnets: true or false?</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Magnetism</dc:title>
  <dc:subject>Boardworks High School Physical Science</dc:subject>
  <dc:creator>Boardworks</dc:creator>
  <cp:lastModifiedBy>Tim Crilly</cp:lastModifiedBy>
  <cp:revision>569</cp:revision>
  <dcterms:created xsi:type="dcterms:W3CDTF">2003-10-06T13:07:42Z</dcterms:created>
  <dcterms:modified xsi:type="dcterms:W3CDTF">2019-01-31T15:30:43Z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EA36FD0A-BA81-4D7F-A9CE-4B3E0735092A</vt:lpwstr>
  </property>
  <property fmtid="{D5CDD505-2E9C-101B-9397-08002B2CF9AE}" pid="3" name="ArticulatePath">
    <vt:lpwstr>Magnetism</vt:lpwstr>
  </property>
</Properties>
</file>