
<file path=[Content_Types].xml><?xml version="1.0" encoding="utf-8"?>
<Types xmlns="http://schemas.openxmlformats.org/package/2006/content-types">
  <Default Extension="bin" ContentType="application/vnd.ms-office.activeX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ags/tag8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9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activeX/activeX1.xml" ContentType="application/vnd.ms-office.activeX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activeX/activeX2.xml" ContentType="application/vnd.ms-office.activeX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activeX/activeX3.xml" ContentType="application/vnd.ms-office.activeX+xml"/>
  <Override PartName="/ppt/notesSlides/notesSlide10.xml" ContentType="application/vnd.openxmlformats-officedocument.presentationml.notesSlide+xml"/>
  <Override PartName="/ppt/activeX/activeX4.xml" ContentType="application/vnd.ms-office.activeX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>
  <p:sldMasterIdLst>
    <p:sldMasterId id="2147485546" r:id="rId1"/>
    <p:sldMasterId id="2147485561" r:id="rId2"/>
  </p:sldMasterIdLst>
  <p:notesMasterIdLst>
    <p:notesMasterId r:id="rId17"/>
  </p:notesMasterIdLst>
  <p:handoutMasterIdLst>
    <p:handoutMasterId r:id="rId18"/>
  </p:handoutMasterIdLst>
  <p:sldIdLst>
    <p:sldId id="430" r:id="rId3"/>
    <p:sldId id="528" r:id="rId4"/>
    <p:sldId id="492" r:id="rId5"/>
    <p:sldId id="495" r:id="rId6"/>
    <p:sldId id="496" r:id="rId7"/>
    <p:sldId id="497" r:id="rId8"/>
    <p:sldId id="498" r:id="rId9"/>
    <p:sldId id="508" r:id="rId10"/>
    <p:sldId id="500" r:id="rId11"/>
    <p:sldId id="501" r:id="rId12"/>
    <p:sldId id="502" r:id="rId13"/>
    <p:sldId id="510" r:id="rId14"/>
    <p:sldId id="513" r:id="rId15"/>
    <p:sldId id="511" r:id="rId16"/>
  </p:sldIdLst>
  <p:sldSz cx="9144000" cy="6858000" type="screen4x3"/>
  <p:notesSz cx="6858000" cy="9296400"/>
  <p:embeddedFontLst>
    <p:embeddedFont>
      <p:font typeface="Wingdings 2" panose="05020102010507070707" pitchFamily="18" charset="2"/>
      <p:regular r:id="rId19"/>
    </p:embeddedFont>
  </p:embeddedFont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97">
          <p15:clr>
            <a:srgbClr val="A4A3A4"/>
          </p15:clr>
        </p15:guide>
        <p15:guide id="2" orient="horz" pos="3898">
          <p15:clr>
            <a:srgbClr val="A4A3A4"/>
          </p15:clr>
        </p15:guide>
        <p15:guide id="3" pos="5547">
          <p15:clr>
            <a:srgbClr val="A4A3A4"/>
          </p15:clr>
        </p15:guide>
        <p15:guide id="4" pos="22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0066"/>
    <a:srgbClr val="286DA6"/>
    <a:srgbClr val="BEDAF0"/>
    <a:srgbClr val="CC0099"/>
    <a:srgbClr val="33CC33"/>
    <a:srgbClr val="009900"/>
    <a:srgbClr val="FF6161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8917" autoAdjust="0"/>
    <p:restoredTop sz="83104" autoAdjust="0"/>
  </p:normalViewPr>
  <p:slideViewPr>
    <p:cSldViewPr snapToGrid="0">
      <p:cViewPr>
        <p:scale>
          <a:sx n="85" d="100"/>
          <a:sy n="85" d="100"/>
        </p:scale>
        <p:origin x="618" y="162"/>
      </p:cViewPr>
      <p:guideLst>
        <p:guide orient="horz" pos="497"/>
        <p:guide orient="horz" pos="3898"/>
        <p:guide pos="5547"/>
        <p:guide pos="22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7" d="100"/>
          <a:sy n="77" d="100"/>
        </p:scale>
        <p:origin x="2064" y="108"/>
      </p:cViewPr>
      <p:guideLst>
        <p:guide orient="horz" pos="2928"/>
        <p:guide pos="2161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font" Target="fonts/font1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_rels/activeX4.xml.rels><?xml version="1.0" encoding="UTF-8" standalone="yes"?>
<Relationships xmlns="http://schemas.openxmlformats.org/package/2006/relationships"><Relationship Id="rId1" Type="http://schemas.microsoft.com/office/2006/relationships/activeXControlBinary" Target="activeX4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4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7" name="Rectangle 5">
            <a:extLst>
              <a:ext uri="{FF2B5EF4-FFF2-40B4-BE49-F238E27FC236}">
                <a16:creationId xmlns:a16="http://schemas.microsoft.com/office/drawing/2014/main" id="{55A85C72-9C5A-402C-9F86-08B3C850C351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829966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88370E65-5142-4B71-B992-981B5A0CA2B0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3BB4C6E4-B288-463B-ADE0-0574D51B79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BEA4D9AD-6CFC-4150-BCF6-B27C9619FF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8766" y="116205"/>
            <a:ext cx="376047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High School Physical Science</a:t>
            </a:r>
          </a:p>
        </p:txBody>
      </p:sp>
    </p:spTree>
    <p:extLst>
      <p:ext uri="{BB962C8B-B14F-4D97-AF65-F5344CB8AC3E}">
        <p14:creationId xmlns:p14="http://schemas.microsoft.com/office/powerpoint/2010/main" val="368745763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4">
            <a:extLst>
              <a:ext uri="{FF2B5EF4-FFF2-40B4-BE49-F238E27FC236}">
                <a16:creationId xmlns:a16="http://schemas.microsoft.com/office/drawing/2014/main" id="{8FFD0A3D-2AA3-4A30-BA66-E47C234E34BD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49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1F73D165-9331-41EE-8673-A2BD4526D063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1" y="4415790"/>
            <a:ext cx="502920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11351F73-7AF2-4C56-8E93-1E2945A6B87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CF012E50-38D6-4C92-A9A5-1F9C2EEBF48A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57FBBFD1-2584-4BFA-9616-C912C147B4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FFB5F990-98C6-49EE-9E65-82D0B874B2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8766" y="116205"/>
            <a:ext cx="376047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High School Physical Science</a:t>
            </a:r>
          </a:p>
        </p:txBody>
      </p:sp>
    </p:spTree>
    <p:extLst>
      <p:ext uri="{BB962C8B-B14F-4D97-AF65-F5344CB8AC3E}">
        <p14:creationId xmlns:p14="http://schemas.microsoft.com/office/powerpoint/2010/main" val="8533496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2">
            <a:extLst>
              <a:ext uri="{FF2B5EF4-FFF2-40B4-BE49-F238E27FC236}">
                <a16:creationId xmlns:a16="http://schemas.microsoft.com/office/drawing/2014/main" id="{921521C4-B3DA-4899-BA12-B7AFE84484D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>
            <a:extLst>
              <a:ext uri="{FF2B5EF4-FFF2-40B4-BE49-F238E27FC236}">
                <a16:creationId xmlns:a16="http://schemas.microsoft.com/office/drawing/2014/main" id="{7A57AD48-4A71-4E10-9D97-5E26DBE0DC1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BF86F0A-D7F8-4DAB-9E9C-C9F27F828C4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012E50-38D6-4C92-A9A5-1F9C2EEBF48A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Rectangle 2">
            <a:extLst>
              <a:ext uri="{FF2B5EF4-FFF2-40B4-BE49-F238E27FC236}">
                <a16:creationId xmlns:a16="http://schemas.microsoft.com/office/drawing/2014/main" id="{933FDFF4-54FE-4EF4-AA4C-47A4845BDC1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>
            <a:extLst>
              <a:ext uri="{FF2B5EF4-FFF2-40B4-BE49-F238E27FC236}">
                <a16:creationId xmlns:a16="http://schemas.microsoft.com/office/drawing/2014/main" id="{01C7F17D-922D-42C7-96B8-47CE945250E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1" y="4415790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D36D863-CDB2-4826-91BC-8DFA0B50673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012E50-38D6-4C92-A9A5-1F9C2EEBF48A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Rectangle 2">
            <a:extLst>
              <a:ext uri="{FF2B5EF4-FFF2-40B4-BE49-F238E27FC236}">
                <a16:creationId xmlns:a16="http://schemas.microsoft.com/office/drawing/2014/main" id="{B62D0F13-FC67-4F2F-8F1C-9A32FD619E8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>
            <a:extLst>
              <a:ext uri="{FF2B5EF4-FFF2-40B4-BE49-F238E27FC236}">
                <a16:creationId xmlns:a16="http://schemas.microsoft.com/office/drawing/2014/main" id="{6D412703-180E-438A-AFED-F1AC8606A24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1" y="4415790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ts val="432"/>
              </a:spcBef>
            </a:pPr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339F773-9ACC-4234-9C98-13D628814A3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012E50-38D6-4C92-A9A5-1F9C2EEBF48A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>
            <a:extLst>
              <a:ext uri="{FF2B5EF4-FFF2-40B4-BE49-F238E27FC236}">
                <a16:creationId xmlns:a16="http://schemas.microsoft.com/office/drawing/2014/main" id="{E61FDEB5-41E0-4545-8565-A652F51E2F4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>
            <a:extLst>
              <a:ext uri="{FF2B5EF4-FFF2-40B4-BE49-F238E27FC236}">
                <a16:creationId xmlns:a16="http://schemas.microsoft.com/office/drawing/2014/main" id="{2F850399-78CB-4BBE-88D6-332F4591D9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Photo credit: </a:t>
            </a:r>
            <a:r>
              <a:rPr lang="en-GB" altLang="en-US" dirty="0">
                <a:latin typeface="Arial" panose="020B0604020202020204" pitchFamily="34" charset="0"/>
              </a:rPr>
              <a:t>© </a:t>
            </a:r>
            <a:r>
              <a:rPr lang="en-GB" altLang="en-US" dirty="0" err="1">
                <a:latin typeface="Arial" panose="020B0604020202020204" pitchFamily="34" charset="0"/>
              </a:rPr>
              <a:t>KalypsoWorldPhotography</a:t>
            </a:r>
            <a:r>
              <a:rPr lang="en-GB" altLang="en-US" dirty="0">
                <a:latin typeface="Arial" panose="020B0604020202020204" pitchFamily="34" charset="0"/>
              </a:rPr>
              <a:t>, shutterstock.com 2018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97E7C71-300C-487D-873C-8F2D1C41314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012E50-38D6-4C92-A9A5-1F9C2EEBF48A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>
            <a:extLst>
              <a:ext uri="{FF2B5EF4-FFF2-40B4-BE49-F238E27FC236}">
                <a16:creationId xmlns:a16="http://schemas.microsoft.com/office/drawing/2014/main" id="{6BEAC785-933E-4DD0-9205-11B3EC51A74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Notes Placeholder 2">
            <a:extLst>
              <a:ext uri="{FF2B5EF4-FFF2-40B4-BE49-F238E27FC236}">
                <a16:creationId xmlns:a16="http://schemas.microsoft.com/office/drawing/2014/main" id="{343DB6C0-CF40-4BDD-BAB1-94FF9BE8E5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70E541D-ECB1-4ADB-BD09-4299CC7EA4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012E50-38D6-4C92-A9A5-1F9C2EEBF48A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>
            <a:extLst>
              <a:ext uri="{FF2B5EF4-FFF2-40B4-BE49-F238E27FC236}">
                <a16:creationId xmlns:a16="http://schemas.microsoft.com/office/drawing/2014/main" id="{1B808790-E917-4724-82CF-AB0BDCECB54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Notes Placeholder 2">
            <a:extLst>
              <a:ext uri="{FF2B5EF4-FFF2-40B4-BE49-F238E27FC236}">
                <a16:creationId xmlns:a16="http://schemas.microsoft.com/office/drawing/2014/main" id="{E5BF10F1-6D7B-46DC-80A1-0399A27E37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1BBD270-F682-468A-89D5-A3307FFB4A3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012E50-38D6-4C92-A9A5-1F9C2EEBF48A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D70128-57EF-4CAB-B0AF-E8DDD9DBD57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012E50-38D6-4C92-A9A5-1F9C2EEBF48A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890132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Rectangle 2">
            <a:extLst>
              <a:ext uri="{FF2B5EF4-FFF2-40B4-BE49-F238E27FC236}">
                <a16:creationId xmlns:a16="http://schemas.microsoft.com/office/drawing/2014/main" id="{75E7EAD8-5FC9-49BD-9322-BC50C4B5158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>
            <a:extLst>
              <a:ext uri="{FF2B5EF4-FFF2-40B4-BE49-F238E27FC236}">
                <a16:creationId xmlns:a16="http://schemas.microsoft.com/office/drawing/2014/main" id="{B7561993-3D94-4ACC-A484-16603E9B76E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ts val="432"/>
              </a:spcBef>
            </a:pPr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pPr>
              <a:spcBef>
                <a:spcPts val="432"/>
              </a:spcBef>
            </a:pPr>
            <a:r>
              <a:rPr lang="en-GB" altLang="en-US" dirty="0">
                <a:latin typeface="Arial" panose="020B0604020202020204" pitchFamily="34" charset="0"/>
              </a:rPr>
              <a:t>Students at this level can assume that the mass of a body always remains constant. </a:t>
            </a:r>
          </a:p>
          <a:p>
            <a:pPr>
              <a:spcBef>
                <a:spcPts val="432"/>
              </a:spcBef>
            </a:pPr>
            <a:endParaRPr lang="en-GB" altLang="en-US" dirty="0">
              <a:latin typeface="Arial" panose="020B0604020202020204" pitchFamily="34" charset="0"/>
            </a:endParaRPr>
          </a:p>
          <a:p>
            <a:pPr>
              <a:spcBef>
                <a:spcPts val="432"/>
              </a:spcBef>
            </a:pPr>
            <a:r>
              <a:rPr lang="en-GB" altLang="en-US" b="1" dirty="0">
                <a:latin typeface="Arial" panose="020B0604020202020204" pitchFamily="34" charset="0"/>
              </a:rPr>
              <a:t>Photo credit: </a:t>
            </a:r>
            <a:r>
              <a:rPr lang="en-GB" altLang="en-US" dirty="0">
                <a:latin typeface="Arial" panose="020B0604020202020204" pitchFamily="34" charset="0"/>
              </a:rPr>
              <a:t>© </a:t>
            </a:r>
            <a:r>
              <a:rPr lang="en-GB" altLang="en-US" dirty="0" err="1">
                <a:latin typeface="Arial" panose="020B0604020202020204" pitchFamily="34" charset="0"/>
              </a:rPr>
              <a:t>WitR</a:t>
            </a:r>
            <a:r>
              <a:rPr lang="en-GB" altLang="en-US" dirty="0">
                <a:latin typeface="Arial" panose="020B0604020202020204" pitchFamily="34" charset="0"/>
              </a:rPr>
              <a:t>, shutterstock.com 2018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95DE3F4-98C0-4981-848B-2D358C7DE34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012E50-38D6-4C92-A9A5-1F9C2EEBF48A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7" name="Rectangle 2">
            <a:extLst>
              <a:ext uri="{FF2B5EF4-FFF2-40B4-BE49-F238E27FC236}">
                <a16:creationId xmlns:a16="http://schemas.microsoft.com/office/drawing/2014/main" id="{65E488FA-CBDA-4281-BFF1-ED74680B6E8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>
            <a:extLst>
              <a:ext uri="{FF2B5EF4-FFF2-40B4-BE49-F238E27FC236}">
                <a16:creationId xmlns:a16="http://schemas.microsoft.com/office/drawing/2014/main" id="{CA506B82-BA55-4376-9964-9E22757524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ts val="432"/>
              </a:spcBef>
            </a:pPr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  <a:endParaRPr lang="en-GB" altLang="en-US" dirty="0">
              <a:latin typeface="Arial" panose="020B0604020202020204" pitchFamily="34" charset="0"/>
            </a:endParaRPr>
          </a:p>
          <a:p>
            <a:pPr>
              <a:spcBef>
                <a:spcPts val="432"/>
              </a:spcBef>
            </a:pPr>
            <a:r>
              <a:rPr lang="en-GB" altLang="en-US" dirty="0">
                <a:latin typeface="Arial" panose="020B0604020202020204" pitchFamily="34" charset="0"/>
              </a:rPr>
              <a:t>This two-part sequence shows how gravity affects an astronaut’s movement on the Moon.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9495AB4-1AD7-4754-A99A-D558D510D60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012E50-38D6-4C92-A9A5-1F9C2EEBF48A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5" name="Rectangle 2">
            <a:extLst>
              <a:ext uri="{FF2B5EF4-FFF2-40B4-BE49-F238E27FC236}">
                <a16:creationId xmlns:a16="http://schemas.microsoft.com/office/drawing/2014/main" id="{A4D3268D-0F97-4638-855D-192F7ED3594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>
            <a:extLst>
              <a:ext uri="{FF2B5EF4-FFF2-40B4-BE49-F238E27FC236}">
                <a16:creationId xmlns:a16="http://schemas.microsoft.com/office/drawing/2014/main" id="{DE900DAF-F5EB-4721-8398-9BEE0350140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Developing and Using Models: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Develop and/or use a model (including mathematical and computational) to generate data to support explanations, predict phenomena,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analyze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systems, and/or solve problems.</a:t>
            </a:r>
            <a:endParaRPr lang="en-GB" dirty="0">
              <a:effectLst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3FEA341-832A-41F5-BB14-BFFBB590BBA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012E50-38D6-4C92-A9A5-1F9C2EEBF48A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Rectangle 2">
            <a:extLst>
              <a:ext uri="{FF2B5EF4-FFF2-40B4-BE49-F238E27FC236}">
                <a16:creationId xmlns:a16="http://schemas.microsoft.com/office/drawing/2014/main" id="{21217C7D-E088-4E4B-ACD6-04DAE095C3C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>
            <a:extLst>
              <a:ext uri="{FF2B5EF4-FFF2-40B4-BE49-F238E27FC236}">
                <a16:creationId xmlns:a16="http://schemas.microsoft.com/office/drawing/2014/main" id="{EEB74365-CBEE-4261-9F0B-7326736CBBE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</a:p>
          <a:p>
            <a:pPr marL="171450" marR="0" lvl="0" indent="-171450" algn="l" defTabSz="914400" rtl="0" eaLnBrk="0" fontAlgn="base" latinLnBrk="0" hangingPunct="0">
              <a:spcBef>
                <a:spcPts val="432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Using Mathematics and Computational Thinking: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Apply techniques of algebra and functions to represent and solve scientific and engineering problems.</a:t>
            </a:r>
            <a:endParaRPr lang="en-GB" dirty="0">
              <a:effectLst/>
            </a:endParaRPr>
          </a:p>
          <a:p>
            <a:pPr>
              <a:spcBef>
                <a:spcPts val="432"/>
              </a:spcBef>
            </a:pPr>
            <a:endParaRPr lang="en-GB" altLang="en-US" b="1" dirty="0">
              <a:latin typeface="Arial" panose="020B0604020202020204" pitchFamily="34" charset="0"/>
            </a:endParaRPr>
          </a:p>
          <a:p>
            <a:pPr>
              <a:spcBef>
                <a:spcPts val="432"/>
              </a:spcBef>
            </a:pPr>
            <a:r>
              <a:rPr lang="en-GB" altLang="en-US" b="1" dirty="0">
                <a:latin typeface="Arial" panose="020B0604020202020204" pitchFamily="34" charset="0"/>
              </a:rPr>
              <a:t>Photo credit: 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©</a:t>
            </a:r>
            <a:r>
              <a:rPr lang="en-US" altLang="en-US" dirty="0">
                <a:latin typeface="Arial" panose="020B0604020202020204" pitchFamily="34" charset="0"/>
              </a:rPr>
              <a:t> </a:t>
            </a:r>
            <a:r>
              <a:rPr lang="en-US" altLang="en-US" dirty="0" err="1">
                <a:latin typeface="Arial" panose="020B0604020202020204" pitchFamily="34" charset="0"/>
              </a:rPr>
              <a:t>Jupiterimages</a:t>
            </a:r>
            <a:r>
              <a:rPr lang="en-US" altLang="en-US" dirty="0">
                <a:latin typeface="Arial" panose="020B0604020202020204" pitchFamily="34" charset="0"/>
              </a:rPr>
              <a:t> Corporation 2018</a:t>
            </a:r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1231492-A551-4C2A-88D1-AEFF26921E2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012E50-38D6-4C92-A9A5-1F9C2EEBF48A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3" name="Rectangle 2">
            <a:extLst>
              <a:ext uri="{FF2B5EF4-FFF2-40B4-BE49-F238E27FC236}">
                <a16:creationId xmlns:a16="http://schemas.microsoft.com/office/drawing/2014/main" id="{2C6EB714-B1F7-4768-BCC0-BB4AD4D2C3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>
            <a:extLst>
              <a:ext uri="{FF2B5EF4-FFF2-40B4-BE49-F238E27FC236}">
                <a16:creationId xmlns:a16="http://schemas.microsoft.com/office/drawing/2014/main" id="{234C7BB3-A7BE-4B9B-8272-D08BADE5F19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ts val="432"/>
              </a:spcBef>
            </a:pPr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pPr>
              <a:spcBef>
                <a:spcPts val="432"/>
              </a:spcBef>
            </a:pPr>
            <a:r>
              <a:rPr lang="en-GB" altLang="en-US" dirty="0">
                <a:latin typeface="Arial" panose="020B0604020202020204" pitchFamily="34" charset="0"/>
              </a:rPr>
              <a:t>This multiple-choice quiz has five questions and provides an opportunity to assess students’ understanding of weight and mass calculations. Class voting or the use of </a:t>
            </a:r>
            <a:r>
              <a:rPr lang="en-GB" altLang="en-US" dirty="0" err="1">
                <a:latin typeface="Arial" panose="020B0604020202020204" pitchFamily="34" charset="0"/>
              </a:rPr>
              <a:t>colored</a:t>
            </a:r>
            <a:r>
              <a:rPr lang="en-GB" altLang="en-US" dirty="0">
                <a:latin typeface="Arial" panose="020B0604020202020204" pitchFamily="34" charset="0"/>
              </a:rPr>
              <a:t> traffic light cards could be used to make this a whole-class exercise.</a:t>
            </a:r>
          </a:p>
          <a:p>
            <a:pPr>
              <a:spcBef>
                <a:spcPts val="432"/>
              </a:spcBef>
            </a:pPr>
            <a:endParaRPr lang="en-GB" altLang="en-US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</a:p>
          <a:p>
            <a:pPr marL="171450" marR="0" lvl="0" indent="-171450" algn="l" defTabSz="914400" rtl="0" eaLnBrk="0" fontAlgn="base" latinLnBrk="0" hangingPunct="0">
              <a:spcBef>
                <a:spcPts val="432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Using Mathematics and Computational Thinking: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Apply techniques of algebra and functions to represent and solve scientific and engineering problems.</a:t>
            </a:r>
            <a:endParaRPr lang="en-GB" dirty="0">
              <a:effectLst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CBAAD0-D44D-4F5A-B89F-95D342D898C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012E50-38D6-4C92-A9A5-1F9C2EEBF48A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>
            <a:extLst>
              <a:ext uri="{FF2B5EF4-FFF2-40B4-BE49-F238E27FC236}">
                <a16:creationId xmlns:a16="http://schemas.microsoft.com/office/drawing/2014/main" id="{FDA4DBE6-49A6-49BE-95B0-3DEE05370E1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Notes Placeholder 2">
            <a:extLst>
              <a:ext uri="{FF2B5EF4-FFF2-40B4-BE49-F238E27FC236}">
                <a16:creationId xmlns:a16="http://schemas.microsoft.com/office/drawing/2014/main" id="{A324BC73-569B-4560-8082-7B3FA376CE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2BC931C-BE05-4C61-9618-AD62B4491BC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012E50-38D6-4C92-A9A5-1F9C2EEBF48A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1" name="Rectangle 2">
            <a:extLst>
              <a:ext uri="{FF2B5EF4-FFF2-40B4-BE49-F238E27FC236}">
                <a16:creationId xmlns:a16="http://schemas.microsoft.com/office/drawing/2014/main" id="{AA5B94D2-25F7-468D-ABAA-8F497E0A2F7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>
            <a:extLst>
              <a:ext uri="{FF2B5EF4-FFF2-40B4-BE49-F238E27FC236}">
                <a16:creationId xmlns:a16="http://schemas.microsoft.com/office/drawing/2014/main" id="{BD1CE71C-3495-4564-8EF7-E314B5BDF2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ts val="432"/>
              </a:spcBef>
            </a:pPr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FC0A91A-C15A-4635-B53B-618F0EBD908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012E50-38D6-4C92-A9A5-1F9C2EEBF48A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21CC77EC-D8A8-4159-8546-3811CB4FD6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0310" y="1187865"/>
            <a:ext cx="4990744" cy="3110670"/>
          </a:xfrm>
        </p:spPr>
        <p:txBody>
          <a:bodyPr/>
          <a:lstStyle>
            <a:lvl1pPr algn="ctr">
              <a:lnSpc>
                <a:spcPct val="100000"/>
              </a:lnSpc>
              <a:defRPr sz="4400">
                <a:solidFill>
                  <a:srgbClr val="286DA6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57710E3-B803-4BC1-B28F-DAEAEF4CF70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8" name="Text Box 14">
            <a:extLst>
              <a:ext uri="{FF2B5EF4-FFF2-40B4-BE49-F238E27FC236}">
                <a16:creationId xmlns:a16="http://schemas.microsoft.com/office/drawing/2014/main" id="{FA866BAE-D38F-48BC-BE80-C8E5B8F67E3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14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23303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37893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66291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975"/>
            <a:ext cx="2057400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3975"/>
            <a:ext cx="6019800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93810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53975"/>
            <a:ext cx="8229600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35458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9922982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08251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64495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019382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37163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09605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57710E3-B803-4BC1-B28F-DAEAEF4CF70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8BEDEB8-A9C3-4367-BF40-FB60AF6FA13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148552" y="1300899"/>
            <a:ext cx="5712644" cy="2375555"/>
          </a:xfrm>
          <a:prstGeom prst="rect">
            <a:avLst/>
          </a:prstGeom>
        </p:spPr>
        <p:txBody>
          <a:bodyPr/>
          <a:lstStyle>
            <a:lvl1pPr marL="216000" indent="-216000">
              <a:buFont typeface="Wingdings 2" panose="05020102010507070707" pitchFamily="18" charset="2"/>
              <a:buChar char=""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9474967-5D5D-47B0-9641-1895A87640BC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3148552" y="4271390"/>
            <a:ext cx="5712644" cy="235916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4EB760-B304-407E-93E6-2BC1C04C1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3" name="Text Box 14">
            <a:extLst>
              <a:ext uri="{FF2B5EF4-FFF2-40B4-BE49-F238E27FC236}">
                <a16:creationId xmlns:a16="http://schemas.microsoft.com/office/drawing/2014/main" id="{F43ADC5B-499B-40DB-858C-27BBFD38862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14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109946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22666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76752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148592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053476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36731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8" y="53975"/>
            <a:ext cx="2112962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33363" y="53975"/>
            <a:ext cx="6188075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575660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33363" y="53975"/>
            <a:ext cx="8453437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8833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503621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337686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16186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94635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90895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00555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01937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1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ags" Target="../tags/tag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3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6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369678" name="Text Box 14">
            <a:extLst>
              <a:ext uri="{FF2B5EF4-FFF2-40B4-BE49-F238E27FC236}">
                <a16:creationId xmlns:a16="http://schemas.microsoft.com/office/drawing/2014/main" id="{77275881-F467-4DD5-98E8-487738658B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14</a:t>
            </a:r>
          </a:p>
        </p:txBody>
      </p:sp>
      <p:pic>
        <p:nvPicPr>
          <p:cNvPr id="1030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23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FE9E11B-3A97-4928-B183-7782102F5479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</p:spTree>
    <p:custDataLst>
      <p:tags r:id="rId16"/>
    </p:custDataLst>
    <p:extLst>
      <p:ext uri="{BB962C8B-B14F-4D97-AF65-F5344CB8AC3E}">
        <p14:creationId xmlns:p14="http://schemas.microsoft.com/office/powerpoint/2010/main" val="44961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547" r:id="rId1"/>
    <p:sldLayoutId id="2147485548" r:id="rId2"/>
    <p:sldLayoutId id="2147485549" r:id="rId3"/>
    <p:sldLayoutId id="2147485550" r:id="rId4"/>
    <p:sldLayoutId id="2147485551" r:id="rId5"/>
    <p:sldLayoutId id="2147485552" r:id="rId6"/>
    <p:sldLayoutId id="2147485553" r:id="rId7"/>
    <p:sldLayoutId id="2147485554" r:id="rId8"/>
    <p:sldLayoutId id="2147485555" r:id="rId9"/>
    <p:sldLayoutId id="2147485556" r:id="rId10"/>
    <p:sldLayoutId id="2147485557" r:id="rId11"/>
    <p:sldLayoutId id="2147485558" r:id="rId12"/>
    <p:sldLayoutId id="2147485559" r:id="rId13"/>
    <p:sldLayoutId id="2147485560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3">
            <a:extLst>
              <a:ext uri="{FF2B5EF4-FFF2-40B4-BE49-F238E27FC236}">
                <a16:creationId xmlns:a16="http://schemas.microsoft.com/office/drawing/2014/main" id="{02B6023A-B143-4E07-96F9-6AA6CF89D2C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6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205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pic>
        <p:nvPicPr>
          <p:cNvPr id="2054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8E84297-AF36-4EF2-8699-8C45EA657B27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8" name="Text Box 14">
            <a:extLst>
              <a:ext uri="{FF2B5EF4-FFF2-40B4-BE49-F238E27FC236}">
                <a16:creationId xmlns:a16="http://schemas.microsoft.com/office/drawing/2014/main" id="{751B7692-ED58-4E5D-972C-227A346E82E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14</a:t>
            </a:r>
          </a:p>
        </p:txBody>
      </p:sp>
    </p:spTree>
    <p:custDataLst>
      <p:tags r:id="rId14"/>
    </p:custDataLst>
    <p:extLst>
      <p:ext uri="{BB962C8B-B14F-4D97-AF65-F5344CB8AC3E}">
        <p14:creationId xmlns:p14="http://schemas.microsoft.com/office/powerpoint/2010/main" val="1748207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562" r:id="rId1"/>
    <p:sldLayoutId id="2147485563" r:id="rId2"/>
    <p:sldLayoutId id="2147485564" r:id="rId3"/>
    <p:sldLayoutId id="2147485565" r:id="rId4"/>
    <p:sldLayoutId id="2147485566" r:id="rId5"/>
    <p:sldLayoutId id="2147485567" r:id="rId6"/>
    <p:sldLayoutId id="2147485568" r:id="rId7"/>
    <p:sldLayoutId id="2147485569" r:id="rId8"/>
    <p:sldLayoutId id="2147485570" r:id="rId9"/>
    <p:sldLayoutId id="2147485571" r:id="rId10"/>
    <p:sldLayoutId id="2147485572" r:id="rId11"/>
    <p:sldLayoutId id="2147485573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18.png"/><Relationship Id="rId2" Type="http://schemas.openxmlformats.org/officeDocument/2006/relationships/control" Target="../activeX/activeX3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6.png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10.xml"/><Relationship Id="rId9" Type="http://schemas.openxmlformats.org/officeDocument/2006/relationships/image" Target="../media/image10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6.png"/><Relationship Id="rId2" Type="http://schemas.openxmlformats.org/officeDocument/2006/relationships/control" Target="../activeX/activeX4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1.png"/><Relationship Id="rId5" Type="http://schemas.openxmlformats.org/officeDocument/2006/relationships/image" Target="../media/image18.png"/><Relationship Id="rId4" Type="http://schemas.openxmlformats.org/officeDocument/2006/relationships/notesSlide" Target="../notesSlides/notesSlide11.xml"/><Relationship Id="rId9" Type="http://schemas.openxmlformats.org/officeDocument/2006/relationships/image" Target="../media/image10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6.png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png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10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6.png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9.png"/><Relationship Id="rId5" Type="http://schemas.openxmlformats.org/officeDocument/2006/relationships/image" Target="../media/image11.png"/><Relationship Id="rId10" Type="http://schemas.openxmlformats.org/officeDocument/2006/relationships/image" Target="../media/image10.wmf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1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3">
            <a:extLst>
              <a:ext uri="{FF2B5EF4-FFF2-40B4-BE49-F238E27FC236}">
                <a16:creationId xmlns:a16="http://schemas.microsoft.com/office/drawing/2014/main" id="{DC0FB6C3-C065-4A45-A934-5F8F3812B6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Mass and </a:t>
            </a:r>
            <a:br>
              <a:rPr lang="en-GB" altLang="en-US" dirty="0"/>
            </a:br>
            <a:r>
              <a:rPr lang="en-GB" altLang="en-US" dirty="0"/>
              <a:t>Weight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>
            <a:extLst>
              <a:ext uri="{FF2B5EF4-FFF2-40B4-BE49-F238E27FC236}">
                <a16:creationId xmlns:a16="http://schemas.microsoft.com/office/drawing/2014/main" id="{0D6032C7-2B29-44FD-86BA-67C6D0C7452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Finding a </a:t>
            </a:r>
            <a:r>
              <a:rPr lang="en-GB" altLang="en-US" dirty="0" err="1"/>
              <a:t>center</a:t>
            </a:r>
            <a:r>
              <a:rPr lang="en-GB" altLang="en-US" dirty="0"/>
              <a:t> of mass</a:t>
            </a:r>
          </a:p>
        </p:txBody>
      </p:sp>
      <p:pic>
        <p:nvPicPr>
          <p:cNvPr id="7" name="Picture 6" descr="flash_icon">
            <a:extLst>
              <a:ext uri="{FF2B5EF4-FFF2-40B4-BE49-F238E27FC236}">
                <a16:creationId xmlns:a16="http://schemas.microsoft.com/office/drawing/2014/main" id="{E7DBEA5D-3631-463E-8411-9EC04766AA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34413" y="115888"/>
            <a:ext cx="3857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76214AF-10C6-48B3-80D7-E55DD30576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9" descr="exp_icon">
            <a:extLst>
              <a:ext uri="{FF2B5EF4-FFF2-40B4-BE49-F238E27FC236}">
                <a16:creationId xmlns:a16="http://schemas.microsoft.com/office/drawing/2014/main" id="{0E08C562-6814-4F5E-80E4-2F152542F2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2000" y="150813"/>
            <a:ext cx="611187" cy="38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0100"/>
            <a:ext cx="8699500" cy="5308600"/>
          </a:xfrm>
          <a:prstGeom prst="rect">
            <a:avLst/>
          </a:prstGeom>
        </p:spPr>
      </p:pic>
    </p:spTree>
    <p:controls>
      <mc:AlternateContent xmlns:mc="http://schemas.openxmlformats.org/markup-compatibility/2006">
        <mc:Choice xmlns:v="urn:schemas-microsoft-com:vml" Requires="v">
          <p:control spid="3102" name="ShockwaveFlash1" r:id="rId2" imgW="8699400" imgH="5308560"/>
        </mc:Choice>
        <mc:Fallback>
          <p:control name="ShockwaveFlash1" r:id="rId2" imgW="8699400" imgH="5308560">
            <p:pic>
              <p:nvPicPr>
                <p:cNvPr id="4" name="ShockwaveFlash1">
                  <a:extLst>
                    <a:ext uri="{FF2B5EF4-FFF2-40B4-BE49-F238E27FC236}">
                      <a16:creationId xmlns:a16="http://schemas.microsoft.com/office/drawing/2014/main" id="{1A3898F0-810B-43AC-8D3E-6128D327587B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>
            <a:extLst>
              <a:ext uri="{FF2B5EF4-FFF2-40B4-BE49-F238E27FC236}">
                <a16:creationId xmlns:a16="http://schemas.microsoft.com/office/drawing/2014/main" id="{224B8684-A754-420A-99F2-1D5F0E4D11C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Finding a </a:t>
            </a:r>
            <a:r>
              <a:rPr lang="en-GB" altLang="en-US" dirty="0" err="1"/>
              <a:t>center</a:t>
            </a:r>
            <a:r>
              <a:rPr lang="en-GB" altLang="en-US" dirty="0"/>
              <a:t> of mass</a:t>
            </a:r>
          </a:p>
        </p:txBody>
      </p:sp>
      <p:pic>
        <p:nvPicPr>
          <p:cNvPr id="4102" name="Picture 9" descr="exp_icon">
            <a:extLst>
              <a:ext uri="{FF2B5EF4-FFF2-40B4-BE49-F238E27FC236}">
                <a16:creationId xmlns:a16="http://schemas.microsoft.com/office/drawing/2014/main" id="{97E545A5-A13B-4067-9299-62E2219307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2000" y="150813"/>
            <a:ext cx="611187" cy="38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lash_icon">
            <a:extLst>
              <a:ext uri="{FF2B5EF4-FFF2-40B4-BE49-F238E27FC236}">
                <a16:creationId xmlns:a16="http://schemas.microsoft.com/office/drawing/2014/main" id="{61F600DF-B667-4180-9ADC-97426F5E7E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34413" y="115888"/>
            <a:ext cx="3857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E7877F2-4E77-403A-B333-BC4913FFFE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0100"/>
            <a:ext cx="8699500" cy="5308600"/>
          </a:xfrm>
          <a:prstGeom prst="rect">
            <a:avLst/>
          </a:prstGeom>
        </p:spPr>
      </p:pic>
    </p:spTree>
    <p:controls>
      <mc:AlternateContent xmlns:mc="http://schemas.openxmlformats.org/markup-compatibility/2006">
        <mc:Choice xmlns:v="urn:schemas-microsoft-com:vml" Requires="v">
          <p:control spid="4126" name="ShockwaveFlash1" r:id="rId2" imgW="8699400" imgH="5308560"/>
        </mc:Choice>
        <mc:Fallback>
          <p:control name="ShockwaveFlash1" r:id="rId2" imgW="8699400" imgH="5308560">
            <p:pic>
              <p:nvPicPr>
                <p:cNvPr id="4" name="ShockwaveFlash1">
                  <a:extLst>
                    <a:ext uri="{FF2B5EF4-FFF2-40B4-BE49-F238E27FC236}">
                      <a16:creationId xmlns:a16="http://schemas.microsoft.com/office/drawing/2014/main" id="{AC4D8088-3511-4702-9AF1-03C8DD9EA52A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KalypsoWorldPhotography_217972894.jpg">
            <a:extLst>
              <a:ext uri="{FF2B5EF4-FFF2-40B4-BE49-F238E27FC236}">
                <a16:creationId xmlns:a16="http://schemas.microsoft.com/office/drawing/2014/main" id="{EDF3F16D-84C1-436C-AF4C-C8F3B00420F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65" r="30191"/>
          <a:stretch/>
        </p:blipFill>
        <p:spPr bwMode="auto">
          <a:xfrm rot="19862077">
            <a:off x="1343437" y="1966440"/>
            <a:ext cx="1264356" cy="464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9" name="TextBox 1">
            <a:extLst>
              <a:ext uri="{FF2B5EF4-FFF2-40B4-BE49-F238E27FC236}">
                <a16:creationId xmlns:a16="http://schemas.microsoft.com/office/drawing/2014/main" id="{0FC5A75D-9D06-44D8-A4A2-5A699CA9AE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784225"/>
            <a:ext cx="8462962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The weight of an object can be measured using a </a:t>
            </a:r>
            <a:r>
              <a:rPr lang="en-GB" altLang="en-US" b="1" dirty="0">
                <a:solidFill>
                  <a:srgbClr val="286DA6"/>
                </a:solidFill>
              </a:rPr>
              <a:t>spring balance</a:t>
            </a:r>
            <a:r>
              <a:rPr lang="en-GB" altLang="en-US" dirty="0"/>
              <a:t>, sometimes also called a </a:t>
            </a:r>
            <a:r>
              <a:rPr lang="en-GB" altLang="en-US" b="1" dirty="0" err="1">
                <a:solidFill>
                  <a:srgbClr val="286DA6"/>
                </a:solidFill>
              </a:rPr>
              <a:t>newtonmeter</a:t>
            </a:r>
            <a:r>
              <a:rPr lang="en-GB" altLang="en-US" dirty="0"/>
              <a:t> or </a:t>
            </a:r>
            <a:br>
              <a:rPr lang="en-GB" altLang="en-US" dirty="0"/>
            </a:br>
            <a:r>
              <a:rPr lang="en-GB" altLang="en-US" dirty="0"/>
              <a:t>a </a:t>
            </a:r>
            <a:r>
              <a:rPr lang="en-GB" altLang="en-US" b="1" dirty="0" err="1">
                <a:solidFill>
                  <a:srgbClr val="286DA6"/>
                </a:solidFill>
              </a:rPr>
              <a:t>forcemeter</a:t>
            </a:r>
            <a:r>
              <a:rPr lang="en-GB" altLang="en-US" dirty="0"/>
              <a:t>.  </a:t>
            </a:r>
          </a:p>
        </p:txBody>
      </p:sp>
      <p:sp>
        <p:nvSpPr>
          <p:cNvPr id="28676" name="TextBox 3">
            <a:extLst>
              <a:ext uri="{FF2B5EF4-FFF2-40B4-BE49-F238E27FC236}">
                <a16:creationId xmlns:a16="http://schemas.microsoft.com/office/drawing/2014/main" id="{50496DA2-17C1-4A46-B068-F5DB9DD759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5202" y="2160127"/>
            <a:ext cx="4486981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A spring balance is made from a spring connected to a hook. </a:t>
            </a:r>
          </a:p>
        </p:txBody>
      </p:sp>
      <p:sp>
        <p:nvSpPr>
          <p:cNvPr id="28677" name="TextBox 4">
            <a:extLst>
              <a:ext uri="{FF2B5EF4-FFF2-40B4-BE49-F238E27FC236}">
                <a16:creationId xmlns:a16="http://schemas.microsoft.com/office/drawing/2014/main" id="{C58E0F5A-8A1A-42B7-B139-FA9566712B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5202" y="4911552"/>
            <a:ext cx="4486981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The amount that the spring is stretched is proportional to the </a:t>
            </a:r>
            <a:r>
              <a:rPr lang="en-GB" altLang="en-US" b="1" dirty="0">
                <a:solidFill>
                  <a:srgbClr val="286DA6"/>
                </a:solidFill>
              </a:rPr>
              <a:t>force</a:t>
            </a:r>
            <a:r>
              <a:rPr lang="en-GB" altLang="en-US" dirty="0"/>
              <a:t> applied. Heavier objects will stretch the spring more.</a:t>
            </a:r>
          </a:p>
        </p:txBody>
      </p:sp>
      <p:sp>
        <p:nvSpPr>
          <p:cNvPr id="29702" name="Title 5">
            <a:extLst>
              <a:ext uri="{FF2B5EF4-FFF2-40B4-BE49-F238E27FC236}">
                <a16:creationId xmlns:a16="http://schemas.microsoft.com/office/drawing/2014/main" id="{343FB985-C871-462C-B9D1-ECB54615CC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Measuring weight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27ABCEE-FD05-4B35-9AC6-A796ED3A54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5202" y="3166141"/>
            <a:ext cx="4689475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When a load is attached to the hook and left to hang, its weight pulls the hook downwards and </a:t>
            </a:r>
            <a:r>
              <a:rPr lang="en-GB" altLang="en-US" b="1" dirty="0">
                <a:solidFill>
                  <a:srgbClr val="286DA6"/>
                </a:solidFill>
              </a:rPr>
              <a:t>stretches</a:t>
            </a:r>
            <a:r>
              <a:rPr lang="en-GB" altLang="en-US" dirty="0"/>
              <a:t> the spring.</a:t>
            </a:r>
          </a:p>
        </p:txBody>
      </p:sp>
      <p:pic>
        <p:nvPicPr>
          <p:cNvPr id="9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38642CE-8A80-4DEA-9B44-649BE98470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6" grpId="0"/>
      <p:bldP spid="28677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>
            <a:extLst>
              <a:ext uri="{FF2B5EF4-FFF2-40B4-BE49-F238E27FC236}">
                <a16:creationId xmlns:a16="http://schemas.microsoft.com/office/drawing/2014/main" id="{0BA130EB-1748-4CC0-8CF0-667CDE5546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Calibrating a spring balance</a:t>
            </a:r>
          </a:p>
        </p:txBody>
      </p:sp>
      <p:sp>
        <p:nvSpPr>
          <p:cNvPr id="30723" name="TextBox 3">
            <a:extLst>
              <a:ext uri="{FF2B5EF4-FFF2-40B4-BE49-F238E27FC236}">
                <a16:creationId xmlns:a16="http://schemas.microsoft.com/office/drawing/2014/main" id="{32ACFC96-CED5-4829-95E7-2F476E3F9C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773113"/>
            <a:ext cx="5491162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The amount that the spring in a </a:t>
            </a:r>
            <a:r>
              <a:rPr lang="en-GB" altLang="en-US" b="1">
                <a:solidFill>
                  <a:srgbClr val="286DA6"/>
                </a:solidFill>
              </a:rPr>
              <a:t>newtonmeter </a:t>
            </a:r>
            <a:r>
              <a:rPr lang="en-GB" altLang="en-US"/>
              <a:t>is extended by is </a:t>
            </a:r>
            <a:br>
              <a:rPr lang="en-GB" altLang="en-US"/>
            </a:br>
            <a:r>
              <a:rPr lang="en-GB" altLang="en-US"/>
              <a:t>related to how much force is applied.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96C2522-8A91-4424-8A0C-CB92AD73F9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3557588"/>
            <a:ext cx="6297612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To calibrate a newtonmeter, different masses with known weights are hung from it.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CBAE30-B997-4FDE-9497-4D39B127B3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2165350"/>
            <a:ext cx="56007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In order to convert that stretch in meters to a measure of force in newtons, a spring balance has to be </a:t>
            </a:r>
            <a:r>
              <a:rPr lang="en-GB" altLang="en-US" b="1" dirty="0">
                <a:solidFill>
                  <a:srgbClr val="286DA6"/>
                </a:solidFill>
              </a:rPr>
              <a:t>calibrated</a:t>
            </a:r>
            <a:r>
              <a:rPr lang="en-GB" altLang="en-US" dirty="0"/>
              <a:t>. </a:t>
            </a:r>
          </a:p>
        </p:txBody>
      </p:sp>
      <p:pic>
        <p:nvPicPr>
          <p:cNvPr id="7" name="Picture 6" descr="gravity_calibrating_forcemeter_part1.png">
            <a:extLst>
              <a:ext uri="{FF2B5EF4-FFF2-40B4-BE49-F238E27FC236}">
                <a16:creationId xmlns:a16="http://schemas.microsoft.com/office/drawing/2014/main" id="{FE581B06-9263-4D1A-BE96-93C68AC513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9600" y="763200"/>
            <a:ext cx="3644900" cy="538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6C4E56E-9E34-4083-8DAB-6CB0B2CBFE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4581525"/>
            <a:ext cx="692785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Initially, </a:t>
            </a:r>
            <a:r>
              <a:rPr lang="en-GB" altLang="en-US" b="1" dirty="0">
                <a:solidFill>
                  <a:srgbClr val="010066"/>
                </a:solidFill>
              </a:rPr>
              <a:t>no</a:t>
            </a:r>
            <a:r>
              <a:rPr lang="en-GB" altLang="en-US" dirty="0"/>
              <a:t> mass is added. The spring is extended slightly by the weight of the hook.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6D35F87-43BC-487D-B137-785992C973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013" y="5607050"/>
            <a:ext cx="76549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This mark is </a:t>
            </a:r>
            <a:r>
              <a:rPr lang="en-GB" altLang="en-US" dirty="0" err="1"/>
              <a:t>labeled</a:t>
            </a:r>
            <a:r>
              <a:rPr lang="en-GB" altLang="en-US" dirty="0"/>
              <a:t> “0</a:t>
            </a:r>
            <a:r>
              <a:rPr lang="en-GB" altLang="en-US" sz="1000" dirty="0"/>
              <a:t> </a:t>
            </a:r>
            <a:r>
              <a:rPr lang="en-GB" altLang="en-US" dirty="0"/>
              <a:t>N” on the scale.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5D73928-E410-4E57-A8B1-04F994D613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40201" y="2597073"/>
            <a:ext cx="7508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0</a:t>
            </a:r>
            <a:r>
              <a:rPr lang="en-GB" altLang="en-US" sz="1000" dirty="0"/>
              <a:t> </a:t>
            </a:r>
            <a:r>
              <a:rPr lang="en-GB" altLang="en-US" dirty="0"/>
              <a:t>N</a:t>
            </a:r>
          </a:p>
        </p:txBody>
      </p:sp>
      <p:pic>
        <p:nvPicPr>
          <p:cNvPr id="13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6A7506E-7C8A-43F8-A5C0-D49E233556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9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4">
            <a:extLst>
              <a:ext uri="{FF2B5EF4-FFF2-40B4-BE49-F238E27FC236}">
                <a16:creationId xmlns:a16="http://schemas.microsoft.com/office/drawing/2014/main" id="{1E8711FD-C1D4-41A6-972E-F652B24AE2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38888" y="4897438"/>
            <a:ext cx="55086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sz="1100">
                <a:solidFill>
                  <a:schemeClr val="tx1"/>
                </a:solidFill>
              </a:rPr>
              <a:t>200</a:t>
            </a:r>
            <a:r>
              <a:rPr lang="en-GB" altLang="en-US" sz="600">
                <a:solidFill>
                  <a:schemeClr val="tx1"/>
                </a:solidFill>
              </a:rPr>
              <a:t> </a:t>
            </a:r>
            <a:r>
              <a:rPr lang="en-GB" altLang="en-US" sz="1100">
                <a:solidFill>
                  <a:schemeClr val="tx1"/>
                </a:solidFill>
              </a:rPr>
              <a:t>g</a:t>
            </a:r>
          </a:p>
        </p:txBody>
      </p:sp>
      <p:sp>
        <p:nvSpPr>
          <p:cNvPr id="24" name="TextBox 13">
            <a:extLst>
              <a:ext uri="{FF2B5EF4-FFF2-40B4-BE49-F238E27FC236}">
                <a16:creationId xmlns:a16="http://schemas.microsoft.com/office/drawing/2014/main" id="{7D555084-A316-416E-BBE4-9B6E75389B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0163" y="5497513"/>
            <a:ext cx="51911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sz="1100">
                <a:solidFill>
                  <a:schemeClr val="tx1"/>
                </a:solidFill>
              </a:rPr>
              <a:t>300</a:t>
            </a:r>
            <a:r>
              <a:rPr lang="en-GB" altLang="en-US" sz="600">
                <a:solidFill>
                  <a:schemeClr val="tx1"/>
                </a:solidFill>
              </a:rPr>
              <a:t> </a:t>
            </a:r>
            <a:r>
              <a:rPr lang="en-GB" altLang="en-US" sz="1100">
                <a:solidFill>
                  <a:schemeClr val="tx1"/>
                </a:solidFill>
              </a:rPr>
              <a:t>g</a:t>
            </a:r>
          </a:p>
        </p:txBody>
      </p:sp>
      <p:sp>
        <p:nvSpPr>
          <p:cNvPr id="31748" name="Title 12">
            <a:extLst>
              <a:ext uri="{FF2B5EF4-FFF2-40B4-BE49-F238E27FC236}">
                <a16:creationId xmlns:a16="http://schemas.microsoft.com/office/drawing/2014/main" id="{9A71B3BC-4E57-4ADE-A7A2-A2C263B29C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Calibrating a spring balance</a:t>
            </a:r>
          </a:p>
        </p:txBody>
      </p:sp>
      <p:sp>
        <p:nvSpPr>
          <p:cNvPr id="31749" name="TextBox 11">
            <a:extLst>
              <a:ext uri="{FF2B5EF4-FFF2-40B4-BE49-F238E27FC236}">
                <a16:creationId xmlns:a16="http://schemas.microsoft.com/office/drawing/2014/main" id="{45F9FA82-8EE8-4DFF-8F7F-AA5EE4BDCF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4" y="773113"/>
            <a:ext cx="47879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A mass of 100</a:t>
            </a:r>
            <a:r>
              <a:rPr lang="en-GB" altLang="en-US" sz="1000" dirty="0"/>
              <a:t> </a:t>
            </a:r>
            <a:r>
              <a:rPr lang="en-GB" altLang="en-US" dirty="0"/>
              <a:t>g is added. It exerts a downwards force of 1</a:t>
            </a:r>
            <a:r>
              <a:rPr lang="en-GB" altLang="en-US" sz="1000" dirty="0"/>
              <a:t> </a:t>
            </a:r>
            <a:r>
              <a:rPr lang="en-GB" altLang="en-US" dirty="0"/>
              <a:t>N. The spring stretches.</a:t>
            </a:r>
          </a:p>
        </p:txBody>
      </p:sp>
      <p:sp>
        <p:nvSpPr>
          <p:cNvPr id="26" name="TextBox 10">
            <a:extLst>
              <a:ext uri="{FF2B5EF4-FFF2-40B4-BE49-F238E27FC236}">
                <a16:creationId xmlns:a16="http://schemas.microsoft.com/office/drawing/2014/main" id="{4C58B319-01EB-4A9A-A15E-907D2136BF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2554288"/>
            <a:ext cx="4957762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The 100</a:t>
            </a:r>
            <a:r>
              <a:rPr lang="en-GB" altLang="en-US" sz="1000"/>
              <a:t> </a:t>
            </a:r>
            <a:r>
              <a:rPr lang="en-GB" altLang="en-US"/>
              <a:t>g mass is replaced with a 200</a:t>
            </a:r>
            <a:r>
              <a:rPr lang="en-GB" altLang="en-US" sz="1000"/>
              <a:t> </a:t>
            </a:r>
            <a:r>
              <a:rPr lang="en-GB" altLang="en-US"/>
              <a:t>g mass. It exerts a force of 2</a:t>
            </a:r>
            <a:r>
              <a:rPr lang="en-GB" altLang="en-US" sz="1000"/>
              <a:t> </a:t>
            </a:r>
            <a:r>
              <a:rPr lang="en-GB" altLang="en-US"/>
              <a:t>N. The spring stretches further.</a:t>
            </a:r>
          </a:p>
        </p:txBody>
      </p:sp>
      <p:sp>
        <p:nvSpPr>
          <p:cNvPr id="27" name="TextBox 9">
            <a:extLst>
              <a:ext uri="{FF2B5EF4-FFF2-40B4-BE49-F238E27FC236}">
                <a16:creationId xmlns:a16="http://schemas.microsoft.com/office/drawing/2014/main" id="{C46085A0-0045-4DEE-B63C-EE83A8DD0C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4456113"/>
            <a:ext cx="51657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The 200</a:t>
            </a:r>
            <a:r>
              <a:rPr lang="en-GB" altLang="en-US" sz="1000"/>
              <a:t> </a:t>
            </a:r>
            <a:r>
              <a:rPr lang="en-GB" altLang="en-US"/>
              <a:t>g mass is replaced with a 300</a:t>
            </a:r>
            <a:r>
              <a:rPr lang="en-GB" altLang="en-US" sz="1000"/>
              <a:t> </a:t>
            </a:r>
            <a:r>
              <a:rPr lang="en-GB" altLang="en-US"/>
              <a:t>g mass. It exerts a force of 3</a:t>
            </a:r>
            <a:r>
              <a:rPr lang="en-GB" altLang="en-US" sz="1000"/>
              <a:t> </a:t>
            </a:r>
            <a:r>
              <a:rPr lang="en-GB" altLang="en-US"/>
              <a:t>N. The spring stretches further.</a:t>
            </a:r>
          </a:p>
        </p:txBody>
      </p:sp>
      <p:sp>
        <p:nvSpPr>
          <p:cNvPr id="28" name="TextBox 8">
            <a:extLst>
              <a:ext uri="{FF2B5EF4-FFF2-40B4-BE49-F238E27FC236}">
                <a16:creationId xmlns:a16="http://schemas.microsoft.com/office/drawing/2014/main" id="{8A61B7F0-A4A0-40E2-9C23-03E6931146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2006600"/>
            <a:ext cx="4787900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The mark is </a:t>
            </a:r>
            <a:r>
              <a:rPr lang="en-GB" altLang="en-US" dirty="0" err="1"/>
              <a:t>labeled</a:t>
            </a:r>
            <a:r>
              <a:rPr lang="en-GB" altLang="en-US" dirty="0"/>
              <a:t> “1</a:t>
            </a:r>
            <a:r>
              <a:rPr lang="en-GB" altLang="en-US" sz="1000" dirty="0"/>
              <a:t> </a:t>
            </a:r>
            <a:r>
              <a:rPr lang="en-GB" altLang="en-US" dirty="0"/>
              <a:t>N.” </a:t>
            </a:r>
          </a:p>
        </p:txBody>
      </p:sp>
      <p:sp>
        <p:nvSpPr>
          <p:cNvPr id="29" name="TextBox 7">
            <a:extLst>
              <a:ext uri="{FF2B5EF4-FFF2-40B4-BE49-F238E27FC236}">
                <a16:creationId xmlns:a16="http://schemas.microsoft.com/office/drawing/2014/main" id="{A5BAF13B-2231-4354-8F66-3758092882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3892550"/>
            <a:ext cx="4787900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The mark is </a:t>
            </a:r>
            <a:r>
              <a:rPr lang="en-GB" altLang="en-US" dirty="0" err="1"/>
              <a:t>labeled</a:t>
            </a:r>
            <a:r>
              <a:rPr lang="en-GB" altLang="en-US" dirty="0"/>
              <a:t> “2</a:t>
            </a:r>
            <a:r>
              <a:rPr lang="en-GB" altLang="en-US" sz="1000" dirty="0"/>
              <a:t> </a:t>
            </a:r>
            <a:r>
              <a:rPr lang="en-GB" altLang="en-US" dirty="0"/>
              <a:t>N.” </a:t>
            </a:r>
          </a:p>
        </p:txBody>
      </p:sp>
      <p:sp>
        <p:nvSpPr>
          <p:cNvPr id="30" name="TextBox 6">
            <a:extLst>
              <a:ext uri="{FF2B5EF4-FFF2-40B4-BE49-F238E27FC236}">
                <a16:creationId xmlns:a16="http://schemas.microsoft.com/office/drawing/2014/main" id="{61EDB28D-238E-4CEA-A7E1-A02749C358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5724525"/>
            <a:ext cx="4787900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The mark is </a:t>
            </a:r>
            <a:r>
              <a:rPr lang="en-GB" altLang="en-US" dirty="0" err="1"/>
              <a:t>labeled</a:t>
            </a:r>
            <a:r>
              <a:rPr lang="en-GB" altLang="en-US" dirty="0"/>
              <a:t> “3</a:t>
            </a:r>
            <a:r>
              <a:rPr lang="en-GB" altLang="en-US" sz="1000" dirty="0"/>
              <a:t> </a:t>
            </a:r>
            <a:r>
              <a:rPr lang="en-GB" altLang="en-US" dirty="0"/>
              <a:t>N.” </a:t>
            </a:r>
          </a:p>
        </p:txBody>
      </p:sp>
      <p:pic>
        <p:nvPicPr>
          <p:cNvPr id="31756" name="Picture 4" descr="Gravity_19.4.png">
            <a:extLst>
              <a:ext uri="{FF2B5EF4-FFF2-40B4-BE49-F238E27FC236}">
                <a16:creationId xmlns:a16="http://schemas.microsoft.com/office/drawing/2014/main" id="{3751EDED-0723-4755-BD70-D9BA6C3D30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8763" y="747713"/>
            <a:ext cx="3717925" cy="540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3" descr="Gravity_19.1.png">
            <a:extLst>
              <a:ext uri="{FF2B5EF4-FFF2-40B4-BE49-F238E27FC236}">
                <a16:creationId xmlns:a16="http://schemas.microsoft.com/office/drawing/2014/main" id="{62383834-7C24-46E1-8630-339C342EEA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4638" y="735013"/>
            <a:ext cx="3717925" cy="544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2" descr="Gravity_19.2.png">
            <a:extLst>
              <a:ext uri="{FF2B5EF4-FFF2-40B4-BE49-F238E27FC236}">
                <a16:creationId xmlns:a16="http://schemas.microsoft.com/office/drawing/2014/main" id="{59D5F37B-BDDC-4356-9C6D-A71F5F5859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4638" y="747713"/>
            <a:ext cx="3717925" cy="545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Picture 1" descr="Gravity_19.3.png">
            <a:extLst>
              <a:ext uri="{FF2B5EF4-FFF2-40B4-BE49-F238E27FC236}">
                <a16:creationId xmlns:a16="http://schemas.microsoft.com/office/drawing/2014/main" id="{66DD68A1-0A90-4BA3-90CA-104A9CFC97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8763" y="733425"/>
            <a:ext cx="3717925" cy="540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4" grpId="0"/>
      <p:bldP spid="26" grpId="0"/>
      <p:bldP spid="27" grpId="0"/>
      <p:bldP spid="28" grpId="0"/>
      <p:bldP spid="29" grpId="0"/>
      <p:bldP spid="3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4ABE34-7415-49D3-BEDF-B4936BDCAE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SzPct val="100000"/>
            </a:pPr>
            <a:r>
              <a:rPr lang="en-GB" sz="1600" dirty="0"/>
              <a:t>Developing and Using Models</a:t>
            </a:r>
          </a:p>
          <a:p>
            <a:pPr>
              <a:buSzPct val="100000"/>
            </a:pPr>
            <a:r>
              <a:rPr lang="en-GB" sz="1600" dirty="0"/>
              <a:t>Using Mathematics and Computational Thinking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97178BF-770B-4F13-AFC6-5D12BD5713F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r>
              <a:rPr lang="en-GB" sz="1600" dirty="0"/>
              <a:t>3. Scale, Proportion, and Quantity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0A3BB19F-D25B-4762-BF2E-7C46604C9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Information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218383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WitR_12224227.jpg">
            <a:extLst>
              <a:ext uri="{FF2B5EF4-FFF2-40B4-BE49-F238E27FC236}">
                <a16:creationId xmlns:a16="http://schemas.microsoft.com/office/drawing/2014/main" id="{EAF53FB7-C055-417B-B2C2-653FF321BC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5638" y="1987550"/>
            <a:ext cx="3048000" cy="288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Rectangle 2">
            <a:extLst>
              <a:ext uri="{FF2B5EF4-FFF2-40B4-BE49-F238E27FC236}">
                <a16:creationId xmlns:a16="http://schemas.microsoft.com/office/drawing/2014/main" id="{64F652C0-006A-443C-A728-01FD7A89C2A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Weight and mass are not the same</a:t>
            </a:r>
          </a:p>
        </p:txBody>
      </p:sp>
      <p:sp>
        <p:nvSpPr>
          <p:cNvPr id="14340" name="TextBox 8">
            <a:extLst>
              <a:ext uri="{FF2B5EF4-FFF2-40B4-BE49-F238E27FC236}">
                <a16:creationId xmlns:a16="http://schemas.microsoft.com/office/drawing/2014/main" id="{48908E14-96E1-4FFC-9091-7F6FF45C66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1816100"/>
            <a:ext cx="52387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Mass is the </a:t>
            </a:r>
            <a:r>
              <a:rPr lang="en-GB" altLang="en-US" b="1">
                <a:solidFill>
                  <a:srgbClr val="286DA6"/>
                </a:solidFill>
              </a:rPr>
              <a:t>amount of matter </a:t>
            </a:r>
            <a:r>
              <a:rPr lang="en-GB" altLang="en-US"/>
              <a:t>contained within an object. It is measured in </a:t>
            </a:r>
            <a:r>
              <a:rPr lang="en-GB" altLang="en-US" b="1">
                <a:solidFill>
                  <a:srgbClr val="286DA6"/>
                </a:solidFill>
              </a:rPr>
              <a:t>kilograms</a:t>
            </a:r>
            <a:r>
              <a:rPr lang="en-GB" altLang="en-US"/>
              <a:t>.  </a:t>
            </a:r>
          </a:p>
        </p:txBody>
      </p:sp>
      <p:sp>
        <p:nvSpPr>
          <p:cNvPr id="14341" name="TextBox 9">
            <a:extLst>
              <a:ext uri="{FF2B5EF4-FFF2-40B4-BE49-F238E27FC236}">
                <a16:creationId xmlns:a16="http://schemas.microsoft.com/office/drawing/2014/main" id="{B0AC4268-8025-49FA-9404-CA2E5EAE63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3217863"/>
            <a:ext cx="5281612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Weight is a </a:t>
            </a:r>
            <a:r>
              <a:rPr lang="en-GB" altLang="en-US" b="1">
                <a:solidFill>
                  <a:srgbClr val="286DA6"/>
                </a:solidFill>
              </a:rPr>
              <a:t>force</a:t>
            </a:r>
            <a:r>
              <a:rPr lang="en-GB" altLang="en-US"/>
              <a:t>. More precisely, it is the attractive force on a body caused by </a:t>
            </a:r>
            <a:r>
              <a:rPr lang="en-GB" altLang="en-US" b="1">
                <a:solidFill>
                  <a:srgbClr val="286DA6"/>
                </a:solidFill>
              </a:rPr>
              <a:t>gravity</a:t>
            </a:r>
            <a:r>
              <a:rPr lang="en-GB" altLang="en-US"/>
              <a:t>. </a:t>
            </a:r>
            <a:r>
              <a:rPr lang="en-US" altLang="en-US">
                <a:solidFill>
                  <a:srgbClr val="010066"/>
                </a:solidFill>
              </a:rPr>
              <a:t>Like other forces, weight is measured in </a:t>
            </a:r>
            <a:r>
              <a:rPr lang="en-US" altLang="en-US" b="1">
                <a:solidFill>
                  <a:srgbClr val="286DA6"/>
                </a:solidFill>
              </a:rPr>
              <a:t>newtons</a:t>
            </a:r>
            <a:r>
              <a:rPr lang="en-US" altLang="en-US">
                <a:solidFill>
                  <a:srgbClr val="010066"/>
                </a:solidFill>
              </a:rPr>
              <a:t> and has both </a:t>
            </a:r>
            <a:r>
              <a:rPr lang="en-US" altLang="en-US" b="1">
                <a:solidFill>
                  <a:srgbClr val="286DA6"/>
                </a:solidFill>
              </a:rPr>
              <a:t>magnitude</a:t>
            </a:r>
            <a:r>
              <a:rPr lang="en-US" altLang="en-US">
                <a:solidFill>
                  <a:srgbClr val="010066"/>
                </a:solidFill>
              </a:rPr>
              <a:t> (size) and </a:t>
            </a:r>
            <a:r>
              <a:rPr lang="en-US" altLang="en-US" b="1">
                <a:solidFill>
                  <a:srgbClr val="286DA6"/>
                </a:solidFill>
              </a:rPr>
              <a:t>direction</a:t>
            </a:r>
            <a:r>
              <a:rPr lang="en-US" altLang="en-US">
                <a:solidFill>
                  <a:srgbClr val="010066"/>
                </a:solidFill>
              </a:rPr>
              <a:t>.</a:t>
            </a:r>
            <a:endParaRPr lang="en-GB" altLang="en-US"/>
          </a:p>
        </p:txBody>
      </p:sp>
      <p:sp>
        <p:nvSpPr>
          <p:cNvPr id="19463" name="TextBox 10">
            <a:extLst>
              <a:ext uri="{FF2B5EF4-FFF2-40B4-BE49-F238E27FC236}">
                <a16:creationId xmlns:a16="http://schemas.microsoft.com/office/drawing/2014/main" id="{B196C086-61E0-4BA6-B0C8-1EB641B5AC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784225"/>
            <a:ext cx="8462962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 dirty="0">
                <a:solidFill>
                  <a:srgbClr val="286DA6"/>
                </a:solidFill>
              </a:rPr>
              <a:t>Weight</a:t>
            </a:r>
            <a:r>
              <a:rPr lang="en-GB" altLang="en-US" dirty="0"/>
              <a:t> and </a:t>
            </a:r>
            <a:r>
              <a:rPr lang="en-GB" altLang="en-US" b="1" dirty="0">
                <a:solidFill>
                  <a:srgbClr val="286DA6"/>
                </a:solidFill>
              </a:rPr>
              <a:t>mass</a:t>
            </a:r>
            <a:r>
              <a:rPr lang="en-GB" altLang="en-US" dirty="0"/>
              <a:t> are often confused, but they are </a:t>
            </a:r>
            <a:r>
              <a:rPr lang="en-GB" altLang="en-US" b="1" dirty="0">
                <a:solidFill>
                  <a:srgbClr val="010066"/>
                </a:solidFill>
              </a:rPr>
              <a:t>not</a:t>
            </a:r>
            <a:r>
              <a:rPr lang="en-GB" altLang="en-US" dirty="0">
                <a:solidFill>
                  <a:srgbClr val="010066"/>
                </a:solidFill>
              </a:rPr>
              <a:t> </a:t>
            </a:r>
            <a:r>
              <a:rPr lang="en-GB" altLang="en-US" dirty="0"/>
              <a:t>the same thing.</a:t>
            </a:r>
          </a:p>
        </p:txBody>
      </p:sp>
      <p:sp>
        <p:nvSpPr>
          <p:cNvPr id="2" name="Rectangle 13">
            <a:extLst>
              <a:ext uri="{FF2B5EF4-FFF2-40B4-BE49-F238E27FC236}">
                <a16:creationId xmlns:a16="http://schemas.microsoft.com/office/drawing/2014/main" id="{1C51BA3D-ACF3-4CFF-97B6-69B7526E1F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013" y="5337175"/>
            <a:ext cx="8462962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The weight of an object can </a:t>
            </a:r>
            <a:r>
              <a:rPr lang="en-GB" altLang="en-US" b="1" dirty="0">
                <a:solidFill>
                  <a:srgbClr val="286DA6"/>
                </a:solidFill>
              </a:rPr>
              <a:t>change</a:t>
            </a:r>
            <a:r>
              <a:rPr lang="en-GB" altLang="en-US" dirty="0"/>
              <a:t>, but its mass will </a:t>
            </a:r>
            <a:br>
              <a:rPr lang="en-GB" altLang="en-US" dirty="0"/>
            </a:br>
            <a:r>
              <a:rPr lang="en-GB" altLang="en-US" dirty="0"/>
              <a:t>remain </a:t>
            </a:r>
            <a:r>
              <a:rPr lang="en-GB" altLang="en-US" b="1" dirty="0">
                <a:solidFill>
                  <a:srgbClr val="286DA6"/>
                </a:solidFill>
              </a:rPr>
              <a:t>constant</a:t>
            </a:r>
            <a:r>
              <a:rPr lang="en-GB" altLang="en-US" dirty="0"/>
              <a:t>.</a:t>
            </a:r>
          </a:p>
        </p:txBody>
      </p:sp>
      <p:pic>
        <p:nvPicPr>
          <p:cNvPr id="10" name="Picture 9" descr="notes_icon">
            <a:extLst>
              <a:ext uri="{FF2B5EF4-FFF2-40B4-BE49-F238E27FC236}">
                <a16:creationId xmlns:a16="http://schemas.microsoft.com/office/drawing/2014/main" id="{BFF11DBA-9904-4FB2-9125-04F1B60F7C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7EA2330-5F10-4AD6-998E-0792243274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0" grpId="0"/>
      <p:bldP spid="14341" grpId="0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>
            <a:extLst>
              <a:ext uri="{FF2B5EF4-FFF2-40B4-BE49-F238E27FC236}">
                <a16:creationId xmlns:a16="http://schemas.microsoft.com/office/drawing/2014/main" id="{270CDA90-8F59-48CB-AF2A-6367140D835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Weight and mass on the Moon</a:t>
            </a:r>
          </a:p>
        </p:txBody>
      </p:sp>
      <p:pic>
        <p:nvPicPr>
          <p:cNvPr id="7" name="Picture 6" descr="flash_icon">
            <a:extLst>
              <a:ext uri="{FF2B5EF4-FFF2-40B4-BE49-F238E27FC236}">
                <a16:creationId xmlns:a16="http://schemas.microsoft.com/office/drawing/2014/main" id="{E34544FC-0F45-4EE7-BC41-90B1949D32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34413" y="115888"/>
            <a:ext cx="3857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notes_icon">
            <a:extLst>
              <a:ext uri="{FF2B5EF4-FFF2-40B4-BE49-F238E27FC236}">
                <a16:creationId xmlns:a16="http://schemas.microsoft.com/office/drawing/2014/main" id="{48E2D948-4368-4EF7-9F6F-70081A92A7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123238" y="150813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57248CF-1E53-48DB-B1A5-99C9A5F5D9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0100"/>
            <a:ext cx="8699500" cy="5308600"/>
          </a:xfrm>
          <a:prstGeom prst="rect">
            <a:avLst/>
          </a:prstGeom>
        </p:spPr>
      </p:pic>
    </p:spTree>
    <p:controls>
      <mc:AlternateContent xmlns:mc="http://schemas.openxmlformats.org/markup-compatibility/2006">
        <mc:Choice xmlns:v="urn:schemas-microsoft-com:vml" Requires="v">
          <p:control spid="1054" name="ShockwaveFlash1" r:id="rId2" imgW="8699400" imgH="5308560"/>
        </mc:Choice>
        <mc:Fallback>
          <p:control name="ShockwaveFlash1" r:id="rId2" imgW="8699400" imgH="5308560">
            <p:pic>
              <p:nvPicPr>
                <p:cNvPr id="4" name="ShockwaveFlash1">
                  <a:extLst>
                    <a:ext uri="{FF2B5EF4-FFF2-40B4-BE49-F238E27FC236}">
                      <a16:creationId xmlns:a16="http://schemas.microsoft.com/office/drawing/2014/main" id="{30C083F0-1DE9-4E01-B188-74A344FCE012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FD409020-824A-40D1-A5B7-3B4E7D3D2B2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How do we calculate an object’s weight?</a:t>
            </a:r>
          </a:p>
        </p:txBody>
      </p:sp>
      <p:sp>
        <p:nvSpPr>
          <p:cNvPr id="24579" name="Text Box 33">
            <a:extLst>
              <a:ext uri="{FF2B5EF4-FFF2-40B4-BE49-F238E27FC236}">
                <a16:creationId xmlns:a16="http://schemas.microsoft.com/office/drawing/2014/main" id="{14DCC442-9162-4BC2-B684-5597C29FEC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784225"/>
            <a:ext cx="83756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/>
              <a:t>The weight of an object depends on its mass and the value of the gravitational field strength where that object is:</a:t>
            </a:r>
          </a:p>
        </p:txBody>
      </p:sp>
      <p:sp>
        <p:nvSpPr>
          <p:cNvPr id="24590" name="AutoShape 4">
            <a:extLst>
              <a:ext uri="{FF2B5EF4-FFF2-40B4-BE49-F238E27FC236}">
                <a16:creationId xmlns:a16="http://schemas.microsoft.com/office/drawing/2014/main" id="{033EF493-45B7-455E-BE99-CD2EFE58A7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1930050"/>
            <a:ext cx="6862763" cy="649288"/>
          </a:xfrm>
          <a:prstGeom prst="rect">
            <a:avLst/>
          </a:prstGeom>
          <a:solidFill>
            <a:srgbClr val="286DA6"/>
          </a:solidFill>
          <a:ln>
            <a:noFill/>
          </a:ln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4591" name="AutoShape 5">
            <a:extLst>
              <a:ext uri="{FF2B5EF4-FFF2-40B4-BE49-F238E27FC236}">
                <a16:creationId xmlns:a16="http://schemas.microsoft.com/office/drawing/2014/main" id="{6E2E5D00-A387-46EA-9DE4-F16BC320DB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9213" y="1999900"/>
            <a:ext cx="6511925" cy="509588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rIns="0" anchor="ctr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b="1">
                <a:solidFill>
                  <a:schemeClr val="bg1"/>
                </a:solidFill>
              </a:rPr>
              <a:t>weight = mass × gravitational field strength</a:t>
            </a:r>
            <a:endParaRPr lang="en-GB" altLang="en-US">
              <a:solidFill>
                <a:schemeClr val="bg1"/>
              </a:solidFill>
            </a:endParaRPr>
          </a:p>
        </p:txBody>
      </p:sp>
      <p:sp>
        <p:nvSpPr>
          <p:cNvPr id="209926" name="Text Box 6">
            <a:extLst>
              <a:ext uri="{FF2B5EF4-FFF2-40B4-BE49-F238E27FC236}">
                <a16:creationId xmlns:a16="http://schemas.microsoft.com/office/drawing/2014/main" id="{EA4D7ECA-0570-40A2-A952-4FA18B19B7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293" y="2985912"/>
            <a:ext cx="69135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3538" indent="-363538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>
                <a:srgbClr val="286DA6"/>
              </a:buClr>
              <a:buFont typeface="Wingdings" panose="05000000000000000000" pitchFamily="2" charset="2"/>
              <a:buChar char="l"/>
            </a:pPr>
            <a:r>
              <a:rPr lang="en-GB" altLang="en-US" b="1" dirty="0">
                <a:solidFill>
                  <a:srgbClr val="286DA6"/>
                </a:solidFill>
              </a:rPr>
              <a:t>Weight</a:t>
            </a:r>
            <a:r>
              <a:rPr lang="en-GB" altLang="en-US" dirty="0"/>
              <a:t>, W, is measured in </a:t>
            </a:r>
            <a:r>
              <a:rPr lang="en-GB" altLang="en-US" b="1" dirty="0">
                <a:solidFill>
                  <a:srgbClr val="286DA6"/>
                </a:solidFill>
              </a:rPr>
              <a:t>newtons</a:t>
            </a:r>
            <a:r>
              <a:rPr lang="en-GB" altLang="en-US" dirty="0">
                <a:solidFill>
                  <a:srgbClr val="010066"/>
                </a:solidFill>
              </a:rPr>
              <a:t> (</a:t>
            </a:r>
            <a:r>
              <a:rPr lang="en-GB" altLang="en-US" b="1" dirty="0">
                <a:solidFill>
                  <a:srgbClr val="286DA6"/>
                </a:solidFill>
              </a:rPr>
              <a:t>N</a:t>
            </a:r>
            <a:r>
              <a:rPr lang="en-GB" altLang="en-US" dirty="0">
                <a:solidFill>
                  <a:srgbClr val="010066"/>
                </a:solidFill>
              </a:rPr>
              <a:t>).</a:t>
            </a:r>
          </a:p>
        </p:txBody>
      </p:sp>
      <p:sp>
        <p:nvSpPr>
          <p:cNvPr id="209927" name="Rectangle 7">
            <a:extLst>
              <a:ext uri="{FF2B5EF4-FFF2-40B4-BE49-F238E27FC236}">
                <a16:creationId xmlns:a16="http://schemas.microsoft.com/office/drawing/2014/main" id="{A396DE98-B5D4-4BA0-A066-ACEA5C9330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293" y="3634964"/>
            <a:ext cx="62944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3538" indent="-363538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286DA6"/>
              </a:buClr>
              <a:buFont typeface="Wingdings" panose="05000000000000000000" pitchFamily="2" charset="2"/>
              <a:buChar char="l"/>
            </a:pPr>
            <a:r>
              <a:rPr lang="en-GB" altLang="en-US" b="1">
                <a:solidFill>
                  <a:srgbClr val="286DA6"/>
                </a:solidFill>
              </a:rPr>
              <a:t>Mass</a:t>
            </a:r>
            <a:r>
              <a:rPr lang="en-GB" altLang="en-US"/>
              <a:t>, m, is measured in </a:t>
            </a:r>
            <a:r>
              <a:rPr lang="en-GB" altLang="en-US" b="1">
                <a:solidFill>
                  <a:srgbClr val="286DA6"/>
                </a:solidFill>
              </a:rPr>
              <a:t>kilograms</a:t>
            </a:r>
            <a:r>
              <a:rPr lang="en-GB" altLang="en-US">
                <a:solidFill>
                  <a:srgbClr val="010066"/>
                </a:solidFill>
              </a:rPr>
              <a:t> (</a:t>
            </a:r>
            <a:r>
              <a:rPr lang="en-GB" altLang="en-US" b="1">
                <a:solidFill>
                  <a:srgbClr val="286DA6"/>
                </a:solidFill>
              </a:rPr>
              <a:t>kg</a:t>
            </a:r>
            <a:r>
              <a:rPr lang="en-GB" altLang="en-US">
                <a:solidFill>
                  <a:srgbClr val="010066"/>
                </a:solidFill>
              </a:rPr>
              <a:t>).</a:t>
            </a:r>
          </a:p>
        </p:txBody>
      </p:sp>
      <p:sp>
        <p:nvSpPr>
          <p:cNvPr id="209928" name="Rectangle 8">
            <a:extLst>
              <a:ext uri="{FF2B5EF4-FFF2-40B4-BE49-F238E27FC236}">
                <a16:creationId xmlns:a16="http://schemas.microsoft.com/office/drawing/2014/main" id="{20B6DA9F-23F7-46B6-9676-57CACFE41F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293" y="4284016"/>
            <a:ext cx="80899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7938" indent="-7938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marL="342900" indent="-342900">
              <a:buClr>
                <a:srgbClr val="286DA6"/>
              </a:buClr>
              <a:buFont typeface="Wingdings" panose="05000000000000000000" pitchFamily="2" charset="2"/>
              <a:buChar char="l"/>
            </a:pPr>
            <a:r>
              <a:rPr lang="en-GB" altLang="en-US" b="1" dirty="0">
                <a:solidFill>
                  <a:srgbClr val="286DA6"/>
                </a:solidFill>
              </a:rPr>
              <a:t>Gravitational field strength</a:t>
            </a:r>
            <a:r>
              <a:rPr lang="en-GB" altLang="en-US" dirty="0"/>
              <a:t>, g, is measured in </a:t>
            </a:r>
            <a:r>
              <a:rPr lang="en-GB" altLang="en-US" b="1" dirty="0">
                <a:solidFill>
                  <a:srgbClr val="286DA6"/>
                </a:solidFill>
              </a:rPr>
              <a:t>newtons per kilogram </a:t>
            </a:r>
            <a:r>
              <a:rPr lang="en-GB" altLang="en-US" dirty="0">
                <a:solidFill>
                  <a:srgbClr val="010066"/>
                </a:solidFill>
              </a:rPr>
              <a:t>(</a:t>
            </a:r>
            <a:r>
              <a:rPr lang="en-GB" altLang="en-US" b="1" dirty="0">
                <a:solidFill>
                  <a:srgbClr val="286DA6"/>
                </a:solidFill>
                <a:sym typeface="Symbol" panose="05050102010706020507" pitchFamily="18" charset="2"/>
              </a:rPr>
              <a:t>N/kg</a:t>
            </a:r>
            <a:r>
              <a:rPr lang="en-GB" altLang="en-US" dirty="0">
                <a:solidFill>
                  <a:srgbClr val="010066"/>
                </a:solidFill>
              </a:rPr>
              <a:t>).</a:t>
            </a:r>
          </a:p>
        </p:txBody>
      </p:sp>
      <p:sp>
        <p:nvSpPr>
          <p:cNvPr id="13" name="Text Box 32">
            <a:extLst>
              <a:ext uri="{FF2B5EF4-FFF2-40B4-BE49-F238E27FC236}">
                <a16:creationId xmlns:a16="http://schemas.microsoft.com/office/drawing/2014/main" id="{73D58698-5AEC-498B-98C9-C1E5CB2F89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5301368"/>
            <a:ext cx="844708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Close to the Earth’s surface, the gravitational field strength is approximately </a:t>
            </a:r>
            <a:r>
              <a:rPr lang="en-GB" altLang="en-US" b="1" dirty="0">
                <a:solidFill>
                  <a:srgbClr val="286DA6"/>
                </a:solidFill>
              </a:rPr>
              <a:t>10</a:t>
            </a:r>
            <a:r>
              <a:rPr lang="en-GB" altLang="en-US" sz="1000" b="1" dirty="0">
                <a:solidFill>
                  <a:srgbClr val="286DA6"/>
                </a:solidFill>
              </a:rPr>
              <a:t> </a:t>
            </a:r>
            <a:r>
              <a:rPr lang="en-GB" altLang="en-US" b="1" dirty="0">
                <a:solidFill>
                  <a:srgbClr val="286DA6"/>
                </a:solidFill>
              </a:rPr>
              <a:t>N/kg</a:t>
            </a:r>
            <a:r>
              <a:rPr lang="en-GB" altLang="en-US" dirty="0">
                <a:solidFill>
                  <a:srgbClr val="010066"/>
                </a:solidFill>
              </a:rPr>
              <a:t>. </a:t>
            </a:r>
          </a:p>
        </p:txBody>
      </p:sp>
      <p:pic>
        <p:nvPicPr>
          <p:cNvPr id="15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7A433990-B874-45F4-8860-05688E033E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3F71832-251C-4367-B956-5A94280D2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23262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90" grpId="0" animBg="1"/>
      <p:bldP spid="24591" grpId="0"/>
      <p:bldP spid="209926" grpId="0"/>
      <p:bldP spid="209927" grpId="0"/>
      <p:bldP spid="209928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B1629B27-FE95-4023-8F44-D7C601DAA8B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Calculating the weight of a car</a:t>
            </a:r>
          </a:p>
        </p:txBody>
      </p:sp>
      <p:sp>
        <p:nvSpPr>
          <p:cNvPr id="25603" name="Text Box 3">
            <a:extLst>
              <a:ext uri="{FF2B5EF4-FFF2-40B4-BE49-F238E27FC236}">
                <a16:creationId xmlns:a16="http://schemas.microsoft.com/office/drawing/2014/main" id="{CC958A2D-E9F8-49C3-80C3-96E12302B6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784225"/>
            <a:ext cx="43989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/>
              <a:t>A car has a mass of 1,000</a:t>
            </a:r>
            <a:r>
              <a:rPr lang="en-GB" altLang="en-US" sz="1000"/>
              <a:t> </a:t>
            </a:r>
            <a:r>
              <a:rPr lang="en-GB" altLang="en-US"/>
              <a:t>kg. </a:t>
            </a:r>
          </a:p>
        </p:txBody>
      </p:sp>
      <p:sp>
        <p:nvSpPr>
          <p:cNvPr id="211972" name="Text Box 4">
            <a:extLst>
              <a:ext uri="{FF2B5EF4-FFF2-40B4-BE49-F238E27FC236}">
                <a16:creationId xmlns:a16="http://schemas.microsoft.com/office/drawing/2014/main" id="{292F6DF4-B451-42B3-AA21-AA54164341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3452813"/>
            <a:ext cx="25273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>
                <a:solidFill>
                  <a:srgbClr val="010066"/>
                </a:solidFill>
              </a:rPr>
              <a:t>weight = mass ×</a:t>
            </a:r>
          </a:p>
        </p:txBody>
      </p:sp>
      <p:sp>
        <p:nvSpPr>
          <p:cNvPr id="211973" name="Text Box 5">
            <a:extLst>
              <a:ext uri="{FF2B5EF4-FFF2-40B4-BE49-F238E27FC236}">
                <a16:creationId xmlns:a16="http://schemas.microsoft.com/office/drawing/2014/main" id="{57FA4CD8-77AE-4856-BDC4-8E07F42434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4378325"/>
            <a:ext cx="43370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/>
              <a:t>weight = 1,000</a:t>
            </a:r>
            <a:r>
              <a:rPr lang="en-GB" altLang="en-US" sz="1000"/>
              <a:t> </a:t>
            </a:r>
            <a:r>
              <a:rPr lang="en-GB" altLang="en-US"/>
              <a:t>kg × 10</a:t>
            </a:r>
            <a:r>
              <a:rPr lang="en-GB" altLang="en-US" sz="1000"/>
              <a:t> </a:t>
            </a:r>
            <a:r>
              <a:rPr lang="en-GB" altLang="en-US"/>
              <a:t>N/kg</a:t>
            </a:r>
            <a:endParaRPr lang="en-GB" altLang="en-US">
              <a:solidFill>
                <a:srgbClr val="010066"/>
              </a:solidFill>
            </a:endParaRPr>
          </a:p>
        </p:txBody>
      </p:sp>
      <p:sp>
        <p:nvSpPr>
          <p:cNvPr id="211974" name="Text Box 6">
            <a:extLst>
              <a:ext uri="{FF2B5EF4-FFF2-40B4-BE49-F238E27FC236}">
                <a16:creationId xmlns:a16="http://schemas.microsoft.com/office/drawing/2014/main" id="{79240AD8-CD70-414C-BBA9-BE95FF5DFD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5078413"/>
            <a:ext cx="2965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b="1">
                <a:solidFill>
                  <a:srgbClr val="286DA6"/>
                </a:solidFill>
              </a:rPr>
              <a:t>weight = 10,000</a:t>
            </a:r>
            <a:r>
              <a:rPr lang="en-GB" altLang="en-US" sz="1000" b="1">
                <a:solidFill>
                  <a:srgbClr val="286DA6"/>
                </a:solidFill>
              </a:rPr>
              <a:t> </a:t>
            </a:r>
            <a:r>
              <a:rPr lang="en-GB" altLang="en-US" b="1">
                <a:solidFill>
                  <a:srgbClr val="286DA6"/>
                </a:solidFill>
              </a:rPr>
              <a:t>N</a:t>
            </a:r>
          </a:p>
        </p:txBody>
      </p:sp>
      <p:sp>
        <p:nvSpPr>
          <p:cNvPr id="211975" name="Text Box 7">
            <a:extLst>
              <a:ext uri="{FF2B5EF4-FFF2-40B4-BE49-F238E27FC236}">
                <a16:creationId xmlns:a16="http://schemas.microsoft.com/office/drawing/2014/main" id="{5B0E5ACB-56FF-44C4-A3FF-6343D1ACB4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1495425"/>
            <a:ext cx="4313237" cy="457200"/>
          </a:xfrm>
          <a:prstGeom prst="rect">
            <a:avLst/>
          </a:prstGeom>
          <a:solidFill>
            <a:srgbClr val="BEDA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/>
              <a:t>What is the weight of the car?</a:t>
            </a:r>
          </a:p>
        </p:txBody>
      </p:sp>
      <p:sp>
        <p:nvSpPr>
          <p:cNvPr id="211976" name="Text Box 8">
            <a:extLst>
              <a:ext uri="{FF2B5EF4-FFF2-40B4-BE49-F238E27FC236}">
                <a16:creationId xmlns:a16="http://schemas.microsoft.com/office/drawing/2014/main" id="{4E6FA310-314A-4685-8BED-EB17C12005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2206625"/>
            <a:ext cx="43846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/>
              <a:t>(Use 10</a:t>
            </a:r>
            <a:r>
              <a:rPr lang="en-GB" altLang="en-US" sz="1000"/>
              <a:t> </a:t>
            </a:r>
            <a:r>
              <a:rPr lang="en-GB" altLang="en-US"/>
              <a:t>N/kg</a:t>
            </a:r>
            <a:r>
              <a:rPr lang="en-GB" altLang="en-US">
                <a:solidFill>
                  <a:srgbClr val="010066"/>
                </a:solidFill>
              </a:rPr>
              <a:t> as </a:t>
            </a:r>
            <a:r>
              <a:rPr lang="en-GB" altLang="en-US"/>
              <a:t>the value of the gravitational field strength.)</a:t>
            </a:r>
          </a:p>
        </p:txBody>
      </p:sp>
      <p:pic>
        <p:nvPicPr>
          <p:cNvPr id="25609" name="Picture 9" descr="24234678">
            <a:extLst>
              <a:ext uri="{FF2B5EF4-FFF2-40B4-BE49-F238E27FC236}">
                <a16:creationId xmlns:a16="http://schemas.microsoft.com/office/drawing/2014/main" id="{138F281F-6396-4909-8123-023ED66BDF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3163" y="1039813"/>
            <a:ext cx="3763962" cy="489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43ABBDE-EEB9-4691-91E6-43E61777B8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3200" y="3268663"/>
            <a:ext cx="2297113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>
                <a:solidFill>
                  <a:srgbClr val="010066"/>
                </a:solidFill>
              </a:rPr>
              <a:t>gravitational field strength</a:t>
            </a:r>
          </a:p>
        </p:txBody>
      </p:sp>
      <p:pic>
        <p:nvPicPr>
          <p:cNvPr id="13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7352C72-6710-4DB9-83ED-BE2ABE5FF4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60EE77E-3D47-4E0B-9F96-209A09F82A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23262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1972" grpId="0"/>
      <p:bldP spid="211973" grpId="0"/>
      <p:bldP spid="211974" grpId="0"/>
      <p:bldP spid="211975" grpId="0" animBg="1"/>
      <p:bldP spid="211976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>
            <a:extLst>
              <a:ext uri="{FF2B5EF4-FFF2-40B4-BE49-F238E27FC236}">
                <a16:creationId xmlns:a16="http://schemas.microsoft.com/office/drawing/2014/main" id="{FBE429B0-C694-48EE-B1CA-1A6CA2E9F9E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Calculating weight and mass</a:t>
            </a:r>
          </a:p>
        </p:txBody>
      </p:sp>
      <p:pic>
        <p:nvPicPr>
          <p:cNvPr id="8" name="Picture 6" descr="flash_icon">
            <a:extLst>
              <a:ext uri="{FF2B5EF4-FFF2-40B4-BE49-F238E27FC236}">
                <a16:creationId xmlns:a16="http://schemas.microsoft.com/office/drawing/2014/main" id="{4C8309E7-A933-4852-8B27-0644008F4B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34413" y="115888"/>
            <a:ext cx="3857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 descr="notes_icon">
            <a:extLst>
              <a:ext uri="{FF2B5EF4-FFF2-40B4-BE49-F238E27FC236}">
                <a16:creationId xmlns:a16="http://schemas.microsoft.com/office/drawing/2014/main" id="{AAA7867F-A6EF-467F-A5EC-429888DD36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123238" y="150813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CC2071C-5749-4AE4-82B9-65730A30E5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>
            <a:extLst>
              <a:ext uri="{FF2B5EF4-FFF2-40B4-BE49-F238E27FC236}">
                <a16:creationId xmlns:a16="http://schemas.microsoft.com/office/drawing/2014/main" id="{5527A6FE-5E54-407C-A642-67EC7EE43E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44286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0100"/>
            <a:ext cx="8699500" cy="5308600"/>
          </a:xfrm>
          <a:prstGeom prst="rect">
            <a:avLst/>
          </a:prstGeom>
        </p:spPr>
      </p:pic>
    </p:spTree>
    <p:controls>
      <mc:AlternateContent xmlns:mc="http://schemas.openxmlformats.org/markup-compatibility/2006">
        <mc:Choice xmlns:v="urn:schemas-microsoft-com:vml" Requires="v">
          <p:control spid="2079" name="ShockwaveFlash1" r:id="rId2" imgW="8699400" imgH="5308560"/>
        </mc:Choice>
        <mc:Fallback>
          <p:control name="ShockwaveFlash1" r:id="rId2" imgW="8699400" imgH="5308560">
            <p:pic>
              <p:nvPicPr>
                <p:cNvPr id="4" name="ShockwaveFlash1">
                  <a:extLst>
                    <a:ext uri="{FF2B5EF4-FFF2-40B4-BE49-F238E27FC236}">
                      <a16:creationId xmlns:a16="http://schemas.microsoft.com/office/drawing/2014/main" id="{BAB457F4-A9EB-4AB8-AA19-32845F7CDD1D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>
            <a:extLst>
              <a:ext uri="{FF2B5EF4-FFF2-40B4-BE49-F238E27FC236}">
                <a16:creationId xmlns:a16="http://schemas.microsoft.com/office/drawing/2014/main" id="{FE39316C-4782-4E2F-9CDC-C3BCED95FB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Proportionality of mass and weight</a:t>
            </a:r>
          </a:p>
        </p:txBody>
      </p:sp>
      <p:sp>
        <p:nvSpPr>
          <p:cNvPr id="26627" name="TextBox 2">
            <a:extLst>
              <a:ext uri="{FF2B5EF4-FFF2-40B4-BE49-F238E27FC236}">
                <a16:creationId xmlns:a16="http://schemas.microsoft.com/office/drawing/2014/main" id="{736B0787-AD1B-4806-AB3A-B7EAFDD5E0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784225"/>
            <a:ext cx="84629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Remember that:</a:t>
            </a:r>
          </a:p>
        </p:txBody>
      </p:sp>
      <p:sp>
        <p:nvSpPr>
          <p:cNvPr id="26635" name="AutoShape 4">
            <a:extLst>
              <a:ext uri="{FF2B5EF4-FFF2-40B4-BE49-F238E27FC236}">
                <a16:creationId xmlns:a16="http://schemas.microsoft.com/office/drawing/2014/main" id="{F111C6DD-57DA-442C-8DF3-6B83E889BA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1392238"/>
            <a:ext cx="6862763" cy="630237"/>
          </a:xfrm>
          <a:prstGeom prst="rect">
            <a:avLst/>
          </a:prstGeom>
          <a:solidFill>
            <a:srgbClr val="286DA6"/>
          </a:solidFill>
          <a:ln>
            <a:noFill/>
          </a:ln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6636" name="AutoShape 5">
            <a:extLst>
              <a:ext uri="{FF2B5EF4-FFF2-40B4-BE49-F238E27FC236}">
                <a16:creationId xmlns:a16="http://schemas.microsoft.com/office/drawing/2014/main" id="{CEC27661-DD7D-4E76-B568-4C4B21E7FA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9213" y="1452563"/>
            <a:ext cx="6511925" cy="509587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rIns="0" anchor="ctr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b="1">
                <a:solidFill>
                  <a:schemeClr val="bg1"/>
                </a:solidFill>
              </a:rPr>
              <a:t>weight = mass × gravitational field strength</a:t>
            </a:r>
            <a:endParaRPr lang="en-GB" altLang="en-US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0E0F76E-7F33-4D3A-A692-112DC54C40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2187575"/>
            <a:ext cx="8108950" cy="830263"/>
          </a:xfrm>
          <a:prstGeom prst="rect">
            <a:avLst/>
          </a:prstGeom>
          <a:solidFill>
            <a:srgbClr val="BEDA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What would happen to the weight if the mass was doubled whilst keeping the gravitational field strength constant?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784654B-BC76-4F9B-8DBB-6118DF1B5F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4988" y="3163888"/>
            <a:ext cx="46370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98450" indent="-4572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286DA6"/>
              </a:buClr>
              <a:buFont typeface="Wingdings" panose="05000000000000000000" pitchFamily="2" charset="2"/>
              <a:buChar char="l"/>
            </a:pPr>
            <a:r>
              <a:rPr lang="en-GB" altLang="en-US"/>
              <a:t>It would also double.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F01164-6043-4C2A-8708-196E05F959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3771900"/>
            <a:ext cx="8108950" cy="831850"/>
          </a:xfrm>
          <a:prstGeom prst="rect">
            <a:avLst/>
          </a:prstGeom>
          <a:solidFill>
            <a:srgbClr val="BEDA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What would happen to the weight if the mass was halved whilst keeping the gravitational field strength constant?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EB4D909-00F0-4C27-960E-FEFEB5E7BB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4988" y="4749800"/>
            <a:ext cx="406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98450" indent="-4572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286DA6"/>
              </a:buClr>
              <a:buFont typeface="Wingdings" panose="05000000000000000000" pitchFamily="2" charset="2"/>
              <a:buChar char="l"/>
            </a:pPr>
            <a:r>
              <a:rPr lang="en-GB" altLang="en-US"/>
              <a:t>It would also halve.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21A2D9F-B8B4-4631-A345-1F73D919CC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5357813"/>
            <a:ext cx="84518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Weight and mass are </a:t>
            </a:r>
            <a:r>
              <a:rPr lang="en-GB" altLang="en-US" b="1" dirty="0">
                <a:solidFill>
                  <a:srgbClr val="286DA6"/>
                </a:solidFill>
              </a:rPr>
              <a:t>directly proportional</a:t>
            </a:r>
            <a:r>
              <a:rPr lang="en-GB" altLang="en-US" dirty="0"/>
              <a:t>. If mass increases, weight will increase too. </a:t>
            </a:r>
          </a:p>
        </p:txBody>
      </p:sp>
      <p:pic>
        <p:nvPicPr>
          <p:cNvPr id="12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BCB1E09-3B68-4E72-A01A-4037B6406A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5" grpId="0" animBg="1"/>
      <p:bldP spid="26636" grpId="0"/>
      <p:bldP spid="7" grpId="0" animBg="1"/>
      <p:bldP spid="8" grpId="0"/>
      <p:bldP spid="9" grpId="0" animBg="1"/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1">
            <a:extLst>
              <a:ext uri="{FF2B5EF4-FFF2-40B4-BE49-F238E27FC236}">
                <a16:creationId xmlns:a16="http://schemas.microsoft.com/office/drawing/2014/main" id="{77FBD64F-8D31-4255-81D7-D2DF108A389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What is </a:t>
            </a:r>
            <a:r>
              <a:rPr lang="en-GB" altLang="en-US" dirty="0" err="1"/>
              <a:t>center</a:t>
            </a:r>
            <a:r>
              <a:rPr lang="en-GB" altLang="en-US" dirty="0"/>
              <a:t> of mass?</a:t>
            </a:r>
          </a:p>
        </p:txBody>
      </p:sp>
      <p:sp>
        <p:nvSpPr>
          <p:cNvPr id="27652" name="Text Box 4">
            <a:extLst>
              <a:ext uri="{FF2B5EF4-FFF2-40B4-BE49-F238E27FC236}">
                <a16:creationId xmlns:a16="http://schemas.microsoft.com/office/drawing/2014/main" id="{547C019D-1B3E-4B2B-916C-732C9BA024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779463"/>
            <a:ext cx="8256588" cy="822325"/>
          </a:xfrm>
          <a:prstGeom prst="rect">
            <a:avLst/>
          </a:prstGeom>
          <a:solidFill>
            <a:srgbClr val="BEDA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10066"/>
                </a:solidFill>
              </a:rPr>
              <a:t>Can you balance a ruler on the flat end of a pencil? </a:t>
            </a:r>
          </a:p>
          <a:p>
            <a:pPr eaLnBrk="1" hangingPunct="1"/>
            <a:r>
              <a:rPr lang="en-GB" altLang="en-US">
                <a:solidFill>
                  <a:srgbClr val="010066"/>
                </a:solidFill>
              </a:rPr>
              <a:t>If so, where do you put the pencil to make it balance?</a:t>
            </a:r>
          </a:p>
        </p:txBody>
      </p:sp>
      <p:sp>
        <p:nvSpPr>
          <p:cNvPr id="252933" name="Text Box 5">
            <a:extLst>
              <a:ext uri="{FF2B5EF4-FFF2-40B4-BE49-F238E27FC236}">
                <a16:creationId xmlns:a16="http://schemas.microsoft.com/office/drawing/2014/main" id="{9734365D-133C-41EF-BD23-F3EB05D508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5407025"/>
            <a:ext cx="80645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The point at which the weight of an object appears to act is called the </a:t>
            </a:r>
            <a:r>
              <a:rPr lang="en-GB" altLang="en-US" b="1" dirty="0" err="1">
                <a:solidFill>
                  <a:srgbClr val="286DA6"/>
                </a:solidFill>
              </a:rPr>
              <a:t>center</a:t>
            </a:r>
            <a:r>
              <a:rPr lang="en-GB" altLang="en-US" b="1" dirty="0">
                <a:solidFill>
                  <a:srgbClr val="286DA6"/>
                </a:solidFill>
              </a:rPr>
              <a:t> of mass</a:t>
            </a:r>
            <a:r>
              <a:rPr lang="en-GB" altLang="en-US" dirty="0">
                <a:solidFill>
                  <a:srgbClr val="010066"/>
                </a:solidFill>
              </a:rPr>
              <a:t> of the object.</a:t>
            </a:r>
          </a:p>
        </p:txBody>
      </p:sp>
      <p:pic>
        <p:nvPicPr>
          <p:cNvPr id="252934" name="Picture 6" descr="turning_ruler_on_pencil">
            <a:extLst>
              <a:ext uri="{FF2B5EF4-FFF2-40B4-BE49-F238E27FC236}">
                <a16:creationId xmlns:a16="http://schemas.microsoft.com/office/drawing/2014/main" id="{25A50C94-AE73-4CDC-9B41-8C9639BB91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8088" y="3481388"/>
            <a:ext cx="3673475" cy="1585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2935" name="Text Box 7">
            <a:extLst>
              <a:ext uri="{FF2B5EF4-FFF2-40B4-BE49-F238E27FC236}">
                <a16:creationId xmlns:a16="http://schemas.microsoft.com/office/drawing/2014/main" id="{817500AF-8AEC-439E-8ED4-C6000C314B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02150" y="1941513"/>
            <a:ext cx="430371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>
                <a:solidFill>
                  <a:srgbClr val="010066"/>
                </a:solidFill>
              </a:rPr>
              <a:t>The ruler is stationary when the weights of its entire length balance out.</a:t>
            </a:r>
          </a:p>
        </p:txBody>
      </p:sp>
      <p:sp>
        <p:nvSpPr>
          <p:cNvPr id="252936" name="Text Box 8">
            <a:extLst>
              <a:ext uri="{FF2B5EF4-FFF2-40B4-BE49-F238E27FC236}">
                <a16:creationId xmlns:a16="http://schemas.microsoft.com/office/drawing/2014/main" id="{33A22DF4-3B7D-40C7-A3C1-503B63C693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3375025"/>
            <a:ext cx="4789488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dirty="0"/>
              <a:t>This is equivalent to one force acting through the </a:t>
            </a:r>
            <a:r>
              <a:rPr lang="en-GB" altLang="en-US" b="1" dirty="0" err="1">
                <a:solidFill>
                  <a:srgbClr val="286DA6"/>
                </a:solidFill>
              </a:rPr>
              <a:t>center</a:t>
            </a:r>
            <a:r>
              <a:rPr lang="en-GB" altLang="en-US" dirty="0"/>
              <a:t> of the ruler. It is as though the entire mass of the ruler is at one point </a:t>
            </a:r>
            <a:br>
              <a:rPr lang="en-GB" altLang="en-US" dirty="0"/>
            </a:br>
            <a:r>
              <a:rPr lang="en-GB" altLang="en-US" dirty="0"/>
              <a:t>at the </a:t>
            </a:r>
            <a:r>
              <a:rPr lang="en-GB" altLang="en-US" dirty="0" err="1"/>
              <a:t>center</a:t>
            </a:r>
            <a:r>
              <a:rPr lang="en-GB" altLang="en-US" dirty="0"/>
              <a:t> of the ruler.</a:t>
            </a:r>
            <a:endParaRPr lang="en-GB" altLang="en-US" dirty="0">
              <a:solidFill>
                <a:srgbClr val="010066"/>
              </a:solidFill>
            </a:endParaRPr>
          </a:p>
        </p:txBody>
      </p:sp>
      <p:pic>
        <p:nvPicPr>
          <p:cNvPr id="252937" name="Picture 9" descr="turning_ruler_on_pencil">
            <a:extLst>
              <a:ext uri="{FF2B5EF4-FFF2-40B4-BE49-F238E27FC236}">
                <a16:creationId xmlns:a16="http://schemas.microsoft.com/office/drawing/2014/main" id="{B50E0637-361D-4D6B-BDF7-14D215101A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113" y="1695450"/>
            <a:ext cx="3673475" cy="158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8" descr="Gravity_13.1.png">
            <a:extLst>
              <a:ext uri="{FF2B5EF4-FFF2-40B4-BE49-F238E27FC236}">
                <a16:creationId xmlns:a16="http://schemas.microsoft.com/office/drawing/2014/main" id="{0118BAEA-1915-4A08-BE58-A1276E643C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900" y="1892300"/>
            <a:ext cx="3175000" cy="725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 descr="Gravity_13.2.png">
            <a:extLst>
              <a:ext uri="{FF2B5EF4-FFF2-40B4-BE49-F238E27FC236}">
                <a16:creationId xmlns:a16="http://schemas.microsoft.com/office/drawing/2014/main" id="{038DF347-77EF-424C-9ACB-EF699C2F352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4325" y="3667125"/>
            <a:ext cx="401638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F69C8E5-311C-4F36-8074-7F11B174B9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2933" grpId="0"/>
      <p:bldP spid="252935" grpId="0"/>
      <p:bldP spid="25293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8_Default Design">
  <a:themeElements>
    <a:clrScheme name="3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HD:Users:victoriablackburn:Desktop:master.ppt</Template>
  <TotalTime>15309</TotalTime>
  <Words>952</Words>
  <Application>Microsoft Office PowerPoint</Application>
  <PresentationFormat>On-screen Show (4:3)</PresentationFormat>
  <Paragraphs>96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Wingdings</vt:lpstr>
      <vt:lpstr>Arial</vt:lpstr>
      <vt:lpstr>Wingdings 2</vt:lpstr>
      <vt:lpstr>1_Default Design</vt:lpstr>
      <vt:lpstr>8_Default Design</vt:lpstr>
      <vt:lpstr>Mass and  Weight</vt:lpstr>
      <vt:lpstr>Information</vt:lpstr>
      <vt:lpstr>Weight and mass are not the same</vt:lpstr>
      <vt:lpstr>Weight and mass on the Moon</vt:lpstr>
      <vt:lpstr>How do we calculate an object’s weight?</vt:lpstr>
      <vt:lpstr>Calculating the weight of a car</vt:lpstr>
      <vt:lpstr>Calculating weight and mass</vt:lpstr>
      <vt:lpstr>Proportionality of mass and weight</vt:lpstr>
      <vt:lpstr>What is center of mass?</vt:lpstr>
      <vt:lpstr>Finding a center of mass</vt:lpstr>
      <vt:lpstr>Finding a center of mass</vt:lpstr>
      <vt:lpstr>Measuring weight</vt:lpstr>
      <vt:lpstr>Calibrating a spring balance</vt:lpstr>
      <vt:lpstr>Calibrating a spring balance</vt:lpstr>
    </vt:vector>
  </TitlesOfParts>
  <Company>Boardworks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Mass and Weight</dc:title>
  <dc:subject>Boardworks High School Physical Science</dc:subject>
  <dc:creator>Boardworks</dc:creator>
  <cp:lastModifiedBy>Tim Crilly</cp:lastModifiedBy>
  <cp:revision>643</cp:revision>
  <dcterms:created xsi:type="dcterms:W3CDTF">2003-10-06T13:07:42Z</dcterms:created>
  <dcterms:modified xsi:type="dcterms:W3CDTF">2019-01-31T15:30:45Z</dcterms:modified>
</cp:coreProperties>
</file>