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3.xml" ContentType="application/vnd.ms-office.activeX+xml"/>
  <Override PartName="/ppt/notesSlides/notesSlide13.xml" ContentType="application/vnd.openxmlformats-officedocument.presentationml.notesSlide+xml"/>
  <Override PartName="/ppt/activeX/activeX4.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44" r:id="rId1"/>
    <p:sldMasterId id="2147484859" r:id="rId2"/>
  </p:sldMasterIdLst>
  <p:notesMasterIdLst>
    <p:notesMasterId r:id="rId18"/>
  </p:notesMasterIdLst>
  <p:handoutMasterIdLst>
    <p:handoutMasterId r:id="rId19"/>
  </p:handoutMasterIdLst>
  <p:sldIdLst>
    <p:sldId id="430" r:id="rId3"/>
    <p:sldId id="502" r:id="rId4"/>
    <p:sldId id="484" r:id="rId5"/>
    <p:sldId id="485" r:id="rId6"/>
    <p:sldId id="486" r:id="rId7"/>
    <p:sldId id="487" r:id="rId8"/>
    <p:sldId id="488" r:id="rId9"/>
    <p:sldId id="495" r:id="rId10"/>
    <p:sldId id="501" r:id="rId11"/>
    <p:sldId id="496" r:id="rId12"/>
    <p:sldId id="497" r:id="rId13"/>
    <p:sldId id="490" r:id="rId14"/>
    <p:sldId id="491" r:id="rId15"/>
    <p:sldId id="492" r:id="rId16"/>
    <p:sldId id="493" r:id="rId17"/>
  </p:sldIdLst>
  <p:sldSz cx="9144000" cy="6858000" type="screen4x3"/>
  <p:notesSz cx="6858000" cy="9296400"/>
  <p:embeddedFontLst>
    <p:embeddedFont>
      <p:font typeface="Wingdings 2" panose="05020102010507070707" pitchFamily="18" charset="2"/>
      <p:regular r:id="rId20"/>
    </p:embeddedFont>
  </p:embeddedFontLst>
  <p:defaultTextStyle>
    <a:defPPr>
      <a:defRPr lang="en-US"/>
    </a:defPPr>
    <a:lvl1pPr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2400" kern="1200">
        <a:solidFill>
          <a:srgbClr val="000066"/>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rgbClr val="000066"/>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07" userDrawn="1">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10066"/>
    <a:srgbClr val="BEDAF0"/>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p:cViewPr>
        <p:scale>
          <a:sx n="85" d="100"/>
          <a:sy n="85" d="100"/>
        </p:scale>
        <p:origin x="618" y="162"/>
      </p:cViewPr>
      <p:guideLst>
        <p:guide orient="horz" pos="498"/>
        <p:guide orient="horz" pos="3876"/>
        <p:guide pos="5307"/>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8E17B68-F759-41FE-A7D8-6A8CFE2EBD6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9742B6D0-79F5-4538-B3A1-77A0CFFFD510}" type="slidenum">
              <a:rPr lang="en-GB" altLang="en-US"/>
              <a:pPr/>
              <a:t>‹#›</a:t>
            </a:fld>
            <a:endParaRPr lang="en-GB" altLang="en-US"/>
          </a:p>
        </p:txBody>
      </p:sp>
      <p:sp>
        <p:nvSpPr>
          <p:cNvPr id="8" name="Rectangle 7">
            <a:extLst>
              <a:ext uri="{FF2B5EF4-FFF2-40B4-BE49-F238E27FC236}">
                <a16:creationId xmlns:a16="http://schemas.microsoft.com/office/drawing/2014/main" id="{1CCBF7E8-7347-4D14-931E-B8A94C8615A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A0EC12B8-19A4-4F20-BE47-EC05A2FB7F0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0062911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4A49808C-2701-4F8C-ABA7-39872054323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848090D-3AD8-4CC5-BD2D-9015EF51E7A5}"/>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B2E9010-0DC0-4154-BC5C-45F513F987D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solidFill>
                  <a:schemeClr val="tx1"/>
                </a:solidFill>
              </a:defRPr>
            </a:lvl1pPr>
          </a:lstStyle>
          <a:p>
            <a:fld id="{BF98B8C1-E553-4FA7-86E9-DB490CBE52B7}" type="slidenum">
              <a:rPr lang="en-US" altLang="en-US"/>
              <a:pPr/>
              <a:t>‹#›</a:t>
            </a:fld>
            <a:endParaRPr lang="en-US" altLang="en-US"/>
          </a:p>
        </p:txBody>
      </p:sp>
      <p:sp>
        <p:nvSpPr>
          <p:cNvPr id="8" name="Rectangle 9">
            <a:extLst>
              <a:ext uri="{FF2B5EF4-FFF2-40B4-BE49-F238E27FC236}">
                <a16:creationId xmlns:a16="http://schemas.microsoft.com/office/drawing/2014/main" id="{D55208BF-DCFB-484B-A3BC-0352AF14746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F0DEBBA-FC09-4FD6-B595-EE603BA799F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415472766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53C0E89B-F407-4928-8B2C-7783EA46CEB9}"/>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F133994A-4B73-47F2-93D5-6B7DF4523B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E46B03A-859D-4835-873B-71F5936D5867}"/>
              </a:ext>
            </a:extLst>
          </p:cNvPr>
          <p:cNvSpPr>
            <a:spLocks noGrp="1"/>
          </p:cNvSpPr>
          <p:nvPr>
            <p:ph type="sldNum" sz="quarter" idx="10"/>
          </p:nvPr>
        </p:nvSpPr>
        <p:spPr/>
        <p:txBody>
          <a:bodyPr/>
          <a:lstStyle/>
          <a:p>
            <a:fld id="{BF98B8C1-E553-4FA7-86E9-DB490CBE52B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6B5711CA-37BD-422F-A152-11280B7FDCE2}"/>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887514E2-4DA9-49EA-9463-198E9072DE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ts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ts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lnSpc>
                <a:spcPct val="100000"/>
              </a:lnSpc>
              <a:spcAft>
                <a:spcPts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0180A159-C6CC-4E42-9B5A-62BD50D3DD3D}"/>
              </a:ext>
            </a:extLst>
          </p:cNvPr>
          <p:cNvSpPr>
            <a:spLocks noGrp="1"/>
          </p:cNvSpPr>
          <p:nvPr>
            <p:ph type="sldNum" sz="quarter" idx="10"/>
          </p:nvPr>
        </p:nvSpPr>
        <p:spPr/>
        <p:txBody>
          <a:bodyPr/>
          <a:lstStyle/>
          <a:p>
            <a:fld id="{BF98B8C1-E553-4FA7-86E9-DB490CBE52B7}"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396A8D7C-AC20-4561-A7E4-B02E320F1541}"/>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F7156296-465D-4C3D-9383-14FB2CA554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answer is simply to coil the wire. However, if the whole coil is in the field, one half (with the current flowing in one direction) would experience an upwards force, and the other half (with the current flowing in the other direction) would experience a downwards force. To get a force in one direction you would put only half the coil in the field.</a:t>
            </a:r>
          </a:p>
          <a:p>
            <a:br>
              <a:rPr lang="en-GB" altLang="en-US" dirty="0">
                <a:latin typeface="Arial" panose="020B0604020202020204" pitchFamily="34" charset="0"/>
              </a:rPr>
            </a:br>
            <a:r>
              <a:rPr lang="en-GB" altLang="en-US" dirty="0">
                <a:latin typeface="Arial" panose="020B0604020202020204" pitchFamily="34" charset="0"/>
              </a:rPr>
              <a:t>Students could be prepared for the next section by considering the question: what could a coil experiencing two opposing forces be useful for?</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673D1553-1F38-495D-BA79-B064C827B8D9}"/>
              </a:ext>
            </a:extLst>
          </p:cNvPr>
          <p:cNvSpPr>
            <a:spLocks noGrp="1"/>
          </p:cNvSpPr>
          <p:nvPr>
            <p:ph type="sldNum" sz="quarter" idx="10"/>
          </p:nvPr>
        </p:nvSpPr>
        <p:spPr/>
        <p:txBody>
          <a:bodyPr/>
          <a:lstStyle/>
          <a:p>
            <a:fld id="{BF98B8C1-E553-4FA7-86E9-DB490CBE52B7}"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6A3F7CDB-41B1-4C11-88D8-FB5B4AB306FF}"/>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A26FA894-9492-4B13-A39C-6E28243F241B}"/>
              </a:ext>
            </a:extLst>
          </p:cNvPr>
          <p:cNvSpPr>
            <a:spLocks noGrp="1" noChangeArrowheads="1"/>
          </p:cNvSpPr>
          <p:nvPr>
            <p:ph type="body" idx="1"/>
          </p:nvPr>
        </p:nvSpPr>
        <p:spPr>
          <a:ln/>
        </p:spPr>
        <p:txBody>
          <a:bodyPr/>
          <a:lstStyle/>
          <a:p>
            <a:pPr>
              <a:defRPr/>
            </a:pPr>
            <a:r>
              <a:rPr lang="en-GB" b="1" dirty="0"/>
              <a:t>Teacher notes</a:t>
            </a:r>
            <a:endParaRPr lang="en-GB" dirty="0"/>
          </a:p>
          <a:p>
            <a:pPr>
              <a:defRPr/>
            </a:pPr>
            <a:r>
              <a:rPr lang="en-GB" dirty="0"/>
              <a:t>Devices in the home that use an electric motor include:</a:t>
            </a:r>
          </a:p>
          <a:p>
            <a:pPr marL="171450" indent="-171450">
              <a:buFont typeface="Arial" panose="020B0604020202020204" pitchFamily="34" charset="0"/>
              <a:buChar char="•"/>
              <a:defRPr/>
            </a:pPr>
            <a:r>
              <a:rPr lang="en-GB" dirty="0"/>
              <a:t>microwave</a:t>
            </a:r>
          </a:p>
          <a:p>
            <a:pPr marL="171450" indent="-171450">
              <a:buFont typeface="Arial" panose="020B0604020202020204" pitchFamily="34" charset="0"/>
              <a:buChar char="•"/>
              <a:defRPr/>
            </a:pPr>
            <a:r>
              <a:rPr lang="en-GB" dirty="0"/>
              <a:t>refrigerator</a:t>
            </a:r>
          </a:p>
          <a:p>
            <a:pPr marL="171450" indent="-171450">
              <a:buFont typeface="Arial" panose="020B0604020202020204" pitchFamily="34" charset="0"/>
              <a:buChar char="•"/>
              <a:defRPr/>
            </a:pPr>
            <a:r>
              <a:rPr lang="en-GB" dirty="0"/>
              <a:t>washing machine</a:t>
            </a:r>
          </a:p>
          <a:p>
            <a:pPr marL="171450" indent="-171450">
              <a:buFont typeface="Arial" panose="020B0604020202020204" pitchFamily="34" charset="0"/>
              <a:buChar char="•"/>
              <a:defRPr/>
            </a:pPr>
            <a:r>
              <a:rPr lang="en-GB" dirty="0"/>
              <a:t>vacuum cleaner</a:t>
            </a:r>
          </a:p>
          <a:p>
            <a:pPr marL="171450" indent="-171450">
              <a:buFont typeface="Arial" panose="020B0604020202020204" pitchFamily="34" charset="0"/>
              <a:buChar char="•"/>
              <a:defRPr/>
            </a:pPr>
            <a:r>
              <a:rPr lang="en-GB" dirty="0"/>
              <a:t>hairdryer</a:t>
            </a:r>
          </a:p>
          <a:p>
            <a:pPr marL="171450" indent="-171450">
              <a:buFont typeface="Arial" panose="020B0604020202020204" pitchFamily="34" charset="0"/>
              <a:buChar char="•"/>
              <a:defRPr/>
            </a:pPr>
            <a:r>
              <a:rPr lang="en-GB" dirty="0"/>
              <a:t>DVD player</a:t>
            </a:r>
          </a:p>
          <a:p>
            <a:pPr marL="171450" indent="-171450">
              <a:buFont typeface="Arial" panose="020B0604020202020204" pitchFamily="34" charset="0"/>
              <a:buChar char="•"/>
              <a:defRPr/>
            </a:pPr>
            <a:r>
              <a:rPr lang="en-GB" dirty="0"/>
              <a:t>computer</a:t>
            </a:r>
          </a:p>
          <a:p>
            <a:pPr marL="171450" indent="-171450">
              <a:buFont typeface="Arial" panose="020B0604020202020204" pitchFamily="34" charset="0"/>
              <a:buChar char="•"/>
              <a:defRPr/>
            </a:pPr>
            <a:r>
              <a:rPr lang="en-GB" dirty="0"/>
              <a:t>moving toys.</a:t>
            </a:r>
          </a:p>
          <a:p>
            <a:pPr>
              <a:defRPr/>
            </a:pPr>
            <a:endParaRPr lang="en-GB" dirty="0"/>
          </a:p>
          <a:p>
            <a:pPr>
              <a:defRPr/>
            </a:pPr>
            <a:r>
              <a:rPr lang="en-GB" dirty="0"/>
              <a:t>Cars also use electric motors to perform several functions, including in the starter motor and in the windows, windscreen wipers and fans.</a:t>
            </a:r>
          </a:p>
        </p:txBody>
      </p:sp>
      <p:sp>
        <p:nvSpPr>
          <p:cNvPr id="2" name="Slide Number Placeholder 1">
            <a:extLst>
              <a:ext uri="{FF2B5EF4-FFF2-40B4-BE49-F238E27FC236}">
                <a16:creationId xmlns:a16="http://schemas.microsoft.com/office/drawing/2014/main" id="{37815CE0-B1F1-4792-A0F6-F93FD7778684}"/>
              </a:ext>
            </a:extLst>
          </p:cNvPr>
          <p:cNvSpPr>
            <a:spLocks noGrp="1"/>
          </p:cNvSpPr>
          <p:nvPr>
            <p:ph type="sldNum" sz="quarter" idx="10"/>
          </p:nvPr>
        </p:nvSpPr>
        <p:spPr/>
        <p:txBody>
          <a:bodyPr/>
          <a:lstStyle/>
          <a:p>
            <a:fld id="{BF98B8C1-E553-4FA7-86E9-DB490CBE52B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36854231-18DA-44CE-8675-9A1473C47A08}"/>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6E5917C2-00F5-4E4E-A4F0-582A4376C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introduces the concept of a current-carrying coil experiencing a rotational force. Ask students to brainstorm about the questions at the end of the activity. They are addressed on the following slides.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009582A7-B163-4577-948B-CE4D17A7A30B}"/>
              </a:ext>
            </a:extLst>
          </p:cNvPr>
          <p:cNvSpPr>
            <a:spLocks noGrp="1"/>
          </p:cNvSpPr>
          <p:nvPr>
            <p:ph type="sldNum" sz="quarter" idx="10"/>
          </p:nvPr>
        </p:nvSpPr>
        <p:spPr/>
        <p:txBody>
          <a:bodyPr/>
          <a:lstStyle/>
          <a:p>
            <a:fld id="{BF98B8C1-E553-4FA7-86E9-DB490CBE52B7}"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2DDC5BD1-9626-40BD-B5C3-A122A2E03D7E}"/>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B2311C39-ECD8-4AAA-9AD5-D0DFF763D7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simulation takes the concepts from the previous slide to create an animated motor simulation. The current, forces and magnetic field can be toggled on and off, to aid visualization and understanding, and the speed and direction of rotation can be altered.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2BC03AEF-777E-4D2E-8141-57483F8AB8DA}"/>
              </a:ext>
            </a:extLst>
          </p:cNvPr>
          <p:cNvSpPr>
            <a:spLocks noGrp="1"/>
          </p:cNvSpPr>
          <p:nvPr>
            <p:ph type="sldNum" sz="quarter" idx="10"/>
          </p:nvPr>
        </p:nvSpPr>
        <p:spPr/>
        <p:txBody>
          <a:bodyPr/>
          <a:lstStyle/>
          <a:p>
            <a:fld id="{BF98B8C1-E553-4FA7-86E9-DB490CBE52B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8FA58556-7168-467F-96AA-B125BBFC1578}"/>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5ECF8D9-8D53-403B-9098-9C7D91A7EF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DB83FEA-E602-407A-95D3-B2920CFE0831}"/>
              </a:ext>
            </a:extLst>
          </p:cNvPr>
          <p:cNvSpPr>
            <a:spLocks noGrp="1"/>
          </p:cNvSpPr>
          <p:nvPr>
            <p:ph type="sldNum" sz="quarter" idx="10"/>
          </p:nvPr>
        </p:nvSpPr>
        <p:spPr/>
        <p:txBody>
          <a:bodyPr/>
          <a:lstStyle/>
          <a:p>
            <a:fld id="{BF98B8C1-E553-4FA7-86E9-DB490CBE52B7}" type="slidenum">
              <a:rPr lang="en-US" altLang="en-US" smtClean="0"/>
              <a:pPr/>
              <a:t>15</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5651AAC-721F-455F-AF9E-47CC1B5042F4}"/>
              </a:ext>
            </a:extLst>
          </p:cNvPr>
          <p:cNvSpPr>
            <a:spLocks noGrp="1"/>
          </p:cNvSpPr>
          <p:nvPr>
            <p:ph type="sldNum" sz="quarter" idx="10"/>
          </p:nvPr>
        </p:nvSpPr>
        <p:spPr/>
        <p:txBody>
          <a:bodyPr/>
          <a:lstStyle/>
          <a:p>
            <a:fld id="{BF98B8C1-E553-4FA7-86E9-DB490CBE52B7}" type="slidenum">
              <a:rPr lang="en-US" altLang="en-US" smtClean="0"/>
              <a:pPr/>
              <a:t>2</a:t>
            </a:fld>
            <a:endParaRPr lang="en-US" altLang="en-US"/>
          </a:p>
        </p:txBody>
      </p:sp>
    </p:spTree>
    <p:extLst>
      <p:ext uri="{BB962C8B-B14F-4D97-AF65-F5344CB8AC3E}">
        <p14:creationId xmlns:p14="http://schemas.microsoft.com/office/powerpoint/2010/main" val="3937312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3BFD3155-9489-4128-8227-920BF13B8461}"/>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947916E8-0EA2-43DB-A46B-414D52F56A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If the wire is held at an angle between parallel and perpendicular, a force that is less than the maximum force will act on the wire. For able students, resolve the force vector into components parallel and perpendicular to the wire and explain that only the perpendicular force acts on the wire.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Motors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D1C8C023-988A-486F-ADC0-32B81BFC8343}"/>
              </a:ext>
            </a:extLst>
          </p:cNvPr>
          <p:cNvSpPr>
            <a:spLocks noGrp="1"/>
          </p:cNvSpPr>
          <p:nvPr>
            <p:ph type="sldNum" sz="quarter" idx="10"/>
          </p:nvPr>
        </p:nvSpPr>
        <p:spPr/>
        <p:txBody>
          <a:bodyPr/>
          <a:lstStyle/>
          <a:p>
            <a:fld id="{BF98B8C1-E553-4FA7-86E9-DB490CBE52B7}"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5C3B0107-4C1D-4648-9027-11A1E8503B20}"/>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C19D8EEC-E45F-4F5C-9975-E30429CC66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can be used as an introduction to the motor effect or as a summary exercise.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2B217D6E-7060-4931-AF5C-7FE5E5B4A905}"/>
              </a:ext>
            </a:extLst>
          </p:cNvPr>
          <p:cNvSpPr>
            <a:spLocks noGrp="1"/>
          </p:cNvSpPr>
          <p:nvPr>
            <p:ph type="sldNum" sz="quarter" idx="10"/>
          </p:nvPr>
        </p:nvSpPr>
        <p:spPr/>
        <p:txBody>
          <a:bodyPr/>
          <a:lstStyle/>
          <a:p>
            <a:fld id="{BF98B8C1-E553-4FA7-86E9-DB490CBE52B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6A9501E1-856B-416F-A5E3-1EE9814E2529}"/>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120E6CC-E2BB-49D7-BAE0-D50F6AB86F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972A996-A0B4-4F39-9D7D-0EFD33B5AFDA}"/>
              </a:ext>
            </a:extLst>
          </p:cNvPr>
          <p:cNvSpPr>
            <a:spLocks noGrp="1"/>
          </p:cNvSpPr>
          <p:nvPr>
            <p:ph type="sldNum" sz="quarter" idx="10"/>
          </p:nvPr>
        </p:nvSpPr>
        <p:spPr/>
        <p:txBody>
          <a:bodyPr/>
          <a:lstStyle/>
          <a:p>
            <a:fld id="{BF98B8C1-E553-4FA7-86E9-DB490CBE52B7}"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E7E3B2DF-2CFC-4C2E-B5A7-4DBE6B92F59A}"/>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2E1A821D-B505-46C4-9BF6-094AC6F255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be made aware that the direction of a magnetic field is usually taken as being N-S rather than S-N, and the direction of current is the direction of </a:t>
            </a:r>
            <a:r>
              <a:rPr lang="en-GB" altLang="en-US" i="1" dirty="0">
                <a:latin typeface="Arial" panose="020B0604020202020204" pitchFamily="34" charset="0"/>
              </a:rPr>
              <a:t>conventional</a:t>
            </a:r>
            <a:r>
              <a:rPr lang="en-GB" altLang="en-US" dirty="0">
                <a:latin typeface="Arial" panose="020B0604020202020204" pitchFamily="34" charset="0"/>
              </a:rPr>
              <a:t> current, i.e. positive to negative.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7FB3903-E260-42EB-A416-5E8B2EE8AC9F}"/>
              </a:ext>
            </a:extLst>
          </p:cNvPr>
          <p:cNvSpPr>
            <a:spLocks noGrp="1"/>
          </p:cNvSpPr>
          <p:nvPr>
            <p:ph type="sldNum" sz="quarter" idx="10"/>
          </p:nvPr>
        </p:nvSpPr>
        <p:spPr/>
        <p:txBody>
          <a:bodyPr/>
          <a:lstStyle/>
          <a:p>
            <a:fld id="{BF98B8C1-E553-4FA7-86E9-DB490CBE52B7}"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AA0448B8-DB7A-4467-AAAB-3B3DBCFF1198}"/>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CF72AC4-560B-4921-8854-0F0B2EAD23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C9F0158-420D-4E34-ACE9-CD184F9BFB41}"/>
              </a:ext>
            </a:extLst>
          </p:cNvPr>
          <p:cNvSpPr>
            <a:spLocks noGrp="1"/>
          </p:cNvSpPr>
          <p:nvPr>
            <p:ph type="sldNum" sz="quarter" idx="10"/>
          </p:nvPr>
        </p:nvSpPr>
        <p:spPr/>
        <p:txBody>
          <a:bodyPr/>
          <a:lstStyle/>
          <a:p>
            <a:fld id="{BF98B8C1-E553-4FA7-86E9-DB490CBE52B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C5049CDC-1870-427D-A3B5-D26D3844EFC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A0E38483-7EC5-4F3A-AE7D-1CAD119616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good opportunity to discuss the equivalence of units. Newtons per amp meter is clearly a non-standard unit, but perfectly correct!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3F406011-6478-4A65-BC3A-1668C2A0CA32}"/>
              </a:ext>
            </a:extLst>
          </p:cNvPr>
          <p:cNvSpPr>
            <a:spLocks noGrp="1"/>
          </p:cNvSpPr>
          <p:nvPr>
            <p:ph type="sldNum" sz="quarter" idx="10"/>
          </p:nvPr>
        </p:nvSpPr>
        <p:spPr/>
        <p:txBody>
          <a:bodyPr/>
          <a:lstStyle/>
          <a:p>
            <a:fld id="{BF98B8C1-E553-4FA7-86E9-DB490CBE52B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0E032C1-6149-4B68-8B4C-090CE95E353F}"/>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6072CD90-A444-4FF7-8708-8FC29DD137B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C6473DD5-F8E7-4776-933F-E03448F41E96}"/>
              </a:ext>
            </a:extLst>
          </p:cNvPr>
          <p:cNvSpPr>
            <a:spLocks noGrp="1"/>
          </p:cNvSpPr>
          <p:nvPr>
            <p:ph type="sldNum" sz="quarter" idx="10"/>
          </p:nvPr>
        </p:nvSpPr>
        <p:spPr/>
        <p:txBody>
          <a:bodyPr/>
          <a:lstStyle/>
          <a:p>
            <a:fld id="{BF98B8C1-E553-4FA7-86E9-DB490CBE52B7}"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837178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77161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17131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353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48898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765857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74683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70306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533377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62463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56426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4648907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92557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943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68810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09991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30211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09973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6118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1643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477050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33435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4969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385015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1770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22430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64038609"/>
      </p:ext>
    </p:extLst>
  </p:cSld>
  <p:clrMap bg1="lt1" tx1="dk1" bg2="lt2" tx2="dk2" accent1="accent1" accent2="accent2" accent3="accent3" accent4="accent4" accent5="accent5" accent6="accent6" hlink="hlink" folHlink="folHlink"/>
  <p:sldLayoutIdLst>
    <p:sldLayoutId id="2147484845" r:id="rId1"/>
    <p:sldLayoutId id="2147484846" r:id="rId2"/>
    <p:sldLayoutId id="2147484847" r:id="rId3"/>
    <p:sldLayoutId id="2147484848" r:id="rId4"/>
    <p:sldLayoutId id="2147484849" r:id="rId5"/>
    <p:sldLayoutId id="2147484850" r:id="rId6"/>
    <p:sldLayoutId id="2147484851" r:id="rId7"/>
    <p:sldLayoutId id="2147484852" r:id="rId8"/>
    <p:sldLayoutId id="2147484853" r:id="rId9"/>
    <p:sldLayoutId id="2147484854" r:id="rId10"/>
    <p:sldLayoutId id="2147484855" r:id="rId11"/>
    <p:sldLayoutId id="2147484856" r:id="rId12"/>
    <p:sldLayoutId id="2147484857" r:id="rId13"/>
    <p:sldLayoutId id="214748485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2136942533"/>
      </p:ext>
    </p:extLst>
  </p:cSld>
  <p:clrMap bg1="lt1" tx1="dk1" bg2="lt2" tx2="dk2" accent1="accent1" accent2="accent2" accent3="accent3" accent4="accent4" accent5="accent5" accent6="accent6" hlink="hlink" folHlink="folHlink"/>
  <p:sldLayoutIdLst>
    <p:sldLayoutId id="2147484860" r:id="rId1"/>
    <p:sldLayoutId id="2147484861" r:id="rId2"/>
    <p:sldLayoutId id="2147484862" r:id="rId3"/>
    <p:sldLayoutId id="2147484863" r:id="rId4"/>
    <p:sldLayoutId id="2147484864" r:id="rId5"/>
    <p:sldLayoutId id="2147484865" r:id="rId6"/>
    <p:sldLayoutId id="2147484866" r:id="rId7"/>
    <p:sldLayoutId id="2147484867" r:id="rId8"/>
    <p:sldLayoutId id="2147484868" r:id="rId9"/>
    <p:sldLayoutId id="2147484869" r:id="rId10"/>
    <p:sldLayoutId id="2147484870" r:id="rId11"/>
    <p:sldLayoutId id="214748487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image" Target="../media/image6.png"/><Relationship Id="rId10" Type="http://schemas.openxmlformats.org/officeDocument/2006/relationships/image" Target="../media/image15.jpg"/><Relationship Id="rId4" Type="http://schemas.openxmlformats.org/officeDocument/2006/relationships/notesSlide" Target="../notesSlides/notesSlide13.xml"/><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wmf"/><Relationship Id="rId4" Type="http://schemas.openxmlformats.org/officeDocument/2006/relationships/notesSlide" Target="../notesSlides/notesSlide14.xml"/><Relationship Id="rId9"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image" Target="../media/image6.png"/><Relationship Id="rId10" Type="http://schemas.openxmlformats.org/officeDocument/2006/relationships/image" Target="../media/image15.jpg"/><Relationship Id="rId4" Type="http://schemas.openxmlformats.org/officeDocument/2006/relationships/notesSlide" Target="../notesSlides/notesSlide4.xml"/><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8.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5.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A4567CCF-48D1-42A1-8FD7-35ADD75247CA}"/>
              </a:ext>
            </a:extLst>
          </p:cNvPr>
          <p:cNvSpPr>
            <a:spLocks noGrp="1"/>
          </p:cNvSpPr>
          <p:nvPr>
            <p:ph type="title"/>
          </p:nvPr>
        </p:nvSpPr>
        <p:spPr/>
        <p:txBody>
          <a:bodyPr/>
          <a:lstStyle/>
          <a:p>
            <a:r>
              <a:rPr lang="en-GB" altLang="en-US" dirty="0"/>
              <a:t>Motors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a:extLst>
              <a:ext uri="{FF2B5EF4-FFF2-40B4-BE49-F238E27FC236}">
                <a16:creationId xmlns:a16="http://schemas.microsoft.com/office/drawing/2014/main" id="{573F46AE-1644-421E-B72E-E5E8CE23A173}"/>
              </a:ext>
            </a:extLst>
          </p:cNvPr>
          <p:cNvSpPr txBox="1">
            <a:spLocks noChangeArrowheads="1"/>
          </p:cNvSpPr>
          <p:nvPr/>
        </p:nvSpPr>
        <p:spPr bwMode="auto">
          <a:xfrm>
            <a:off x="352425" y="784225"/>
            <a:ext cx="859966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dirty="0"/>
              <a:t>A wire is held between the poles of a strong permanent magnet. The wire is connected to a battery via a complete circuit, so a current flows.</a:t>
            </a:r>
          </a:p>
        </p:txBody>
      </p:sp>
      <p:sp>
        <p:nvSpPr>
          <p:cNvPr id="110597" name="Text Box 5">
            <a:extLst>
              <a:ext uri="{FF2B5EF4-FFF2-40B4-BE49-F238E27FC236}">
                <a16:creationId xmlns:a16="http://schemas.microsoft.com/office/drawing/2014/main" id="{920BB096-6CA0-4CBC-BE04-D87F40614674}"/>
              </a:ext>
            </a:extLst>
          </p:cNvPr>
          <p:cNvSpPr txBox="1">
            <a:spLocks noChangeArrowheads="1"/>
          </p:cNvSpPr>
          <p:nvPr/>
        </p:nvSpPr>
        <p:spPr bwMode="auto">
          <a:xfrm>
            <a:off x="352425" y="4694944"/>
            <a:ext cx="1338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F = B</a:t>
            </a:r>
            <a:r>
              <a:rPr lang="en-GB" altLang="en-US" sz="1000"/>
              <a:t> </a:t>
            </a:r>
            <a:r>
              <a:rPr lang="en-GB" altLang="en-US"/>
              <a:t>I</a:t>
            </a:r>
            <a:r>
              <a:rPr lang="en-GB" altLang="en-US" sz="1000"/>
              <a:t> </a:t>
            </a:r>
            <a:r>
              <a:rPr lang="en-GB" altLang="en-US"/>
              <a:t>L</a:t>
            </a:r>
            <a:endParaRPr lang="en-GB" altLang="en-US">
              <a:solidFill>
                <a:srgbClr val="CC00CC"/>
              </a:solidFill>
              <a:sym typeface="Symbol" panose="05050102010706020507" pitchFamily="18" charset="2"/>
            </a:endParaRPr>
          </a:p>
        </p:txBody>
      </p:sp>
      <p:sp>
        <p:nvSpPr>
          <p:cNvPr id="20484" name="Rectangle 17">
            <a:extLst>
              <a:ext uri="{FF2B5EF4-FFF2-40B4-BE49-F238E27FC236}">
                <a16:creationId xmlns:a16="http://schemas.microsoft.com/office/drawing/2014/main" id="{5819FBA8-4587-4EC6-8834-B7CBBAA462C4}"/>
              </a:ext>
            </a:extLst>
          </p:cNvPr>
          <p:cNvSpPr>
            <a:spLocks noGrp="1" noChangeArrowheads="1"/>
          </p:cNvSpPr>
          <p:nvPr>
            <p:ph type="title"/>
          </p:nvPr>
        </p:nvSpPr>
        <p:spPr/>
        <p:txBody>
          <a:bodyPr/>
          <a:lstStyle/>
          <a:p>
            <a:pPr eaLnBrk="1" hangingPunct="1"/>
            <a:r>
              <a:rPr lang="en-GB" altLang="en-US" dirty="0"/>
              <a:t>Calculating the magnetic flux density</a:t>
            </a:r>
          </a:p>
        </p:txBody>
      </p:sp>
      <p:sp>
        <p:nvSpPr>
          <p:cNvPr id="110610" name="Rectangle 18">
            <a:extLst>
              <a:ext uri="{FF2B5EF4-FFF2-40B4-BE49-F238E27FC236}">
                <a16:creationId xmlns:a16="http://schemas.microsoft.com/office/drawing/2014/main" id="{7CA0EFBC-42E1-490B-9797-F0760B07AB49}"/>
              </a:ext>
            </a:extLst>
          </p:cNvPr>
          <p:cNvSpPr>
            <a:spLocks noChangeArrowheads="1"/>
          </p:cNvSpPr>
          <p:nvPr/>
        </p:nvSpPr>
        <p:spPr bwMode="auto">
          <a:xfrm>
            <a:off x="352425" y="2009775"/>
            <a:ext cx="5822588" cy="1570038"/>
          </a:xfrm>
          <a:prstGeom prst="rect">
            <a:avLst/>
          </a:prstGeom>
          <a:noFill/>
          <a:ln w="9525">
            <a:noFill/>
            <a:miter lim="800000"/>
            <a:headEnd/>
            <a:tailEnd/>
          </a:ln>
        </p:spPr>
        <p:txBody>
          <a:bodyPr wrap="square">
            <a:spAutoFit/>
          </a:bodyPr>
          <a:lstStyle/>
          <a:p>
            <a:pPr eaLnBrk="0" hangingPunct="0">
              <a:spcBef>
                <a:spcPct val="50000"/>
              </a:spcBef>
              <a:defRPr/>
            </a:pPr>
            <a:r>
              <a:rPr lang="en-GB" dirty="0">
                <a:latin typeface="Arial" charset="0"/>
                <a:cs typeface="+mn-cs"/>
              </a:rPr>
              <a:t>The battery delivers a current of </a:t>
            </a:r>
            <a:r>
              <a:rPr lang="en-GB" b="1" dirty="0">
                <a:solidFill>
                  <a:srgbClr val="286DA6"/>
                </a:solidFill>
                <a:latin typeface="+mj-lt"/>
                <a:ea typeface="+mj-ea"/>
                <a:cs typeface="+mj-cs"/>
              </a:rPr>
              <a:t>1.5</a:t>
            </a:r>
            <a:r>
              <a:rPr lang="en-GB" sz="1000" b="1" dirty="0">
                <a:solidFill>
                  <a:srgbClr val="286DA6"/>
                </a:solidFill>
                <a:latin typeface="+mj-lt"/>
                <a:ea typeface="+mj-ea"/>
                <a:cs typeface="+mj-cs"/>
              </a:rPr>
              <a:t> </a:t>
            </a:r>
            <a:r>
              <a:rPr lang="en-GB" b="1" dirty="0">
                <a:solidFill>
                  <a:srgbClr val="286DA6"/>
                </a:solidFill>
                <a:latin typeface="+mj-lt"/>
                <a:ea typeface="+mj-ea"/>
                <a:cs typeface="+mj-cs"/>
              </a:rPr>
              <a:t>A</a:t>
            </a:r>
            <a:r>
              <a:rPr lang="en-GB" dirty="0">
                <a:latin typeface="Arial" charset="0"/>
                <a:cs typeface="+mn-cs"/>
              </a:rPr>
              <a:t> through the wire which has </a:t>
            </a:r>
            <a:r>
              <a:rPr lang="en-GB" b="1" dirty="0">
                <a:solidFill>
                  <a:srgbClr val="286DA6"/>
                </a:solidFill>
                <a:latin typeface="+mj-lt"/>
                <a:ea typeface="+mj-ea"/>
                <a:cs typeface="+mj-cs"/>
              </a:rPr>
              <a:t>20</a:t>
            </a:r>
            <a:r>
              <a:rPr lang="en-GB" sz="1000" b="1" dirty="0">
                <a:solidFill>
                  <a:srgbClr val="286DA6"/>
                </a:solidFill>
                <a:latin typeface="+mj-lt"/>
                <a:ea typeface="+mj-ea"/>
                <a:cs typeface="+mj-cs"/>
              </a:rPr>
              <a:t> </a:t>
            </a:r>
            <a:r>
              <a:rPr lang="en-GB" b="1" dirty="0">
                <a:solidFill>
                  <a:srgbClr val="286DA6"/>
                </a:solidFill>
                <a:latin typeface="+mj-lt"/>
                <a:ea typeface="+mj-ea"/>
                <a:cs typeface="+mj-cs"/>
              </a:rPr>
              <a:t>cm</a:t>
            </a:r>
            <a:r>
              <a:rPr lang="en-GB" dirty="0">
                <a:latin typeface="Arial" charset="0"/>
                <a:cs typeface="+mn-cs"/>
              </a:rPr>
              <a:t> of its length in the magnetic field. A force of </a:t>
            </a:r>
            <a:r>
              <a:rPr lang="en-GB" b="1" dirty="0">
                <a:solidFill>
                  <a:srgbClr val="286DA6"/>
                </a:solidFill>
                <a:latin typeface="+mj-lt"/>
                <a:ea typeface="+mj-ea"/>
                <a:cs typeface="+mj-cs"/>
              </a:rPr>
              <a:t>3</a:t>
            </a:r>
            <a:r>
              <a:rPr lang="en-GB" sz="1000" b="1" dirty="0">
                <a:solidFill>
                  <a:srgbClr val="286DA6"/>
                </a:solidFill>
                <a:latin typeface="+mj-lt"/>
                <a:ea typeface="+mj-ea"/>
                <a:cs typeface="+mj-cs"/>
              </a:rPr>
              <a:t> </a:t>
            </a:r>
            <a:r>
              <a:rPr lang="en-GB" b="1" dirty="0">
                <a:solidFill>
                  <a:srgbClr val="286DA6"/>
                </a:solidFill>
                <a:latin typeface="+mj-lt"/>
                <a:ea typeface="+mj-ea"/>
                <a:cs typeface="+mj-cs"/>
              </a:rPr>
              <a:t>N</a:t>
            </a:r>
            <a:r>
              <a:rPr lang="en-GB" dirty="0">
                <a:latin typeface="Arial" charset="0"/>
                <a:cs typeface="+mn-cs"/>
              </a:rPr>
              <a:t> is experienced by the wire.</a:t>
            </a:r>
            <a:endParaRPr lang="en-GB" dirty="0">
              <a:solidFill>
                <a:srgbClr val="010066"/>
              </a:solidFill>
              <a:latin typeface="Arial" charset="0"/>
              <a:cs typeface="+mn-cs"/>
            </a:endParaRPr>
          </a:p>
        </p:txBody>
      </p:sp>
      <p:sp>
        <p:nvSpPr>
          <p:cNvPr id="226312" name="Rectangle 21">
            <a:extLst>
              <a:ext uri="{FF2B5EF4-FFF2-40B4-BE49-F238E27FC236}">
                <a16:creationId xmlns:a16="http://schemas.microsoft.com/office/drawing/2014/main" id="{5D58A0EB-1089-438F-AD1A-9A337161FA07}"/>
              </a:ext>
            </a:extLst>
          </p:cNvPr>
          <p:cNvSpPr>
            <a:spLocks noChangeArrowheads="1"/>
          </p:cNvSpPr>
          <p:nvPr/>
        </p:nvSpPr>
        <p:spPr bwMode="auto">
          <a:xfrm>
            <a:off x="3343804" y="5272088"/>
            <a:ext cx="1838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3</a:t>
            </a:r>
            <a:r>
              <a:rPr lang="en-GB" altLang="en-US" sz="1000" dirty="0"/>
              <a:t> </a:t>
            </a:r>
            <a:r>
              <a:rPr lang="en-GB" altLang="en-US" dirty="0"/>
              <a:t>N</a:t>
            </a:r>
          </a:p>
        </p:txBody>
      </p:sp>
      <p:sp>
        <p:nvSpPr>
          <p:cNvPr id="226313" name="Line 191">
            <a:extLst>
              <a:ext uri="{FF2B5EF4-FFF2-40B4-BE49-F238E27FC236}">
                <a16:creationId xmlns:a16="http://schemas.microsoft.com/office/drawing/2014/main" id="{B0657A35-EDDA-4EC3-B0D9-E2DE6F6D61A1}"/>
              </a:ext>
            </a:extLst>
          </p:cNvPr>
          <p:cNvSpPr>
            <a:spLocks noChangeShapeType="1"/>
          </p:cNvSpPr>
          <p:nvPr/>
        </p:nvSpPr>
        <p:spPr bwMode="auto">
          <a:xfrm>
            <a:off x="3399013" y="5703888"/>
            <a:ext cx="1760538"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0612" name="Rectangle 20">
            <a:extLst>
              <a:ext uri="{FF2B5EF4-FFF2-40B4-BE49-F238E27FC236}">
                <a16:creationId xmlns:a16="http://schemas.microsoft.com/office/drawing/2014/main" id="{BB3B1E23-B08A-45A7-AD1E-1685F48EA2E6}"/>
              </a:ext>
            </a:extLst>
          </p:cNvPr>
          <p:cNvSpPr>
            <a:spLocks noChangeArrowheads="1"/>
          </p:cNvSpPr>
          <p:nvPr/>
        </p:nvSpPr>
        <p:spPr bwMode="auto">
          <a:xfrm>
            <a:off x="3149952" y="4491744"/>
            <a:ext cx="723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F</a:t>
            </a:r>
            <a:br>
              <a:rPr lang="en-GB" altLang="en-US" u="sng" dirty="0"/>
            </a:br>
            <a:r>
              <a:rPr lang="en-GB" altLang="en-US" dirty="0"/>
              <a:t>I</a:t>
            </a:r>
            <a:r>
              <a:rPr lang="en-GB" altLang="en-US" sz="1000" dirty="0"/>
              <a:t> </a:t>
            </a:r>
            <a:r>
              <a:rPr lang="en-GB" altLang="en-US" dirty="0"/>
              <a:t>L</a:t>
            </a:r>
            <a:endParaRPr lang="en-GB" altLang="en-US" dirty="0">
              <a:solidFill>
                <a:srgbClr val="CC00CC"/>
              </a:solidFill>
              <a:sym typeface="Symbol" panose="05050102010706020507" pitchFamily="18" charset="2"/>
            </a:endParaRPr>
          </a:p>
        </p:txBody>
      </p:sp>
      <p:sp>
        <p:nvSpPr>
          <p:cNvPr id="110614" name="Rectangle 221">
            <a:extLst>
              <a:ext uri="{FF2B5EF4-FFF2-40B4-BE49-F238E27FC236}">
                <a16:creationId xmlns:a16="http://schemas.microsoft.com/office/drawing/2014/main" id="{46AF6C8B-73A8-4558-BD2D-2DCE4CC95A44}"/>
              </a:ext>
            </a:extLst>
          </p:cNvPr>
          <p:cNvSpPr>
            <a:spLocks noChangeArrowheads="1"/>
          </p:cNvSpPr>
          <p:nvPr/>
        </p:nvSpPr>
        <p:spPr bwMode="auto">
          <a:xfrm>
            <a:off x="2913815" y="6209242"/>
            <a:ext cx="10150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solidFill>
                  <a:srgbClr val="010066"/>
                </a:solidFill>
              </a:rPr>
              <a:t>= </a:t>
            </a:r>
            <a:r>
              <a:rPr lang="en-GB" altLang="en-US" b="1" dirty="0">
                <a:solidFill>
                  <a:srgbClr val="286DA6"/>
                </a:solidFill>
              </a:rPr>
              <a:t>10</a:t>
            </a:r>
            <a:r>
              <a:rPr lang="en-GB" altLang="en-US" sz="1000" b="1" dirty="0">
                <a:solidFill>
                  <a:srgbClr val="286DA6"/>
                </a:solidFill>
              </a:rPr>
              <a:t> </a:t>
            </a:r>
            <a:r>
              <a:rPr lang="en-GB" altLang="en-US" b="1" dirty="0">
                <a:solidFill>
                  <a:srgbClr val="286DA6"/>
                </a:solidFill>
              </a:rPr>
              <a:t>T</a:t>
            </a:r>
            <a:endParaRPr lang="en-GB" altLang="en-US" b="1" dirty="0">
              <a:solidFill>
                <a:srgbClr val="286DA6"/>
              </a:solidFill>
              <a:sym typeface="Symbol" panose="05050102010706020507" pitchFamily="18" charset="2"/>
            </a:endParaRPr>
          </a:p>
        </p:txBody>
      </p:sp>
      <p:sp>
        <p:nvSpPr>
          <p:cNvPr id="226318" name="Text Box 14">
            <a:extLst>
              <a:ext uri="{FF2B5EF4-FFF2-40B4-BE49-F238E27FC236}">
                <a16:creationId xmlns:a16="http://schemas.microsoft.com/office/drawing/2014/main" id="{0A870F04-1254-452D-A206-D35C62F4044C}"/>
              </a:ext>
            </a:extLst>
          </p:cNvPr>
          <p:cNvSpPr txBox="1">
            <a:spLocks noChangeArrowheads="1"/>
          </p:cNvSpPr>
          <p:nvPr/>
        </p:nvSpPr>
        <p:spPr bwMode="auto">
          <a:xfrm>
            <a:off x="2471738" y="4694944"/>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dirty="0"/>
              <a:t> B  = </a:t>
            </a:r>
          </a:p>
        </p:txBody>
      </p:sp>
      <p:pic>
        <p:nvPicPr>
          <p:cNvPr id="20492" name="Picture 11" descr="Motors_wireinfield">
            <a:extLst>
              <a:ext uri="{FF2B5EF4-FFF2-40B4-BE49-F238E27FC236}">
                <a16:creationId xmlns:a16="http://schemas.microsoft.com/office/drawing/2014/main" id="{BB85A2E1-444D-4F9D-84D9-37EB0703FB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3078" y="2529421"/>
            <a:ext cx="3946525"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Line 12">
            <a:extLst>
              <a:ext uri="{FF2B5EF4-FFF2-40B4-BE49-F238E27FC236}">
                <a16:creationId xmlns:a16="http://schemas.microsoft.com/office/drawing/2014/main" id="{D5E0313F-D678-44C5-9DAE-96F2F2050F0B}"/>
              </a:ext>
            </a:extLst>
          </p:cNvPr>
          <p:cNvSpPr>
            <a:spLocks noChangeShapeType="1"/>
          </p:cNvSpPr>
          <p:nvPr/>
        </p:nvSpPr>
        <p:spPr bwMode="auto">
          <a:xfrm flipV="1">
            <a:off x="7233003" y="2123021"/>
            <a:ext cx="0" cy="1620838"/>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6" name="Text Box 13">
            <a:extLst>
              <a:ext uri="{FF2B5EF4-FFF2-40B4-BE49-F238E27FC236}">
                <a16:creationId xmlns:a16="http://schemas.microsoft.com/office/drawing/2014/main" id="{DFBDDFE2-4AC3-4074-9A65-4293FFA37D48}"/>
              </a:ext>
            </a:extLst>
          </p:cNvPr>
          <p:cNvSpPr txBox="1">
            <a:spLocks noChangeArrowheads="1"/>
          </p:cNvSpPr>
          <p:nvPr/>
        </p:nvSpPr>
        <p:spPr bwMode="auto">
          <a:xfrm>
            <a:off x="6459538" y="1677182"/>
            <a:ext cx="1708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dirty="0">
                <a:solidFill>
                  <a:srgbClr val="286DA6"/>
                </a:solidFill>
              </a:rPr>
              <a:t>force (3</a:t>
            </a:r>
            <a:r>
              <a:rPr lang="en-GB" altLang="en-US" sz="1000" b="1" dirty="0">
                <a:solidFill>
                  <a:srgbClr val="286DA6"/>
                </a:solidFill>
              </a:rPr>
              <a:t> </a:t>
            </a:r>
            <a:r>
              <a:rPr lang="en-GB" altLang="en-US" b="1" dirty="0">
                <a:solidFill>
                  <a:srgbClr val="286DA6"/>
                </a:solidFill>
              </a:rPr>
              <a:t>N)</a:t>
            </a:r>
          </a:p>
        </p:txBody>
      </p:sp>
      <p:sp>
        <p:nvSpPr>
          <p:cNvPr id="17" name="Rectangle 181">
            <a:extLst>
              <a:ext uri="{FF2B5EF4-FFF2-40B4-BE49-F238E27FC236}">
                <a16:creationId xmlns:a16="http://schemas.microsoft.com/office/drawing/2014/main" id="{2190DDFE-CB6C-4F3B-B9B5-F62F813EEF98}"/>
              </a:ext>
            </a:extLst>
          </p:cNvPr>
          <p:cNvSpPr>
            <a:spLocks noChangeArrowheads="1"/>
          </p:cNvSpPr>
          <p:nvPr/>
        </p:nvSpPr>
        <p:spPr bwMode="auto">
          <a:xfrm>
            <a:off x="352425" y="3616502"/>
            <a:ext cx="4807126" cy="8318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a:t>What is the magnetic flux density, B, and what are its units?</a:t>
            </a:r>
            <a:endParaRPr lang="en-GB" altLang="en-US">
              <a:solidFill>
                <a:srgbClr val="010066"/>
              </a:solidFill>
            </a:endParaRPr>
          </a:p>
        </p:txBody>
      </p:sp>
      <p:sp>
        <p:nvSpPr>
          <p:cNvPr id="2" name="Arrow: Right 1">
            <a:extLst>
              <a:ext uri="{FF2B5EF4-FFF2-40B4-BE49-F238E27FC236}">
                <a16:creationId xmlns:a16="http://schemas.microsoft.com/office/drawing/2014/main" id="{DFC88893-42DD-433F-BAD7-1DA3EA818339}"/>
              </a:ext>
            </a:extLst>
          </p:cNvPr>
          <p:cNvSpPr/>
          <p:nvPr/>
        </p:nvSpPr>
        <p:spPr bwMode="auto">
          <a:xfrm>
            <a:off x="1663700" y="4809244"/>
            <a:ext cx="793750" cy="228600"/>
          </a:xfrm>
          <a:prstGeom prst="rightArrow">
            <a:avLst/>
          </a:prstGeom>
          <a:solidFill>
            <a:srgbClr val="286DA6"/>
          </a:solidFill>
          <a:ln>
            <a:solidFill>
              <a:srgbClr val="286DA6"/>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en-GB" b="1" dirty="0">
              <a:ln w="22225">
                <a:solidFill>
                  <a:schemeClr val="accent2"/>
                </a:solidFill>
                <a:prstDash val="solid"/>
              </a:ln>
              <a:solidFill>
                <a:schemeClr val="accent2">
                  <a:lumMod val="40000"/>
                  <a:lumOff val="60000"/>
                </a:schemeClr>
              </a:solidFill>
            </a:endParaRPr>
          </a:p>
        </p:txBody>
      </p:sp>
      <p:sp>
        <p:nvSpPr>
          <p:cNvPr id="18" name="Rectangle 171">
            <a:extLst>
              <a:ext uri="{FF2B5EF4-FFF2-40B4-BE49-F238E27FC236}">
                <a16:creationId xmlns:a16="http://schemas.microsoft.com/office/drawing/2014/main" id="{DC70F1C9-C776-40A7-9A55-9D9675DB58F5}"/>
              </a:ext>
            </a:extLst>
          </p:cNvPr>
          <p:cNvSpPr>
            <a:spLocks noChangeArrowheads="1"/>
          </p:cNvSpPr>
          <p:nvPr/>
        </p:nvSpPr>
        <p:spPr bwMode="auto">
          <a:xfrm>
            <a:off x="2926115" y="5503863"/>
            <a:ext cx="365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a:t>
            </a:r>
          </a:p>
        </p:txBody>
      </p:sp>
      <p:sp>
        <p:nvSpPr>
          <p:cNvPr id="19" name="Line 19">
            <a:extLst>
              <a:ext uri="{FF2B5EF4-FFF2-40B4-BE49-F238E27FC236}">
                <a16:creationId xmlns:a16="http://schemas.microsoft.com/office/drawing/2014/main" id="{62D6F24A-20AC-4BA5-864E-CBF6CE7D0E8E}"/>
              </a:ext>
            </a:extLst>
          </p:cNvPr>
          <p:cNvSpPr>
            <a:spLocks noChangeShapeType="1"/>
          </p:cNvSpPr>
          <p:nvPr/>
        </p:nvSpPr>
        <p:spPr bwMode="auto">
          <a:xfrm>
            <a:off x="3320168" y="4912431"/>
            <a:ext cx="40798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0" name="TextBox 19">
            <a:extLst>
              <a:ext uri="{FF2B5EF4-FFF2-40B4-BE49-F238E27FC236}">
                <a16:creationId xmlns:a16="http://schemas.microsoft.com/office/drawing/2014/main" id="{BECBC188-1613-47E4-8C1E-7D3675AC341D}"/>
              </a:ext>
            </a:extLst>
          </p:cNvPr>
          <p:cNvSpPr txBox="1">
            <a:spLocks noChangeArrowheads="1"/>
          </p:cNvSpPr>
          <p:nvPr/>
        </p:nvSpPr>
        <p:spPr bwMode="auto">
          <a:xfrm>
            <a:off x="3320168" y="5691188"/>
            <a:ext cx="1922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eaLnBrk="1" hangingPunct="1"/>
            <a:r>
              <a:rPr lang="en-GB" altLang="en-US" dirty="0"/>
              <a:t>1.5</a:t>
            </a:r>
            <a:r>
              <a:rPr lang="en-GB" altLang="en-US" sz="1000" dirty="0"/>
              <a:t> </a:t>
            </a:r>
            <a:r>
              <a:rPr lang="en-GB" altLang="en-US" dirty="0"/>
              <a:t>A × 0.2</a:t>
            </a:r>
            <a:r>
              <a:rPr lang="en-GB" altLang="en-US" sz="1000" dirty="0"/>
              <a:t> </a:t>
            </a:r>
            <a:r>
              <a:rPr lang="en-GB" altLang="en-US" dirty="0"/>
              <a:t>m</a:t>
            </a:r>
            <a:endParaRPr lang="en-GB" altLang="en-US" dirty="0">
              <a:solidFill>
                <a:srgbClr val="CC00CC"/>
              </a:solidFill>
              <a:sym typeface="Symbol" panose="05050102010706020507" pitchFamily="18" charset="2"/>
            </a:endParaRPr>
          </a:p>
        </p:txBody>
      </p:sp>
      <p:pic>
        <p:nvPicPr>
          <p:cNvPr id="21" name="Picture 19">
            <a:hlinkClick r:id="" action="ppaction://hlinkshowjump?jump=nextslide"/>
            <a:extLst>
              <a:ext uri="{FF2B5EF4-FFF2-40B4-BE49-F238E27FC236}">
                <a16:creationId xmlns:a16="http://schemas.microsoft.com/office/drawing/2014/main" id="{54DF38AF-B333-494D-84FB-74CC6F901C7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21">
            <a:extLst>
              <a:ext uri="{FF2B5EF4-FFF2-40B4-BE49-F238E27FC236}">
                <a16:creationId xmlns:a16="http://schemas.microsoft.com/office/drawing/2014/main" id="{2BA10BF1-A752-40EA-A55F-2141437FB9A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6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00"/>
                                        <p:tgtEl>
                                          <p:spTgt spid="15"/>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059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6318"/>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110612"/>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2631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26313"/>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10614"/>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7" grpId="0"/>
      <p:bldP spid="110610" grpId="0"/>
      <p:bldP spid="226312" grpId="0"/>
      <p:bldP spid="110612" grpId="0"/>
      <p:bldP spid="110614" grpId="0"/>
      <p:bldP spid="226318" grpId="0"/>
      <p:bldP spid="16" grpId="0"/>
      <p:bldP spid="17" grpId="0" animBg="1"/>
      <p:bldP spid="2" grpId="0" animBg="1"/>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5">
            <a:extLst>
              <a:ext uri="{FF2B5EF4-FFF2-40B4-BE49-F238E27FC236}">
                <a16:creationId xmlns:a16="http://schemas.microsoft.com/office/drawing/2014/main" id="{EBF7C611-0FFA-45B7-8430-3F043CD76215}"/>
              </a:ext>
            </a:extLst>
          </p:cNvPr>
          <p:cNvSpPr>
            <a:spLocks noChangeArrowheads="1"/>
          </p:cNvSpPr>
          <p:nvPr/>
        </p:nvSpPr>
        <p:spPr bwMode="auto">
          <a:xfrm>
            <a:off x="1524000" y="5730759"/>
            <a:ext cx="6096001" cy="830997"/>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solidFill>
                  <a:srgbClr val="010066"/>
                </a:solidFill>
              </a:rPr>
              <a:t>If the magnetic field is not 50</a:t>
            </a:r>
            <a:r>
              <a:rPr lang="en-GB" altLang="en-US" sz="1000" dirty="0">
                <a:solidFill>
                  <a:srgbClr val="010066"/>
                </a:solidFill>
              </a:rPr>
              <a:t> </a:t>
            </a:r>
            <a:r>
              <a:rPr lang="en-GB" altLang="en-US" dirty="0">
                <a:solidFill>
                  <a:srgbClr val="010066"/>
                </a:solidFill>
              </a:rPr>
              <a:t>cm long, how could you get this length of wire within it?</a:t>
            </a:r>
          </a:p>
        </p:txBody>
      </p:sp>
      <p:sp>
        <p:nvSpPr>
          <p:cNvPr id="24" name="TextBox 23">
            <a:extLst>
              <a:ext uri="{FF2B5EF4-FFF2-40B4-BE49-F238E27FC236}">
                <a16:creationId xmlns:a16="http://schemas.microsoft.com/office/drawing/2014/main" id="{E407ABF7-78AC-4BA0-822F-1519914EB409}"/>
              </a:ext>
            </a:extLst>
          </p:cNvPr>
          <p:cNvSpPr txBox="1">
            <a:spLocks noChangeArrowheads="1"/>
          </p:cNvSpPr>
          <p:nvPr/>
        </p:nvSpPr>
        <p:spPr bwMode="auto">
          <a:xfrm>
            <a:off x="3244850" y="4382905"/>
            <a:ext cx="869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dirty="0"/>
              <a:t>B</a:t>
            </a:r>
            <a:r>
              <a:rPr lang="en-GB" altLang="en-US" sz="1000" dirty="0"/>
              <a:t> </a:t>
            </a:r>
            <a:r>
              <a:rPr lang="en-GB" altLang="en-US" dirty="0"/>
              <a:t>I</a:t>
            </a:r>
            <a:endParaRPr lang="en-GB" altLang="en-US" dirty="0">
              <a:solidFill>
                <a:srgbClr val="CC00CC"/>
              </a:solidFill>
              <a:sym typeface="Symbol" panose="05050102010706020507" pitchFamily="18" charset="2"/>
            </a:endParaRPr>
          </a:p>
        </p:txBody>
      </p:sp>
      <p:sp>
        <p:nvSpPr>
          <p:cNvPr id="21508" name="Text Box 3">
            <a:extLst>
              <a:ext uri="{FF2B5EF4-FFF2-40B4-BE49-F238E27FC236}">
                <a16:creationId xmlns:a16="http://schemas.microsoft.com/office/drawing/2014/main" id="{57E88048-D509-42AB-9154-DF226073C6C9}"/>
              </a:ext>
            </a:extLst>
          </p:cNvPr>
          <p:cNvSpPr txBox="1">
            <a:spLocks noChangeArrowheads="1"/>
          </p:cNvSpPr>
          <p:nvPr/>
        </p:nvSpPr>
        <p:spPr bwMode="auto">
          <a:xfrm>
            <a:off x="352426" y="784225"/>
            <a:ext cx="761682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dirty="0"/>
              <a:t>If the wire is now held between the poles of the same permanent magnet but another battery is added so the current is doubled, what is the new force?</a:t>
            </a:r>
          </a:p>
        </p:txBody>
      </p:sp>
      <p:sp>
        <p:nvSpPr>
          <p:cNvPr id="110597" name="Text Box 5">
            <a:extLst>
              <a:ext uri="{FF2B5EF4-FFF2-40B4-BE49-F238E27FC236}">
                <a16:creationId xmlns:a16="http://schemas.microsoft.com/office/drawing/2014/main" id="{6B55365D-05FB-45B5-9333-20B04AFD8474}"/>
              </a:ext>
            </a:extLst>
          </p:cNvPr>
          <p:cNvSpPr txBox="1">
            <a:spLocks noChangeArrowheads="1"/>
          </p:cNvSpPr>
          <p:nvPr/>
        </p:nvSpPr>
        <p:spPr bwMode="auto">
          <a:xfrm>
            <a:off x="352425" y="4174943"/>
            <a:ext cx="1401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F = B</a:t>
            </a:r>
            <a:r>
              <a:rPr lang="en-GB" altLang="en-US" sz="1000"/>
              <a:t> </a:t>
            </a:r>
            <a:r>
              <a:rPr lang="en-GB" altLang="en-US"/>
              <a:t>I</a:t>
            </a:r>
            <a:r>
              <a:rPr lang="en-GB" altLang="en-US" sz="1000"/>
              <a:t> </a:t>
            </a:r>
            <a:r>
              <a:rPr lang="en-GB" altLang="en-US"/>
              <a:t>L</a:t>
            </a:r>
            <a:endParaRPr lang="en-GB" altLang="en-US">
              <a:solidFill>
                <a:srgbClr val="CC00CC"/>
              </a:solidFill>
              <a:sym typeface="Symbol" panose="05050102010706020507" pitchFamily="18" charset="2"/>
            </a:endParaRPr>
          </a:p>
        </p:txBody>
      </p:sp>
      <p:sp>
        <p:nvSpPr>
          <p:cNvPr id="21510" name="Rectangle 17">
            <a:extLst>
              <a:ext uri="{FF2B5EF4-FFF2-40B4-BE49-F238E27FC236}">
                <a16:creationId xmlns:a16="http://schemas.microsoft.com/office/drawing/2014/main" id="{0B366BB6-E88B-4942-A6FD-DFDC4349CB8B}"/>
              </a:ext>
            </a:extLst>
          </p:cNvPr>
          <p:cNvSpPr>
            <a:spLocks noGrp="1" noChangeArrowheads="1"/>
          </p:cNvSpPr>
          <p:nvPr>
            <p:ph type="title"/>
          </p:nvPr>
        </p:nvSpPr>
        <p:spPr/>
        <p:txBody>
          <a:bodyPr/>
          <a:lstStyle/>
          <a:p>
            <a:pPr eaLnBrk="1" hangingPunct="1"/>
            <a:r>
              <a:rPr lang="en-GB" altLang="en-US" dirty="0"/>
              <a:t>Calculating the force on a wire</a:t>
            </a:r>
          </a:p>
        </p:txBody>
      </p:sp>
      <p:sp>
        <p:nvSpPr>
          <p:cNvPr id="226312" name="Rectangle 2145">
            <a:extLst>
              <a:ext uri="{FF2B5EF4-FFF2-40B4-BE49-F238E27FC236}">
                <a16:creationId xmlns:a16="http://schemas.microsoft.com/office/drawing/2014/main" id="{2A6F622F-2E1F-4554-B436-791B17FC264D}"/>
              </a:ext>
            </a:extLst>
          </p:cNvPr>
          <p:cNvSpPr>
            <a:spLocks noChangeArrowheads="1"/>
          </p:cNvSpPr>
          <p:nvPr/>
        </p:nvSpPr>
        <p:spPr bwMode="auto">
          <a:xfrm>
            <a:off x="3051175" y="4834108"/>
            <a:ext cx="15097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t>15</a:t>
            </a:r>
            <a:r>
              <a:rPr lang="en-GB" altLang="en-US" sz="1000" dirty="0"/>
              <a:t> </a:t>
            </a:r>
            <a:r>
              <a:rPr lang="en-GB" altLang="en-US" dirty="0"/>
              <a:t>N</a:t>
            </a:r>
          </a:p>
          <a:p>
            <a:pPr algn="ctr"/>
            <a:r>
              <a:rPr lang="en-GB" altLang="en-US" dirty="0"/>
              <a:t>10</a:t>
            </a:r>
            <a:r>
              <a:rPr lang="en-GB" altLang="en-US" sz="1000" dirty="0"/>
              <a:t> </a:t>
            </a:r>
            <a:r>
              <a:rPr lang="en-GB" altLang="en-US" dirty="0"/>
              <a:t>T × 3</a:t>
            </a:r>
            <a:r>
              <a:rPr lang="en-GB" altLang="en-US" sz="1000" dirty="0"/>
              <a:t> </a:t>
            </a:r>
            <a:r>
              <a:rPr lang="en-GB" altLang="en-US" dirty="0"/>
              <a:t>A</a:t>
            </a:r>
            <a:endParaRPr lang="en-GB" altLang="en-US" dirty="0">
              <a:solidFill>
                <a:srgbClr val="CC00CC"/>
              </a:solidFill>
              <a:sym typeface="Symbol" panose="05050102010706020507" pitchFamily="18" charset="2"/>
            </a:endParaRPr>
          </a:p>
        </p:txBody>
      </p:sp>
      <p:sp>
        <p:nvSpPr>
          <p:cNvPr id="226313" name="Line 19">
            <a:extLst>
              <a:ext uri="{FF2B5EF4-FFF2-40B4-BE49-F238E27FC236}">
                <a16:creationId xmlns:a16="http://schemas.microsoft.com/office/drawing/2014/main" id="{157C9A8C-15A1-42A2-8F27-C6BF37804C35}"/>
              </a:ext>
            </a:extLst>
          </p:cNvPr>
          <p:cNvSpPr>
            <a:spLocks noChangeShapeType="1"/>
          </p:cNvSpPr>
          <p:nvPr/>
        </p:nvSpPr>
        <p:spPr bwMode="auto">
          <a:xfrm>
            <a:off x="3179763" y="5253208"/>
            <a:ext cx="123348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0612" name="Rectangle 20">
            <a:extLst>
              <a:ext uri="{FF2B5EF4-FFF2-40B4-BE49-F238E27FC236}">
                <a16:creationId xmlns:a16="http://schemas.microsoft.com/office/drawing/2014/main" id="{5BD1B043-783F-4297-A176-0626582BDE72}"/>
              </a:ext>
            </a:extLst>
          </p:cNvPr>
          <p:cNvSpPr>
            <a:spLocks noChangeArrowheads="1"/>
          </p:cNvSpPr>
          <p:nvPr/>
        </p:nvSpPr>
        <p:spPr bwMode="auto">
          <a:xfrm>
            <a:off x="3128963" y="3939993"/>
            <a:ext cx="723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a:t>F</a:t>
            </a:r>
          </a:p>
        </p:txBody>
      </p:sp>
      <p:sp>
        <p:nvSpPr>
          <p:cNvPr id="110614" name="Rectangle 22">
            <a:extLst>
              <a:ext uri="{FF2B5EF4-FFF2-40B4-BE49-F238E27FC236}">
                <a16:creationId xmlns:a16="http://schemas.microsoft.com/office/drawing/2014/main" id="{483FF3E2-7E02-4AF6-AFF6-24AD387B2A22}"/>
              </a:ext>
            </a:extLst>
          </p:cNvPr>
          <p:cNvSpPr>
            <a:spLocks noChangeArrowheads="1"/>
          </p:cNvSpPr>
          <p:nvPr/>
        </p:nvSpPr>
        <p:spPr bwMode="auto">
          <a:xfrm>
            <a:off x="4647671" y="5034927"/>
            <a:ext cx="1270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dirty="0">
                <a:solidFill>
                  <a:srgbClr val="010066"/>
                </a:solidFill>
              </a:rPr>
              <a:t>= </a:t>
            </a:r>
            <a:r>
              <a:rPr lang="en-GB" altLang="en-US" dirty="0">
                <a:solidFill>
                  <a:srgbClr val="286DA6"/>
                </a:solidFill>
              </a:rPr>
              <a:t> </a:t>
            </a:r>
            <a:r>
              <a:rPr lang="en-GB" altLang="en-US" b="1" dirty="0">
                <a:solidFill>
                  <a:srgbClr val="286DA6"/>
                </a:solidFill>
              </a:rPr>
              <a:t>0.5</a:t>
            </a:r>
            <a:r>
              <a:rPr lang="en-GB" altLang="en-US" sz="1000" b="1" dirty="0">
                <a:solidFill>
                  <a:srgbClr val="286DA6"/>
                </a:solidFill>
              </a:rPr>
              <a:t> </a:t>
            </a:r>
            <a:r>
              <a:rPr lang="en-GB" altLang="en-US" b="1" dirty="0">
                <a:solidFill>
                  <a:srgbClr val="286DA6"/>
                </a:solidFill>
              </a:rPr>
              <a:t>m</a:t>
            </a:r>
            <a:endParaRPr lang="en-GB" altLang="en-US" b="1" dirty="0">
              <a:solidFill>
                <a:srgbClr val="286DA6"/>
              </a:solidFill>
              <a:sym typeface="Symbol" panose="05050102010706020507" pitchFamily="18" charset="2"/>
            </a:endParaRPr>
          </a:p>
        </p:txBody>
      </p:sp>
      <p:sp>
        <p:nvSpPr>
          <p:cNvPr id="226318" name="Text Box 14">
            <a:extLst>
              <a:ext uri="{FF2B5EF4-FFF2-40B4-BE49-F238E27FC236}">
                <a16:creationId xmlns:a16="http://schemas.microsoft.com/office/drawing/2014/main" id="{0E3E9CD2-C2AF-46E5-9A39-68F8E4429AB9}"/>
              </a:ext>
            </a:extLst>
          </p:cNvPr>
          <p:cNvSpPr txBox="1">
            <a:spLocks noChangeArrowheads="1"/>
          </p:cNvSpPr>
          <p:nvPr/>
        </p:nvSpPr>
        <p:spPr bwMode="auto">
          <a:xfrm>
            <a:off x="2403475" y="4174943"/>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a:t> L  = </a:t>
            </a:r>
          </a:p>
        </p:txBody>
      </p:sp>
      <p:pic>
        <p:nvPicPr>
          <p:cNvPr id="21517" name="Picture 11" descr="Motors_wireinfield">
            <a:extLst>
              <a:ext uri="{FF2B5EF4-FFF2-40B4-BE49-F238E27FC236}">
                <a16:creationId xmlns:a16="http://schemas.microsoft.com/office/drawing/2014/main" id="{73B5E2E7-0085-435E-99C2-3F6F9305B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7097" y="2348126"/>
            <a:ext cx="3224681" cy="2686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Line 12">
            <a:extLst>
              <a:ext uri="{FF2B5EF4-FFF2-40B4-BE49-F238E27FC236}">
                <a16:creationId xmlns:a16="http://schemas.microsoft.com/office/drawing/2014/main" id="{DD689166-32C1-4DBA-A9DD-0868F144FEA9}"/>
              </a:ext>
            </a:extLst>
          </p:cNvPr>
          <p:cNvSpPr>
            <a:spLocks noChangeShapeType="1"/>
          </p:cNvSpPr>
          <p:nvPr/>
        </p:nvSpPr>
        <p:spPr bwMode="auto">
          <a:xfrm flipV="1">
            <a:off x="7374469" y="1834271"/>
            <a:ext cx="0" cy="162083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16" name="Text Box 13">
            <a:extLst>
              <a:ext uri="{FF2B5EF4-FFF2-40B4-BE49-F238E27FC236}">
                <a16:creationId xmlns:a16="http://schemas.microsoft.com/office/drawing/2014/main" id="{AE9857A0-EF6F-40AD-B940-22F7C0CBC97B}"/>
              </a:ext>
            </a:extLst>
          </p:cNvPr>
          <p:cNvSpPr txBox="1">
            <a:spLocks noChangeArrowheads="1"/>
          </p:cNvSpPr>
          <p:nvPr/>
        </p:nvSpPr>
        <p:spPr bwMode="auto">
          <a:xfrm>
            <a:off x="7442379" y="1614489"/>
            <a:ext cx="1724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dirty="0">
                <a:solidFill>
                  <a:srgbClr val="286DA6"/>
                </a:solidFill>
              </a:rPr>
              <a:t>force (?</a:t>
            </a:r>
            <a:r>
              <a:rPr lang="en-GB" altLang="en-US" sz="1000" b="1" dirty="0">
                <a:solidFill>
                  <a:srgbClr val="286DA6"/>
                </a:solidFill>
              </a:rPr>
              <a:t> </a:t>
            </a:r>
            <a:r>
              <a:rPr lang="en-GB" altLang="en-US" b="1" dirty="0">
                <a:solidFill>
                  <a:srgbClr val="286DA6"/>
                </a:solidFill>
              </a:rPr>
              <a:t>N)</a:t>
            </a:r>
          </a:p>
        </p:txBody>
      </p:sp>
      <p:sp>
        <p:nvSpPr>
          <p:cNvPr id="17" name="Rectangle 18">
            <a:extLst>
              <a:ext uri="{FF2B5EF4-FFF2-40B4-BE49-F238E27FC236}">
                <a16:creationId xmlns:a16="http://schemas.microsoft.com/office/drawing/2014/main" id="{AAF64750-8E02-4254-9938-0C9939DC6FBF}"/>
              </a:ext>
            </a:extLst>
          </p:cNvPr>
          <p:cNvSpPr>
            <a:spLocks noChangeArrowheads="1"/>
          </p:cNvSpPr>
          <p:nvPr/>
        </p:nvSpPr>
        <p:spPr bwMode="auto">
          <a:xfrm>
            <a:off x="352425" y="3050466"/>
            <a:ext cx="5348464" cy="830997"/>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50000"/>
              </a:spcBef>
            </a:pPr>
            <a:r>
              <a:rPr lang="en-GB" altLang="en-US" dirty="0"/>
              <a:t>What length of wire would be required to increase the force to 15</a:t>
            </a:r>
            <a:r>
              <a:rPr lang="en-GB" altLang="en-US" sz="1000" dirty="0"/>
              <a:t> </a:t>
            </a:r>
            <a:r>
              <a:rPr lang="en-GB" altLang="en-US" dirty="0"/>
              <a:t>N?</a:t>
            </a:r>
            <a:endParaRPr lang="en-GB" altLang="en-US" dirty="0">
              <a:solidFill>
                <a:srgbClr val="010066"/>
              </a:solidFill>
            </a:endParaRPr>
          </a:p>
        </p:txBody>
      </p:sp>
      <p:sp>
        <p:nvSpPr>
          <p:cNvPr id="2" name="Arrow: Right 1">
            <a:extLst>
              <a:ext uri="{FF2B5EF4-FFF2-40B4-BE49-F238E27FC236}">
                <a16:creationId xmlns:a16="http://schemas.microsoft.com/office/drawing/2014/main" id="{755CFB50-81E7-4EF5-8ACD-340ADBB23782}"/>
              </a:ext>
            </a:extLst>
          </p:cNvPr>
          <p:cNvSpPr/>
          <p:nvPr/>
        </p:nvSpPr>
        <p:spPr bwMode="auto">
          <a:xfrm>
            <a:off x="1606550" y="4289243"/>
            <a:ext cx="793750" cy="228600"/>
          </a:xfrm>
          <a:prstGeom prst="rightArrow">
            <a:avLst/>
          </a:prstGeom>
          <a:solidFill>
            <a:srgbClr val="286DA6"/>
          </a:solidFill>
          <a:ln>
            <a:solidFill>
              <a:srgbClr val="286DA6"/>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en-GB" b="1" dirty="0">
              <a:ln w="22225">
                <a:solidFill>
                  <a:schemeClr val="accent2"/>
                </a:solidFill>
                <a:prstDash val="solid"/>
              </a:ln>
              <a:solidFill>
                <a:schemeClr val="accent2">
                  <a:lumMod val="40000"/>
                  <a:lumOff val="60000"/>
                </a:schemeClr>
              </a:solidFill>
            </a:endParaRPr>
          </a:p>
        </p:txBody>
      </p:sp>
      <p:sp>
        <p:nvSpPr>
          <p:cNvPr id="18" name="Text Box 5">
            <a:extLst>
              <a:ext uri="{FF2B5EF4-FFF2-40B4-BE49-F238E27FC236}">
                <a16:creationId xmlns:a16="http://schemas.microsoft.com/office/drawing/2014/main" id="{21A21819-6641-481D-B262-A220E1F591BD}"/>
              </a:ext>
            </a:extLst>
          </p:cNvPr>
          <p:cNvSpPr txBox="1">
            <a:spLocks noChangeArrowheads="1"/>
          </p:cNvSpPr>
          <p:nvPr/>
        </p:nvSpPr>
        <p:spPr bwMode="auto">
          <a:xfrm>
            <a:off x="1911350" y="1997897"/>
            <a:ext cx="1341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F = B</a:t>
            </a:r>
            <a:r>
              <a:rPr lang="en-GB" altLang="en-US" sz="1000" dirty="0"/>
              <a:t> </a:t>
            </a:r>
            <a:r>
              <a:rPr lang="en-GB" altLang="en-US" dirty="0"/>
              <a:t>I</a:t>
            </a:r>
            <a:r>
              <a:rPr lang="en-GB" altLang="en-US" sz="1000" dirty="0"/>
              <a:t> </a:t>
            </a:r>
            <a:r>
              <a:rPr lang="en-GB" altLang="en-US" dirty="0"/>
              <a:t>L</a:t>
            </a:r>
            <a:endParaRPr lang="en-GB" altLang="en-US" dirty="0">
              <a:solidFill>
                <a:srgbClr val="CC00CC"/>
              </a:solidFill>
              <a:sym typeface="Symbol" panose="05050102010706020507" pitchFamily="18" charset="2"/>
            </a:endParaRPr>
          </a:p>
        </p:txBody>
      </p:sp>
      <p:sp>
        <p:nvSpPr>
          <p:cNvPr id="19" name="Rectangle 21">
            <a:extLst>
              <a:ext uri="{FF2B5EF4-FFF2-40B4-BE49-F238E27FC236}">
                <a16:creationId xmlns:a16="http://schemas.microsoft.com/office/drawing/2014/main" id="{4A6BDE74-DD3F-4798-8523-E4974B57DDB6}"/>
              </a:ext>
            </a:extLst>
          </p:cNvPr>
          <p:cNvSpPr>
            <a:spLocks noChangeArrowheads="1"/>
          </p:cNvSpPr>
          <p:nvPr/>
        </p:nvSpPr>
        <p:spPr bwMode="auto">
          <a:xfrm>
            <a:off x="2200275" y="2507249"/>
            <a:ext cx="27971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 10</a:t>
            </a:r>
            <a:r>
              <a:rPr lang="en-GB" altLang="en-US" sz="1000" dirty="0"/>
              <a:t> </a:t>
            </a:r>
            <a:r>
              <a:rPr lang="en-GB" altLang="en-US" dirty="0"/>
              <a:t>T × 3</a:t>
            </a:r>
            <a:r>
              <a:rPr lang="en-GB" altLang="en-US" sz="1000" dirty="0"/>
              <a:t> </a:t>
            </a:r>
            <a:r>
              <a:rPr lang="en-GB" altLang="en-US" dirty="0"/>
              <a:t>A × 0.2</a:t>
            </a:r>
            <a:r>
              <a:rPr lang="en-GB" altLang="en-US" sz="1000" dirty="0"/>
              <a:t> </a:t>
            </a:r>
            <a:r>
              <a:rPr lang="en-GB" altLang="en-US" dirty="0"/>
              <a:t>m</a:t>
            </a:r>
          </a:p>
        </p:txBody>
      </p:sp>
      <p:sp>
        <p:nvSpPr>
          <p:cNvPr id="20" name="Rectangle 2111">
            <a:extLst>
              <a:ext uri="{FF2B5EF4-FFF2-40B4-BE49-F238E27FC236}">
                <a16:creationId xmlns:a16="http://schemas.microsoft.com/office/drawing/2014/main" id="{8AEDD1F8-2319-4C8E-8967-967F1CF2753F}"/>
              </a:ext>
            </a:extLst>
          </p:cNvPr>
          <p:cNvSpPr>
            <a:spLocks noChangeArrowheads="1"/>
          </p:cNvSpPr>
          <p:nvPr/>
        </p:nvSpPr>
        <p:spPr bwMode="auto">
          <a:xfrm>
            <a:off x="4905379" y="2512309"/>
            <a:ext cx="928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solidFill>
                  <a:srgbClr val="010066"/>
                </a:solidFill>
              </a:rPr>
              <a:t>= </a:t>
            </a:r>
            <a:r>
              <a:rPr lang="en-GB" altLang="en-US" b="1" dirty="0">
                <a:solidFill>
                  <a:srgbClr val="286DA6"/>
                </a:solidFill>
              </a:rPr>
              <a:t>6</a:t>
            </a:r>
            <a:r>
              <a:rPr lang="en-GB" altLang="en-US" sz="1000" b="1" dirty="0">
                <a:solidFill>
                  <a:srgbClr val="286DA6"/>
                </a:solidFill>
              </a:rPr>
              <a:t> </a:t>
            </a:r>
            <a:r>
              <a:rPr lang="en-GB" altLang="en-US" b="1" dirty="0">
                <a:solidFill>
                  <a:srgbClr val="286DA6"/>
                </a:solidFill>
              </a:rPr>
              <a:t>N</a:t>
            </a:r>
          </a:p>
        </p:txBody>
      </p:sp>
      <p:sp>
        <p:nvSpPr>
          <p:cNvPr id="22" name="Rectangle 211">
            <a:extLst>
              <a:ext uri="{FF2B5EF4-FFF2-40B4-BE49-F238E27FC236}">
                <a16:creationId xmlns:a16="http://schemas.microsoft.com/office/drawing/2014/main" id="{45E25A60-64E3-4D63-AEDB-EC846CA0AA7B}"/>
              </a:ext>
            </a:extLst>
          </p:cNvPr>
          <p:cNvSpPr>
            <a:spLocks noChangeArrowheads="1"/>
          </p:cNvSpPr>
          <p:nvPr/>
        </p:nvSpPr>
        <p:spPr bwMode="auto">
          <a:xfrm>
            <a:off x="2814638" y="5035721"/>
            <a:ext cx="3635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a:t>
            </a:r>
          </a:p>
        </p:txBody>
      </p:sp>
      <p:sp>
        <p:nvSpPr>
          <p:cNvPr id="23" name="Line 191">
            <a:extLst>
              <a:ext uri="{FF2B5EF4-FFF2-40B4-BE49-F238E27FC236}">
                <a16:creationId xmlns:a16="http://schemas.microsoft.com/office/drawing/2014/main" id="{15EC4789-424B-4551-971C-BCDB3124B68F}"/>
              </a:ext>
            </a:extLst>
          </p:cNvPr>
          <p:cNvSpPr>
            <a:spLocks noChangeShapeType="1"/>
          </p:cNvSpPr>
          <p:nvPr/>
        </p:nvSpPr>
        <p:spPr bwMode="auto">
          <a:xfrm>
            <a:off x="3290888" y="4395605"/>
            <a:ext cx="409575"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pic>
        <p:nvPicPr>
          <p:cNvPr id="25" name="Picture 19">
            <a:hlinkClick r:id="" action="ppaction://hlinkshowjump?jump=nextslide"/>
            <a:extLst>
              <a:ext uri="{FF2B5EF4-FFF2-40B4-BE49-F238E27FC236}">
                <a16:creationId xmlns:a16="http://schemas.microsoft.com/office/drawing/2014/main" id="{542190C1-B8EB-425F-BF8B-715906F70E3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9" descr="notes_icon">
            <a:extLst>
              <a:ext uri="{FF2B5EF4-FFF2-40B4-BE49-F238E27FC236}">
                <a16:creationId xmlns:a16="http://schemas.microsoft.com/office/drawing/2014/main" id="{4171C35C-04CC-4BB3-BC20-652EE0B3C42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7" name="Picture 9">
            <a:extLst>
              <a:ext uri="{FF2B5EF4-FFF2-40B4-BE49-F238E27FC236}">
                <a16:creationId xmlns:a16="http://schemas.microsoft.com/office/drawing/2014/main" id="{2023C1DC-086B-4D8F-8D16-491C86334A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22" presetClass="entr" presetSubtype="4"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wipe(down)">
                                      <p:cBhvr>
                                        <p:cTn id="9" dur="500"/>
                                        <p:tgtEl>
                                          <p:spTgt spid="1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10597"/>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110612"/>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26318"/>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26312"/>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26313"/>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10614"/>
                                        </p:tgtEl>
                                        <p:attrNameLst>
                                          <p:attrName>style.visibility</p:attrName>
                                        </p:attrNameLst>
                                      </p:cBhvr>
                                      <p:to>
                                        <p:strVal val="visible"/>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p:bldP spid="110597" grpId="0"/>
      <p:bldP spid="226312" grpId="0"/>
      <p:bldP spid="110612" grpId="0"/>
      <p:bldP spid="110614" grpId="0"/>
      <p:bldP spid="226318" grpId="0"/>
      <p:bldP spid="16" grpId="0"/>
      <p:bldP spid="17" grpId="0" animBg="1"/>
      <p:bldP spid="2" grpId="0" animBg="1"/>
      <p:bldP spid="18" grpId="0"/>
      <p:bldP spid="19" grpId="0"/>
      <p:bldP spid="20"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7028A794-8E18-40CE-8ED8-6497DCF87211}"/>
              </a:ext>
            </a:extLst>
          </p:cNvPr>
          <p:cNvSpPr>
            <a:spLocks noGrp="1" noChangeArrowheads="1"/>
          </p:cNvSpPr>
          <p:nvPr>
            <p:ph type="title"/>
          </p:nvPr>
        </p:nvSpPr>
        <p:spPr/>
        <p:txBody>
          <a:bodyPr/>
          <a:lstStyle/>
          <a:p>
            <a:pPr eaLnBrk="1" hangingPunct="1"/>
            <a:r>
              <a:rPr lang="en-GB" altLang="en-US"/>
              <a:t>What is a motor?</a:t>
            </a:r>
          </a:p>
        </p:txBody>
      </p:sp>
      <p:sp>
        <p:nvSpPr>
          <p:cNvPr id="23556" name="Text Box 19">
            <a:extLst>
              <a:ext uri="{FF2B5EF4-FFF2-40B4-BE49-F238E27FC236}">
                <a16:creationId xmlns:a16="http://schemas.microsoft.com/office/drawing/2014/main" id="{51485406-8103-4FDD-9453-1C1700DD2E1B}"/>
              </a:ext>
            </a:extLst>
          </p:cNvPr>
          <p:cNvSpPr txBox="1">
            <a:spLocks noChangeArrowheads="1"/>
          </p:cNvSpPr>
          <p:nvPr/>
        </p:nvSpPr>
        <p:spPr bwMode="auto">
          <a:xfrm>
            <a:off x="352425" y="784225"/>
            <a:ext cx="8640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An </a:t>
            </a:r>
            <a:r>
              <a:rPr lang="en-GB" altLang="en-US" b="1">
                <a:solidFill>
                  <a:srgbClr val="286DA6"/>
                </a:solidFill>
              </a:rPr>
              <a:t>electric motor</a:t>
            </a:r>
            <a:r>
              <a:rPr lang="en-GB" altLang="en-US" b="1"/>
              <a:t> </a:t>
            </a:r>
            <a:r>
              <a:rPr lang="en-GB" altLang="en-US"/>
              <a:t>is a device that converts </a:t>
            </a:r>
            <a:r>
              <a:rPr lang="en-GB" altLang="en-US" b="1">
                <a:solidFill>
                  <a:srgbClr val="286DA6"/>
                </a:solidFill>
              </a:rPr>
              <a:t>electrical energy</a:t>
            </a:r>
            <a:r>
              <a:rPr lang="en-GB" altLang="en-US" b="1"/>
              <a:t> </a:t>
            </a:r>
            <a:r>
              <a:rPr lang="en-GB" altLang="en-US"/>
              <a:t>into </a:t>
            </a:r>
            <a:r>
              <a:rPr lang="en-GB" altLang="en-US" b="1">
                <a:solidFill>
                  <a:srgbClr val="286DA6"/>
                </a:solidFill>
              </a:rPr>
              <a:t>mechanical energy</a:t>
            </a:r>
            <a:r>
              <a:rPr lang="en-GB" altLang="en-US" b="1"/>
              <a:t> </a:t>
            </a:r>
            <a:r>
              <a:rPr lang="en-GB" altLang="en-US"/>
              <a:t>to produce a turning effect.</a:t>
            </a:r>
          </a:p>
        </p:txBody>
      </p:sp>
      <p:sp>
        <p:nvSpPr>
          <p:cNvPr id="178196" name="Text Box 20">
            <a:extLst>
              <a:ext uri="{FF2B5EF4-FFF2-40B4-BE49-F238E27FC236}">
                <a16:creationId xmlns:a16="http://schemas.microsoft.com/office/drawing/2014/main" id="{79529460-3EFB-4CB6-825B-3104956330AC}"/>
              </a:ext>
            </a:extLst>
          </p:cNvPr>
          <p:cNvSpPr txBox="1">
            <a:spLocks noChangeArrowheads="1"/>
          </p:cNvSpPr>
          <p:nvPr/>
        </p:nvSpPr>
        <p:spPr bwMode="auto">
          <a:xfrm>
            <a:off x="352425" y="1936750"/>
            <a:ext cx="5130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Most motors are powered using </a:t>
            </a:r>
            <a:r>
              <a:rPr lang="en-GB" altLang="en-US" b="1" dirty="0">
                <a:solidFill>
                  <a:srgbClr val="286DA6"/>
                </a:solidFill>
              </a:rPr>
              <a:t>direct current</a:t>
            </a:r>
            <a:r>
              <a:rPr lang="en-GB" altLang="en-US" b="1" dirty="0"/>
              <a:t> </a:t>
            </a:r>
            <a:r>
              <a:rPr lang="en-GB" altLang="en-US" dirty="0"/>
              <a:t>(</a:t>
            </a:r>
            <a:r>
              <a:rPr lang="en-GB" altLang="en-US" b="1" dirty="0">
                <a:solidFill>
                  <a:srgbClr val="286DA6"/>
                </a:solidFill>
              </a:rPr>
              <a:t>DC</a:t>
            </a:r>
            <a:r>
              <a:rPr lang="en-GB" altLang="en-US" dirty="0"/>
              <a:t>), which is produced by cells and batteries.</a:t>
            </a:r>
          </a:p>
        </p:txBody>
      </p:sp>
      <p:pic>
        <p:nvPicPr>
          <p:cNvPr id="23558" name="Picture 22" descr="Motors_fan">
            <a:extLst>
              <a:ext uri="{FF2B5EF4-FFF2-40B4-BE49-F238E27FC236}">
                <a16:creationId xmlns:a16="http://schemas.microsoft.com/office/drawing/2014/main" id="{B8542088-F690-461E-A9EE-35E4D961A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2075" y="1898650"/>
            <a:ext cx="3314700" cy="427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99" name="Text Box 23">
            <a:extLst>
              <a:ext uri="{FF2B5EF4-FFF2-40B4-BE49-F238E27FC236}">
                <a16:creationId xmlns:a16="http://schemas.microsoft.com/office/drawing/2014/main" id="{0B8DE084-9906-41FD-8EB1-400F1D17FDA7}"/>
              </a:ext>
            </a:extLst>
          </p:cNvPr>
          <p:cNvSpPr txBox="1">
            <a:spLocks noChangeArrowheads="1"/>
          </p:cNvSpPr>
          <p:nvPr/>
        </p:nvSpPr>
        <p:spPr bwMode="auto">
          <a:xfrm>
            <a:off x="352425" y="5310188"/>
            <a:ext cx="4432300"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Which devices in your home </a:t>
            </a:r>
            <a:br>
              <a:rPr lang="en-GB" altLang="en-US" dirty="0"/>
            </a:br>
            <a:r>
              <a:rPr lang="en-GB" altLang="en-US" dirty="0"/>
              <a:t>use an electric motor?</a:t>
            </a:r>
          </a:p>
        </p:txBody>
      </p:sp>
      <p:sp>
        <p:nvSpPr>
          <p:cNvPr id="178203" name="Text Box 27">
            <a:extLst>
              <a:ext uri="{FF2B5EF4-FFF2-40B4-BE49-F238E27FC236}">
                <a16:creationId xmlns:a16="http://schemas.microsoft.com/office/drawing/2014/main" id="{F97270D2-FFD6-451A-9A39-F2F7B626DA1C}"/>
              </a:ext>
            </a:extLst>
          </p:cNvPr>
          <p:cNvSpPr txBox="1">
            <a:spLocks noChangeArrowheads="1"/>
          </p:cNvSpPr>
          <p:nvPr/>
        </p:nvSpPr>
        <p:spPr bwMode="auto">
          <a:xfrm>
            <a:off x="352425" y="3457575"/>
            <a:ext cx="51308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To build a simple electric motor, </a:t>
            </a:r>
            <a:br>
              <a:rPr lang="en-GB" altLang="en-US" dirty="0"/>
            </a:br>
            <a:r>
              <a:rPr lang="en-GB" altLang="en-US" dirty="0"/>
              <a:t>all you need is a coil of wire, two opposing magnetic poles and </a:t>
            </a:r>
            <a:br>
              <a:rPr lang="en-GB" altLang="en-US" dirty="0"/>
            </a:br>
            <a:r>
              <a:rPr lang="en-GB" altLang="en-US" dirty="0"/>
              <a:t>an electric current.</a:t>
            </a:r>
          </a:p>
        </p:txBody>
      </p:sp>
      <p:pic>
        <p:nvPicPr>
          <p:cNvPr id="10" name="Picture 19">
            <a:hlinkClick r:id="" action="ppaction://hlinkshowjump?jump=nextslide"/>
            <a:extLst>
              <a:ext uri="{FF2B5EF4-FFF2-40B4-BE49-F238E27FC236}">
                <a16:creationId xmlns:a16="http://schemas.microsoft.com/office/drawing/2014/main" id="{196604C1-17B1-4EBD-81B5-A1657F41679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EAE3E4F-5039-4014-9DBE-01008FD7DBE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820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819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96" grpId="0"/>
      <p:bldP spid="178199" grpId="0" animBg="1"/>
      <p:bldP spid="17820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a:extLst>
              <a:ext uri="{FF2B5EF4-FFF2-40B4-BE49-F238E27FC236}">
                <a16:creationId xmlns:a16="http://schemas.microsoft.com/office/drawing/2014/main" id="{3489B773-68E7-4612-B774-38157FCB5916}"/>
              </a:ext>
            </a:extLst>
          </p:cNvPr>
          <p:cNvSpPr>
            <a:spLocks noGrp="1" noChangeArrowheads="1"/>
          </p:cNvSpPr>
          <p:nvPr>
            <p:ph type="title"/>
          </p:nvPr>
        </p:nvSpPr>
        <p:spPr/>
        <p:txBody>
          <a:bodyPr/>
          <a:lstStyle/>
          <a:p>
            <a:pPr eaLnBrk="1" hangingPunct="1"/>
            <a:r>
              <a:rPr lang="en-GB" altLang="en-US" dirty="0"/>
              <a:t>Coil in a magnetic field</a:t>
            </a:r>
          </a:p>
        </p:txBody>
      </p:sp>
      <p:pic>
        <p:nvPicPr>
          <p:cNvPr id="8" name="Picture 19">
            <a:hlinkClick r:id="" action="ppaction://hlinkshowjump?jump=nextslide"/>
            <a:extLst>
              <a:ext uri="{FF2B5EF4-FFF2-40B4-BE49-F238E27FC236}">
                <a16:creationId xmlns:a16="http://schemas.microsoft.com/office/drawing/2014/main" id="{C3DE5B7E-6C1E-4AF6-AE32-7E9E86D87B8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CDE266D-9452-4FF0-AFA2-78F6F3AB2C2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81F35B6-7EA5-4F23-B179-C4A4052D84D1}"/>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8C7498A2-7CF5-4F4A-B0CF-CF2B71368A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9">
            <a:extLst>
              <a:ext uri="{FF2B5EF4-FFF2-40B4-BE49-F238E27FC236}">
                <a16:creationId xmlns:a16="http://schemas.microsoft.com/office/drawing/2014/main" id="{B2C3A9C5-77F4-40A7-A19E-F9DE4FB55D1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0081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747FCB7-3234-44EA-B4EB-19D3F359847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B93497C3-8102-458E-9C26-584D93E88087}"/>
              </a:ext>
            </a:extLst>
          </p:cNvPr>
          <p:cNvSpPr>
            <a:spLocks noGrp="1" noChangeArrowheads="1"/>
          </p:cNvSpPr>
          <p:nvPr>
            <p:ph type="title"/>
          </p:nvPr>
        </p:nvSpPr>
        <p:spPr/>
        <p:txBody>
          <a:bodyPr/>
          <a:lstStyle/>
          <a:p>
            <a:pPr eaLnBrk="1" hangingPunct="1"/>
            <a:r>
              <a:rPr lang="en-GB" altLang="en-US" dirty="0"/>
              <a:t>DC electric motor simulation</a:t>
            </a:r>
          </a:p>
        </p:txBody>
      </p:sp>
      <p:pic>
        <p:nvPicPr>
          <p:cNvPr id="7" name="Picture 19">
            <a:hlinkClick r:id="" action="ppaction://hlinkshowjump?jump=nextslide"/>
            <a:extLst>
              <a:ext uri="{FF2B5EF4-FFF2-40B4-BE49-F238E27FC236}">
                <a16:creationId xmlns:a16="http://schemas.microsoft.com/office/drawing/2014/main" id="{C36F3742-F300-4D81-927C-54166209A2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38D311F-C3F5-4571-80DA-894E7F6AF20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15B4A4B-70D2-43E1-AEA2-AB3A1BD5A3A6}"/>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705AC9F-FE6E-4C46-8A5B-FA69EA57900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32997"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EDCD8D6-4D7D-400B-B28C-8EE92B1BA4A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91" name="Picture 7" descr="Motor_commutator">
            <a:extLst>
              <a:ext uri="{FF2B5EF4-FFF2-40B4-BE49-F238E27FC236}">
                <a16:creationId xmlns:a16="http://schemas.microsoft.com/office/drawing/2014/main" id="{16B36503-CBF8-4D9E-881F-DD13989AB0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13" y="2706688"/>
            <a:ext cx="440055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a:extLst>
              <a:ext uri="{FF2B5EF4-FFF2-40B4-BE49-F238E27FC236}">
                <a16:creationId xmlns:a16="http://schemas.microsoft.com/office/drawing/2014/main" id="{9429530B-5FB8-4282-8E61-D418AC2B30F6}"/>
              </a:ext>
            </a:extLst>
          </p:cNvPr>
          <p:cNvSpPr>
            <a:spLocks noGrp="1" noChangeArrowheads="1"/>
          </p:cNvSpPr>
          <p:nvPr>
            <p:ph type="title"/>
          </p:nvPr>
        </p:nvSpPr>
        <p:spPr/>
        <p:txBody>
          <a:bodyPr/>
          <a:lstStyle/>
          <a:p>
            <a:pPr eaLnBrk="1" hangingPunct="1"/>
            <a:r>
              <a:rPr lang="en-GB" altLang="en-US"/>
              <a:t>Producing continuous rotation</a:t>
            </a:r>
          </a:p>
        </p:txBody>
      </p:sp>
      <p:sp>
        <p:nvSpPr>
          <p:cNvPr id="24581" name="Text Box 5">
            <a:extLst>
              <a:ext uri="{FF2B5EF4-FFF2-40B4-BE49-F238E27FC236}">
                <a16:creationId xmlns:a16="http://schemas.microsoft.com/office/drawing/2014/main" id="{DDC30376-3B96-4B0F-9B09-A92A95F05592}"/>
              </a:ext>
            </a:extLst>
          </p:cNvPr>
          <p:cNvSpPr txBox="1">
            <a:spLocks noChangeArrowheads="1"/>
          </p:cNvSpPr>
          <p:nvPr/>
        </p:nvSpPr>
        <p:spPr bwMode="auto">
          <a:xfrm>
            <a:off x="352425" y="784225"/>
            <a:ext cx="86407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Unless the direction of the current is reversed every </a:t>
            </a:r>
            <a:br>
              <a:rPr lang="en-GB" altLang="en-US" dirty="0"/>
            </a:br>
            <a:r>
              <a:rPr lang="en-GB" altLang="en-US" dirty="0"/>
              <a:t>half turn, the coil will stop rotating. This happens when </a:t>
            </a:r>
            <a:br>
              <a:rPr lang="en-GB" altLang="en-US" dirty="0"/>
            </a:br>
            <a:r>
              <a:rPr lang="en-GB" altLang="en-US" dirty="0"/>
              <a:t>the current-carrying coil and the lines of force from the </a:t>
            </a:r>
            <a:br>
              <a:rPr lang="en-GB" altLang="en-US" dirty="0"/>
            </a:br>
            <a:r>
              <a:rPr lang="en-GB" altLang="en-US" dirty="0"/>
              <a:t>permanent magnets are </a:t>
            </a:r>
            <a:r>
              <a:rPr lang="en-GB" altLang="en-US" b="1" dirty="0">
                <a:solidFill>
                  <a:srgbClr val="286DA6"/>
                </a:solidFill>
              </a:rPr>
              <a:t>parallel</a:t>
            </a:r>
            <a:r>
              <a:rPr lang="en-GB" altLang="en-US" dirty="0"/>
              <a:t>.</a:t>
            </a:r>
          </a:p>
        </p:txBody>
      </p:sp>
      <p:sp>
        <p:nvSpPr>
          <p:cNvPr id="246790" name="Text Box 6">
            <a:extLst>
              <a:ext uri="{FF2B5EF4-FFF2-40B4-BE49-F238E27FC236}">
                <a16:creationId xmlns:a16="http://schemas.microsoft.com/office/drawing/2014/main" id="{4B1FCD50-5366-4E79-8120-1B04BB3E406D}"/>
              </a:ext>
            </a:extLst>
          </p:cNvPr>
          <p:cNvSpPr txBox="1">
            <a:spLocks noChangeArrowheads="1"/>
          </p:cNvSpPr>
          <p:nvPr/>
        </p:nvSpPr>
        <p:spPr bwMode="auto">
          <a:xfrm>
            <a:off x="5111750" y="2986088"/>
            <a:ext cx="33750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A device called a </a:t>
            </a:r>
            <a:r>
              <a:rPr lang="en-GB" altLang="en-US" b="1" dirty="0">
                <a:solidFill>
                  <a:srgbClr val="286DA6"/>
                </a:solidFill>
              </a:rPr>
              <a:t>commutator</a:t>
            </a:r>
            <a:r>
              <a:rPr lang="en-GB" altLang="en-US" dirty="0"/>
              <a:t> is used to break the circuit for a moment and change the direction of the current. This ensures that the coil turns continuously.</a:t>
            </a:r>
          </a:p>
        </p:txBody>
      </p:sp>
      <p:sp>
        <p:nvSpPr>
          <p:cNvPr id="246792" name="Line 8">
            <a:extLst>
              <a:ext uri="{FF2B5EF4-FFF2-40B4-BE49-F238E27FC236}">
                <a16:creationId xmlns:a16="http://schemas.microsoft.com/office/drawing/2014/main" id="{560B2F39-3066-4CA6-A2E3-E7568FC13D67}"/>
              </a:ext>
            </a:extLst>
          </p:cNvPr>
          <p:cNvSpPr>
            <a:spLocks noChangeShapeType="1"/>
          </p:cNvSpPr>
          <p:nvPr/>
        </p:nvSpPr>
        <p:spPr bwMode="auto">
          <a:xfrm flipH="1">
            <a:off x="3311525" y="3519488"/>
            <a:ext cx="1755775" cy="12144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pic>
        <p:nvPicPr>
          <p:cNvPr id="7" name="Picture 6">
            <a:extLst>
              <a:ext uri="{FF2B5EF4-FFF2-40B4-BE49-F238E27FC236}">
                <a16:creationId xmlns:a16="http://schemas.microsoft.com/office/drawing/2014/main" id="{1A8DD960-C93A-489A-AD58-4552576CB40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679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46791"/>
                                        </p:tgtEl>
                                        <p:attrNameLst>
                                          <p:attrName>style.visibility</p:attrName>
                                        </p:attrNameLst>
                                      </p:cBhvr>
                                      <p:to>
                                        <p:strVal val="visible"/>
                                      </p:to>
                                    </p:set>
                                  </p:childTnLst>
                                </p:cTn>
                              </p:par>
                            </p:childTnLst>
                          </p:cTn>
                        </p:par>
                        <p:par>
                          <p:cTn id="10" fill="hold" nodeType="afterGroup">
                            <p:stCondLst>
                              <p:cond delay="0"/>
                            </p:stCondLst>
                            <p:childTnLst>
                              <p:par>
                                <p:cTn id="11" presetID="22" presetClass="entr" presetSubtype="2" fill="hold" nodeType="afterEffect">
                                  <p:stCondLst>
                                    <p:cond delay="0"/>
                                  </p:stCondLst>
                                  <p:childTnLst>
                                    <p:set>
                                      <p:cBhvr>
                                        <p:cTn id="12" dur="1" fill="hold">
                                          <p:stCondLst>
                                            <p:cond delay="0"/>
                                          </p:stCondLst>
                                        </p:cTn>
                                        <p:tgtEl>
                                          <p:spTgt spid="246792"/>
                                        </p:tgtEl>
                                        <p:attrNameLst>
                                          <p:attrName>style.visibility</p:attrName>
                                        </p:attrNameLst>
                                      </p:cBhvr>
                                      <p:to>
                                        <p:strVal val="visible"/>
                                      </p:to>
                                    </p:set>
                                    <p:animEffect transition="in" filter="wipe(right)">
                                      <p:cBhvr>
                                        <p:cTn id="13" dur="500"/>
                                        <p:tgtEl>
                                          <p:spTgt spid="246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9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FDBE6DBC-B44B-4F27-91E9-B38B00673740}"/>
              </a:ext>
            </a:extLst>
          </p:cNvPr>
          <p:cNvSpPr>
            <a:spLocks noGrp="1" noChangeArrowheads="1"/>
          </p:cNvSpPr>
          <p:nvPr>
            <p:ph type="title"/>
          </p:nvPr>
        </p:nvSpPr>
        <p:spPr/>
        <p:txBody>
          <a:bodyPr/>
          <a:lstStyle/>
          <a:p>
            <a:pPr eaLnBrk="1" hangingPunct="1"/>
            <a:r>
              <a:rPr lang="en-GB" altLang="en-US"/>
              <a:t>The motor effect</a:t>
            </a:r>
          </a:p>
        </p:txBody>
      </p:sp>
      <p:sp>
        <p:nvSpPr>
          <p:cNvPr id="15363" name="Text Box 4">
            <a:extLst>
              <a:ext uri="{FF2B5EF4-FFF2-40B4-BE49-F238E27FC236}">
                <a16:creationId xmlns:a16="http://schemas.microsoft.com/office/drawing/2014/main" id="{79539C2A-8782-4B1D-A940-A0189F9BF31A}"/>
              </a:ext>
            </a:extLst>
          </p:cNvPr>
          <p:cNvSpPr txBox="1">
            <a:spLocks noChangeArrowheads="1"/>
          </p:cNvSpPr>
          <p:nvPr/>
        </p:nvSpPr>
        <p:spPr bwMode="auto">
          <a:xfrm>
            <a:off x="360363" y="782638"/>
            <a:ext cx="8145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When a current flows through a wire held in the magnetic field of a magnet, the wire and the magnet exert a </a:t>
            </a:r>
            <a:r>
              <a:rPr lang="en-GB" altLang="en-US" b="1">
                <a:solidFill>
                  <a:srgbClr val="286DA6"/>
                </a:solidFill>
              </a:rPr>
              <a:t>force</a:t>
            </a:r>
            <a:r>
              <a:rPr lang="en-GB" altLang="en-US"/>
              <a:t> on each other. The force on the wire can move the wire.</a:t>
            </a:r>
          </a:p>
        </p:txBody>
      </p:sp>
      <p:sp>
        <p:nvSpPr>
          <p:cNvPr id="272389" name="Rectangle 5">
            <a:extLst>
              <a:ext uri="{FF2B5EF4-FFF2-40B4-BE49-F238E27FC236}">
                <a16:creationId xmlns:a16="http://schemas.microsoft.com/office/drawing/2014/main" id="{C4DE03F9-712B-4655-A231-B9B23954E4A2}"/>
              </a:ext>
            </a:extLst>
          </p:cNvPr>
          <p:cNvSpPr>
            <a:spLocks noChangeArrowheads="1"/>
          </p:cNvSpPr>
          <p:nvPr/>
        </p:nvSpPr>
        <p:spPr bwMode="auto">
          <a:xfrm>
            <a:off x="360363" y="2085975"/>
            <a:ext cx="501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This is called the </a:t>
            </a:r>
            <a:r>
              <a:rPr lang="en-GB" altLang="en-US" b="1" dirty="0">
                <a:solidFill>
                  <a:srgbClr val="286DA6"/>
                </a:solidFill>
              </a:rPr>
              <a:t>motor effect</a:t>
            </a:r>
            <a:r>
              <a:rPr lang="en-GB" altLang="en-US" dirty="0">
                <a:solidFill>
                  <a:srgbClr val="286DA6"/>
                </a:solidFill>
              </a:rPr>
              <a:t>.</a:t>
            </a:r>
          </a:p>
        </p:txBody>
      </p:sp>
      <p:sp>
        <p:nvSpPr>
          <p:cNvPr id="272391" name="Rectangle 7">
            <a:extLst>
              <a:ext uri="{FF2B5EF4-FFF2-40B4-BE49-F238E27FC236}">
                <a16:creationId xmlns:a16="http://schemas.microsoft.com/office/drawing/2014/main" id="{5712661D-1B06-42BE-9277-AE70303C8967}"/>
              </a:ext>
            </a:extLst>
          </p:cNvPr>
          <p:cNvSpPr>
            <a:spLocks noChangeArrowheads="1"/>
          </p:cNvSpPr>
          <p:nvPr/>
        </p:nvSpPr>
        <p:spPr bwMode="auto">
          <a:xfrm>
            <a:off x="360363" y="2682875"/>
            <a:ext cx="4902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If the magnetic field and current are at right angles to each other, this results in the maximum force possible on the wire.</a:t>
            </a:r>
          </a:p>
        </p:txBody>
      </p:sp>
      <p:sp>
        <p:nvSpPr>
          <p:cNvPr id="272394" name="Rectangle 10">
            <a:extLst>
              <a:ext uri="{FF2B5EF4-FFF2-40B4-BE49-F238E27FC236}">
                <a16:creationId xmlns:a16="http://schemas.microsoft.com/office/drawing/2014/main" id="{3363CA0B-3593-41C5-8B41-A43E24CF0FB4}"/>
              </a:ext>
            </a:extLst>
          </p:cNvPr>
          <p:cNvSpPr>
            <a:spLocks noChangeArrowheads="1"/>
          </p:cNvSpPr>
          <p:nvPr/>
        </p:nvSpPr>
        <p:spPr bwMode="auto">
          <a:xfrm>
            <a:off x="360363" y="4311650"/>
            <a:ext cx="59229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If the magnetic field and current are parallel to each other, there is no force.</a:t>
            </a:r>
          </a:p>
        </p:txBody>
      </p:sp>
      <p:pic>
        <p:nvPicPr>
          <p:cNvPr id="15368" name="Picture 11" descr="Motors_wireinfield">
            <a:extLst>
              <a:ext uri="{FF2B5EF4-FFF2-40B4-BE49-F238E27FC236}">
                <a16:creationId xmlns:a16="http://schemas.microsoft.com/office/drawing/2014/main" id="{EEB9B063-7B99-482D-8960-B67EF76320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0225" y="2073275"/>
            <a:ext cx="3395663" cy="282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2396" name="Line 12">
            <a:extLst>
              <a:ext uri="{FF2B5EF4-FFF2-40B4-BE49-F238E27FC236}">
                <a16:creationId xmlns:a16="http://schemas.microsoft.com/office/drawing/2014/main" id="{7B5CA0DB-8DA5-44E1-8EC5-9087CE7A8284}"/>
              </a:ext>
            </a:extLst>
          </p:cNvPr>
          <p:cNvSpPr>
            <a:spLocks noChangeShapeType="1"/>
          </p:cNvSpPr>
          <p:nvPr/>
        </p:nvSpPr>
        <p:spPr bwMode="auto">
          <a:xfrm flipV="1">
            <a:off x="7350125" y="2093913"/>
            <a:ext cx="0" cy="1171575"/>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72397" name="Text Box 13">
            <a:extLst>
              <a:ext uri="{FF2B5EF4-FFF2-40B4-BE49-F238E27FC236}">
                <a16:creationId xmlns:a16="http://schemas.microsoft.com/office/drawing/2014/main" id="{018C3119-4603-4272-A9F7-2331AB9C8AE0}"/>
              </a:ext>
            </a:extLst>
          </p:cNvPr>
          <p:cNvSpPr txBox="1">
            <a:spLocks noChangeArrowheads="1"/>
          </p:cNvSpPr>
          <p:nvPr/>
        </p:nvSpPr>
        <p:spPr bwMode="auto">
          <a:xfrm>
            <a:off x="7602538" y="2257425"/>
            <a:ext cx="930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a:solidFill>
                  <a:srgbClr val="286DA6"/>
                </a:solidFill>
              </a:rPr>
              <a:t>force</a:t>
            </a:r>
          </a:p>
        </p:txBody>
      </p:sp>
      <p:sp>
        <p:nvSpPr>
          <p:cNvPr id="272398" name="Rectangle 14">
            <a:extLst>
              <a:ext uri="{FF2B5EF4-FFF2-40B4-BE49-F238E27FC236}">
                <a16:creationId xmlns:a16="http://schemas.microsoft.com/office/drawing/2014/main" id="{77ED46AD-FCB1-4017-8746-F37F6EEE6226}"/>
              </a:ext>
            </a:extLst>
          </p:cNvPr>
          <p:cNvSpPr>
            <a:spLocks noChangeArrowheads="1"/>
          </p:cNvSpPr>
          <p:nvPr/>
        </p:nvSpPr>
        <p:spPr bwMode="auto">
          <a:xfrm>
            <a:off x="360363" y="5322888"/>
            <a:ext cx="8145462" cy="822325"/>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What do you think happens if the wire is held at a different angle to the magnetic field?</a:t>
            </a:r>
          </a:p>
        </p:txBody>
      </p:sp>
      <p:pic>
        <p:nvPicPr>
          <p:cNvPr id="13" name="Picture 19">
            <a:hlinkClick r:id="" action="ppaction://hlinkshowjump?jump=nextslide"/>
            <a:extLst>
              <a:ext uri="{FF2B5EF4-FFF2-40B4-BE49-F238E27FC236}">
                <a16:creationId xmlns:a16="http://schemas.microsoft.com/office/drawing/2014/main" id="{DF895AAF-F658-455F-86C2-3598A15DD81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EE8F7E1A-D602-481E-807E-DECD6E385F8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51">
            <a:extLst>
              <a:ext uri="{FF2B5EF4-FFF2-40B4-BE49-F238E27FC236}">
                <a16:creationId xmlns:a16="http://schemas.microsoft.com/office/drawing/2014/main" id="{3006BA8C-F742-4C78-8571-0D3F07F0622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0667"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38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72396"/>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27239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7239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72394"/>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7239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9" grpId="0"/>
      <p:bldP spid="272391" grpId="0"/>
      <p:bldP spid="272394" grpId="0"/>
      <p:bldP spid="272397" grpId="0"/>
      <p:bldP spid="27239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8A65C40-9284-4A0D-B873-9F234226EE26}"/>
              </a:ext>
            </a:extLst>
          </p:cNvPr>
          <p:cNvSpPr>
            <a:spLocks noGrp="1" noChangeArrowheads="1"/>
          </p:cNvSpPr>
          <p:nvPr>
            <p:ph type="title"/>
          </p:nvPr>
        </p:nvSpPr>
        <p:spPr/>
        <p:txBody>
          <a:bodyPr/>
          <a:lstStyle/>
          <a:p>
            <a:pPr eaLnBrk="1" hangingPunct="1"/>
            <a:r>
              <a:rPr lang="en-GB" altLang="en-US" dirty="0"/>
              <a:t>Wire in a magnetic field</a:t>
            </a:r>
          </a:p>
        </p:txBody>
      </p:sp>
      <p:pic>
        <p:nvPicPr>
          <p:cNvPr id="8" name="Picture 19">
            <a:hlinkClick r:id="" action="ppaction://hlinkshowjump?jump=nextslide"/>
            <a:extLst>
              <a:ext uri="{FF2B5EF4-FFF2-40B4-BE49-F238E27FC236}">
                <a16:creationId xmlns:a16="http://schemas.microsoft.com/office/drawing/2014/main" id="{71732EC4-A9F2-4C1F-BE90-A33913667D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EA3477E-0FD7-4E1D-95FF-ED3EE064614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0326D32E-E66A-4ED3-AB27-F86DD48EDA6D}"/>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4CF77ECF-2FD6-4412-9608-96F00CAE6F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9">
            <a:extLst>
              <a:ext uri="{FF2B5EF4-FFF2-40B4-BE49-F238E27FC236}">
                <a16:creationId xmlns:a16="http://schemas.microsoft.com/office/drawing/2014/main" id="{A2D31830-C1FA-436D-8B5E-A3A688A655B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0081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4FEED71-E882-4089-99B5-993FB839050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2" descr="force direction 3">
            <a:extLst>
              <a:ext uri="{FF2B5EF4-FFF2-40B4-BE49-F238E27FC236}">
                <a16:creationId xmlns:a16="http://schemas.microsoft.com/office/drawing/2014/main" id="{C8569E1A-D058-4B9F-84D2-3509A40C1B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663" y="2408238"/>
            <a:ext cx="2817812"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 Box 3">
            <a:extLst>
              <a:ext uri="{FF2B5EF4-FFF2-40B4-BE49-F238E27FC236}">
                <a16:creationId xmlns:a16="http://schemas.microsoft.com/office/drawing/2014/main" id="{0456B9D2-2A2B-4FFC-8583-F7593DDB7D79}"/>
              </a:ext>
            </a:extLst>
          </p:cNvPr>
          <p:cNvSpPr txBox="1">
            <a:spLocks noChangeArrowheads="1"/>
          </p:cNvSpPr>
          <p:nvPr/>
        </p:nvSpPr>
        <p:spPr bwMode="auto">
          <a:xfrm>
            <a:off x="360363" y="784225"/>
            <a:ext cx="8191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direction of the force acting on a wire in an electromagnetic field can be </a:t>
            </a:r>
            <a:r>
              <a:rPr lang="en-GB" altLang="en-US" b="1">
                <a:solidFill>
                  <a:srgbClr val="286DA6"/>
                </a:solidFill>
              </a:rPr>
              <a:t>reversed</a:t>
            </a:r>
            <a:r>
              <a:rPr lang="en-GB" altLang="en-US"/>
              <a:t> by:</a:t>
            </a:r>
          </a:p>
        </p:txBody>
      </p:sp>
      <p:sp>
        <p:nvSpPr>
          <p:cNvPr id="253956" name="Text Box 4">
            <a:extLst>
              <a:ext uri="{FF2B5EF4-FFF2-40B4-BE49-F238E27FC236}">
                <a16:creationId xmlns:a16="http://schemas.microsoft.com/office/drawing/2014/main" id="{2609A033-4261-4D42-B41B-A262B8D44C42}"/>
              </a:ext>
            </a:extLst>
          </p:cNvPr>
          <p:cNvSpPr txBox="1">
            <a:spLocks noChangeArrowheads="1"/>
          </p:cNvSpPr>
          <p:nvPr/>
        </p:nvSpPr>
        <p:spPr bwMode="auto">
          <a:xfrm>
            <a:off x="360363" y="5368925"/>
            <a:ext cx="78057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The direction of the force is therefore relative to both the direction of the magnetic field and the current. </a:t>
            </a:r>
          </a:p>
        </p:txBody>
      </p:sp>
      <p:sp>
        <p:nvSpPr>
          <p:cNvPr id="253957" name="Text Box 5">
            <a:extLst>
              <a:ext uri="{FF2B5EF4-FFF2-40B4-BE49-F238E27FC236}">
                <a16:creationId xmlns:a16="http://schemas.microsoft.com/office/drawing/2014/main" id="{AF484082-26AE-4EC1-A7ED-6B633D58A505}"/>
              </a:ext>
            </a:extLst>
          </p:cNvPr>
          <p:cNvSpPr txBox="1">
            <a:spLocks noChangeArrowheads="1"/>
          </p:cNvSpPr>
          <p:nvPr/>
        </p:nvSpPr>
        <p:spPr bwMode="auto">
          <a:xfrm>
            <a:off x="563563" y="1841500"/>
            <a:ext cx="3652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buClr>
                <a:srgbClr val="286DA6"/>
              </a:buClr>
              <a:buFont typeface="Wingdings" panose="05000000000000000000" pitchFamily="2" charset="2"/>
              <a:buChar char="l"/>
            </a:pPr>
            <a:r>
              <a:rPr lang="en-GB" altLang="en-US"/>
              <a:t>reversing the current</a:t>
            </a:r>
          </a:p>
        </p:txBody>
      </p:sp>
      <p:sp>
        <p:nvSpPr>
          <p:cNvPr id="253958" name="Text Box 6">
            <a:extLst>
              <a:ext uri="{FF2B5EF4-FFF2-40B4-BE49-F238E27FC236}">
                <a16:creationId xmlns:a16="http://schemas.microsoft.com/office/drawing/2014/main" id="{F74B2507-7195-4F62-854D-A1A72F9A573E}"/>
              </a:ext>
            </a:extLst>
          </p:cNvPr>
          <p:cNvSpPr txBox="1">
            <a:spLocks noChangeArrowheads="1"/>
          </p:cNvSpPr>
          <p:nvPr/>
        </p:nvSpPr>
        <p:spPr bwMode="auto">
          <a:xfrm>
            <a:off x="4462463" y="1841500"/>
            <a:ext cx="4456112"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spcBef>
                <a:spcPct val="20000"/>
              </a:spcBef>
              <a:buClr>
                <a:srgbClr val="286DA6"/>
              </a:buClr>
              <a:buFont typeface="Wingdings" panose="05000000000000000000" pitchFamily="2" charset="2"/>
              <a:buChar char="l"/>
            </a:pPr>
            <a:r>
              <a:rPr lang="en-GB" altLang="en-US"/>
              <a:t>reversing the magnetic field.</a:t>
            </a:r>
          </a:p>
        </p:txBody>
      </p:sp>
      <p:sp>
        <p:nvSpPr>
          <p:cNvPr id="16391" name="Rectangle 7">
            <a:extLst>
              <a:ext uri="{FF2B5EF4-FFF2-40B4-BE49-F238E27FC236}">
                <a16:creationId xmlns:a16="http://schemas.microsoft.com/office/drawing/2014/main" id="{EF41F914-039B-4210-AAF8-21AAF229E9B1}"/>
              </a:ext>
            </a:extLst>
          </p:cNvPr>
          <p:cNvSpPr>
            <a:spLocks noGrp="1" noChangeArrowheads="1"/>
          </p:cNvSpPr>
          <p:nvPr>
            <p:ph type="title"/>
          </p:nvPr>
        </p:nvSpPr>
        <p:spPr/>
        <p:txBody>
          <a:bodyPr/>
          <a:lstStyle/>
          <a:p>
            <a:pPr eaLnBrk="1" hangingPunct="1"/>
            <a:r>
              <a:rPr lang="en-GB" altLang="en-US"/>
              <a:t>Changing the direction of the force</a:t>
            </a:r>
          </a:p>
        </p:txBody>
      </p:sp>
      <p:pic>
        <p:nvPicPr>
          <p:cNvPr id="253960" name="Picture 8" descr="force direction 2">
            <a:extLst>
              <a:ext uri="{FF2B5EF4-FFF2-40B4-BE49-F238E27FC236}">
                <a16:creationId xmlns:a16="http://schemas.microsoft.com/office/drawing/2014/main" id="{2EF089CB-E0D3-4E4E-9C9B-9A079C3D6E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9238" y="2408238"/>
            <a:ext cx="2817812"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0F7986F4-8240-4126-B161-2B7B676A25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395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5395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53958"/>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25396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395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6" grpId="0"/>
      <p:bldP spid="253957" grpId="0"/>
      <p:bldP spid="25395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2" name="Picture 2" descr="left hand">
            <a:extLst>
              <a:ext uri="{FF2B5EF4-FFF2-40B4-BE49-F238E27FC236}">
                <a16:creationId xmlns:a16="http://schemas.microsoft.com/office/drawing/2014/main" id="{D19C3979-2D10-4E6E-A0A4-F70C0FD14D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2530475"/>
            <a:ext cx="428625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3">
            <a:extLst>
              <a:ext uri="{FF2B5EF4-FFF2-40B4-BE49-F238E27FC236}">
                <a16:creationId xmlns:a16="http://schemas.microsoft.com/office/drawing/2014/main" id="{E5F97C6B-89CF-4475-BA7E-1E200E1E6DC6}"/>
              </a:ext>
            </a:extLst>
          </p:cNvPr>
          <p:cNvSpPr txBox="1">
            <a:spLocks noChangeArrowheads="1"/>
          </p:cNvSpPr>
          <p:nvPr/>
        </p:nvSpPr>
        <p:spPr bwMode="auto">
          <a:xfrm>
            <a:off x="360363" y="784225"/>
            <a:ext cx="811371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It is possible to predict the direction of the force acting on a wire – its motion – if the directions of the current and the magnetic field are known. </a:t>
            </a:r>
            <a:r>
              <a:rPr lang="en-GB" altLang="en-US" b="1">
                <a:solidFill>
                  <a:srgbClr val="286DA6"/>
                </a:solidFill>
              </a:rPr>
              <a:t>Fleming’s left-hand rule</a:t>
            </a:r>
            <a:r>
              <a:rPr lang="en-GB" altLang="en-US" b="1"/>
              <a:t> </a:t>
            </a:r>
            <a:r>
              <a:rPr lang="en-GB" altLang="en-US"/>
              <a:t>is used to do this.</a:t>
            </a:r>
          </a:p>
        </p:txBody>
      </p:sp>
      <p:sp>
        <p:nvSpPr>
          <p:cNvPr id="17412" name="Rectangle 4">
            <a:extLst>
              <a:ext uri="{FF2B5EF4-FFF2-40B4-BE49-F238E27FC236}">
                <a16:creationId xmlns:a16="http://schemas.microsoft.com/office/drawing/2014/main" id="{A95D5128-7E20-4061-A3F0-868F75AF30CA}"/>
              </a:ext>
            </a:extLst>
          </p:cNvPr>
          <p:cNvSpPr>
            <a:spLocks noGrp="1" noChangeArrowheads="1"/>
          </p:cNvSpPr>
          <p:nvPr>
            <p:ph type="title"/>
          </p:nvPr>
        </p:nvSpPr>
        <p:spPr/>
        <p:txBody>
          <a:bodyPr/>
          <a:lstStyle/>
          <a:p>
            <a:pPr eaLnBrk="1" hangingPunct="1"/>
            <a:r>
              <a:rPr lang="en-GB" altLang="en-US"/>
              <a:t>Fleming’s left-hand rule</a:t>
            </a:r>
          </a:p>
        </p:txBody>
      </p:sp>
      <p:sp>
        <p:nvSpPr>
          <p:cNvPr id="256005" name="Text Box 5">
            <a:extLst>
              <a:ext uri="{FF2B5EF4-FFF2-40B4-BE49-F238E27FC236}">
                <a16:creationId xmlns:a16="http://schemas.microsoft.com/office/drawing/2014/main" id="{A772E336-A91F-4239-BCD1-213B4C3D5A8D}"/>
              </a:ext>
            </a:extLst>
          </p:cNvPr>
          <p:cNvSpPr txBox="1">
            <a:spLocks noChangeArrowheads="1"/>
          </p:cNvSpPr>
          <p:nvPr/>
        </p:nvSpPr>
        <p:spPr bwMode="auto">
          <a:xfrm>
            <a:off x="2374900" y="2374900"/>
            <a:ext cx="238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a:t>thu</a:t>
            </a:r>
            <a:r>
              <a:rPr lang="en-GB" altLang="en-US" b="1">
                <a:solidFill>
                  <a:srgbClr val="FF0000"/>
                </a:solidFill>
              </a:rPr>
              <a:t>M</a:t>
            </a:r>
            <a:r>
              <a:rPr lang="en-GB" altLang="en-US"/>
              <a:t>b = </a:t>
            </a:r>
            <a:r>
              <a:rPr lang="en-GB" altLang="en-US" b="1">
                <a:solidFill>
                  <a:srgbClr val="FF0000"/>
                </a:solidFill>
              </a:rPr>
              <a:t>M</a:t>
            </a:r>
            <a:r>
              <a:rPr lang="en-GB" altLang="en-US"/>
              <a:t>otion</a:t>
            </a:r>
          </a:p>
        </p:txBody>
      </p:sp>
      <p:sp>
        <p:nvSpPr>
          <p:cNvPr id="256006" name="Text Box 6">
            <a:extLst>
              <a:ext uri="{FF2B5EF4-FFF2-40B4-BE49-F238E27FC236}">
                <a16:creationId xmlns:a16="http://schemas.microsoft.com/office/drawing/2014/main" id="{5043681D-9AA0-4E2B-86BC-B594B73ACA72}"/>
              </a:ext>
            </a:extLst>
          </p:cNvPr>
          <p:cNvSpPr txBox="1">
            <a:spLocks noChangeArrowheads="1"/>
          </p:cNvSpPr>
          <p:nvPr/>
        </p:nvSpPr>
        <p:spPr bwMode="auto">
          <a:xfrm>
            <a:off x="4908550" y="3429000"/>
            <a:ext cx="4127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b="1">
                <a:solidFill>
                  <a:srgbClr val="1D76CD"/>
                </a:solidFill>
              </a:rPr>
              <a:t>F</a:t>
            </a:r>
            <a:r>
              <a:rPr lang="en-GB" altLang="en-US"/>
              <a:t>irst finger  =  magnetic </a:t>
            </a:r>
            <a:r>
              <a:rPr lang="en-GB" altLang="en-US" b="1">
                <a:solidFill>
                  <a:srgbClr val="1D76CD"/>
                </a:solidFill>
              </a:rPr>
              <a:t>F</a:t>
            </a:r>
            <a:r>
              <a:rPr lang="en-GB" altLang="en-US"/>
              <a:t>ield</a:t>
            </a:r>
          </a:p>
        </p:txBody>
      </p:sp>
      <p:sp>
        <p:nvSpPr>
          <p:cNvPr id="256007" name="Text Box 7">
            <a:extLst>
              <a:ext uri="{FF2B5EF4-FFF2-40B4-BE49-F238E27FC236}">
                <a16:creationId xmlns:a16="http://schemas.microsoft.com/office/drawing/2014/main" id="{CE02D961-B649-48F1-9191-BF68A9ACA6D7}"/>
              </a:ext>
            </a:extLst>
          </p:cNvPr>
          <p:cNvSpPr txBox="1">
            <a:spLocks noChangeArrowheads="1"/>
          </p:cNvSpPr>
          <p:nvPr/>
        </p:nvSpPr>
        <p:spPr bwMode="auto">
          <a:xfrm>
            <a:off x="4470400" y="5410200"/>
            <a:ext cx="358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eaLnBrk="1" hangingPunct="1"/>
            <a:r>
              <a:rPr lang="en-GB" altLang="en-US"/>
              <a:t>se</a:t>
            </a:r>
            <a:r>
              <a:rPr lang="en-GB" altLang="en-US" b="1">
                <a:solidFill>
                  <a:srgbClr val="666666"/>
                </a:solidFill>
              </a:rPr>
              <a:t>C</a:t>
            </a:r>
            <a:r>
              <a:rPr lang="en-GB" altLang="en-US"/>
              <a:t>ond finger  = </a:t>
            </a:r>
            <a:r>
              <a:rPr lang="en-GB" altLang="en-US" b="1">
                <a:solidFill>
                  <a:srgbClr val="666666"/>
                </a:solidFill>
              </a:rPr>
              <a:t>C</a:t>
            </a:r>
            <a:r>
              <a:rPr lang="en-GB" altLang="en-US"/>
              <a:t>urrent</a:t>
            </a:r>
          </a:p>
        </p:txBody>
      </p:sp>
      <p:pic>
        <p:nvPicPr>
          <p:cNvPr id="256008" name="Picture 8" descr="mag arrow">
            <a:extLst>
              <a:ext uri="{FF2B5EF4-FFF2-40B4-BE49-F238E27FC236}">
                <a16:creationId xmlns:a16="http://schemas.microsoft.com/office/drawing/2014/main" id="{90B63DB9-742A-4145-A669-281A025169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79731">
            <a:off x="2133600" y="3902075"/>
            <a:ext cx="2868613"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09" name="Picture 9" descr="current arrow">
            <a:extLst>
              <a:ext uri="{FF2B5EF4-FFF2-40B4-BE49-F238E27FC236}">
                <a16:creationId xmlns:a16="http://schemas.microsoft.com/office/drawing/2014/main" id="{9EDC194F-F264-436B-B741-C3CE76BF56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0406">
            <a:off x="1862138" y="4938713"/>
            <a:ext cx="28575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10" name="Picture 10" descr="force arrow">
            <a:extLst>
              <a:ext uri="{FF2B5EF4-FFF2-40B4-BE49-F238E27FC236}">
                <a16:creationId xmlns:a16="http://schemas.microsoft.com/office/drawing/2014/main" id="{B9952C4F-C4A4-4397-B03A-FB6EC98175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2338388"/>
            <a:ext cx="587375"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7C4EC1E6-B55D-4E46-A3FC-F174EE809A4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1A9DB175-663A-4473-96F8-A93B4BA1CB58}"/>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288345C8-0C7E-469E-B308-B2F03A1DBD7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256010"/>
                                        </p:tgtEl>
                                        <p:attrNameLst>
                                          <p:attrName>style.visibility</p:attrName>
                                        </p:attrNameLst>
                                      </p:cBhvr>
                                      <p:to>
                                        <p:strVal val="visible"/>
                                      </p:to>
                                    </p:set>
                                    <p:animEffect transition="in" filter="wipe(down)">
                                      <p:cBhvr>
                                        <p:cTn id="11" dur="500"/>
                                        <p:tgtEl>
                                          <p:spTgt spid="256010"/>
                                        </p:tgtEl>
                                      </p:cBhvr>
                                    </p:animEffect>
                                  </p:childTnLst>
                                </p:cTn>
                              </p:par>
                            </p:childTnLst>
                          </p:cTn>
                        </p:par>
                        <p:par>
                          <p:cTn id="12" fill="hold" nodeType="afterGroup">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256005"/>
                                        </p:tgtEl>
                                        <p:attrNameLst>
                                          <p:attrName>style.visibility</p:attrName>
                                        </p:attrNameLst>
                                      </p:cBhvr>
                                      <p:to>
                                        <p:strVal val="visible"/>
                                      </p:to>
                                    </p:set>
                                  </p:childTnLst>
                                </p:cTn>
                              </p:par>
                            </p:childTnLst>
                          </p:cTn>
                        </p:par>
                        <p:par>
                          <p:cTn id="15" fill="hold" nodeType="afterGroup">
                            <p:stCondLst>
                              <p:cond delay="500"/>
                            </p:stCondLst>
                            <p:childTnLst>
                              <p:par>
                                <p:cTn id="16" presetID="22" presetClass="entr" presetSubtype="8" fill="hold" nodeType="afterEffect">
                                  <p:stCondLst>
                                    <p:cond delay="0"/>
                                  </p:stCondLst>
                                  <p:childTnLst>
                                    <p:set>
                                      <p:cBhvr>
                                        <p:cTn id="17" dur="1" fill="hold">
                                          <p:stCondLst>
                                            <p:cond delay="0"/>
                                          </p:stCondLst>
                                        </p:cTn>
                                        <p:tgtEl>
                                          <p:spTgt spid="256008"/>
                                        </p:tgtEl>
                                        <p:attrNameLst>
                                          <p:attrName>style.visibility</p:attrName>
                                        </p:attrNameLst>
                                      </p:cBhvr>
                                      <p:to>
                                        <p:strVal val="visible"/>
                                      </p:to>
                                    </p:set>
                                    <p:animEffect transition="in" filter="wipe(left)">
                                      <p:cBhvr>
                                        <p:cTn id="18" dur="500"/>
                                        <p:tgtEl>
                                          <p:spTgt spid="256008"/>
                                        </p:tgtEl>
                                      </p:cBhvr>
                                    </p:animEffect>
                                  </p:childTnLst>
                                </p:cTn>
                              </p:par>
                            </p:childTnLst>
                          </p:cTn>
                        </p:par>
                        <p:par>
                          <p:cTn id="19" fill="hold" nodeType="afterGroup">
                            <p:stCondLst>
                              <p:cond delay="1000"/>
                            </p:stCondLst>
                            <p:childTnLst>
                              <p:par>
                                <p:cTn id="20" presetID="1" presetClass="entr" presetSubtype="0" fill="hold" grpId="0" nodeType="afterEffect">
                                  <p:stCondLst>
                                    <p:cond delay="0"/>
                                  </p:stCondLst>
                                  <p:childTnLst>
                                    <p:set>
                                      <p:cBhvr>
                                        <p:cTn id="21" dur="1" fill="hold">
                                          <p:stCondLst>
                                            <p:cond delay="0"/>
                                          </p:stCondLst>
                                        </p:cTn>
                                        <p:tgtEl>
                                          <p:spTgt spid="256006"/>
                                        </p:tgtEl>
                                        <p:attrNameLst>
                                          <p:attrName>style.visibility</p:attrName>
                                        </p:attrNameLst>
                                      </p:cBhvr>
                                      <p:to>
                                        <p:strVal val="visible"/>
                                      </p:to>
                                    </p:set>
                                  </p:childTnLst>
                                </p:cTn>
                              </p:par>
                            </p:childTnLst>
                          </p:cTn>
                        </p:par>
                        <p:par>
                          <p:cTn id="22" fill="hold" nodeType="afterGroup">
                            <p:stCondLst>
                              <p:cond delay="1000"/>
                            </p:stCondLst>
                            <p:childTnLst>
                              <p:par>
                                <p:cTn id="23" presetID="22" presetClass="entr" presetSubtype="8" fill="hold" nodeType="afterEffect">
                                  <p:stCondLst>
                                    <p:cond delay="0"/>
                                  </p:stCondLst>
                                  <p:childTnLst>
                                    <p:set>
                                      <p:cBhvr>
                                        <p:cTn id="24" dur="1" fill="hold">
                                          <p:stCondLst>
                                            <p:cond delay="0"/>
                                          </p:stCondLst>
                                        </p:cTn>
                                        <p:tgtEl>
                                          <p:spTgt spid="256009"/>
                                        </p:tgtEl>
                                        <p:attrNameLst>
                                          <p:attrName>style.visibility</p:attrName>
                                        </p:attrNameLst>
                                      </p:cBhvr>
                                      <p:to>
                                        <p:strVal val="visible"/>
                                      </p:to>
                                    </p:set>
                                    <p:animEffect transition="in" filter="wipe(left)">
                                      <p:cBhvr>
                                        <p:cTn id="25" dur="500"/>
                                        <p:tgtEl>
                                          <p:spTgt spid="256009"/>
                                        </p:tgtEl>
                                      </p:cBhvr>
                                    </p:animEffect>
                                  </p:childTnLst>
                                </p:cTn>
                              </p:par>
                            </p:childTnLst>
                          </p:cTn>
                        </p:par>
                        <p:par>
                          <p:cTn id="26" fill="hold" nodeType="afterGroup">
                            <p:stCondLst>
                              <p:cond delay="1500"/>
                            </p:stCondLst>
                            <p:childTnLst>
                              <p:par>
                                <p:cTn id="27" presetID="1" presetClass="entr" presetSubtype="0" fill="hold" grpId="0" nodeType="afterEffect">
                                  <p:stCondLst>
                                    <p:cond delay="0"/>
                                  </p:stCondLst>
                                  <p:childTnLst>
                                    <p:set>
                                      <p:cBhvr>
                                        <p:cTn id="28" dur="1" fill="hold">
                                          <p:stCondLst>
                                            <p:cond delay="0"/>
                                          </p:stCondLst>
                                        </p:cTn>
                                        <p:tgtEl>
                                          <p:spTgt spid="25600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5" grpId="0"/>
      <p:bldP spid="256006" grpId="0"/>
      <p:bldP spid="25600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C5932AD2-8714-4597-A04E-0F1003E8F8D6}"/>
              </a:ext>
            </a:extLst>
          </p:cNvPr>
          <p:cNvSpPr>
            <a:spLocks noGrp="1" noChangeArrowheads="1"/>
          </p:cNvSpPr>
          <p:nvPr>
            <p:ph type="title"/>
          </p:nvPr>
        </p:nvSpPr>
        <p:spPr/>
        <p:txBody>
          <a:bodyPr/>
          <a:lstStyle/>
          <a:p>
            <a:pPr eaLnBrk="1" hangingPunct="1"/>
            <a:r>
              <a:rPr lang="en-GB" altLang="en-US" dirty="0"/>
              <a:t>Increasing the size of the force</a:t>
            </a:r>
          </a:p>
        </p:txBody>
      </p:sp>
      <p:pic>
        <p:nvPicPr>
          <p:cNvPr id="6" name="Picture 19">
            <a:hlinkClick r:id="" action="ppaction://hlinkshowjump?jump=nextslide"/>
            <a:extLst>
              <a:ext uri="{FF2B5EF4-FFF2-40B4-BE49-F238E27FC236}">
                <a16:creationId xmlns:a16="http://schemas.microsoft.com/office/drawing/2014/main" id="{9A753093-3718-4444-9E66-D0B2AEA6690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7277BD6-FD55-4CC2-8F90-8F7F5D5BF59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65C4863-30CF-4D20-B6EE-725D96BC925A}"/>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3B903A2A-B00D-4461-A4B1-E68658157160}"/>
              </a:ext>
            </a:extLst>
          </p:cNvPr>
          <p:cNvSpPr>
            <a:spLocks noGrp="1" noChangeArrowheads="1"/>
          </p:cNvSpPr>
          <p:nvPr>
            <p:ph type="title"/>
          </p:nvPr>
        </p:nvSpPr>
        <p:spPr/>
        <p:txBody>
          <a:bodyPr/>
          <a:lstStyle/>
          <a:p>
            <a:pPr eaLnBrk="1" hangingPunct="1"/>
            <a:r>
              <a:rPr lang="en-GB" altLang="en-US"/>
              <a:t>The magnitude of the motor force</a:t>
            </a:r>
          </a:p>
        </p:txBody>
      </p:sp>
      <p:sp>
        <p:nvSpPr>
          <p:cNvPr id="18435" name="Text Box 4">
            <a:extLst>
              <a:ext uri="{FF2B5EF4-FFF2-40B4-BE49-F238E27FC236}">
                <a16:creationId xmlns:a16="http://schemas.microsoft.com/office/drawing/2014/main" id="{3FC9D8E9-5B6E-4F34-A3CB-DAA800625933}"/>
              </a:ext>
            </a:extLst>
          </p:cNvPr>
          <p:cNvSpPr txBox="1">
            <a:spLocks noChangeArrowheads="1"/>
          </p:cNvSpPr>
          <p:nvPr/>
        </p:nvSpPr>
        <p:spPr bwMode="auto">
          <a:xfrm>
            <a:off x="360363" y="782638"/>
            <a:ext cx="8145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Since an increase in the current, the length of wire or the magnetic flux density all increase the force in the motor effect, they are all proportional to it.</a:t>
            </a:r>
          </a:p>
        </p:txBody>
      </p:sp>
      <p:sp>
        <p:nvSpPr>
          <p:cNvPr id="272389" name="Rectangle 5">
            <a:extLst>
              <a:ext uri="{FF2B5EF4-FFF2-40B4-BE49-F238E27FC236}">
                <a16:creationId xmlns:a16="http://schemas.microsoft.com/office/drawing/2014/main" id="{007FFD1F-6828-4B79-9279-CE5C575BC44D}"/>
              </a:ext>
            </a:extLst>
          </p:cNvPr>
          <p:cNvSpPr>
            <a:spLocks noChangeArrowheads="1"/>
          </p:cNvSpPr>
          <p:nvPr/>
        </p:nvSpPr>
        <p:spPr bwMode="auto">
          <a:xfrm>
            <a:off x="360363" y="2027238"/>
            <a:ext cx="5540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When the wire is at </a:t>
            </a:r>
            <a:r>
              <a:rPr lang="en-GB" altLang="en-US" b="1">
                <a:solidFill>
                  <a:srgbClr val="286DA6"/>
                </a:solidFill>
              </a:rPr>
              <a:t>right angles </a:t>
            </a:r>
            <a:r>
              <a:rPr lang="en-GB" altLang="en-US"/>
              <a:t>to the field, we can represent this relationship with the equation </a:t>
            </a:r>
            <a:r>
              <a:rPr lang="en-GB" altLang="en-US" b="1">
                <a:solidFill>
                  <a:srgbClr val="286DA6"/>
                </a:solidFill>
              </a:rPr>
              <a:t>F = B</a:t>
            </a:r>
            <a:r>
              <a:rPr lang="en-GB" altLang="en-US" sz="1000" b="1">
                <a:solidFill>
                  <a:srgbClr val="286DA6"/>
                </a:solidFill>
              </a:rPr>
              <a:t> </a:t>
            </a:r>
            <a:r>
              <a:rPr lang="en-GB" altLang="en-US" b="1">
                <a:solidFill>
                  <a:srgbClr val="286DA6"/>
                </a:solidFill>
              </a:rPr>
              <a:t>I</a:t>
            </a:r>
            <a:r>
              <a:rPr lang="en-GB" altLang="en-US" sz="1000" b="1">
                <a:solidFill>
                  <a:srgbClr val="286DA6"/>
                </a:solidFill>
              </a:rPr>
              <a:t> </a:t>
            </a:r>
            <a:r>
              <a:rPr lang="en-GB" altLang="en-US" b="1">
                <a:solidFill>
                  <a:srgbClr val="286DA6"/>
                </a:solidFill>
              </a:rPr>
              <a:t>L</a:t>
            </a:r>
            <a:r>
              <a:rPr lang="en-GB" altLang="en-US">
                <a:solidFill>
                  <a:srgbClr val="010066"/>
                </a:solidFill>
              </a:rPr>
              <a:t>:</a:t>
            </a:r>
          </a:p>
        </p:txBody>
      </p:sp>
      <p:sp>
        <p:nvSpPr>
          <p:cNvPr id="272394" name="Rectangle 103">
            <a:extLst>
              <a:ext uri="{FF2B5EF4-FFF2-40B4-BE49-F238E27FC236}">
                <a16:creationId xmlns:a16="http://schemas.microsoft.com/office/drawing/2014/main" id="{F00002E4-EA3C-48B3-9C6C-8AD70C3E37C6}"/>
              </a:ext>
            </a:extLst>
          </p:cNvPr>
          <p:cNvSpPr>
            <a:spLocks noChangeArrowheads="1"/>
          </p:cNvSpPr>
          <p:nvPr/>
        </p:nvSpPr>
        <p:spPr bwMode="auto">
          <a:xfrm>
            <a:off x="360363" y="3295650"/>
            <a:ext cx="4500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buClr>
                <a:srgbClr val="286DA6"/>
              </a:buClr>
              <a:buFont typeface="Wingdings" panose="05000000000000000000" pitchFamily="2" charset="2"/>
              <a:buChar char="l"/>
            </a:pPr>
            <a:r>
              <a:rPr lang="en-GB" altLang="en-US" b="1">
                <a:solidFill>
                  <a:srgbClr val="286DA6"/>
                </a:solidFill>
              </a:rPr>
              <a:t>F</a:t>
            </a:r>
            <a:r>
              <a:rPr lang="en-GB" altLang="en-US"/>
              <a:t> is the force in newtons (N)</a:t>
            </a:r>
          </a:p>
        </p:txBody>
      </p:sp>
      <p:pic>
        <p:nvPicPr>
          <p:cNvPr id="18438" name="Picture 111" descr="Motors_wireinfield">
            <a:extLst>
              <a:ext uri="{FF2B5EF4-FFF2-40B4-BE49-F238E27FC236}">
                <a16:creationId xmlns:a16="http://schemas.microsoft.com/office/drawing/2014/main" id="{C5AECFDD-EE23-4C1C-BABE-F0A8849B5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7475" y="2089150"/>
            <a:ext cx="3946525"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2396" name="Line 121">
            <a:extLst>
              <a:ext uri="{FF2B5EF4-FFF2-40B4-BE49-F238E27FC236}">
                <a16:creationId xmlns:a16="http://schemas.microsoft.com/office/drawing/2014/main" id="{351AECD7-8C68-4AB0-920A-39579EFCC5AA}"/>
              </a:ext>
            </a:extLst>
          </p:cNvPr>
          <p:cNvSpPr>
            <a:spLocks noChangeShapeType="1"/>
          </p:cNvSpPr>
          <p:nvPr/>
        </p:nvSpPr>
        <p:spPr bwMode="auto">
          <a:xfrm flipV="1">
            <a:off x="7137400" y="1682750"/>
            <a:ext cx="0" cy="1620838"/>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72397" name="Text Box 131">
            <a:extLst>
              <a:ext uri="{FF2B5EF4-FFF2-40B4-BE49-F238E27FC236}">
                <a16:creationId xmlns:a16="http://schemas.microsoft.com/office/drawing/2014/main" id="{909836D6-9D49-458F-9248-D68EF2F4D270}"/>
              </a:ext>
            </a:extLst>
          </p:cNvPr>
          <p:cNvSpPr txBox="1">
            <a:spLocks noChangeArrowheads="1"/>
          </p:cNvSpPr>
          <p:nvPr/>
        </p:nvSpPr>
        <p:spPr bwMode="auto">
          <a:xfrm>
            <a:off x="7227888" y="1593850"/>
            <a:ext cx="930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b="1">
                <a:solidFill>
                  <a:srgbClr val="286DA6"/>
                </a:solidFill>
              </a:rPr>
              <a:t>force</a:t>
            </a:r>
          </a:p>
        </p:txBody>
      </p:sp>
      <p:sp>
        <p:nvSpPr>
          <p:cNvPr id="13" name="Rectangle 104">
            <a:extLst>
              <a:ext uri="{FF2B5EF4-FFF2-40B4-BE49-F238E27FC236}">
                <a16:creationId xmlns:a16="http://schemas.microsoft.com/office/drawing/2014/main" id="{C0CDA92A-B07D-4175-8273-75679C648C22}"/>
              </a:ext>
            </a:extLst>
          </p:cNvPr>
          <p:cNvSpPr>
            <a:spLocks noChangeArrowheads="1"/>
          </p:cNvSpPr>
          <p:nvPr/>
        </p:nvSpPr>
        <p:spPr bwMode="auto">
          <a:xfrm>
            <a:off x="360363" y="3810000"/>
            <a:ext cx="45005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buClr>
                <a:srgbClr val="286DA6"/>
              </a:buClr>
              <a:buFont typeface="Wingdings" panose="05000000000000000000" pitchFamily="2" charset="2"/>
              <a:buChar char="l"/>
            </a:pPr>
            <a:r>
              <a:rPr lang="en-GB" altLang="en-US" b="1">
                <a:solidFill>
                  <a:srgbClr val="286DA6"/>
                </a:solidFill>
              </a:rPr>
              <a:t>B</a:t>
            </a:r>
            <a:r>
              <a:rPr lang="en-GB" altLang="en-US"/>
              <a:t> is the strength of the magnet, or magnetic flux density, in teslas (T)</a:t>
            </a:r>
          </a:p>
        </p:txBody>
      </p:sp>
      <p:sp>
        <p:nvSpPr>
          <p:cNvPr id="14" name="Rectangle 102">
            <a:extLst>
              <a:ext uri="{FF2B5EF4-FFF2-40B4-BE49-F238E27FC236}">
                <a16:creationId xmlns:a16="http://schemas.microsoft.com/office/drawing/2014/main" id="{D805B017-4AFA-4D49-AE13-1AC7716E2E5A}"/>
              </a:ext>
            </a:extLst>
          </p:cNvPr>
          <p:cNvSpPr>
            <a:spLocks noChangeArrowheads="1"/>
          </p:cNvSpPr>
          <p:nvPr/>
        </p:nvSpPr>
        <p:spPr bwMode="auto">
          <a:xfrm>
            <a:off x="360363" y="5073650"/>
            <a:ext cx="4500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buClr>
                <a:srgbClr val="286DA6"/>
              </a:buClr>
              <a:buFont typeface="Wingdings" panose="05000000000000000000" pitchFamily="2" charset="2"/>
              <a:buChar char="l"/>
            </a:pPr>
            <a:r>
              <a:rPr lang="en-GB" altLang="en-US" b="1">
                <a:solidFill>
                  <a:srgbClr val="286DA6"/>
                </a:solidFill>
              </a:rPr>
              <a:t>I</a:t>
            </a:r>
            <a:r>
              <a:rPr lang="en-GB" altLang="en-US"/>
              <a:t> is the current in amps (A)</a:t>
            </a:r>
          </a:p>
        </p:txBody>
      </p:sp>
      <p:sp>
        <p:nvSpPr>
          <p:cNvPr id="15" name="Rectangle 101">
            <a:extLst>
              <a:ext uri="{FF2B5EF4-FFF2-40B4-BE49-F238E27FC236}">
                <a16:creationId xmlns:a16="http://schemas.microsoft.com/office/drawing/2014/main" id="{60F2C9B0-6973-4C37-AF2C-583EEEB2F2CD}"/>
              </a:ext>
            </a:extLst>
          </p:cNvPr>
          <p:cNvSpPr>
            <a:spLocks noChangeArrowheads="1"/>
          </p:cNvSpPr>
          <p:nvPr/>
        </p:nvSpPr>
        <p:spPr bwMode="auto">
          <a:xfrm>
            <a:off x="360363" y="5610225"/>
            <a:ext cx="48561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buClr>
                <a:srgbClr val="286DA6"/>
              </a:buClr>
              <a:buFont typeface="Wingdings" panose="05000000000000000000" pitchFamily="2" charset="2"/>
              <a:buChar char="l"/>
            </a:pPr>
            <a:r>
              <a:rPr lang="en-GB" altLang="en-US" b="1" dirty="0">
                <a:solidFill>
                  <a:srgbClr val="286DA6"/>
                </a:solidFill>
              </a:rPr>
              <a:t>L</a:t>
            </a:r>
            <a:r>
              <a:rPr lang="en-GB" altLang="en-US" dirty="0"/>
              <a:t> is the length of wire within the magnetic field in meters (m).</a:t>
            </a:r>
          </a:p>
        </p:txBody>
      </p:sp>
      <p:sp>
        <p:nvSpPr>
          <p:cNvPr id="17" name="Rectangle 51">
            <a:extLst>
              <a:ext uri="{FF2B5EF4-FFF2-40B4-BE49-F238E27FC236}">
                <a16:creationId xmlns:a16="http://schemas.microsoft.com/office/drawing/2014/main" id="{49DF6A32-4574-47EB-8322-86B457ACC48B}"/>
              </a:ext>
            </a:extLst>
          </p:cNvPr>
          <p:cNvSpPr>
            <a:spLocks noChangeArrowheads="1"/>
          </p:cNvSpPr>
          <p:nvPr/>
        </p:nvSpPr>
        <p:spPr bwMode="auto">
          <a:xfrm>
            <a:off x="5211763" y="5535613"/>
            <a:ext cx="3171825" cy="830262"/>
          </a:xfrm>
          <a:prstGeom prst="rect">
            <a:avLst/>
          </a:prstGeom>
          <a:solidFill>
            <a:srgbClr val="286DA6"/>
          </a:solidFill>
          <a:ln w="9525" algn="ctr">
            <a:solidFill>
              <a:srgbClr val="286DA6"/>
            </a:solidFill>
            <a:miter lim="800000"/>
            <a:headEnd/>
            <a:tailEnd/>
          </a:ln>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algn="ctr"/>
            <a:r>
              <a:rPr lang="en-GB" altLang="en-US" b="1">
                <a:solidFill>
                  <a:schemeClr val="bg1"/>
                </a:solidFill>
              </a:rPr>
              <a:t>1 tesla is equivalent to 1 N/A</a:t>
            </a:r>
            <a:r>
              <a:rPr lang="en-GB" altLang="en-US" sz="1000" b="1">
                <a:solidFill>
                  <a:schemeClr val="bg1"/>
                </a:solidFill>
              </a:rPr>
              <a:t> </a:t>
            </a:r>
            <a:r>
              <a:rPr lang="en-GB" altLang="en-US" b="1">
                <a:solidFill>
                  <a:schemeClr val="bg1"/>
                </a:solidFill>
              </a:rPr>
              <a:t>m.</a:t>
            </a:r>
          </a:p>
        </p:txBody>
      </p:sp>
      <p:pic>
        <p:nvPicPr>
          <p:cNvPr id="18" name="Picture 19">
            <a:hlinkClick r:id="" action="ppaction://hlinkshowjump?jump=nextslide"/>
            <a:extLst>
              <a:ext uri="{FF2B5EF4-FFF2-40B4-BE49-F238E27FC236}">
                <a16:creationId xmlns:a16="http://schemas.microsoft.com/office/drawing/2014/main" id="{E213935B-7D1D-4542-89C6-7A4A7482117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B1B3E5D3-D2AB-4618-9940-80A9BDC08D7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9">
            <a:extLst>
              <a:ext uri="{FF2B5EF4-FFF2-40B4-BE49-F238E27FC236}">
                <a16:creationId xmlns:a16="http://schemas.microsoft.com/office/drawing/2014/main" id="{91D45F7C-B2BB-4A75-9485-192DE526177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389"/>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4" fill="hold" nodeType="afterEffect">
                                  <p:stCondLst>
                                    <p:cond delay="0"/>
                                  </p:stCondLst>
                                  <p:childTnLst>
                                    <p:set>
                                      <p:cBhvr>
                                        <p:cTn id="9" dur="1" fill="hold">
                                          <p:stCondLst>
                                            <p:cond delay="0"/>
                                          </p:stCondLst>
                                        </p:cTn>
                                        <p:tgtEl>
                                          <p:spTgt spid="272396"/>
                                        </p:tgtEl>
                                        <p:attrNameLst>
                                          <p:attrName>style.visibility</p:attrName>
                                        </p:attrNameLst>
                                      </p:cBhvr>
                                      <p:to>
                                        <p:strVal val="visible"/>
                                      </p:to>
                                    </p:set>
                                    <p:animEffect transition="in" filter="wipe(down)">
                                      <p:cBhvr>
                                        <p:cTn id="10" dur="500"/>
                                        <p:tgtEl>
                                          <p:spTgt spid="272396"/>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27239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239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9" grpId="0"/>
      <p:bldP spid="272394" grpId="0"/>
      <p:bldP spid="272397" grpId="0"/>
      <p:bldP spid="13" grpId="0"/>
      <p:bldP spid="14" grpId="0"/>
      <p:bldP spid="15" grpId="0"/>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2">
            <a:extLst>
              <a:ext uri="{FF2B5EF4-FFF2-40B4-BE49-F238E27FC236}">
                <a16:creationId xmlns:a16="http://schemas.microsoft.com/office/drawing/2014/main" id="{F5640A9E-CB20-4B81-95A5-89927885476A}"/>
              </a:ext>
            </a:extLst>
          </p:cNvPr>
          <p:cNvSpPr txBox="1">
            <a:spLocks noChangeArrowheads="1"/>
          </p:cNvSpPr>
          <p:nvPr/>
        </p:nvSpPr>
        <p:spPr bwMode="auto">
          <a:xfrm>
            <a:off x="352426" y="784225"/>
            <a:ext cx="8072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dirty="0"/>
              <a:t>A 20</a:t>
            </a:r>
            <a:r>
              <a:rPr lang="en-GB" altLang="en-US" sz="1000" dirty="0"/>
              <a:t> </a:t>
            </a:r>
            <a:r>
              <a:rPr lang="en-GB" altLang="en-US" dirty="0"/>
              <a:t>cm length of wire is placed in a magnetic field of flux density 20</a:t>
            </a:r>
            <a:r>
              <a:rPr lang="en-GB" altLang="en-US" sz="1000" dirty="0"/>
              <a:t> </a:t>
            </a:r>
            <a:r>
              <a:rPr lang="en-GB" altLang="en-US" dirty="0"/>
              <a:t>T (T stands for tesla, the unit of magnetic flux density). A current of 50</a:t>
            </a:r>
            <a:r>
              <a:rPr lang="en-GB" altLang="en-US" sz="1000" dirty="0"/>
              <a:t> </a:t>
            </a:r>
            <a:r>
              <a:rPr lang="en-GB" altLang="en-US" dirty="0"/>
              <a:t>mA is passed through the wire. </a:t>
            </a:r>
          </a:p>
        </p:txBody>
      </p:sp>
      <p:sp>
        <p:nvSpPr>
          <p:cNvPr id="17412" name="Rectangle 3">
            <a:extLst>
              <a:ext uri="{FF2B5EF4-FFF2-40B4-BE49-F238E27FC236}">
                <a16:creationId xmlns:a16="http://schemas.microsoft.com/office/drawing/2014/main" id="{54336BA4-3730-4FEA-B89B-F1A2B0F09755}"/>
              </a:ext>
            </a:extLst>
          </p:cNvPr>
          <p:cNvSpPr>
            <a:spLocks noChangeArrowheads="1"/>
          </p:cNvSpPr>
          <p:nvPr/>
        </p:nvSpPr>
        <p:spPr bwMode="auto">
          <a:xfrm>
            <a:off x="342900" y="3865563"/>
            <a:ext cx="4398963" cy="1620837"/>
          </a:xfrm>
          <a:prstGeom prst="rect">
            <a:avLst/>
          </a:prstGeom>
          <a:solidFill>
            <a:schemeClr val="bg1"/>
          </a:solidFill>
          <a:ln w="38100" algn="ctr">
            <a:solidFill>
              <a:srgbClr val="286DA6"/>
            </a:solidFill>
            <a:round/>
            <a:headEnd/>
            <a:tailEnd/>
          </a:ln>
        </p:spPr>
        <p:txBody>
          <a:bodyPr anchor="ctr"/>
          <a:lstStyle>
            <a:lvl1pPr marL="354013" indent="-354013"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pPr marL="0" indent="0">
              <a:lnSpc>
                <a:spcPct val="125000"/>
              </a:lnSpc>
              <a:spcBef>
                <a:spcPts val="0"/>
              </a:spcBef>
            </a:pPr>
            <a:r>
              <a:rPr lang="en-GB" altLang="en-US" sz="2000" dirty="0"/>
              <a:t>Don’t forget to use the correct units:</a:t>
            </a:r>
          </a:p>
          <a:p>
            <a:pPr marL="540000" indent="-363600">
              <a:lnSpc>
                <a:spcPct val="125000"/>
              </a:lnSpc>
              <a:spcBef>
                <a:spcPts val="0"/>
              </a:spcBef>
              <a:buClr>
                <a:srgbClr val="286DA6"/>
              </a:buClr>
              <a:buFont typeface="Wingdings" panose="05000000000000000000" pitchFamily="2" charset="2"/>
              <a:buChar char="l"/>
            </a:pPr>
            <a:r>
              <a:rPr lang="en-GB" altLang="en-US" sz="2000" dirty="0">
                <a:solidFill>
                  <a:srgbClr val="010066"/>
                </a:solidFill>
              </a:rPr>
              <a:t>length: </a:t>
            </a:r>
            <a:r>
              <a:rPr lang="en-GB" altLang="en-US" sz="2000" b="1" dirty="0">
                <a:solidFill>
                  <a:srgbClr val="010066"/>
                </a:solidFill>
              </a:rPr>
              <a:t>meters </a:t>
            </a:r>
            <a:r>
              <a:rPr lang="en-GB" altLang="en-US" sz="2000" dirty="0">
                <a:solidFill>
                  <a:srgbClr val="010066"/>
                </a:solidFill>
              </a:rPr>
              <a:t>(</a:t>
            </a:r>
            <a:r>
              <a:rPr lang="en-GB" altLang="en-US" sz="2000" b="1" dirty="0">
                <a:solidFill>
                  <a:srgbClr val="010066"/>
                </a:solidFill>
              </a:rPr>
              <a:t>m</a:t>
            </a:r>
            <a:r>
              <a:rPr lang="en-GB" altLang="en-US" sz="2000" dirty="0">
                <a:solidFill>
                  <a:srgbClr val="010066"/>
                </a:solidFill>
              </a:rPr>
              <a:t>)</a:t>
            </a:r>
          </a:p>
          <a:p>
            <a:pPr marL="540000" indent="-363600">
              <a:lnSpc>
                <a:spcPct val="125000"/>
              </a:lnSpc>
              <a:spcBef>
                <a:spcPts val="0"/>
              </a:spcBef>
              <a:buClr>
                <a:srgbClr val="286DA6"/>
              </a:buClr>
              <a:buFont typeface="Wingdings" panose="05000000000000000000" pitchFamily="2" charset="2"/>
              <a:buChar char="l"/>
            </a:pPr>
            <a:r>
              <a:rPr lang="en-GB" altLang="en-US" sz="2000" dirty="0">
                <a:solidFill>
                  <a:srgbClr val="010066"/>
                </a:solidFill>
              </a:rPr>
              <a:t>current: </a:t>
            </a:r>
            <a:r>
              <a:rPr lang="en-GB" altLang="en-US" sz="2000" b="1" dirty="0">
                <a:solidFill>
                  <a:srgbClr val="010066"/>
                </a:solidFill>
              </a:rPr>
              <a:t>amps </a:t>
            </a:r>
            <a:r>
              <a:rPr lang="en-GB" altLang="en-US" sz="2000" dirty="0">
                <a:solidFill>
                  <a:srgbClr val="010066"/>
                </a:solidFill>
              </a:rPr>
              <a:t>(</a:t>
            </a:r>
            <a:r>
              <a:rPr lang="en-GB" altLang="en-US" sz="2000" b="1" dirty="0">
                <a:solidFill>
                  <a:srgbClr val="010066"/>
                </a:solidFill>
              </a:rPr>
              <a:t>A</a:t>
            </a:r>
            <a:r>
              <a:rPr lang="en-GB" altLang="en-US" sz="2000" dirty="0">
                <a:solidFill>
                  <a:srgbClr val="010066"/>
                </a:solidFill>
              </a:rPr>
              <a:t>)</a:t>
            </a:r>
          </a:p>
          <a:p>
            <a:pPr marL="540000" indent="-363600">
              <a:lnSpc>
                <a:spcPct val="125000"/>
              </a:lnSpc>
              <a:spcBef>
                <a:spcPts val="0"/>
              </a:spcBef>
              <a:buClr>
                <a:srgbClr val="286DA6"/>
              </a:buClr>
              <a:buFont typeface="Wingdings" panose="05000000000000000000" pitchFamily="2" charset="2"/>
              <a:buChar char="l"/>
            </a:pPr>
            <a:r>
              <a:rPr lang="en-GB" altLang="en-US" sz="2000" dirty="0">
                <a:solidFill>
                  <a:srgbClr val="010066"/>
                </a:solidFill>
              </a:rPr>
              <a:t>magnetic flux density: </a:t>
            </a:r>
            <a:r>
              <a:rPr lang="en-GB" altLang="en-US" sz="2000" b="1" dirty="0">
                <a:solidFill>
                  <a:srgbClr val="010066"/>
                </a:solidFill>
              </a:rPr>
              <a:t>tesla </a:t>
            </a:r>
            <a:r>
              <a:rPr lang="en-GB" altLang="en-US" sz="2000" dirty="0">
                <a:solidFill>
                  <a:srgbClr val="010066"/>
                </a:solidFill>
              </a:rPr>
              <a:t>(</a:t>
            </a:r>
            <a:r>
              <a:rPr lang="en-GB" altLang="en-US" sz="2000" b="1" dirty="0">
                <a:solidFill>
                  <a:srgbClr val="010066"/>
                </a:solidFill>
              </a:rPr>
              <a:t>T</a:t>
            </a:r>
            <a:r>
              <a:rPr lang="en-GB" altLang="en-US" sz="2000" dirty="0">
                <a:solidFill>
                  <a:srgbClr val="010066"/>
                </a:solidFill>
              </a:rPr>
              <a:t>).</a:t>
            </a:r>
          </a:p>
        </p:txBody>
      </p:sp>
      <p:sp>
        <p:nvSpPr>
          <p:cNvPr id="5" name="Rectangle 4">
            <a:extLst>
              <a:ext uri="{FF2B5EF4-FFF2-40B4-BE49-F238E27FC236}">
                <a16:creationId xmlns:a16="http://schemas.microsoft.com/office/drawing/2014/main" id="{369DCEBA-3513-411C-8FBD-7A2083F09E9E}"/>
              </a:ext>
            </a:extLst>
          </p:cNvPr>
          <p:cNvSpPr>
            <a:spLocks noChangeArrowheads="1"/>
          </p:cNvSpPr>
          <p:nvPr/>
        </p:nvSpPr>
        <p:spPr bwMode="auto">
          <a:xfrm>
            <a:off x="352425" y="2355850"/>
            <a:ext cx="5505450"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What force is experienced by the wire?</a:t>
            </a:r>
          </a:p>
        </p:txBody>
      </p:sp>
      <p:sp>
        <p:nvSpPr>
          <p:cNvPr id="6" name="Rectangle 5">
            <a:extLst>
              <a:ext uri="{FF2B5EF4-FFF2-40B4-BE49-F238E27FC236}">
                <a16:creationId xmlns:a16="http://schemas.microsoft.com/office/drawing/2014/main" id="{1E926F5E-BF96-4147-A273-C0DE89CC1576}"/>
              </a:ext>
            </a:extLst>
          </p:cNvPr>
          <p:cNvSpPr>
            <a:spLocks noChangeArrowheads="1"/>
          </p:cNvSpPr>
          <p:nvPr/>
        </p:nvSpPr>
        <p:spPr bwMode="auto">
          <a:xfrm>
            <a:off x="352425" y="3190875"/>
            <a:ext cx="44545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Remember to use the formula:</a:t>
            </a:r>
          </a:p>
        </p:txBody>
      </p:sp>
      <p:sp>
        <p:nvSpPr>
          <p:cNvPr id="8" name="Rectangle 7">
            <a:extLst>
              <a:ext uri="{FF2B5EF4-FFF2-40B4-BE49-F238E27FC236}">
                <a16:creationId xmlns:a16="http://schemas.microsoft.com/office/drawing/2014/main" id="{1F638504-699B-40FB-9EF3-9296791D4D9B}"/>
              </a:ext>
            </a:extLst>
          </p:cNvPr>
          <p:cNvSpPr>
            <a:spLocks noChangeArrowheads="1"/>
          </p:cNvSpPr>
          <p:nvPr/>
        </p:nvSpPr>
        <p:spPr bwMode="auto">
          <a:xfrm>
            <a:off x="5422900" y="4024313"/>
            <a:ext cx="310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F = 20 × 0.05 × 0.2</a:t>
            </a:r>
          </a:p>
        </p:txBody>
      </p:sp>
      <p:sp>
        <p:nvSpPr>
          <p:cNvPr id="9" name="Rectangle 8">
            <a:extLst>
              <a:ext uri="{FF2B5EF4-FFF2-40B4-BE49-F238E27FC236}">
                <a16:creationId xmlns:a16="http://schemas.microsoft.com/office/drawing/2014/main" id="{B65C78C3-B25B-48B4-90D8-9665D04EDAE2}"/>
              </a:ext>
            </a:extLst>
          </p:cNvPr>
          <p:cNvSpPr>
            <a:spLocks noChangeArrowheads="1"/>
          </p:cNvSpPr>
          <p:nvPr/>
        </p:nvSpPr>
        <p:spPr bwMode="auto">
          <a:xfrm>
            <a:off x="352425" y="5691188"/>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You can also rearrange this formula to find the other quantities.</a:t>
            </a:r>
            <a:endParaRPr lang="en-GB" altLang="en-US" b="1"/>
          </a:p>
        </p:txBody>
      </p:sp>
      <p:sp>
        <p:nvSpPr>
          <p:cNvPr id="10" name="Rectangle 9">
            <a:extLst>
              <a:ext uri="{FF2B5EF4-FFF2-40B4-BE49-F238E27FC236}">
                <a16:creationId xmlns:a16="http://schemas.microsoft.com/office/drawing/2014/main" id="{E4BFC087-EDA3-4C62-B1C7-C3743AD9C969}"/>
              </a:ext>
            </a:extLst>
          </p:cNvPr>
          <p:cNvSpPr>
            <a:spLocks noChangeArrowheads="1"/>
          </p:cNvSpPr>
          <p:nvPr/>
        </p:nvSpPr>
        <p:spPr bwMode="auto">
          <a:xfrm>
            <a:off x="5422900" y="4857750"/>
            <a:ext cx="1457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F = </a:t>
            </a:r>
            <a:r>
              <a:rPr lang="en-GB" altLang="en-US" b="1">
                <a:solidFill>
                  <a:srgbClr val="286DA6"/>
                </a:solidFill>
              </a:rPr>
              <a:t>0.2</a:t>
            </a:r>
            <a:r>
              <a:rPr lang="en-GB" altLang="en-US" sz="1000" b="1">
                <a:solidFill>
                  <a:srgbClr val="286DA6"/>
                </a:solidFill>
              </a:rPr>
              <a:t> </a:t>
            </a:r>
            <a:r>
              <a:rPr lang="en-GB" altLang="en-US" b="1">
                <a:solidFill>
                  <a:srgbClr val="286DA6"/>
                </a:solidFill>
              </a:rPr>
              <a:t>N</a:t>
            </a:r>
          </a:p>
        </p:txBody>
      </p:sp>
      <p:sp>
        <p:nvSpPr>
          <p:cNvPr id="13" name="Rectangle 12">
            <a:extLst>
              <a:ext uri="{FF2B5EF4-FFF2-40B4-BE49-F238E27FC236}">
                <a16:creationId xmlns:a16="http://schemas.microsoft.com/office/drawing/2014/main" id="{B64FB86C-D2F1-41B2-8CC3-DDC9431391C8}"/>
              </a:ext>
            </a:extLst>
          </p:cNvPr>
          <p:cNvSpPr>
            <a:spLocks noChangeArrowheads="1"/>
          </p:cNvSpPr>
          <p:nvPr/>
        </p:nvSpPr>
        <p:spPr bwMode="auto">
          <a:xfrm>
            <a:off x="5422900" y="3190875"/>
            <a:ext cx="1882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00066"/>
                </a:solidFill>
                <a:latin typeface="Arial" panose="020B0604020202020204" pitchFamily="34" charset="0"/>
                <a:cs typeface="Arial" panose="020B0604020202020204" pitchFamily="34" charset="0"/>
              </a:defRPr>
            </a:lvl1pPr>
            <a:lvl2pPr marL="742950" indent="-285750" eaLnBrk="0" hangingPunct="0">
              <a:defRPr sz="2400">
                <a:solidFill>
                  <a:srgbClr val="000066"/>
                </a:solidFill>
                <a:latin typeface="Arial" panose="020B0604020202020204" pitchFamily="34" charset="0"/>
                <a:cs typeface="Arial" panose="020B0604020202020204" pitchFamily="34" charset="0"/>
              </a:defRPr>
            </a:lvl2pPr>
            <a:lvl3pPr marL="1143000" indent="-228600" eaLnBrk="0" hangingPunct="0">
              <a:defRPr sz="2400">
                <a:solidFill>
                  <a:srgbClr val="000066"/>
                </a:solidFill>
                <a:latin typeface="Arial" panose="020B0604020202020204" pitchFamily="34" charset="0"/>
                <a:cs typeface="Arial" panose="020B0604020202020204" pitchFamily="34" charset="0"/>
              </a:defRPr>
            </a:lvl3pPr>
            <a:lvl4pPr marL="1600200" indent="-228600" eaLnBrk="0" hangingPunct="0">
              <a:defRPr sz="2400">
                <a:solidFill>
                  <a:srgbClr val="000066"/>
                </a:solidFill>
                <a:latin typeface="Arial" panose="020B0604020202020204" pitchFamily="34" charset="0"/>
                <a:cs typeface="Arial" panose="020B0604020202020204" pitchFamily="34" charset="0"/>
              </a:defRPr>
            </a:lvl4pPr>
            <a:lvl5pPr marL="2057400" indent="-228600" eaLnBrk="0" hangingPunct="0">
              <a:defRPr sz="2400">
                <a:solidFill>
                  <a:srgbClr val="000066"/>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cs typeface="Arial" panose="020B0604020202020204" pitchFamily="34" charset="0"/>
              </a:defRPr>
            </a:lvl9pPr>
          </a:lstStyle>
          <a:p>
            <a:r>
              <a:rPr lang="en-GB" altLang="en-US"/>
              <a:t>F = B × I × L</a:t>
            </a:r>
          </a:p>
        </p:txBody>
      </p:sp>
      <p:sp>
        <p:nvSpPr>
          <p:cNvPr id="14" name="Title 13">
            <a:extLst>
              <a:ext uri="{FF2B5EF4-FFF2-40B4-BE49-F238E27FC236}">
                <a16:creationId xmlns:a16="http://schemas.microsoft.com/office/drawing/2014/main" id="{CD261E0E-C8F3-437D-BA25-F1DA4FEDA8FD}"/>
              </a:ext>
            </a:extLst>
          </p:cNvPr>
          <p:cNvSpPr>
            <a:spLocks noGrp="1"/>
          </p:cNvSpPr>
          <p:nvPr>
            <p:ph type="title"/>
          </p:nvPr>
        </p:nvSpPr>
        <p:spPr/>
        <p:txBody>
          <a:bodyPr/>
          <a:lstStyle/>
          <a:p>
            <a:pPr>
              <a:defRPr/>
            </a:pPr>
            <a:r>
              <a:rPr lang="en-GB" dirty="0">
                <a:ea typeface="+mn-ea"/>
                <a:cs typeface="Arial"/>
              </a:rPr>
              <a:t>Calculating the force</a:t>
            </a:r>
            <a:endParaRPr lang="en-GB" dirty="0"/>
          </a:p>
        </p:txBody>
      </p:sp>
      <p:pic>
        <p:nvPicPr>
          <p:cNvPr id="15" name="Picture 19">
            <a:hlinkClick r:id="" action="ppaction://hlinkshowjump?jump=nextslide"/>
            <a:extLst>
              <a:ext uri="{FF2B5EF4-FFF2-40B4-BE49-F238E27FC236}">
                <a16:creationId xmlns:a16="http://schemas.microsoft.com/office/drawing/2014/main" id="{4ABFC4D2-1DDF-4A11-ADC2-96EC6EE76FE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6F5DE5C5-2817-4C17-91E2-2BB7A9779EB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41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nimBg="1"/>
      <p:bldP spid="5" grpId="0" animBg="1"/>
      <p:bldP spid="6" grpId="0"/>
      <p:bldP spid="8" grpId="0"/>
      <p:bldP spid="9" grpId="0"/>
      <p:bldP spid="10"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14598</TotalTime>
  <Words>1668</Words>
  <Application>Microsoft Office PowerPoint</Application>
  <PresentationFormat>On-screen Show (4:3)</PresentationFormat>
  <Paragraphs>158</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Wingdings</vt:lpstr>
      <vt:lpstr>Arial</vt:lpstr>
      <vt:lpstr>Wingdings 2</vt:lpstr>
      <vt:lpstr>1_Default Design</vt:lpstr>
      <vt:lpstr>6_Default Design</vt:lpstr>
      <vt:lpstr>Motors</vt:lpstr>
      <vt:lpstr>Information</vt:lpstr>
      <vt:lpstr>The motor effect</vt:lpstr>
      <vt:lpstr>Wire in a magnetic field</vt:lpstr>
      <vt:lpstr>Changing the direction of the force</vt:lpstr>
      <vt:lpstr>Fleming’s left-hand rule</vt:lpstr>
      <vt:lpstr>Increasing the size of the force</vt:lpstr>
      <vt:lpstr>The magnitude of the motor force</vt:lpstr>
      <vt:lpstr>Calculating the force</vt:lpstr>
      <vt:lpstr>Calculating the magnetic flux density</vt:lpstr>
      <vt:lpstr>Calculating the force on a wire</vt:lpstr>
      <vt:lpstr>What is a motor?</vt:lpstr>
      <vt:lpstr>Coil in a magnetic field</vt:lpstr>
      <vt:lpstr>DC electric motor simulation</vt:lpstr>
      <vt:lpstr>Producing continuous rotation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Motors</dc:title>
  <dc:subject>Boardworks High School Physical Science</dc:subject>
  <dc:creator>Boardworks</dc:creator>
  <cp:lastModifiedBy>Tim Crilly</cp:lastModifiedBy>
  <cp:revision>562</cp:revision>
  <dcterms:created xsi:type="dcterms:W3CDTF">2003-10-06T13:07:42Z</dcterms:created>
  <dcterms:modified xsi:type="dcterms:W3CDTF">2019-01-31T15:30:51Z</dcterms:modified>
</cp:coreProperties>
</file>