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activeX/activeX1.xml" ContentType="application/vnd.ms-office.activeX+xml"/>
  <Override PartName="/ppt/notesSlides/notesSlide4.xml" ContentType="application/vnd.openxmlformats-officedocument.presentationml.notesSlide+xml"/>
  <Override PartName="/ppt/tags/tag15.xml" ContentType="application/vnd.openxmlformats-officedocument.presentationml.tags+xml"/>
  <Override PartName="/ppt/activeX/activeX2.xml" ContentType="application/vnd.ms-office.activeX+xml"/>
  <Override PartName="/ppt/notesSlides/notesSlide5.xml" ContentType="application/vnd.openxmlformats-officedocument.presentationml.notesSlide+xml"/>
  <Override PartName="/ppt/tags/tag1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7.xml" ContentType="application/vnd.openxmlformats-officedocument.presentationml.tags+xml"/>
  <Override PartName="/ppt/activeX/activeX3.xml" ContentType="application/vnd.ms-office.activeX+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87" r:id="rId1"/>
    <p:sldMasterId id="2147485302" r:id="rId2"/>
  </p:sldMasterIdLst>
  <p:notesMasterIdLst>
    <p:notesMasterId r:id="rId15"/>
  </p:notesMasterIdLst>
  <p:handoutMasterIdLst>
    <p:handoutMasterId r:id="rId16"/>
  </p:handoutMasterIdLst>
  <p:sldIdLst>
    <p:sldId id="430" r:id="rId3"/>
    <p:sldId id="527" r:id="rId4"/>
    <p:sldId id="496" r:id="rId5"/>
    <p:sldId id="514" r:id="rId6"/>
    <p:sldId id="515" r:id="rId7"/>
    <p:sldId id="528" r:id="rId8"/>
    <p:sldId id="504" r:id="rId9"/>
    <p:sldId id="513" r:id="rId10"/>
    <p:sldId id="505" r:id="rId11"/>
    <p:sldId id="506" r:id="rId12"/>
    <p:sldId id="507" r:id="rId13"/>
    <p:sldId id="508" r:id="rId14"/>
  </p:sldIdLst>
  <p:sldSz cx="9144000" cy="6858000" type="screen4x3"/>
  <p:notesSz cx="6858000" cy="9296400"/>
  <p:embeddedFontLst>
    <p:embeddedFont>
      <p:font typeface="Wingdings 2" panose="05020102010507070707" pitchFamily="18" charset="2"/>
      <p:regular r:id="rId17"/>
    </p:embeddedFont>
  </p:embeddedFontLst>
  <p:custDataLst>
    <p:tags r:id="rId18"/>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352" userDrawn="1">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BEDAF0"/>
    <a:srgbClr val="FFFFFF"/>
    <a:srgbClr val="000066"/>
    <a:srgbClr val="CC0099"/>
    <a:srgbClr val="33CC33"/>
    <a:srgbClr val="009900"/>
    <a:srgbClr val="01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57" autoAdjust="0"/>
  </p:normalViewPr>
  <p:slideViewPr>
    <p:cSldViewPr snapToGrid="0" showGuides="1">
      <p:cViewPr>
        <p:scale>
          <a:sx n="85" d="100"/>
          <a:sy n="85" d="100"/>
        </p:scale>
        <p:origin x="618" y="156"/>
      </p:cViewPr>
      <p:guideLst>
        <p:guide orient="horz" pos="497"/>
        <p:guide orient="horz" pos="3876"/>
        <p:guide pos="5352"/>
        <p:guide pos="227"/>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ACA64B33-4E02-41CC-BC4A-30AC1A1B6AAA}"/>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65C9B4D3-7560-4C69-B01B-224090CE6182}" type="slidenum">
              <a:rPr lang="en-GB" altLang="en-US"/>
              <a:pPr/>
              <a:t>‹#›</a:t>
            </a:fld>
            <a:endParaRPr lang="en-GB" altLang="en-US"/>
          </a:p>
        </p:txBody>
      </p:sp>
      <p:sp>
        <p:nvSpPr>
          <p:cNvPr id="5" name="Rectangle 7">
            <a:extLst>
              <a:ext uri="{FF2B5EF4-FFF2-40B4-BE49-F238E27FC236}">
                <a16:creationId xmlns:a16="http://schemas.microsoft.com/office/drawing/2014/main" id="{D179F645-F862-4D94-98BD-D3DA03CF49E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276888A8-9CE6-4B4F-8186-524FA430066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6965225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4">
            <a:extLst>
              <a:ext uri="{FF2B5EF4-FFF2-40B4-BE49-F238E27FC236}">
                <a16:creationId xmlns:a16="http://schemas.microsoft.com/office/drawing/2014/main" id="{68FD9318-7352-40E0-9584-14721021CFD6}"/>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97CEC2A4-424F-477A-8E78-12268679582F}"/>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56F64352-D8C3-46A2-9F87-BF12A1665F6D}"/>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9DF8707D-53D6-4CE2-B355-211C656923A4}" type="slidenum">
              <a:rPr lang="en-US" altLang="en-US"/>
              <a:pPr/>
              <a:t>‹#›</a:t>
            </a:fld>
            <a:endParaRPr lang="en-US" altLang="en-US"/>
          </a:p>
        </p:txBody>
      </p:sp>
      <p:sp>
        <p:nvSpPr>
          <p:cNvPr id="7" name="Rectangle 7">
            <a:extLst>
              <a:ext uri="{FF2B5EF4-FFF2-40B4-BE49-F238E27FC236}">
                <a16:creationId xmlns:a16="http://schemas.microsoft.com/office/drawing/2014/main" id="{42473370-0F68-4D4B-8AAA-29C8CC3F5AB7}"/>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9B31FD33-6F09-4613-A451-2CEE9CF79BA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63912852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73F71F56-4CDE-4D64-AE6A-9577E8CE8393}"/>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5F2805DF-16FA-4E57-B26D-A9B3FE4634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3527E87-6E1E-4661-B45B-60BE7DC843CD}"/>
              </a:ext>
            </a:extLst>
          </p:cNvPr>
          <p:cNvSpPr>
            <a:spLocks noGrp="1"/>
          </p:cNvSpPr>
          <p:nvPr>
            <p:ph type="sldNum" sz="quarter" idx="10"/>
          </p:nvPr>
        </p:nvSpPr>
        <p:spPr/>
        <p:txBody>
          <a:bodyPr/>
          <a:lstStyle/>
          <a:p>
            <a:fld id="{9DF8707D-53D6-4CE2-B355-211C656923A4}"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C17604BF-AD35-4D88-BA8D-7378EC57E0F1}"/>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7872AD28-B8C4-423F-AE38-DE01E37D30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6C1EE1B-FF37-4C46-AD14-2B5CD447EF61}"/>
              </a:ext>
            </a:extLst>
          </p:cNvPr>
          <p:cNvSpPr>
            <a:spLocks noGrp="1"/>
          </p:cNvSpPr>
          <p:nvPr>
            <p:ph type="sldNum" sz="quarter" idx="10"/>
          </p:nvPr>
        </p:nvSpPr>
        <p:spPr/>
        <p:txBody>
          <a:bodyPr/>
          <a:lstStyle/>
          <a:p>
            <a:fld id="{9DF8707D-53D6-4CE2-B355-211C656923A4}"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1F5D793F-B8C1-4C18-A73A-8059FD9CCCDF}"/>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3EE9417B-B150-486A-A31E-FC9419269D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rPr>
              <a:t>Jelle</a:t>
            </a:r>
            <a:r>
              <a:rPr lang="en-GB" altLang="en-US" dirty="0">
                <a:latin typeface="Arial" panose="020B0604020202020204" pitchFamily="34" charset="0"/>
              </a:rPr>
              <a:t> </a:t>
            </a:r>
            <a:r>
              <a:rPr lang="en-GB" altLang="en-US" dirty="0" err="1">
                <a:latin typeface="Arial" panose="020B0604020202020204" pitchFamily="34" charset="0"/>
              </a:rPr>
              <a:t>Weidema</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DE64F44-9EE1-4FD4-8754-75237C8AD50C}"/>
              </a:ext>
            </a:extLst>
          </p:cNvPr>
          <p:cNvSpPr>
            <a:spLocks noGrp="1"/>
          </p:cNvSpPr>
          <p:nvPr>
            <p:ph type="sldNum" sz="quarter" idx="10"/>
          </p:nvPr>
        </p:nvSpPr>
        <p:spPr/>
        <p:txBody>
          <a:bodyPr/>
          <a:lstStyle/>
          <a:p>
            <a:fld id="{9DF8707D-53D6-4CE2-B355-211C656923A4}"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237DAE03-11D8-46AE-B868-DC0A83BDBE54}"/>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D88FD103-5A68-4C1D-8A67-FC7FCF7500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Question 2 aims to get students to think laterally and work out that acceleration due to gravity (10 m/s</a:t>
            </a:r>
            <a:r>
              <a:rPr lang="en-GB" altLang="en-US" baseline="30000" dirty="0">
                <a:latin typeface="Arial" panose="020B0604020202020204" pitchFamily="34" charset="0"/>
              </a:rPr>
              <a:t>2</a:t>
            </a:r>
            <a:r>
              <a:rPr lang="en-GB" altLang="en-US" dirty="0">
                <a:latin typeface="Arial" panose="020B0604020202020204" pitchFamily="34" charset="0"/>
              </a:rPr>
              <a:t>) is needed to complete the calculation. For more information about acceleration due to gravity, please refer to the </a:t>
            </a:r>
            <a:r>
              <a:rPr lang="en-GB" altLang="en-US" b="0" i="1" dirty="0">
                <a:latin typeface="Arial" panose="020B0604020202020204" pitchFamily="34" charset="0"/>
              </a:rPr>
              <a:t>Acceleration</a:t>
            </a:r>
            <a:r>
              <a:rPr lang="en-GB" altLang="en-US" dirty="0">
                <a:latin typeface="Arial" panose="020B0604020202020204" pitchFamily="34" charset="0"/>
              </a:rPr>
              <a:t> and </a:t>
            </a:r>
            <a:r>
              <a:rPr lang="en-GB" altLang="en-US" b="0" i="1" dirty="0">
                <a:latin typeface="Arial" panose="020B0604020202020204" pitchFamily="34" charset="0"/>
              </a:rPr>
              <a:t>Gravity</a:t>
            </a:r>
            <a:r>
              <a:rPr lang="en-GB" altLang="en-US" i="1" dirty="0">
                <a:latin typeface="Arial" panose="020B0604020202020204" pitchFamily="34" charset="0"/>
              </a:rPr>
              <a:t> </a:t>
            </a:r>
            <a:r>
              <a:rPr lang="en-GB" altLang="en-US" dirty="0">
                <a:latin typeface="Arial" panose="020B0604020202020204" pitchFamily="34" charset="0"/>
              </a:rPr>
              <a:t>presentations.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Newton’s Second Law of Motion</a:t>
            </a:r>
            <a:r>
              <a:rPr lang="en-GB" altLang="en-US" dirty="0">
                <a:latin typeface="Arial" panose="020B0604020202020204" pitchFamily="34" charset="0"/>
              </a:rPr>
              <a:t>.</a:t>
            </a:r>
          </a:p>
          <a:p>
            <a:pPr marL="0" marR="0" lvl="0" indent="0" algn="l" defTabSz="914400" rtl="0" eaLnBrk="0" fontAlgn="base" latinLnBrk="0" hangingPunct="0">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604BD61C-C290-46B6-AB73-821C48C82D1E}"/>
              </a:ext>
            </a:extLst>
          </p:cNvPr>
          <p:cNvSpPr>
            <a:spLocks noGrp="1"/>
          </p:cNvSpPr>
          <p:nvPr>
            <p:ph type="sldNum" sz="quarter" idx="10"/>
          </p:nvPr>
        </p:nvSpPr>
        <p:spPr/>
        <p:txBody>
          <a:bodyPr/>
          <a:lstStyle/>
          <a:p>
            <a:fld id="{9DF8707D-53D6-4CE2-B355-211C656923A4}" type="slidenum">
              <a:rPr lang="en-US" altLang="en-US" smtClean="0"/>
              <a:pPr/>
              <a:t>12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E7210B1F-849D-46FE-A989-81CB2E6F8EC1}"/>
              </a:ext>
            </a:extLst>
          </p:cNvPr>
          <p:cNvSpPr>
            <a:spLocks noGrp="1"/>
          </p:cNvSpPr>
          <p:nvPr>
            <p:ph type="sldNum" sz="quarter" idx="10"/>
          </p:nvPr>
        </p:nvSpPr>
        <p:spPr/>
        <p:txBody>
          <a:bodyPr/>
          <a:lstStyle/>
          <a:p>
            <a:fld id="{9DF8707D-53D6-4CE2-B355-211C656923A4}" type="slidenum">
              <a:rPr lang="en-US" altLang="en-US" smtClean="0"/>
              <a:pPr/>
              <a:t>2</a:t>
            </a:fld>
            <a:endParaRPr lang="en-US" altLang="en-US"/>
          </a:p>
        </p:txBody>
      </p:sp>
    </p:spTree>
    <p:extLst>
      <p:ext uri="{BB962C8B-B14F-4D97-AF65-F5344CB8AC3E}">
        <p14:creationId xmlns:p14="http://schemas.microsoft.com/office/powerpoint/2010/main" val="194029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4D867EDD-DFEE-48AD-812E-4853FA3735E0}"/>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59A4B07A-D12D-4C31-9BFA-524C98C751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Newton’s first law of motion and acceleration, please refer to the </a:t>
            </a:r>
            <a:r>
              <a:rPr lang="en-GB" altLang="en-US" i="1" dirty="0">
                <a:latin typeface="Arial" panose="020B0604020202020204" pitchFamily="34" charset="0"/>
              </a:rPr>
              <a:t>Newton’s First Law of Motion</a:t>
            </a:r>
            <a:r>
              <a:rPr lang="en-GB" altLang="en-US" dirty="0">
                <a:latin typeface="Arial" panose="020B0604020202020204" pitchFamily="34" charset="0"/>
              </a:rPr>
              <a:t> and </a:t>
            </a:r>
            <a:r>
              <a:rPr lang="en-GB" altLang="en-US" b="0" i="1" dirty="0">
                <a:latin typeface="Arial" panose="020B0604020202020204" pitchFamily="34" charset="0"/>
              </a:rPr>
              <a:t>Acceleration</a:t>
            </a:r>
            <a:r>
              <a:rPr lang="en-GB" altLang="en-US" i="1" dirty="0">
                <a:latin typeface="Arial" panose="020B0604020202020204" pitchFamily="34" charset="0"/>
              </a:rPr>
              <a:t> </a:t>
            </a:r>
            <a:r>
              <a:rPr lang="en-GB" altLang="en-US" dirty="0">
                <a:latin typeface="Arial" panose="020B0604020202020204" pitchFamily="34" charset="0"/>
              </a:rPr>
              <a:t>presentations respectively.</a:t>
            </a:r>
          </a:p>
        </p:txBody>
      </p:sp>
      <p:sp>
        <p:nvSpPr>
          <p:cNvPr id="2" name="Slide Number Placeholder 1">
            <a:extLst>
              <a:ext uri="{FF2B5EF4-FFF2-40B4-BE49-F238E27FC236}">
                <a16:creationId xmlns:a16="http://schemas.microsoft.com/office/drawing/2014/main" id="{53085459-D443-4FB6-8262-B30B2232CDB8}"/>
              </a:ext>
            </a:extLst>
          </p:cNvPr>
          <p:cNvSpPr>
            <a:spLocks noGrp="1"/>
          </p:cNvSpPr>
          <p:nvPr>
            <p:ph type="sldNum" sz="quarter" idx="10"/>
          </p:nvPr>
        </p:nvSpPr>
        <p:spPr/>
        <p:txBody>
          <a:bodyPr/>
          <a:lstStyle/>
          <a:p>
            <a:fld id="{9DF8707D-53D6-4CE2-B355-211C656923A4}"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9986ED3E-9E37-4739-AB27-A45C741CB81A}"/>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2E8ABBEA-30C6-45FB-8C6D-C839CADF21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to determine relationships, including quantitative relationships, between independent and dependent variables.</a:t>
            </a:r>
            <a:endParaRPr lang="en-GB" dirty="0">
              <a:effectLst/>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dirty="0">
              <a:effectLst/>
            </a:endParaRPr>
          </a:p>
        </p:txBody>
      </p:sp>
      <p:sp>
        <p:nvSpPr>
          <p:cNvPr id="2" name="Slide Number Placeholder 1">
            <a:extLst>
              <a:ext uri="{FF2B5EF4-FFF2-40B4-BE49-F238E27FC236}">
                <a16:creationId xmlns:a16="http://schemas.microsoft.com/office/drawing/2014/main" id="{E6C58609-FE88-43A8-BCD7-696B7100A088}"/>
              </a:ext>
            </a:extLst>
          </p:cNvPr>
          <p:cNvSpPr>
            <a:spLocks noGrp="1"/>
          </p:cNvSpPr>
          <p:nvPr>
            <p:ph type="sldNum" sz="quarter" idx="10"/>
          </p:nvPr>
        </p:nvSpPr>
        <p:spPr/>
        <p:txBody>
          <a:bodyPr/>
          <a:lstStyle/>
          <a:p>
            <a:fld id="{9DF8707D-53D6-4CE2-B355-211C656923A4}"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AD4482D7-7E7A-4305-8743-532CECD618ED}"/>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FC5709AD-A13A-44C5-91BA-F24244BC35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to determine relationships, including quantitative relationships, between independent and dependent variables.</a:t>
            </a:r>
            <a:endParaRPr lang="en-GB" dirty="0">
              <a:effectLst/>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dirty="0">
              <a:effectLst/>
            </a:endParaRPr>
          </a:p>
        </p:txBody>
      </p:sp>
      <p:sp>
        <p:nvSpPr>
          <p:cNvPr id="2" name="Slide Number Placeholder 1">
            <a:extLst>
              <a:ext uri="{FF2B5EF4-FFF2-40B4-BE49-F238E27FC236}">
                <a16:creationId xmlns:a16="http://schemas.microsoft.com/office/drawing/2014/main" id="{53EFB7E0-FA91-4E40-A461-9AA1E4E97F3C}"/>
              </a:ext>
            </a:extLst>
          </p:cNvPr>
          <p:cNvSpPr>
            <a:spLocks noGrp="1"/>
          </p:cNvSpPr>
          <p:nvPr>
            <p:ph type="sldNum" sz="quarter" idx="10"/>
          </p:nvPr>
        </p:nvSpPr>
        <p:spPr/>
        <p:txBody>
          <a:bodyPr/>
          <a:lstStyle/>
          <a:p>
            <a:fld id="{9DF8707D-53D6-4CE2-B355-211C656923A4}"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4D867EDD-DFEE-48AD-812E-4853FA3735E0}"/>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59A4B07A-D12D-4C31-9BFA-524C98C751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848165C1-8D91-4E82-92EF-38F1953C78A2}"/>
              </a:ext>
            </a:extLst>
          </p:cNvPr>
          <p:cNvSpPr>
            <a:spLocks noGrp="1"/>
          </p:cNvSpPr>
          <p:nvPr>
            <p:ph type="sldNum" sz="quarter" idx="10"/>
          </p:nvPr>
        </p:nvSpPr>
        <p:spPr/>
        <p:txBody>
          <a:bodyPr/>
          <a:lstStyle/>
          <a:p>
            <a:fld id="{9DF8707D-53D6-4CE2-B355-211C656923A4}" type="slidenum">
              <a:rPr lang="en-US" altLang="en-US" smtClean="0"/>
              <a:pPr/>
              <a:t>6</a:t>
            </a:fld>
            <a:endParaRPr lang="en-US" altLang="en-US"/>
          </a:p>
        </p:txBody>
      </p:sp>
    </p:spTree>
    <p:extLst>
      <p:ext uri="{BB962C8B-B14F-4D97-AF65-F5344CB8AC3E}">
        <p14:creationId xmlns:p14="http://schemas.microsoft.com/office/powerpoint/2010/main" val="1348627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5F90FB2B-FBDD-4E70-9E1F-0B6878579F4E}"/>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9551FDA5-CBC8-4BD3-AE0C-7242653735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460128DB-97E6-4DE6-A450-B4D2DB786930}"/>
              </a:ext>
            </a:extLst>
          </p:cNvPr>
          <p:cNvSpPr>
            <a:spLocks noGrp="1"/>
          </p:cNvSpPr>
          <p:nvPr>
            <p:ph type="sldNum" sz="quarter" idx="10"/>
          </p:nvPr>
        </p:nvSpPr>
        <p:spPr/>
        <p:txBody>
          <a:bodyPr/>
          <a:lstStyle/>
          <a:p>
            <a:fld id="{9DF8707D-53D6-4CE2-B355-211C656923A4}"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994B17F7-E5C7-4C5D-B5C5-11C8BD270989}"/>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207A222D-5922-4FD2-9F6A-BAE925569A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66D3AC3-2CFF-43EA-8203-802B7E43D02A}"/>
              </a:ext>
            </a:extLst>
          </p:cNvPr>
          <p:cNvSpPr>
            <a:spLocks noGrp="1"/>
          </p:cNvSpPr>
          <p:nvPr>
            <p:ph type="sldNum" sz="quarter" idx="10"/>
          </p:nvPr>
        </p:nvSpPr>
        <p:spPr/>
        <p:txBody>
          <a:bodyPr/>
          <a:lstStyle/>
          <a:p>
            <a:fld id="{9DF8707D-53D6-4CE2-B355-211C656923A4}"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5735D7E6-9605-4496-8C3B-1BDF0B91B31D}"/>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174FD97D-587F-4FF1-8A28-D9D064000E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GB" altLang="en-US" dirty="0">
                <a:latin typeface="Arial" panose="020B0604020202020204" pitchFamily="34" charset="0"/>
                <a:cs typeface="Arial" panose="020B0604020202020204" pitchFamily="34" charset="0"/>
              </a:rPr>
              <a:t>© </a:t>
            </a:r>
            <a:r>
              <a:rPr lang="en-GB" altLang="en-US" dirty="0">
                <a:latin typeface="Arial" panose="020B0604020202020204" pitchFamily="34" charset="0"/>
              </a:rPr>
              <a:t>Piotr </a:t>
            </a:r>
            <a:r>
              <a:rPr lang="en-GB" altLang="en-US" dirty="0" err="1">
                <a:latin typeface="Arial" panose="020B0604020202020204" pitchFamily="34" charset="0"/>
              </a:rPr>
              <a:t>Gilko</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81BD57C-5758-4D2E-9878-1E23495AA984}"/>
              </a:ext>
            </a:extLst>
          </p:cNvPr>
          <p:cNvSpPr>
            <a:spLocks noGrp="1"/>
          </p:cNvSpPr>
          <p:nvPr>
            <p:ph type="sldNum" sz="quarter" idx="10"/>
          </p:nvPr>
        </p:nvSpPr>
        <p:spPr/>
        <p:txBody>
          <a:bodyPr/>
          <a:lstStyle/>
          <a:p>
            <a:fld id="{9DF8707D-53D6-4CE2-B355-211C656923A4}"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4100965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90835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67666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95011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68376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411645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9426047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36713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701481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522458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21250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30604808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501104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3611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2472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818445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025868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281418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40182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2356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686606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79171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16094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566363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459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38461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437448480"/>
      </p:ext>
    </p:extLst>
  </p:cSld>
  <p:clrMap bg1="lt1" tx1="dk1" bg2="lt2" tx2="dk2" accent1="accent1" accent2="accent2" accent3="accent3" accent4="accent4" accent5="accent5" accent6="accent6" hlink="hlink" folHlink="folHlink"/>
  <p:sldLayoutIdLst>
    <p:sldLayoutId id="2147485288" r:id="rId1"/>
    <p:sldLayoutId id="2147485289" r:id="rId2"/>
    <p:sldLayoutId id="2147485290" r:id="rId3"/>
    <p:sldLayoutId id="2147485291" r:id="rId4"/>
    <p:sldLayoutId id="2147485292" r:id="rId5"/>
    <p:sldLayoutId id="2147485293" r:id="rId6"/>
    <p:sldLayoutId id="2147485294" r:id="rId7"/>
    <p:sldLayoutId id="2147485295" r:id="rId8"/>
    <p:sldLayoutId id="2147485296" r:id="rId9"/>
    <p:sldLayoutId id="2147485297" r:id="rId10"/>
    <p:sldLayoutId id="2147485298" r:id="rId11"/>
    <p:sldLayoutId id="2147485299" r:id="rId12"/>
    <p:sldLayoutId id="2147485300" r:id="rId13"/>
    <p:sldLayoutId id="214748530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4"/>
    </p:custDataLst>
    <p:extLst>
      <p:ext uri="{BB962C8B-B14F-4D97-AF65-F5344CB8AC3E}">
        <p14:creationId xmlns:p14="http://schemas.microsoft.com/office/powerpoint/2010/main" val="4065275666"/>
      </p:ext>
    </p:extLst>
  </p:cSld>
  <p:clrMap bg1="lt1" tx1="dk1" bg2="lt2" tx2="dk2" accent1="accent1" accent2="accent2" accent3="accent3" accent4="accent4" accent5="accent5" accent6="accent6" hlink="hlink" folHlink="folHlink"/>
  <p:sldLayoutIdLst>
    <p:sldLayoutId id="2147485303" r:id="rId1"/>
    <p:sldLayoutId id="2147485304" r:id="rId2"/>
    <p:sldLayoutId id="2147485305" r:id="rId3"/>
    <p:sldLayoutId id="2147485306" r:id="rId4"/>
    <p:sldLayoutId id="2147485307" r:id="rId5"/>
    <p:sldLayoutId id="2147485308" r:id="rId6"/>
    <p:sldLayoutId id="2147485309" r:id="rId7"/>
    <p:sldLayoutId id="2147485310" r:id="rId8"/>
    <p:sldLayoutId id="2147485311" r:id="rId9"/>
    <p:sldLayoutId id="2147485312" r:id="rId10"/>
    <p:sldLayoutId id="2147485313" r:id="rId11"/>
    <p:sldLayoutId id="214748531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control" Target="../activeX/activeX3.xml"/><Relationship Id="rId7" Type="http://schemas.openxmlformats.org/officeDocument/2006/relationships/image" Target="../media/image8.png"/><Relationship Id="rId2" Type="http://schemas.openxmlformats.org/officeDocument/2006/relationships/tags" Target="../tags/tag17.xml"/><Relationship Id="rId1" Type="http://schemas.openxmlformats.org/officeDocument/2006/relationships/vmlDrawing" Target="../drawings/vmlDrawing3.vml"/><Relationship Id="rId6" Type="http://schemas.openxmlformats.org/officeDocument/2006/relationships/image" Target="../media/image11.png"/><Relationship Id="rId11" Type="http://schemas.openxmlformats.org/officeDocument/2006/relationships/image" Target="../media/image10.wmf"/><Relationship Id="rId5" Type="http://schemas.openxmlformats.org/officeDocument/2006/relationships/notesSlide" Target="../notesSlides/notesSlide12.xml"/><Relationship Id="rId10" Type="http://schemas.openxmlformats.org/officeDocument/2006/relationships/image" Target="../media/image14.jpg"/><Relationship Id="rId4" Type="http://schemas.openxmlformats.org/officeDocument/2006/relationships/slideLayout" Target="../slideLayouts/slideLayout20.xml"/><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1.xml"/><Relationship Id="rId7" Type="http://schemas.openxmlformats.org/officeDocument/2006/relationships/image" Target="../media/image11.png"/><Relationship Id="rId2" Type="http://schemas.openxmlformats.org/officeDocument/2006/relationships/tags" Target="../tags/tag14.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0.wmf"/><Relationship Id="rId5" Type="http://schemas.openxmlformats.org/officeDocument/2006/relationships/notesSlide" Target="../notesSlides/notesSlide4.xml"/><Relationship Id="rId10" Type="http://schemas.openxmlformats.org/officeDocument/2006/relationships/image" Target="../media/image14.jpg"/><Relationship Id="rId4" Type="http://schemas.openxmlformats.org/officeDocument/2006/relationships/slideLayout" Target="../slideLayouts/slideLayout7.xml"/><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2.xml"/><Relationship Id="rId7" Type="http://schemas.openxmlformats.org/officeDocument/2006/relationships/image" Target="../media/image11.png"/><Relationship Id="rId2" Type="http://schemas.openxmlformats.org/officeDocument/2006/relationships/tags" Target="../tags/tag15.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0.wmf"/><Relationship Id="rId5" Type="http://schemas.openxmlformats.org/officeDocument/2006/relationships/notesSlide" Target="../notesSlides/notesSlide5.xml"/><Relationship Id="rId10" Type="http://schemas.openxmlformats.org/officeDocument/2006/relationships/image" Target="../media/image14.jpg"/><Relationship Id="rId4" Type="http://schemas.openxmlformats.org/officeDocument/2006/relationships/slideLayout" Target="../slideLayouts/slideLayout7.xm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16.xml"/><Relationship Id="rId5" Type="http://schemas.openxmlformats.org/officeDocument/2006/relationships/image" Target="../media/image13.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a:extLst>
              <a:ext uri="{FF2B5EF4-FFF2-40B4-BE49-F238E27FC236}">
                <a16:creationId xmlns:a16="http://schemas.microsoft.com/office/drawing/2014/main" id="{FD192E2C-9514-4C52-B0DE-AD3FF1EA8DC1}"/>
              </a:ext>
            </a:extLst>
          </p:cNvPr>
          <p:cNvSpPr>
            <a:spLocks noGrp="1"/>
          </p:cNvSpPr>
          <p:nvPr>
            <p:ph type="title"/>
          </p:nvPr>
        </p:nvSpPr>
        <p:spPr>
          <a:xfrm>
            <a:off x="3222702" y="1187865"/>
            <a:ext cx="4973443" cy="3085032"/>
          </a:xfrm>
        </p:spPr>
        <p:txBody>
          <a:bodyPr/>
          <a:lstStyle/>
          <a:p>
            <a:r>
              <a:rPr lang="en-GB" altLang="en-US" dirty="0"/>
              <a:t>Newton’s </a:t>
            </a:r>
            <a:br>
              <a:rPr lang="en-GB" altLang="en-US" dirty="0"/>
            </a:br>
            <a:r>
              <a:rPr lang="en-GB" altLang="en-US" dirty="0"/>
              <a:t>Second Law </a:t>
            </a:r>
            <a:br>
              <a:rPr lang="en-GB" altLang="en-US" dirty="0"/>
            </a:br>
            <a:r>
              <a:rPr lang="en-GB" altLang="en-US" dirty="0"/>
              <a:t>of Motion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D9F19DBA-4849-461B-BD4A-D636CB8648BE}"/>
              </a:ext>
            </a:extLst>
          </p:cNvPr>
          <p:cNvSpPr>
            <a:spLocks noGrp="1" noChangeArrowheads="1"/>
          </p:cNvSpPr>
          <p:nvPr>
            <p:ph type="title"/>
          </p:nvPr>
        </p:nvSpPr>
        <p:spPr/>
        <p:txBody>
          <a:bodyPr/>
          <a:lstStyle/>
          <a:p>
            <a:r>
              <a:rPr lang="en-GB" altLang="en-US"/>
              <a:t>Using a formula triangle</a:t>
            </a:r>
          </a:p>
        </p:txBody>
      </p:sp>
      <p:sp>
        <p:nvSpPr>
          <p:cNvPr id="27651" name="Text Box 3">
            <a:extLst>
              <a:ext uri="{FF2B5EF4-FFF2-40B4-BE49-F238E27FC236}">
                <a16:creationId xmlns:a16="http://schemas.microsoft.com/office/drawing/2014/main" id="{39AEEFFC-6690-4616-BD3E-ADF3837169DF}"/>
              </a:ext>
            </a:extLst>
          </p:cNvPr>
          <p:cNvSpPr txBox="1">
            <a:spLocks noChangeArrowheads="1"/>
          </p:cNvSpPr>
          <p:nvPr/>
        </p:nvSpPr>
        <p:spPr bwMode="auto">
          <a:xfrm>
            <a:off x="354013" y="773113"/>
            <a:ext cx="81899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A formula triangle helps you to rearrange a formula. </a:t>
            </a:r>
            <a:br>
              <a:rPr lang="en-GB" altLang="en-US">
                <a:solidFill>
                  <a:srgbClr val="010066"/>
                </a:solidFill>
              </a:rPr>
            </a:br>
            <a:r>
              <a:rPr lang="en-GB" altLang="en-US">
                <a:solidFill>
                  <a:srgbClr val="010066"/>
                </a:solidFill>
              </a:rPr>
              <a:t>The formula triangle for</a:t>
            </a:r>
            <a:r>
              <a:rPr lang="en-GB" altLang="en-US">
                <a:solidFill>
                  <a:srgbClr val="286DA6"/>
                </a:solidFill>
              </a:rPr>
              <a:t> </a:t>
            </a:r>
            <a:r>
              <a:rPr lang="en-GB" altLang="en-US" b="1">
                <a:solidFill>
                  <a:srgbClr val="286DA6"/>
                </a:solidFill>
              </a:rPr>
              <a:t>force (F)</a:t>
            </a:r>
            <a:r>
              <a:rPr lang="en-GB" altLang="en-US">
                <a:solidFill>
                  <a:srgbClr val="010066"/>
                </a:solidFill>
              </a:rPr>
              <a:t>, </a:t>
            </a:r>
            <a:r>
              <a:rPr lang="en-GB" altLang="en-US" b="1">
                <a:solidFill>
                  <a:srgbClr val="286DA6"/>
                </a:solidFill>
              </a:rPr>
              <a:t>mass (m)</a:t>
            </a:r>
            <a:r>
              <a:rPr lang="en-GB" altLang="en-US">
                <a:solidFill>
                  <a:srgbClr val="010066"/>
                </a:solidFill>
              </a:rPr>
              <a:t> and </a:t>
            </a:r>
            <a:r>
              <a:rPr lang="en-GB" altLang="en-US" b="1">
                <a:solidFill>
                  <a:srgbClr val="286DA6"/>
                </a:solidFill>
              </a:rPr>
              <a:t>acceleration (a)</a:t>
            </a:r>
            <a:r>
              <a:rPr lang="en-GB" altLang="en-US">
                <a:solidFill>
                  <a:srgbClr val="010066"/>
                </a:solidFill>
              </a:rPr>
              <a:t> is shown below. </a:t>
            </a:r>
          </a:p>
        </p:txBody>
      </p:sp>
      <p:pic>
        <p:nvPicPr>
          <p:cNvPr id="27652" name="Picture 5" descr="formula_triangle_afm">
            <a:extLst>
              <a:ext uri="{FF2B5EF4-FFF2-40B4-BE49-F238E27FC236}">
                <a16:creationId xmlns:a16="http://schemas.microsoft.com/office/drawing/2014/main" id="{DE923117-8B66-43FD-9C85-37699D5486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3950" y="2905125"/>
            <a:ext cx="3306763"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 Box 6">
            <a:extLst>
              <a:ext uri="{FF2B5EF4-FFF2-40B4-BE49-F238E27FC236}">
                <a16:creationId xmlns:a16="http://schemas.microsoft.com/office/drawing/2014/main" id="{CE6BC691-5AE9-4243-8F85-D31FF348299E}"/>
              </a:ext>
            </a:extLst>
          </p:cNvPr>
          <p:cNvSpPr txBox="1">
            <a:spLocks noChangeArrowheads="1"/>
          </p:cNvSpPr>
          <p:nvPr/>
        </p:nvSpPr>
        <p:spPr bwMode="auto">
          <a:xfrm>
            <a:off x="5035550" y="3821113"/>
            <a:ext cx="48418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6000" b="1">
                <a:solidFill>
                  <a:srgbClr val="286DA6"/>
                </a:solidFill>
                <a:sym typeface="Symbol" panose="05050102010706020507" pitchFamily="18" charset="2"/>
              </a:rPr>
              <a:t></a:t>
            </a:r>
          </a:p>
        </p:txBody>
      </p:sp>
      <p:sp>
        <p:nvSpPr>
          <p:cNvPr id="27654" name="Text Box 7">
            <a:extLst>
              <a:ext uri="{FF2B5EF4-FFF2-40B4-BE49-F238E27FC236}">
                <a16:creationId xmlns:a16="http://schemas.microsoft.com/office/drawing/2014/main" id="{1FE413DC-FE21-44FC-8455-9A674B10228A}"/>
              </a:ext>
            </a:extLst>
          </p:cNvPr>
          <p:cNvSpPr txBox="1">
            <a:spLocks noChangeArrowheads="1"/>
          </p:cNvSpPr>
          <p:nvPr/>
        </p:nvSpPr>
        <p:spPr bwMode="auto">
          <a:xfrm>
            <a:off x="2489200" y="3821113"/>
            <a:ext cx="6858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6000" b="1">
                <a:solidFill>
                  <a:srgbClr val="286DA6"/>
                </a:solidFill>
                <a:sym typeface="Symbol" panose="05050102010706020507" pitchFamily="18" charset="2"/>
              </a:rPr>
              <a:t></a:t>
            </a:r>
          </a:p>
        </p:txBody>
      </p:sp>
      <p:sp>
        <p:nvSpPr>
          <p:cNvPr id="27655" name="Text Box 8">
            <a:extLst>
              <a:ext uri="{FF2B5EF4-FFF2-40B4-BE49-F238E27FC236}">
                <a16:creationId xmlns:a16="http://schemas.microsoft.com/office/drawing/2014/main" id="{0B1B16E1-8D47-4FC8-BEC0-C0F9FC547E0B}"/>
              </a:ext>
            </a:extLst>
          </p:cNvPr>
          <p:cNvSpPr txBox="1">
            <a:spLocks noChangeArrowheads="1"/>
          </p:cNvSpPr>
          <p:nvPr/>
        </p:nvSpPr>
        <p:spPr bwMode="auto">
          <a:xfrm>
            <a:off x="3779838" y="5654675"/>
            <a:ext cx="5238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4400" b="1">
                <a:solidFill>
                  <a:srgbClr val="286DA6"/>
                </a:solidFill>
                <a:sym typeface="Symbol" panose="05050102010706020507" pitchFamily="18" charset="2"/>
              </a:rPr>
              <a:t>×</a:t>
            </a:r>
          </a:p>
        </p:txBody>
      </p:sp>
      <p:sp>
        <p:nvSpPr>
          <p:cNvPr id="225289" name="Text Box 9">
            <a:extLst>
              <a:ext uri="{FF2B5EF4-FFF2-40B4-BE49-F238E27FC236}">
                <a16:creationId xmlns:a16="http://schemas.microsoft.com/office/drawing/2014/main" id="{9FDB47AC-EC79-48EE-BE29-861C28DEFA29}"/>
              </a:ext>
            </a:extLst>
          </p:cNvPr>
          <p:cNvSpPr txBox="1">
            <a:spLocks noChangeArrowheads="1"/>
          </p:cNvSpPr>
          <p:nvPr/>
        </p:nvSpPr>
        <p:spPr bwMode="auto">
          <a:xfrm>
            <a:off x="354013" y="2060575"/>
            <a:ext cx="8353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Cover the quantity that you are trying to work out to find </a:t>
            </a:r>
            <a:br>
              <a:rPr lang="en-GB" altLang="en-US"/>
            </a:br>
            <a:r>
              <a:rPr lang="en-GB" altLang="en-US"/>
              <a:t>the rearranged formula needed for the calculation.</a:t>
            </a:r>
          </a:p>
        </p:txBody>
      </p:sp>
      <p:sp>
        <p:nvSpPr>
          <p:cNvPr id="225290" name="Text Box 10">
            <a:extLst>
              <a:ext uri="{FF2B5EF4-FFF2-40B4-BE49-F238E27FC236}">
                <a16:creationId xmlns:a16="http://schemas.microsoft.com/office/drawing/2014/main" id="{CF9B89A4-C6C1-4F7D-8119-0CC9330467E4}"/>
              </a:ext>
            </a:extLst>
          </p:cNvPr>
          <p:cNvSpPr txBox="1">
            <a:spLocks noChangeArrowheads="1"/>
          </p:cNvSpPr>
          <p:nvPr/>
        </p:nvSpPr>
        <p:spPr bwMode="auto">
          <a:xfrm>
            <a:off x="431800" y="3006725"/>
            <a:ext cx="28686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So to find acceleration (</a:t>
            </a:r>
            <a:r>
              <a:rPr lang="en-GB" altLang="en-US" b="1"/>
              <a:t>a</a:t>
            </a:r>
            <a:r>
              <a:rPr lang="en-GB" altLang="en-US"/>
              <a:t>), cover up </a:t>
            </a:r>
            <a:r>
              <a:rPr lang="en-GB" altLang="en-US" b="1"/>
              <a:t>a</a:t>
            </a:r>
            <a:r>
              <a:rPr lang="en-GB" altLang="en-US"/>
              <a:t>…</a:t>
            </a:r>
          </a:p>
        </p:txBody>
      </p:sp>
      <p:sp>
        <p:nvSpPr>
          <p:cNvPr id="225291" name="Text Box 11">
            <a:extLst>
              <a:ext uri="{FF2B5EF4-FFF2-40B4-BE49-F238E27FC236}">
                <a16:creationId xmlns:a16="http://schemas.microsoft.com/office/drawing/2014/main" id="{F04952C1-6B7B-4BE0-AE04-4769CF2A2D01}"/>
              </a:ext>
            </a:extLst>
          </p:cNvPr>
          <p:cNvSpPr txBox="1">
            <a:spLocks noChangeArrowheads="1"/>
          </p:cNvSpPr>
          <p:nvPr/>
        </p:nvSpPr>
        <p:spPr bwMode="auto">
          <a:xfrm>
            <a:off x="5678488" y="3244850"/>
            <a:ext cx="2238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…which gives the formula…</a:t>
            </a:r>
          </a:p>
        </p:txBody>
      </p:sp>
      <p:sp>
        <p:nvSpPr>
          <p:cNvPr id="225292" name="Text Box 12">
            <a:extLst>
              <a:ext uri="{FF2B5EF4-FFF2-40B4-BE49-F238E27FC236}">
                <a16:creationId xmlns:a16="http://schemas.microsoft.com/office/drawing/2014/main" id="{103DF4AD-5101-4BA6-A1AA-13B3E87C21DD}"/>
              </a:ext>
            </a:extLst>
          </p:cNvPr>
          <p:cNvSpPr txBox="1">
            <a:spLocks noChangeArrowheads="1"/>
          </p:cNvSpPr>
          <p:nvPr/>
        </p:nvSpPr>
        <p:spPr bwMode="auto">
          <a:xfrm>
            <a:off x="6826250" y="4271963"/>
            <a:ext cx="2387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600" b="1">
                <a:solidFill>
                  <a:srgbClr val="286DA6"/>
                </a:solidFill>
              </a:rPr>
              <a:t>a  =</a:t>
            </a:r>
          </a:p>
        </p:txBody>
      </p:sp>
      <p:pic>
        <p:nvPicPr>
          <p:cNvPr id="225293" name="Picture 13" descr="hand">
            <a:extLst>
              <a:ext uri="{FF2B5EF4-FFF2-40B4-BE49-F238E27FC236}">
                <a16:creationId xmlns:a16="http://schemas.microsoft.com/office/drawing/2014/main" id="{5B82BC76-25EF-449A-AE65-A1C8329676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413205" flipH="1">
            <a:off x="4616450" y="4572000"/>
            <a:ext cx="2659063"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295" name="Text Box 15">
            <a:extLst>
              <a:ext uri="{FF2B5EF4-FFF2-40B4-BE49-F238E27FC236}">
                <a16:creationId xmlns:a16="http://schemas.microsoft.com/office/drawing/2014/main" id="{F5AE1FF4-8332-43CE-B911-25E5EABD85AE}"/>
              </a:ext>
            </a:extLst>
          </p:cNvPr>
          <p:cNvSpPr txBox="1">
            <a:spLocks noChangeArrowheads="1"/>
          </p:cNvSpPr>
          <p:nvPr/>
        </p:nvSpPr>
        <p:spPr bwMode="auto">
          <a:xfrm>
            <a:off x="7735888" y="4032250"/>
            <a:ext cx="8255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600" b="1">
                <a:solidFill>
                  <a:srgbClr val="286DA6"/>
                </a:solidFill>
              </a:rPr>
              <a:t>F</a:t>
            </a:r>
            <a:br>
              <a:rPr lang="en-GB" altLang="en-US" sz="3600" b="1">
                <a:solidFill>
                  <a:srgbClr val="286DA6"/>
                </a:solidFill>
              </a:rPr>
            </a:br>
            <a:r>
              <a:rPr lang="en-GB" altLang="en-US" sz="3600" b="1">
                <a:solidFill>
                  <a:srgbClr val="286DA6"/>
                </a:solidFill>
              </a:rPr>
              <a:t>m</a:t>
            </a:r>
          </a:p>
        </p:txBody>
      </p:sp>
      <p:sp>
        <p:nvSpPr>
          <p:cNvPr id="225296" name="Line 16">
            <a:extLst>
              <a:ext uri="{FF2B5EF4-FFF2-40B4-BE49-F238E27FC236}">
                <a16:creationId xmlns:a16="http://schemas.microsoft.com/office/drawing/2014/main" id="{394A6717-37AC-4CB4-985C-BE5508A6CAE8}"/>
              </a:ext>
            </a:extLst>
          </p:cNvPr>
          <p:cNvSpPr>
            <a:spLocks noChangeShapeType="1"/>
          </p:cNvSpPr>
          <p:nvPr/>
        </p:nvSpPr>
        <p:spPr bwMode="auto">
          <a:xfrm>
            <a:off x="7800975" y="4646613"/>
            <a:ext cx="647700" cy="0"/>
          </a:xfrm>
          <a:prstGeom prst="line">
            <a:avLst/>
          </a:prstGeom>
          <a:noFill/>
          <a:ln w="44450">
            <a:solidFill>
              <a:srgbClr val="286DA6"/>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7" name="Picture 16">
            <a:extLst>
              <a:ext uri="{FF2B5EF4-FFF2-40B4-BE49-F238E27FC236}">
                <a16:creationId xmlns:a16="http://schemas.microsoft.com/office/drawing/2014/main" id="{FC003230-FA82-4604-9E2A-669CFEEA664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28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29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529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291"/>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22529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25296"/>
                                        </p:tgtEl>
                                        <p:attrNameLst>
                                          <p:attrName>style.visibility</p:attrName>
                                        </p:attrNameLst>
                                      </p:cBhvr>
                                      <p:to>
                                        <p:strVal val="visible"/>
                                      </p:to>
                                    </p:set>
                                  </p:childTnLst>
                                </p:cTn>
                              </p:par>
                            </p:childTnLst>
                          </p:cTn>
                        </p:par>
                        <p:par>
                          <p:cTn id="24" fill="hold" nodeType="afterGroup">
                            <p:stCondLst>
                              <p:cond delay="0"/>
                            </p:stCondLst>
                            <p:childTnLst>
                              <p:par>
                                <p:cTn id="25" presetID="1" presetClass="entr" presetSubtype="0" fill="hold" grpId="0" nodeType="afterEffect">
                                  <p:stCondLst>
                                    <p:cond delay="0"/>
                                  </p:stCondLst>
                                  <p:childTnLst>
                                    <p:set>
                                      <p:cBhvr>
                                        <p:cTn id="26" dur="1" fill="hold">
                                          <p:stCondLst>
                                            <p:cond delay="0"/>
                                          </p:stCondLst>
                                        </p:cTn>
                                        <p:tgtEl>
                                          <p:spTgt spid="225295"/>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9" grpId="0"/>
      <p:bldP spid="225290" grpId="0"/>
      <p:bldP spid="225291" grpId="0"/>
      <p:bldP spid="225292" grpId="0"/>
      <p:bldP spid="22529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0" name="Picture 2" descr="truck1">
            <a:extLst>
              <a:ext uri="{FF2B5EF4-FFF2-40B4-BE49-F238E27FC236}">
                <a16:creationId xmlns:a16="http://schemas.microsoft.com/office/drawing/2014/main" id="{2DE3084D-EFDB-4873-B8C9-BE0D9E2C81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3900" y="2711450"/>
            <a:ext cx="4286250"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3">
            <a:extLst>
              <a:ext uri="{FF2B5EF4-FFF2-40B4-BE49-F238E27FC236}">
                <a16:creationId xmlns:a16="http://schemas.microsoft.com/office/drawing/2014/main" id="{ACFC1219-A9E3-4887-8896-53E31543F2D0}"/>
              </a:ext>
            </a:extLst>
          </p:cNvPr>
          <p:cNvSpPr>
            <a:spLocks noGrp="1" noChangeArrowheads="1"/>
          </p:cNvSpPr>
          <p:nvPr>
            <p:ph type="title"/>
          </p:nvPr>
        </p:nvSpPr>
        <p:spPr/>
        <p:txBody>
          <a:bodyPr/>
          <a:lstStyle/>
          <a:p>
            <a:r>
              <a:rPr lang="en-GB" altLang="en-US"/>
              <a:t>How do we find acceleration?</a:t>
            </a:r>
          </a:p>
        </p:txBody>
      </p:sp>
      <p:sp>
        <p:nvSpPr>
          <p:cNvPr id="28676" name="Text Box 4">
            <a:extLst>
              <a:ext uri="{FF2B5EF4-FFF2-40B4-BE49-F238E27FC236}">
                <a16:creationId xmlns:a16="http://schemas.microsoft.com/office/drawing/2014/main" id="{0F100A70-37A5-480B-924D-AB7BC2815576}"/>
              </a:ext>
            </a:extLst>
          </p:cNvPr>
          <p:cNvSpPr txBox="1">
            <a:spLocks noChangeArrowheads="1"/>
          </p:cNvSpPr>
          <p:nvPr/>
        </p:nvSpPr>
        <p:spPr bwMode="auto">
          <a:xfrm>
            <a:off x="354013" y="773113"/>
            <a:ext cx="8580437" cy="822325"/>
          </a:xfrm>
          <a:prstGeom prst="rect">
            <a:avLst/>
          </a:prstGeom>
          <a:solidFill>
            <a:srgbClr val="BEDAF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lorry has a mass of 12,000</a:t>
            </a:r>
            <a:r>
              <a:rPr lang="en-GB" altLang="en-US" sz="1000"/>
              <a:t> </a:t>
            </a:r>
            <a:r>
              <a:rPr lang="en-GB" altLang="en-US"/>
              <a:t>kg. What acceleration is caused by a force of 10,000</a:t>
            </a:r>
            <a:r>
              <a:rPr lang="en-GB" altLang="en-US" sz="1000"/>
              <a:t> </a:t>
            </a:r>
            <a:r>
              <a:rPr lang="en-GB" altLang="en-US"/>
              <a:t>N?</a:t>
            </a:r>
          </a:p>
        </p:txBody>
      </p:sp>
      <p:sp>
        <p:nvSpPr>
          <p:cNvPr id="227333" name="Text Box 5">
            <a:extLst>
              <a:ext uri="{FF2B5EF4-FFF2-40B4-BE49-F238E27FC236}">
                <a16:creationId xmlns:a16="http://schemas.microsoft.com/office/drawing/2014/main" id="{3997E752-6000-4147-8142-26B74D64BDA8}"/>
              </a:ext>
            </a:extLst>
          </p:cNvPr>
          <p:cNvSpPr txBox="1">
            <a:spLocks noChangeArrowheads="1"/>
          </p:cNvSpPr>
          <p:nvPr/>
        </p:nvSpPr>
        <p:spPr bwMode="auto">
          <a:xfrm>
            <a:off x="1614488" y="1776413"/>
            <a:ext cx="4375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force  =  mass × acceleration</a:t>
            </a:r>
          </a:p>
        </p:txBody>
      </p:sp>
      <p:sp>
        <p:nvSpPr>
          <p:cNvPr id="227334" name="Text Box 6">
            <a:extLst>
              <a:ext uri="{FF2B5EF4-FFF2-40B4-BE49-F238E27FC236}">
                <a16:creationId xmlns:a16="http://schemas.microsoft.com/office/drawing/2014/main" id="{0B979D91-A7EB-4682-ACF6-081687CA83AF}"/>
              </a:ext>
            </a:extLst>
          </p:cNvPr>
          <p:cNvSpPr txBox="1">
            <a:spLocks noChangeArrowheads="1"/>
          </p:cNvSpPr>
          <p:nvPr/>
        </p:nvSpPr>
        <p:spPr bwMode="auto">
          <a:xfrm>
            <a:off x="2432050" y="4895677"/>
            <a:ext cx="203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  </a:t>
            </a:r>
            <a:r>
              <a:rPr lang="en-GB" altLang="en-US" b="1">
                <a:solidFill>
                  <a:srgbClr val="286DA6"/>
                </a:solidFill>
              </a:rPr>
              <a:t>0.83</a:t>
            </a:r>
            <a:r>
              <a:rPr lang="en-GB" altLang="en-US" sz="1000" b="1">
                <a:solidFill>
                  <a:srgbClr val="286DA6"/>
                </a:solidFill>
              </a:rPr>
              <a:t> </a:t>
            </a:r>
            <a:r>
              <a:rPr lang="en-GB" altLang="en-US" b="1">
                <a:solidFill>
                  <a:srgbClr val="286DA6"/>
                </a:solidFill>
              </a:rPr>
              <a:t>m/s</a:t>
            </a:r>
            <a:r>
              <a:rPr lang="en-GB" altLang="en-US" b="1" baseline="30000">
                <a:solidFill>
                  <a:srgbClr val="286DA6"/>
                </a:solidFill>
              </a:rPr>
              <a:t>2</a:t>
            </a:r>
          </a:p>
        </p:txBody>
      </p:sp>
      <p:sp>
        <p:nvSpPr>
          <p:cNvPr id="28686" name="Text Box 11">
            <a:extLst>
              <a:ext uri="{FF2B5EF4-FFF2-40B4-BE49-F238E27FC236}">
                <a16:creationId xmlns:a16="http://schemas.microsoft.com/office/drawing/2014/main" id="{CD093E7B-818A-4BEF-893C-B84070DFE2E5}"/>
              </a:ext>
            </a:extLst>
          </p:cNvPr>
          <p:cNvSpPr txBox="1">
            <a:spLocks noChangeArrowheads="1"/>
          </p:cNvSpPr>
          <p:nvPr/>
        </p:nvSpPr>
        <p:spPr bwMode="auto">
          <a:xfrm>
            <a:off x="2871788" y="2571927"/>
            <a:ext cx="1019175"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70000"/>
              </a:lnSpc>
              <a:spcBef>
                <a:spcPct val="50000"/>
              </a:spcBef>
            </a:pPr>
            <a:r>
              <a:rPr lang="en-GB" altLang="en-US" dirty="0">
                <a:solidFill>
                  <a:srgbClr val="010066"/>
                </a:solidFill>
              </a:rPr>
              <a:t>force</a:t>
            </a:r>
          </a:p>
          <a:p>
            <a:pPr algn="ctr" eaLnBrk="1" hangingPunct="1">
              <a:lnSpc>
                <a:spcPct val="70000"/>
              </a:lnSpc>
              <a:spcBef>
                <a:spcPct val="50000"/>
              </a:spcBef>
            </a:pPr>
            <a:r>
              <a:rPr lang="en-GB" altLang="en-US" dirty="0">
                <a:solidFill>
                  <a:srgbClr val="010066"/>
                </a:solidFill>
              </a:rPr>
              <a:t>mass</a:t>
            </a:r>
          </a:p>
        </p:txBody>
      </p:sp>
      <p:sp>
        <p:nvSpPr>
          <p:cNvPr id="28687" name="Text Box 12">
            <a:extLst>
              <a:ext uri="{FF2B5EF4-FFF2-40B4-BE49-F238E27FC236}">
                <a16:creationId xmlns:a16="http://schemas.microsoft.com/office/drawing/2014/main" id="{BCEEC627-241B-46BB-BEBC-7B777FCA7757}"/>
              </a:ext>
            </a:extLst>
          </p:cNvPr>
          <p:cNvSpPr txBox="1">
            <a:spLocks noChangeArrowheads="1"/>
          </p:cNvSpPr>
          <p:nvPr/>
        </p:nvSpPr>
        <p:spPr bwMode="auto">
          <a:xfrm>
            <a:off x="630238" y="2706688"/>
            <a:ext cx="2476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acceleration  = </a:t>
            </a:r>
          </a:p>
        </p:txBody>
      </p:sp>
      <p:sp>
        <p:nvSpPr>
          <p:cNvPr id="28688" name="Line 13">
            <a:extLst>
              <a:ext uri="{FF2B5EF4-FFF2-40B4-BE49-F238E27FC236}">
                <a16:creationId xmlns:a16="http://schemas.microsoft.com/office/drawing/2014/main" id="{97C62FFE-5F02-4F1D-AEE0-70A6E33B302F}"/>
              </a:ext>
            </a:extLst>
          </p:cNvPr>
          <p:cNvSpPr>
            <a:spLocks noChangeShapeType="1"/>
          </p:cNvSpPr>
          <p:nvPr/>
        </p:nvSpPr>
        <p:spPr bwMode="auto">
          <a:xfrm>
            <a:off x="2900363" y="2940050"/>
            <a:ext cx="922337"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 name="Text Box 8">
            <a:extLst>
              <a:ext uri="{FF2B5EF4-FFF2-40B4-BE49-F238E27FC236}">
                <a16:creationId xmlns:a16="http://schemas.microsoft.com/office/drawing/2014/main" id="{F3508725-F87D-4D55-AD18-6F8E5D15F234}"/>
              </a:ext>
            </a:extLst>
          </p:cNvPr>
          <p:cNvSpPr txBox="1">
            <a:spLocks noChangeArrowheads="1"/>
          </p:cNvSpPr>
          <p:nvPr/>
        </p:nvSpPr>
        <p:spPr bwMode="auto">
          <a:xfrm>
            <a:off x="2801585" y="3694290"/>
            <a:ext cx="117792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70000"/>
              </a:lnSpc>
              <a:spcBef>
                <a:spcPct val="50000"/>
              </a:spcBef>
            </a:pPr>
            <a:r>
              <a:rPr lang="en-GB" altLang="en-US" dirty="0">
                <a:solidFill>
                  <a:srgbClr val="010066"/>
                </a:solidFill>
              </a:rPr>
              <a:t>10,000</a:t>
            </a:r>
          </a:p>
          <a:p>
            <a:pPr algn="ctr" eaLnBrk="1" hangingPunct="1">
              <a:lnSpc>
                <a:spcPct val="70000"/>
              </a:lnSpc>
              <a:spcBef>
                <a:spcPct val="50000"/>
              </a:spcBef>
            </a:pPr>
            <a:r>
              <a:rPr lang="en-GB" altLang="en-US" dirty="0">
                <a:solidFill>
                  <a:srgbClr val="010066"/>
                </a:solidFill>
              </a:rPr>
              <a:t>12,000</a:t>
            </a:r>
          </a:p>
        </p:txBody>
      </p:sp>
      <p:sp>
        <p:nvSpPr>
          <p:cNvPr id="28684" name="Line 9">
            <a:extLst>
              <a:ext uri="{FF2B5EF4-FFF2-40B4-BE49-F238E27FC236}">
                <a16:creationId xmlns:a16="http://schemas.microsoft.com/office/drawing/2014/main" id="{6AC3BB17-9A09-4390-AEF5-BE1521FC0D14}"/>
              </a:ext>
            </a:extLst>
          </p:cNvPr>
          <p:cNvSpPr>
            <a:spLocks noChangeShapeType="1"/>
          </p:cNvSpPr>
          <p:nvPr/>
        </p:nvSpPr>
        <p:spPr bwMode="auto">
          <a:xfrm>
            <a:off x="2938463" y="4057828"/>
            <a:ext cx="922337"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8685" name="Rectangle 17">
            <a:extLst>
              <a:ext uri="{FF2B5EF4-FFF2-40B4-BE49-F238E27FC236}">
                <a16:creationId xmlns:a16="http://schemas.microsoft.com/office/drawing/2014/main" id="{02DB880F-7D83-4AA8-ACBA-31B2F3FF75FC}"/>
              </a:ext>
            </a:extLst>
          </p:cNvPr>
          <p:cNvSpPr>
            <a:spLocks noChangeArrowheads="1"/>
          </p:cNvSpPr>
          <p:nvPr/>
        </p:nvSpPr>
        <p:spPr bwMode="auto">
          <a:xfrm>
            <a:off x="2441575" y="3833990"/>
            <a:ext cx="365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t>
            </a:r>
            <a:endParaRPr lang="en-GB" altLang="en-US"/>
          </a:p>
        </p:txBody>
      </p:sp>
      <p:pic>
        <p:nvPicPr>
          <p:cNvPr id="15" name="Picture 14">
            <a:extLst>
              <a:ext uri="{FF2B5EF4-FFF2-40B4-BE49-F238E27FC236}">
                <a16:creationId xmlns:a16="http://schemas.microsoft.com/office/drawing/2014/main" id="{8D7C9463-4761-4D77-869C-5DAFDC68107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13">
            <a:extLst>
              <a:ext uri="{FF2B5EF4-FFF2-40B4-BE49-F238E27FC236}">
                <a16:creationId xmlns:a16="http://schemas.microsoft.com/office/drawing/2014/main" id="{D1D27C6E-C8D3-4BFD-B17A-93B8A89F50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73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733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8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68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68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68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68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7334"/>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3" grpId="0"/>
      <p:bldP spid="227334" grpId="0"/>
      <p:bldP spid="28686" grpId="0"/>
      <p:bldP spid="28687" grpId="0"/>
      <p:bldP spid="2" grpId="0"/>
      <p:bldP spid="2868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Rectangle 7">
            <a:extLst>
              <a:ext uri="{FF2B5EF4-FFF2-40B4-BE49-F238E27FC236}">
                <a16:creationId xmlns:a16="http://schemas.microsoft.com/office/drawing/2014/main" id="{FD3B72FE-8E32-42B2-90EB-67844224929F}"/>
              </a:ext>
            </a:extLst>
          </p:cNvPr>
          <p:cNvSpPr>
            <a:spLocks noGrp="1" noChangeArrowheads="1"/>
          </p:cNvSpPr>
          <p:nvPr>
            <p:ph type="title"/>
          </p:nvPr>
        </p:nvSpPr>
        <p:spPr/>
        <p:txBody>
          <a:bodyPr/>
          <a:lstStyle/>
          <a:p>
            <a:r>
              <a:rPr lang="en-GB" altLang="en-US" dirty="0"/>
              <a:t>F = ma calculations</a:t>
            </a:r>
          </a:p>
        </p:txBody>
      </p:sp>
      <p:pic>
        <p:nvPicPr>
          <p:cNvPr id="9" name="Picture 6" descr="flash_icon">
            <a:extLst>
              <a:ext uri="{FF2B5EF4-FFF2-40B4-BE49-F238E27FC236}">
                <a16:creationId xmlns:a16="http://schemas.microsoft.com/office/drawing/2014/main" id="{4A168040-6EDC-4E05-84DC-A915A7980D5F}"/>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51A3DF84-8478-4F9F-8F38-CE8F0A4AEC14}"/>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6" name="Picture 51">
            <a:extLst>
              <a:ext uri="{FF2B5EF4-FFF2-40B4-BE49-F238E27FC236}">
                <a16:creationId xmlns:a16="http://schemas.microsoft.com/office/drawing/2014/main" id="{2BF562F5-7519-48D1-8730-7E319B40D0D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37822"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08ABDCF7-09AE-42C8-A5BC-C4F8194E527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17014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20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5229678-8CC0-4B98-A8D6-C9DD190F872A}"/>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Developing and Using Models</a:t>
            </a:r>
          </a:p>
          <a:p>
            <a:pPr>
              <a:buSzPct val="100000"/>
            </a:pPr>
            <a:r>
              <a:rPr lang="en-GB" sz="1600" dirty="0"/>
              <a:t>Planning and Carrying Out Investigations</a:t>
            </a:r>
          </a:p>
          <a:p>
            <a:pPr>
              <a:buSzPct val="100000"/>
            </a:pPr>
            <a:r>
              <a:rPr lang="en-GB" sz="1600" dirty="0" err="1"/>
              <a:t>Analyzing</a:t>
            </a:r>
            <a:r>
              <a:rPr lang="en-GB" sz="1600" dirty="0"/>
              <a:t> and Interpreting Data</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4">
            <a:extLst>
              <a:ext uri="{FF2B5EF4-FFF2-40B4-BE49-F238E27FC236}">
                <a16:creationId xmlns:a16="http://schemas.microsoft.com/office/drawing/2014/main" id="{01EEE001-E41D-40A1-A69A-50083672152C}"/>
              </a:ext>
            </a:extLst>
          </p:cNvPr>
          <p:cNvSpPr txBox="1">
            <a:spLocks noChangeArrowheads="1"/>
          </p:cNvSpPr>
          <p:nvPr/>
        </p:nvSpPr>
        <p:spPr bwMode="auto">
          <a:xfrm>
            <a:off x="350838" y="773113"/>
            <a:ext cx="8375473" cy="1569660"/>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Newton’s first law of motion states that an object changes velocity (change speed, direction or both) if the forces on the object are </a:t>
            </a:r>
            <a:r>
              <a:rPr lang="en-GB" altLang="en-US" b="1" dirty="0">
                <a:solidFill>
                  <a:srgbClr val="286DA6"/>
                </a:solidFill>
              </a:rPr>
              <a:t>unbalanced</a:t>
            </a:r>
            <a:r>
              <a:rPr lang="en-GB" altLang="en-US" dirty="0"/>
              <a:t>. We say that there is a </a:t>
            </a:r>
            <a:r>
              <a:rPr lang="en-GB" altLang="en-US" b="1" dirty="0">
                <a:solidFill>
                  <a:srgbClr val="286DA6"/>
                </a:solidFill>
              </a:rPr>
              <a:t>resultant force </a:t>
            </a:r>
            <a:r>
              <a:rPr lang="en-GB" altLang="en-US" dirty="0"/>
              <a:t>on the object.</a:t>
            </a:r>
          </a:p>
        </p:txBody>
      </p:sp>
      <p:sp>
        <p:nvSpPr>
          <p:cNvPr id="955397" name="Text Box 5">
            <a:extLst>
              <a:ext uri="{FF2B5EF4-FFF2-40B4-BE49-F238E27FC236}">
                <a16:creationId xmlns:a16="http://schemas.microsoft.com/office/drawing/2014/main" id="{FCEDE278-FED6-45E4-A14B-F5AF20190E11}"/>
              </a:ext>
            </a:extLst>
          </p:cNvPr>
          <p:cNvSpPr txBox="1">
            <a:spLocks noChangeArrowheads="1"/>
          </p:cNvSpPr>
          <p:nvPr/>
        </p:nvSpPr>
        <p:spPr bwMode="auto">
          <a:xfrm>
            <a:off x="350839" y="3160872"/>
            <a:ext cx="4638850" cy="1938992"/>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Newton’s second law of motion</a:t>
            </a:r>
            <a:r>
              <a:rPr lang="en-GB" altLang="en-US" dirty="0"/>
              <a:t> tells us the relationship between the acceleration of an object, the object’s mass and the resultant force acting on it.</a:t>
            </a:r>
          </a:p>
        </p:txBody>
      </p:sp>
      <p:sp>
        <p:nvSpPr>
          <p:cNvPr id="24580" name="Rectangle 7">
            <a:extLst>
              <a:ext uri="{FF2B5EF4-FFF2-40B4-BE49-F238E27FC236}">
                <a16:creationId xmlns:a16="http://schemas.microsoft.com/office/drawing/2014/main" id="{AAE1E911-CD78-457B-A01C-B32270B9D7C7}"/>
              </a:ext>
            </a:extLst>
          </p:cNvPr>
          <p:cNvSpPr>
            <a:spLocks noGrp="1" noChangeArrowheads="1"/>
          </p:cNvSpPr>
          <p:nvPr>
            <p:ph type="title"/>
          </p:nvPr>
        </p:nvSpPr>
        <p:spPr/>
        <p:txBody>
          <a:bodyPr/>
          <a:lstStyle/>
          <a:p>
            <a:r>
              <a:rPr lang="en-GB" altLang="en-US"/>
              <a:t>What is Newton’s second law?</a:t>
            </a:r>
          </a:p>
        </p:txBody>
      </p:sp>
      <p:sp>
        <p:nvSpPr>
          <p:cNvPr id="10" name="Rectangle 91">
            <a:extLst>
              <a:ext uri="{FF2B5EF4-FFF2-40B4-BE49-F238E27FC236}">
                <a16:creationId xmlns:a16="http://schemas.microsoft.com/office/drawing/2014/main" id="{7D74A9A9-2C5D-4FE5-813C-60F679AFCA40}"/>
              </a:ext>
            </a:extLst>
          </p:cNvPr>
          <p:cNvSpPr>
            <a:spLocks noChangeArrowheads="1"/>
          </p:cNvSpPr>
          <p:nvPr/>
        </p:nvSpPr>
        <p:spPr bwMode="auto">
          <a:xfrm>
            <a:off x="349251" y="2520990"/>
            <a:ext cx="67740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change in velocity is known as </a:t>
            </a:r>
            <a:r>
              <a:rPr lang="en-GB" altLang="en-US" b="1" dirty="0">
                <a:solidFill>
                  <a:srgbClr val="286DA6"/>
                </a:solidFill>
              </a:rPr>
              <a:t>acceleration</a:t>
            </a:r>
            <a:r>
              <a:rPr lang="en-GB" altLang="en-US" dirty="0"/>
              <a:t>.</a:t>
            </a:r>
          </a:p>
        </p:txBody>
      </p:sp>
      <p:pic>
        <p:nvPicPr>
          <p:cNvPr id="11" name="Picture 10">
            <a:extLst>
              <a:ext uri="{FF2B5EF4-FFF2-40B4-BE49-F238E27FC236}">
                <a16:creationId xmlns:a16="http://schemas.microsoft.com/office/drawing/2014/main" id="{EE43D8FC-2F59-47A1-B748-395D0D80DFE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91114F0E-9FAF-4AB8-BA04-3B74FEAB27E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3" name="Picture 2">
            <a:extLst>
              <a:ext uri="{FF2B5EF4-FFF2-40B4-BE49-F238E27FC236}">
                <a16:creationId xmlns:a16="http://schemas.microsoft.com/office/drawing/2014/main" id="{9242998D-EEDE-467E-A719-3956199269A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5481646" y="3206046"/>
            <a:ext cx="3046842" cy="3118834"/>
          </a:xfrm>
          <a:prstGeom prst="rect">
            <a:avLst/>
          </a:prstGeom>
        </p:spPr>
      </p:pic>
      <p:sp>
        <p:nvSpPr>
          <p:cNvPr id="14" name="Rectangle 91">
            <a:extLst>
              <a:ext uri="{FF2B5EF4-FFF2-40B4-BE49-F238E27FC236}">
                <a16:creationId xmlns:a16="http://schemas.microsoft.com/office/drawing/2014/main" id="{476FF62A-0E8D-4706-89AF-634E289600FA}"/>
              </a:ext>
            </a:extLst>
          </p:cNvPr>
          <p:cNvSpPr>
            <a:spLocks noChangeArrowheads="1"/>
          </p:cNvSpPr>
          <p:nvPr/>
        </p:nvSpPr>
        <p:spPr bwMode="auto">
          <a:xfrm>
            <a:off x="350839" y="5278081"/>
            <a:ext cx="4672282" cy="830997"/>
          </a:xfrm>
          <a:prstGeom prst="rect">
            <a:avLst/>
          </a:prstGeom>
          <a:solidFill>
            <a:srgbClr val="BEDAF0"/>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the relationship between force, mass and acceleration?</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5539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5397" grpId="0" animBg="1"/>
      <p:bldP spid="10" grpId="0"/>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A71B6F37-DEE8-4D17-ADCB-5E4A4857159E}"/>
              </a:ext>
            </a:extLst>
          </p:cNvPr>
          <p:cNvSpPr>
            <a:spLocks noGrp="1" noChangeArrowheads="1"/>
          </p:cNvSpPr>
          <p:nvPr>
            <p:ph type="title"/>
          </p:nvPr>
        </p:nvSpPr>
        <p:spPr>
          <a:noFill/>
        </p:spPr>
        <p:txBody>
          <a:bodyPr/>
          <a:lstStyle/>
          <a:p>
            <a:r>
              <a:rPr lang="en-GB" altLang="en-US" dirty="0"/>
              <a:t>Investigating force and acceleration</a:t>
            </a:r>
          </a:p>
        </p:txBody>
      </p:sp>
      <p:pic>
        <p:nvPicPr>
          <p:cNvPr id="8" name="Picture 7">
            <a:extLst>
              <a:ext uri="{FF2B5EF4-FFF2-40B4-BE49-F238E27FC236}">
                <a16:creationId xmlns:a16="http://schemas.microsoft.com/office/drawing/2014/main" id="{361D1937-0AB0-4BB1-B9CF-421A2DE7ACA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CC36BE45-8CBB-45BC-AE79-8532FD9F52E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10">
            <a:extLst>
              <a:ext uri="{FF2B5EF4-FFF2-40B4-BE49-F238E27FC236}">
                <a16:creationId xmlns:a16="http://schemas.microsoft.com/office/drawing/2014/main" id="{F6BFCCA9-F6BB-4D5F-B8AB-7E4E5B7E4D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04908" y="136153"/>
            <a:ext cx="609685" cy="390580"/>
          </a:xfrm>
          <a:prstGeom prst="rect">
            <a:avLst/>
          </a:prstGeom>
        </p:spPr>
      </p:pic>
      <p:pic>
        <p:nvPicPr>
          <p:cNvPr id="10" name="Picture 9">
            <a:extLst>
              <a:ext uri="{FF2B5EF4-FFF2-40B4-BE49-F238E27FC236}">
                <a16:creationId xmlns:a16="http://schemas.microsoft.com/office/drawing/2014/main" id="{10F2E86A-F45F-4E46-BD83-EDFCC3B9C13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452373"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C86951A-B122-45FD-987E-E61A97FF2448}"/>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D1FD305E-6AA2-4111-99CF-C913B3635B5B}"/>
              </a:ext>
            </a:extLst>
          </p:cNvPr>
          <p:cNvSpPr>
            <a:spLocks noGrp="1" noChangeArrowheads="1"/>
          </p:cNvSpPr>
          <p:nvPr>
            <p:ph type="title"/>
          </p:nvPr>
        </p:nvSpPr>
        <p:spPr>
          <a:noFill/>
        </p:spPr>
        <p:txBody>
          <a:bodyPr/>
          <a:lstStyle/>
          <a:p>
            <a:r>
              <a:rPr lang="en-GB" altLang="en-US" dirty="0"/>
              <a:t>Investigating mass and acceleration</a:t>
            </a:r>
          </a:p>
        </p:txBody>
      </p:sp>
      <p:pic>
        <p:nvPicPr>
          <p:cNvPr id="8" name="Picture 7">
            <a:extLst>
              <a:ext uri="{FF2B5EF4-FFF2-40B4-BE49-F238E27FC236}">
                <a16:creationId xmlns:a16="http://schemas.microsoft.com/office/drawing/2014/main" id="{CDA922B1-C11C-48FC-BF84-1958BE9942A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6C8A1774-C029-4F0A-89D3-B941A011A594}"/>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11">
            <a:extLst>
              <a:ext uri="{FF2B5EF4-FFF2-40B4-BE49-F238E27FC236}">
                <a16:creationId xmlns:a16="http://schemas.microsoft.com/office/drawing/2014/main" id="{7074FA32-BD6C-48B9-9E6A-0B1169DA96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04908" y="136153"/>
            <a:ext cx="609685" cy="390580"/>
          </a:xfrm>
          <a:prstGeom prst="rect">
            <a:avLst/>
          </a:prstGeom>
        </p:spPr>
      </p:pic>
      <p:pic>
        <p:nvPicPr>
          <p:cNvPr id="10" name="Picture 9">
            <a:extLst>
              <a:ext uri="{FF2B5EF4-FFF2-40B4-BE49-F238E27FC236}">
                <a16:creationId xmlns:a16="http://schemas.microsoft.com/office/drawing/2014/main" id="{A8D6DE91-B939-4174-8C52-4E1C14D3255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452373"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C1359F3-F518-4B3E-B68F-5C4F94A9B7E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4">
            <a:extLst>
              <a:ext uri="{FF2B5EF4-FFF2-40B4-BE49-F238E27FC236}">
                <a16:creationId xmlns:a16="http://schemas.microsoft.com/office/drawing/2014/main" id="{01EEE001-E41D-40A1-A69A-50083672152C}"/>
              </a:ext>
            </a:extLst>
          </p:cNvPr>
          <p:cNvSpPr txBox="1">
            <a:spLocks noChangeArrowheads="1"/>
          </p:cNvSpPr>
          <p:nvPr/>
        </p:nvSpPr>
        <p:spPr bwMode="auto">
          <a:xfrm>
            <a:off x="350838" y="773113"/>
            <a:ext cx="8097837" cy="1200329"/>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results of the first investigation show that acceleration is proportional to the resultant force acting on the object. This can be represented by the equation:</a:t>
            </a:r>
          </a:p>
        </p:txBody>
      </p:sp>
      <p:sp>
        <p:nvSpPr>
          <p:cNvPr id="955397" name="Text Box 5">
            <a:extLst>
              <a:ext uri="{FF2B5EF4-FFF2-40B4-BE49-F238E27FC236}">
                <a16:creationId xmlns:a16="http://schemas.microsoft.com/office/drawing/2014/main" id="{FCEDE278-FED6-45E4-A14B-F5AF20190E11}"/>
              </a:ext>
            </a:extLst>
          </p:cNvPr>
          <p:cNvSpPr txBox="1">
            <a:spLocks noChangeArrowheads="1"/>
          </p:cNvSpPr>
          <p:nvPr/>
        </p:nvSpPr>
        <p:spPr bwMode="auto">
          <a:xfrm>
            <a:off x="350838" y="5133331"/>
            <a:ext cx="8334375" cy="461665"/>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Combining these equations gives:</a:t>
            </a:r>
          </a:p>
        </p:txBody>
      </p:sp>
      <p:sp>
        <p:nvSpPr>
          <p:cNvPr id="24580" name="Rectangle 7">
            <a:extLst>
              <a:ext uri="{FF2B5EF4-FFF2-40B4-BE49-F238E27FC236}">
                <a16:creationId xmlns:a16="http://schemas.microsoft.com/office/drawing/2014/main" id="{AAE1E911-CD78-457B-A01C-B32270B9D7C7}"/>
              </a:ext>
            </a:extLst>
          </p:cNvPr>
          <p:cNvSpPr>
            <a:spLocks noGrp="1" noChangeArrowheads="1"/>
          </p:cNvSpPr>
          <p:nvPr>
            <p:ph type="title"/>
          </p:nvPr>
        </p:nvSpPr>
        <p:spPr/>
        <p:txBody>
          <a:bodyPr/>
          <a:lstStyle/>
          <a:p>
            <a:r>
              <a:rPr lang="en-GB" altLang="en-US" dirty="0"/>
              <a:t>Force, mass and acceleration</a:t>
            </a:r>
          </a:p>
        </p:txBody>
      </p:sp>
      <p:grpSp>
        <p:nvGrpSpPr>
          <p:cNvPr id="2" name="Group 1">
            <a:extLst>
              <a:ext uri="{FF2B5EF4-FFF2-40B4-BE49-F238E27FC236}">
                <a16:creationId xmlns:a16="http://schemas.microsoft.com/office/drawing/2014/main" id="{8658B199-156A-4C58-A567-8452FCF4A283}"/>
              </a:ext>
            </a:extLst>
          </p:cNvPr>
          <p:cNvGrpSpPr/>
          <p:nvPr/>
        </p:nvGrpSpPr>
        <p:grpSpPr>
          <a:xfrm>
            <a:off x="1916465" y="2192018"/>
            <a:ext cx="4966581" cy="542628"/>
            <a:chOff x="576263" y="4433009"/>
            <a:chExt cx="4966581" cy="542628"/>
          </a:xfrm>
        </p:grpSpPr>
        <p:sp>
          <p:nvSpPr>
            <p:cNvPr id="955400" name="AutoShape 8">
              <a:extLst>
                <a:ext uri="{FF2B5EF4-FFF2-40B4-BE49-F238E27FC236}">
                  <a16:creationId xmlns:a16="http://schemas.microsoft.com/office/drawing/2014/main" id="{64999D41-27B9-44E4-8B20-7D0AA3DAB186}"/>
                </a:ext>
              </a:extLst>
            </p:cNvPr>
            <p:cNvSpPr>
              <a:spLocks noChangeArrowheads="1"/>
            </p:cNvSpPr>
            <p:nvPr/>
          </p:nvSpPr>
          <p:spPr bwMode="auto">
            <a:xfrm>
              <a:off x="576263" y="4433009"/>
              <a:ext cx="4966581" cy="542628"/>
            </a:xfrm>
            <a:prstGeom prst="roundRect">
              <a:avLst>
                <a:gd name="adj" fmla="val 0"/>
              </a:avLst>
            </a:prstGeom>
            <a:solidFill>
              <a:srgbClr val="286DA6"/>
            </a:solidFill>
            <a:ln w="38100" algn="ctr">
              <a:noFill/>
              <a:round/>
              <a:headEnd/>
              <a:tailEnd/>
            </a:ln>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955401" name="Rectangle 9">
              <a:extLst>
                <a:ext uri="{FF2B5EF4-FFF2-40B4-BE49-F238E27FC236}">
                  <a16:creationId xmlns:a16="http://schemas.microsoft.com/office/drawing/2014/main" id="{86D55F00-1EC2-472A-BBD4-64F38888C227}"/>
                </a:ext>
              </a:extLst>
            </p:cNvPr>
            <p:cNvSpPr>
              <a:spLocks noChangeArrowheads="1"/>
            </p:cNvSpPr>
            <p:nvPr/>
          </p:nvSpPr>
          <p:spPr bwMode="auto">
            <a:xfrm>
              <a:off x="690474" y="4473491"/>
              <a:ext cx="47381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acceleration = constant × force</a:t>
              </a:r>
              <a:endParaRPr lang="en-US" altLang="en-US" b="1" dirty="0">
                <a:solidFill>
                  <a:schemeClr val="bg1"/>
                </a:solidFill>
              </a:endParaRPr>
            </a:p>
          </p:txBody>
        </p:sp>
      </p:grpSp>
      <p:sp>
        <p:nvSpPr>
          <p:cNvPr id="10" name="Rectangle 91">
            <a:extLst>
              <a:ext uri="{FF2B5EF4-FFF2-40B4-BE49-F238E27FC236}">
                <a16:creationId xmlns:a16="http://schemas.microsoft.com/office/drawing/2014/main" id="{7D74A9A9-2C5D-4FE5-813C-60F679AFCA40}"/>
              </a:ext>
            </a:extLst>
          </p:cNvPr>
          <p:cNvSpPr>
            <a:spLocks noChangeArrowheads="1"/>
          </p:cNvSpPr>
          <p:nvPr/>
        </p:nvSpPr>
        <p:spPr bwMode="auto">
          <a:xfrm>
            <a:off x="349250" y="2953222"/>
            <a:ext cx="73384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results of the second investigation show that acceleration is proportional to the mass of the object. This can be represented by the equation:</a:t>
            </a:r>
          </a:p>
        </p:txBody>
      </p:sp>
      <p:pic>
        <p:nvPicPr>
          <p:cNvPr id="11" name="Picture 10">
            <a:extLst>
              <a:ext uri="{FF2B5EF4-FFF2-40B4-BE49-F238E27FC236}">
                <a16:creationId xmlns:a16="http://schemas.microsoft.com/office/drawing/2014/main" id="{EE43D8FC-2F59-47A1-B748-395D0D80DFE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grpSp>
        <p:nvGrpSpPr>
          <p:cNvPr id="13" name="Group 12">
            <a:extLst>
              <a:ext uri="{FF2B5EF4-FFF2-40B4-BE49-F238E27FC236}">
                <a16:creationId xmlns:a16="http://schemas.microsoft.com/office/drawing/2014/main" id="{682FAE56-A173-4B5A-8E28-29BCE3EED0F3}"/>
              </a:ext>
            </a:extLst>
          </p:cNvPr>
          <p:cNvGrpSpPr/>
          <p:nvPr/>
        </p:nvGrpSpPr>
        <p:grpSpPr>
          <a:xfrm>
            <a:off x="1916465" y="4372127"/>
            <a:ext cx="4966581" cy="542628"/>
            <a:chOff x="576263" y="4433009"/>
            <a:chExt cx="4966581" cy="542628"/>
          </a:xfrm>
        </p:grpSpPr>
        <p:sp>
          <p:nvSpPr>
            <p:cNvPr id="14" name="AutoShape 8">
              <a:extLst>
                <a:ext uri="{FF2B5EF4-FFF2-40B4-BE49-F238E27FC236}">
                  <a16:creationId xmlns:a16="http://schemas.microsoft.com/office/drawing/2014/main" id="{8D762422-D666-4D0C-B4EF-761DE57D1BAA}"/>
                </a:ext>
              </a:extLst>
            </p:cNvPr>
            <p:cNvSpPr>
              <a:spLocks noChangeArrowheads="1"/>
            </p:cNvSpPr>
            <p:nvPr/>
          </p:nvSpPr>
          <p:spPr bwMode="auto">
            <a:xfrm>
              <a:off x="576263" y="4433009"/>
              <a:ext cx="4966581" cy="542628"/>
            </a:xfrm>
            <a:prstGeom prst="roundRect">
              <a:avLst>
                <a:gd name="adj" fmla="val 0"/>
              </a:avLst>
            </a:prstGeom>
            <a:solidFill>
              <a:srgbClr val="286DA6"/>
            </a:solidFill>
            <a:ln w="38100" algn="ctr">
              <a:noFill/>
              <a:round/>
              <a:headEnd/>
              <a:tailEnd/>
            </a:ln>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5" name="Rectangle 9">
              <a:extLst>
                <a:ext uri="{FF2B5EF4-FFF2-40B4-BE49-F238E27FC236}">
                  <a16:creationId xmlns:a16="http://schemas.microsoft.com/office/drawing/2014/main" id="{DC41CFA4-E427-4B0B-AC0D-8A93E3299718}"/>
                </a:ext>
              </a:extLst>
            </p:cNvPr>
            <p:cNvSpPr>
              <a:spLocks noChangeArrowheads="1"/>
            </p:cNvSpPr>
            <p:nvPr/>
          </p:nvSpPr>
          <p:spPr bwMode="auto">
            <a:xfrm>
              <a:off x="690474" y="4473491"/>
              <a:ext cx="47381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acceleration = constant ÷ mass</a:t>
              </a:r>
              <a:endParaRPr lang="en-US" altLang="en-US" b="1" dirty="0">
                <a:solidFill>
                  <a:schemeClr val="bg1"/>
                </a:solidFill>
              </a:endParaRPr>
            </a:p>
          </p:txBody>
        </p:sp>
      </p:grpSp>
      <p:grpSp>
        <p:nvGrpSpPr>
          <p:cNvPr id="16" name="Group 15">
            <a:extLst>
              <a:ext uri="{FF2B5EF4-FFF2-40B4-BE49-F238E27FC236}">
                <a16:creationId xmlns:a16="http://schemas.microsoft.com/office/drawing/2014/main" id="{04D850F8-B6E7-4D15-BE08-14568E1DF04F}"/>
              </a:ext>
            </a:extLst>
          </p:cNvPr>
          <p:cNvGrpSpPr/>
          <p:nvPr/>
        </p:nvGrpSpPr>
        <p:grpSpPr>
          <a:xfrm>
            <a:off x="1916465" y="5813573"/>
            <a:ext cx="4966581" cy="542628"/>
            <a:chOff x="576263" y="4433009"/>
            <a:chExt cx="4966581" cy="542628"/>
          </a:xfrm>
        </p:grpSpPr>
        <p:sp>
          <p:nvSpPr>
            <p:cNvPr id="17" name="AutoShape 8">
              <a:extLst>
                <a:ext uri="{FF2B5EF4-FFF2-40B4-BE49-F238E27FC236}">
                  <a16:creationId xmlns:a16="http://schemas.microsoft.com/office/drawing/2014/main" id="{80642E27-E92F-468C-B292-BC1B2762628F}"/>
                </a:ext>
              </a:extLst>
            </p:cNvPr>
            <p:cNvSpPr>
              <a:spLocks noChangeArrowheads="1"/>
            </p:cNvSpPr>
            <p:nvPr/>
          </p:nvSpPr>
          <p:spPr bwMode="auto">
            <a:xfrm>
              <a:off x="576263" y="4433009"/>
              <a:ext cx="4966581" cy="542628"/>
            </a:xfrm>
            <a:prstGeom prst="roundRect">
              <a:avLst>
                <a:gd name="adj" fmla="val 0"/>
              </a:avLst>
            </a:prstGeom>
            <a:solidFill>
              <a:srgbClr val="286DA6"/>
            </a:solidFill>
            <a:ln w="38100" algn="ctr">
              <a:noFill/>
              <a:round/>
              <a:headEnd/>
              <a:tailEnd/>
            </a:ln>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 name="Rectangle 9">
              <a:extLst>
                <a:ext uri="{FF2B5EF4-FFF2-40B4-BE49-F238E27FC236}">
                  <a16:creationId xmlns:a16="http://schemas.microsoft.com/office/drawing/2014/main" id="{D3BB5E56-204C-4EC1-97B3-D323CBDE7595}"/>
                </a:ext>
              </a:extLst>
            </p:cNvPr>
            <p:cNvSpPr>
              <a:spLocks noChangeArrowheads="1"/>
            </p:cNvSpPr>
            <p:nvPr/>
          </p:nvSpPr>
          <p:spPr bwMode="auto">
            <a:xfrm>
              <a:off x="690474" y="4473491"/>
              <a:ext cx="47381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acceleration = force ÷ mass</a:t>
              </a:r>
              <a:endParaRPr lang="en-US" altLang="en-US" b="1" dirty="0">
                <a:solidFill>
                  <a:schemeClr val="bg1"/>
                </a:solidFill>
              </a:endParaRPr>
            </a:p>
          </p:txBody>
        </p:sp>
      </p:grpSp>
      <p:pic>
        <p:nvPicPr>
          <p:cNvPr id="19" name="Picture 18">
            <a:extLst>
              <a:ext uri="{FF2B5EF4-FFF2-40B4-BE49-F238E27FC236}">
                <a16:creationId xmlns:a16="http://schemas.microsoft.com/office/drawing/2014/main" id="{A4D64E7E-2863-49B4-B636-564A74A14C6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80887754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5539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5397"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89F915E0-902C-404A-93F5-B409925C29DA}"/>
              </a:ext>
            </a:extLst>
          </p:cNvPr>
          <p:cNvSpPr>
            <a:spLocks noGrp="1" noChangeArrowheads="1"/>
          </p:cNvSpPr>
          <p:nvPr>
            <p:ph type="title"/>
          </p:nvPr>
        </p:nvSpPr>
        <p:spPr/>
        <p:txBody>
          <a:bodyPr/>
          <a:lstStyle/>
          <a:p>
            <a:r>
              <a:rPr lang="en-GB" altLang="en-US" dirty="0"/>
              <a:t>Newton’s second law</a:t>
            </a:r>
          </a:p>
        </p:txBody>
      </p:sp>
      <p:sp>
        <p:nvSpPr>
          <p:cNvPr id="25603" name="Text Box 3">
            <a:extLst>
              <a:ext uri="{FF2B5EF4-FFF2-40B4-BE49-F238E27FC236}">
                <a16:creationId xmlns:a16="http://schemas.microsoft.com/office/drawing/2014/main" id="{53289B98-6F36-47B4-BCCE-481D958BB472}"/>
              </a:ext>
            </a:extLst>
          </p:cNvPr>
          <p:cNvSpPr txBox="1">
            <a:spLocks noChangeArrowheads="1"/>
          </p:cNvSpPr>
          <p:nvPr/>
        </p:nvSpPr>
        <p:spPr bwMode="auto">
          <a:xfrm>
            <a:off x="354012" y="773113"/>
            <a:ext cx="80089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Newton’s second law of motion is commonly written as the equation:</a:t>
            </a:r>
          </a:p>
        </p:txBody>
      </p:sp>
      <p:sp>
        <p:nvSpPr>
          <p:cNvPr id="221188" name="Text Box 4">
            <a:extLst>
              <a:ext uri="{FF2B5EF4-FFF2-40B4-BE49-F238E27FC236}">
                <a16:creationId xmlns:a16="http://schemas.microsoft.com/office/drawing/2014/main" id="{E8DDCAF6-7693-4CB3-9BD6-07074F00D4D9}"/>
              </a:ext>
            </a:extLst>
          </p:cNvPr>
          <p:cNvSpPr txBox="1">
            <a:spLocks noChangeArrowheads="1"/>
          </p:cNvSpPr>
          <p:nvPr/>
        </p:nvSpPr>
        <p:spPr bwMode="auto">
          <a:xfrm>
            <a:off x="565150" y="3985331"/>
            <a:ext cx="77644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t>Force, F, is the </a:t>
            </a:r>
            <a:r>
              <a:rPr lang="en-GB" altLang="en-US" b="1" dirty="0">
                <a:solidFill>
                  <a:srgbClr val="286DA6"/>
                </a:solidFill>
              </a:rPr>
              <a:t>resultant force</a:t>
            </a:r>
            <a:r>
              <a:rPr lang="en-GB" altLang="en-US" dirty="0"/>
              <a:t> of all the forces acting on an object and is measured in </a:t>
            </a:r>
            <a:r>
              <a:rPr lang="en-GB" altLang="en-US" b="1" dirty="0">
                <a:solidFill>
                  <a:srgbClr val="286DA6"/>
                </a:solidFill>
              </a:rPr>
              <a:t>newtons (N)</a:t>
            </a:r>
            <a:r>
              <a:rPr lang="en-GB" altLang="en-US" dirty="0">
                <a:solidFill>
                  <a:srgbClr val="010066"/>
                </a:solidFill>
              </a:rPr>
              <a:t>.</a:t>
            </a:r>
          </a:p>
        </p:txBody>
      </p:sp>
      <p:sp>
        <p:nvSpPr>
          <p:cNvPr id="221189" name="Rectangle 5">
            <a:extLst>
              <a:ext uri="{FF2B5EF4-FFF2-40B4-BE49-F238E27FC236}">
                <a16:creationId xmlns:a16="http://schemas.microsoft.com/office/drawing/2014/main" id="{3D1F42FE-8D21-40BA-A004-3C283D5A2A68}"/>
              </a:ext>
            </a:extLst>
          </p:cNvPr>
          <p:cNvSpPr>
            <a:spLocks noChangeArrowheads="1"/>
          </p:cNvSpPr>
          <p:nvPr/>
        </p:nvSpPr>
        <p:spPr bwMode="auto">
          <a:xfrm>
            <a:off x="565150" y="4990219"/>
            <a:ext cx="779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Mass, m, is measured in </a:t>
            </a:r>
            <a:r>
              <a:rPr lang="en-GB" altLang="en-US" b="1" dirty="0">
                <a:solidFill>
                  <a:srgbClr val="286DA6"/>
                </a:solidFill>
              </a:rPr>
              <a:t>kilograms</a:t>
            </a:r>
            <a:r>
              <a:rPr lang="en-GB" altLang="en-US" dirty="0">
                <a:solidFill>
                  <a:srgbClr val="010066"/>
                </a:solidFill>
              </a:rPr>
              <a:t> </a:t>
            </a:r>
            <a:r>
              <a:rPr lang="en-GB" altLang="en-US" b="1" dirty="0">
                <a:solidFill>
                  <a:srgbClr val="286DA6"/>
                </a:solidFill>
              </a:rPr>
              <a:t>(kg)</a:t>
            </a:r>
            <a:r>
              <a:rPr lang="en-GB" altLang="en-US" dirty="0">
                <a:solidFill>
                  <a:srgbClr val="010066"/>
                </a:solidFill>
              </a:rPr>
              <a:t>.</a:t>
            </a:r>
          </a:p>
        </p:txBody>
      </p:sp>
      <p:sp>
        <p:nvSpPr>
          <p:cNvPr id="221190" name="Rectangle 6">
            <a:extLst>
              <a:ext uri="{FF2B5EF4-FFF2-40B4-BE49-F238E27FC236}">
                <a16:creationId xmlns:a16="http://schemas.microsoft.com/office/drawing/2014/main" id="{C55EE41A-07E1-4106-BAC8-1144CD286A16}"/>
              </a:ext>
            </a:extLst>
          </p:cNvPr>
          <p:cNvSpPr>
            <a:spLocks noChangeArrowheads="1"/>
          </p:cNvSpPr>
          <p:nvPr/>
        </p:nvSpPr>
        <p:spPr bwMode="auto">
          <a:xfrm>
            <a:off x="565150" y="5629981"/>
            <a:ext cx="79803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Acceleration, a, is measured in </a:t>
            </a:r>
            <a:r>
              <a:rPr lang="en-GB" altLang="en-US" b="1" dirty="0">
                <a:solidFill>
                  <a:srgbClr val="286DA6"/>
                </a:solidFill>
              </a:rPr>
              <a:t>metres per second per second</a:t>
            </a:r>
            <a:r>
              <a:rPr lang="en-GB" altLang="en-US" dirty="0">
                <a:solidFill>
                  <a:srgbClr val="286DA6"/>
                </a:solidFill>
              </a:rPr>
              <a:t> </a:t>
            </a:r>
            <a:r>
              <a:rPr lang="en-GB" altLang="en-US" b="1" dirty="0">
                <a:solidFill>
                  <a:srgbClr val="286DA6"/>
                </a:solidFill>
              </a:rPr>
              <a:t>(m/s</a:t>
            </a:r>
            <a:r>
              <a:rPr lang="en-GB" altLang="en-US" b="1" baseline="30000" dirty="0">
                <a:solidFill>
                  <a:srgbClr val="286DA6"/>
                </a:solidFill>
              </a:rPr>
              <a:t>2</a:t>
            </a:r>
            <a:r>
              <a:rPr lang="en-GB" altLang="en-US" b="1" dirty="0">
                <a:solidFill>
                  <a:srgbClr val="286DA6"/>
                </a:solidFill>
              </a:rPr>
              <a:t>)</a:t>
            </a:r>
            <a:r>
              <a:rPr lang="en-GB" altLang="en-US" dirty="0"/>
              <a:t>. </a:t>
            </a:r>
            <a:endParaRPr lang="en-GB" altLang="en-US" dirty="0">
              <a:solidFill>
                <a:srgbClr val="010066"/>
              </a:solidFill>
            </a:endParaRPr>
          </a:p>
        </p:txBody>
      </p:sp>
      <p:sp>
        <p:nvSpPr>
          <p:cNvPr id="25607" name="AutoShape 8">
            <a:extLst>
              <a:ext uri="{FF2B5EF4-FFF2-40B4-BE49-F238E27FC236}">
                <a16:creationId xmlns:a16="http://schemas.microsoft.com/office/drawing/2014/main" id="{CD652764-FC07-40F9-ABB4-DA580E244B09}"/>
              </a:ext>
            </a:extLst>
          </p:cNvPr>
          <p:cNvSpPr>
            <a:spLocks noChangeArrowheads="1"/>
          </p:cNvSpPr>
          <p:nvPr/>
        </p:nvSpPr>
        <p:spPr bwMode="auto">
          <a:xfrm>
            <a:off x="2022475" y="1776943"/>
            <a:ext cx="5027613" cy="746125"/>
          </a:xfrm>
          <a:prstGeom prst="roundRect">
            <a:avLst>
              <a:gd name="adj" fmla="val 0"/>
            </a:avLst>
          </a:prstGeom>
          <a:solidFill>
            <a:srgbClr val="286DA6"/>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08" name="Text Box 9">
            <a:extLst>
              <a:ext uri="{FF2B5EF4-FFF2-40B4-BE49-F238E27FC236}">
                <a16:creationId xmlns:a16="http://schemas.microsoft.com/office/drawing/2014/main" id="{9A363B5B-1541-4480-955C-8FC6EF16578F}"/>
              </a:ext>
            </a:extLst>
          </p:cNvPr>
          <p:cNvSpPr txBox="1">
            <a:spLocks noChangeArrowheads="1"/>
          </p:cNvSpPr>
          <p:nvPr/>
        </p:nvSpPr>
        <p:spPr bwMode="auto">
          <a:xfrm>
            <a:off x="2268538" y="1921406"/>
            <a:ext cx="4533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chemeClr val="bg1"/>
                </a:solidFill>
              </a:rPr>
              <a:t>force  =  mass × acceleration</a:t>
            </a:r>
          </a:p>
        </p:txBody>
      </p:sp>
      <p:sp>
        <p:nvSpPr>
          <p:cNvPr id="25610" name="AutoShape 8">
            <a:extLst>
              <a:ext uri="{FF2B5EF4-FFF2-40B4-BE49-F238E27FC236}">
                <a16:creationId xmlns:a16="http://schemas.microsoft.com/office/drawing/2014/main" id="{FA0828F4-CF67-4912-80AA-CD63E988F896}"/>
              </a:ext>
            </a:extLst>
          </p:cNvPr>
          <p:cNvSpPr>
            <a:spLocks noChangeArrowheads="1"/>
          </p:cNvSpPr>
          <p:nvPr/>
        </p:nvSpPr>
        <p:spPr bwMode="auto">
          <a:xfrm>
            <a:off x="3635375" y="3024012"/>
            <a:ext cx="1800225" cy="746125"/>
          </a:xfrm>
          <a:prstGeom prst="roundRect">
            <a:avLst>
              <a:gd name="adj" fmla="val 0"/>
            </a:avLst>
          </a:prstGeom>
          <a:solidFill>
            <a:srgbClr val="286DA6"/>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11" name="Text Box 9">
            <a:extLst>
              <a:ext uri="{FF2B5EF4-FFF2-40B4-BE49-F238E27FC236}">
                <a16:creationId xmlns:a16="http://schemas.microsoft.com/office/drawing/2014/main" id="{2A1CBF08-C4DA-4ACC-AF63-283A5FED8885}"/>
              </a:ext>
            </a:extLst>
          </p:cNvPr>
          <p:cNvSpPr txBox="1">
            <a:spLocks noChangeArrowheads="1"/>
          </p:cNvSpPr>
          <p:nvPr/>
        </p:nvSpPr>
        <p:spPr bwMode="auto">
          <a:xfrm>
            <a:off x="3709988" y="3168475"/>
            <a:ext cx="165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chemeClr val="bg1"/>
                </a:solidFill>
              </a:rPr>
              <a:t>F  =  m</a:t>
            </a:r>
            <a:r>
              <a:rPr lang="en-GB" altLang="en-US" sz="1000" b="1">
                <a:solidFill>
                  <a:schemeClr val="bg1"/>
                </a:solidFill>
              </a:rPr>
              <a:t> </a:t>
            </a:r>
            <a:r>
              <a:rPr lang="en-GB" altLang="en-US" b="1">
                <a:solidFill>
                  <a:schemeClr val="bg1"/>
                </a:solidFill>
              </a:rPr>
              <a:t>a</a:t>
            </a:r>
          </a:p>
        </p:txBody>
      </p:sp>
      <p:sp>
        <p:nvSpPr>
          <p:cNvPr id="25612" name="Text Box 3">
            <a:extLst>
              <a:ext uri="{FF2B5EF4-FFF2-40B4-BE49-F238E27FC236}">
                <a16:creationId xmlns:a16="http://schemas.microsoft.com/office/drawing/2014/main" id="{27357ED7-BC52-486F-920C-177A2535B0E5}"/>
              </a:ext>
            </a:extLst>
          </p:cNvPr>
          <p:cNvSpPr txBox="1">
            <a:spLocks noChangeArrowheads="1"/>
          </p:cNvSpPr>
          <p:nvPr/>
        </p:nvSpPr>
        <p:spPr bwMode="auto">
          <a:xfrm>
            <a:off x="4235450" y="2546704"/>
            <a:ext cx="6016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dirty="0"/>
              <a:t>or</a:t>
            </a:r>
          </a:p>
        </p:txBody>
      </p:sp>
      <p:pic>
        <p:nvPicPr>
          <p:cNvPr id="13" name="Picture 12">
            <a:extLst>
              <a:ext uri="{FF2B5EF4-FFF2-40B4-BE49-F238E27FC236}">
                <a16:creationId xmlns:a16="http://schemas.microsoft.com/office/drawing/2014/main" id="{08CEDCC1-FEE6-463D-9D25-ABDA0E93156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13">
            <a:extLst>
              <a:ext uri="{FF2B5EF4-FFF2-40B4-BE49-F238E27FC236}">
                <a16:creationId xmlns:a16="http://schemas.microsoft.com/office/drawing/2014/main" id="{3233E03A-DFD7-438E-B173-A40F570F454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118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118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119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8" grpId="0"/>
      <p:bldP spid="221189" grpId="0"/>
      <p:bldP spid="22119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D703BCF7-93CB-4F26-ACD4-E94A4440F493}"/>
              </a:ext>
            </a:extLst>
          </p:cNvPr>
          <p:cNvSpPr>
            <a:spLocks noGrp="1" noChangeArrowheads="1"/>
          </p:cNvSpPr>
          <p:nvPr>
            <p:ph type="title"/>
          </p:nvPr>
        </p:nvSpPr>
        <p:spPr/>
        <p:txBody>
          <a:bodyPr/>
          <a:lstStyle/>
          <a:p>
            <a:r>
              <a:rPr lang="en-GB" altLang="en-US" dirty="0"/>
              <a:t>Inertia and mass</a:t>
            </a:r>
          </a:p>
        </p:txBody>
      </p:sp>
      <p:sp>
        <p:nvSpPr>
          <p:cNvPr id="29699" name="Text Box 41">
            <a:extLst>
              <a:ext uri="{FF2B5EF4-FFF2-40B4-BE49-F238E27FC236}">
                <a16:creationId xmlns:a16="http://schemas.microsoft.com/office/drawing/2014/main" id="{17CBCE04-D54D-4120-BF96-227F0D9730F0}"/>
              </a:ext>
            </a:extLst>
          </p:cNvPr>
          <p:cNvSpPr txBox="1">
            <a:spLocks noChangeArrowheads="1"/>
          </p:cNvSpPr>
          <p:nvPr/>
        </p:nvSpPr>
        <p:spPr bwMode="auto">
          <a:xfrm>
            <a:off x="354014" y="773113"/>
            <a:ext cx="80946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286DA6"/>
                </a:solidFill>
              </a:rPr>
              <a:t>Inertia</a:t>
            </a:r>
            <a:r>
              <a:rPr lang="en-GB" altLang="en-US" dirty="0"/>
              <a:t> is the tendency of an object to continue in its state of rest or uniform motion.</a:t>
            </a:r>
          </a:p>
        </p:txBody>
      </p:sp>
      <p:sp>
        <p:nvSpPr>
          <p:cNvPr id="16" name="Text Box 42">
            <a:extLst>
              <a:ext uri="{FF2B5EF4-FFF2-40B4-BE49-F238E27FC236}">
                <a16:creationId xmlns:a16="http://schemas.microsoft.com/office/drawing/2014/main" id="{7BE87F47-56FA-4DBF-A47B-A59A5885504A}"/>
              </a:ext>
            </a:extLst>
          </p:cNvPr>
          <p:cNvSpPr txBox="1">
            <a:spLocks noChangeArrowheads="1"/>
          </p:cNvSpPr>
          <p:nvPr/>
        </p:nvSpPr>
        <p:spPr bwMode="auto">
          <a:xfrm>
            <a:off x="349250" y="1920431"/>
            <a:ext cx="81835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Newton’s second law tells us that an object with a higher mass will require a larger force in order to change its speed or direction.</a:t>
            </a:r>
          </a:p>
        </p:txBody>
      </p:sp>
      <p:sp>
        <p:nvSpPr>
          <p:cNvPr id="17" name="Text Box 43">
            <a:extLst>
              <a:ext uri="{FF2B5EF4-FFF2-40B4-BE49-F238E27FC236}">
                <a16:creationId xmlns:a16="http://schemas.microsoft.com/office/drawing/2014/main" id="{1DFFCADE-7E45-4C12-9C61-5B2753FE5A03}"/>
              </a:ext>
            </a:extLst>
          </p:cNvPr>
          <p:cNvSpPr txBox="1">
            <a:spLocks noChangeArrowheads="1"/>
          </p:cNvSpPr>
          <p:nvPr/>
        </p:nvSpPr>
        <p:spPr bwMode="auto">
          <a:xfrm>
            <a:off x="349251" y="3437816"/>
            <a:ext cx="563386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This means that the </a:t>
            </a:r>
            <a:r>
              <a:rPr lang="en-GB" altLang="en-US" b="1" dirty="0">
                <a:solidFill>
                  <a:srgbClr val="286DA6"/>
                </a:solidFill>
              </a:rPr>
              <a:t>mass</a:t>
            </a:r>
            <a:r>
              <a:rPr lang="en-GB" altLang="en-US" dirty="0"/>
              <a:t> of an object is a measure of its inertia. It tells you how difficult it is to change the </a:t>
            </a:r>
            <a:br>
              <a:rPr lang="en-GB" altLang="en-US" dirty="0"/>
            </a:br>
            <a:r>
              <a:rPr lang="en-GB" altLang="en-US" dirty="0"/>
              <a:t>velocity of the object.</a:t>
            </a:r>
          </a:p>
        </p:txBody>
      </p:sp>
      <p:pic>
        <p:nvPicPr>
          <p:cNvPr id="9" name="Picture 8">
            <a:extLst>
              <a:ext uri="{FF2B5EF4-FFF2-40B4-BE49-F238E27FC236}">
                <a16:creationId xmlns:a16="http://schemas.microsoft.com/office/drawing/2014/main" id="{318C2DC1-F84A-4CF3-A578-6D6F02D9E2D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0" name="Text Box 43">
            <a:extLst>
              <a:ext uri="{FF2B5EF4-FFF2-40B4-BE49-F238E27FC236}">
                <a16:creationId xmlns:a16="http://schemas.microsoft.com/office/drawing/2014/main" id="{3231BCF1-7274-4F08-8994-A3D30BF94027}"/>
              </a:ext>
            </a:extLst>
          </p:cNvPr>
          <p:cNvSpPr txBox="1">
            <a:spLocks noChangeArrowheads="1"/>
          </p:cNvSpPr>
          <p:nvPr/>
        </p:nvSpPr>
        <p:spPr bwMode="auto">
          <a:xfrm>
            <a:off x="349251" y="5324533"/>
            <a:ext cx="397439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Mass is defined as the ratio of force over acceleration.</a:t>
            </a:r>
          </a:p>
        </p:txBody>
      </p:sp>
      <p:pic>
        <p:nvPicPr>
          <p:cNvPr id="3" name="Picture 2">
            <a:extLst>
              <a:ext uri="{FF2B5EF4-FFF2-40B4-BE49-F238E27FC236}">
                <a16:creationId xmlns:a16="http://schemas.microsoft.com/office/drawing/2014/main" id="{39B93121-E04C-4342-9F02-666686243B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3767018"/>
            <a:ext cx="4357688" cy="2487733"/>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descr="car4">
            <a:extLst>
              <a:ext uri="{FF2B5EF4-FFF2-40B4-BE49-F238E27FC236}">
                <a16:creationId xmlns:a16="http://schemas.microsoft.com/office/drawing/2014/main" id="{22F0682C-1DB4-41B7-9520-0256C82FF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9075" y="927100"/>
            <a:ext cx="4762500" cy="277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3">
            <a:extLst>
              <a:ext uri="{FF2B5EF4-FFF2-40B4-BE49-F238E27FC236}">
                <a16:creationId xmlns:a16="http://schemas.microsoft.com/office/drawing/2014/main" id="{09A4773D-95A5-4E5E-AB49-04801E4C8555}"/>
              </a:ext>
            </a:extLst>
          </p:cNvPr>
          <p:cNvSpPr>
            <a:spLocks noGrp="1" noChangeArrowheads="1"/>
          </p:cNvSpPr>
          <p:nvPr>
            <p:ph type="title"/>
          </p:nvPr>
        </p:nvSpPr>
        <p:spPr/>
        <p:txBody>
          <a:bodyPr/>
          <a:lstStyle/>
          <a:p>
            <a:r>
              <a:rPr lang="en-GB" altLang="en-US" dirty="0"/>
              <a:t>Using F = ma</a:t>
            </a:r>
          </a:p>
        </p:txBody>
      </p:sp>
      <p:sp>
        <p:nvSpPr>
          <p:cNvPr id="26628" name="Text Box 4">
            <a:extLst>
              <a:ext uri="{FF2B5EF4-FFF2-40B4-BE49-F238E27FC236}">
                <a16:creationId xmlns:a16="http://schemas.microsoft.com/office/drawing/2014/main" id="{08B79C54-691E-436A-93EB-8FCF3C007917}"/>
              </a:ext>
            </a:extLst>
          </p:cNvPr>
          <p:cNvSpPr txBox="1">
            <a:spLocks noChangeArrowheads="1"/>
          </p:cNvSpPr>
          <p:nvPr/>
        </p:nvSpPr>
        <p:spPr bwMode="auto">
          <a:xfrm>
            <a:off x="354013" y="773113"/>
            <a:ext cx="3344862" cy="1917700"/>
          </a:xfrm>
          <a:prstGeom prst="rect">
            <a:avLst/>
          </a:prstGeom>
          <a:solidFill>
            <a:srgbClr val="BEDAF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car has a mass of 1,000</a:t>
            </a:r>
            <a:r>
              <a:rPr lang="en-GB" altLang="en-US" sz="1000"/>
              <a:t> </a:t>
            </a:r>
            <a:r>
              <a:rPr lang="en-GB" altLang="en-US"/>
              <a:t>kg. What force must the car’s engine supply to cause an acceleration of 2</a:t>
            </a:r>
            <a:r>
              <a:rPr lang="en-GB" altLang="en-US" sz="1000"/>
              <a:t> </a:t>
            </a:r>
            <a:r>
              <a:rPr lang="en-GB" altLang="en-US"/>
              <a:t>m/s</a:t>
            </a:r>
            <a:r>
              <a:rPr lang="en-GB" altLang="en-US" baseline="30000"/>
              <a:t>2</a:t>
            </a:r>
            <a:r>
              <a:rPr lang="en-GB" altLang="en-US"/>
              <a:t>?</a:t>
            </a:r>
          </a:p>
        </p:txBody>
      </p:sp>
      <p:sp>
        <p:nvSpPr>
          <p:cNvPr id="223237" name="Text Box 5">
            <a:extLst>
              <a:ext uri="{FF2B5EF4-FFF2-40B4-BE49-F238E27FC236}">
                <a16:creationId xmlns:a16="http://schemas.microsoft.com/office/drawing/2014/main" id="{73F9A67B-FAF4-48B5-B3A1-EA2AF3619D89}"/>
              </a:ext>
            </a:extLst>
          </p:cNvPr>
          <p:cNvSpPr txBox="1">
            <a:spLocks noChangeArrowheads="1"/>
          </p:cNvSpPr>
          <p:nvPr/>
        </p:nvSpPr>
        <p:spPr bwMode="auto">
          <a:xfrm>
            <a:off x="528638" y="4048125"/>
            <a:ext cx="4375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force  =  mass × acceleration</a:t>
            </a:r>
          </a:p>
        </p:txBody>
      </p:sp>
      <p:sp>
        <p:nvSpPr>
          <p:cNvPr id="223238" name="Text Box 6">
            <a:extLst>
              <a:ext uri="{FF2B5EF4-FFF2-40B4-BE49-F238E27FC236}">
                <a16:creationId xmlns:a16="http://schemas.microsoft.com/office/drawing/2014/main" id="{FF6CDC25-6A6D-46AE-976E-724AA64014E8}"/>
              </a:ext>
            </a:extLst>
          </p:cNvPr>
          <p:cNvSpPr txBox="1">
            <a:spLocks noChangeArrowheads="1"/>
          </p:cNvSpPr>
          <p:nvPr/>
        </p:nvSpPr>
        <p:spPr bwMode="auto">
          <a:xfrm>
            <a:off x="1498600" y="4643438"/>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  1,000 × 2</a:t>
            </a:r>
          </a:p>
        </p:txBody>
      </p:sp>
      <p:sp>
        <p:nvSpPr>
          <p:cNvPr id="223239" name="Text Box 7">
            <a:extLst>
              <a:ext uri="{FF2B5EF4-FFF2-40B4-BE49-F238E27FC236}">
                <a16:creationId xmlns:a16="http://schemas.microsoft.com/office/drawing/2014/main" id="{57893BEA-0775-4D72-9D12-80DC230AFD18}"/>
              </a:ext>
            </a:extLst>
          </p:cNvPr>
          <p:cNvSpPr txBox="1">
            <a:spLocks noChangeArrowheads="1"/>
          </p:cNvSpPr>
          <p:nvPr/>
        </p:nvSpPr>
        <p:spPr bwMode="auto">
          <a:xfrm>
            <a:off x="1498600" y="523875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  </a:t>
            </a:r>
            <a:r>
              <a:rPr lang="en-GB" altLang="en-US" b="1">
                <a:solidFill>
                  <a:srgbClr val="286DA6"/>
                </a:solidFill>
              </a:rPr>
              <a:t>2,000</a:t>
            </a:r>
            <a:r>
              <a:rPr lang="en-GB" altLang="en-US" sz="1000" b="1">
                <a:solidFill>
                  <a:srgbClr val="286DA6"/>
                </a:solidFill>
              </a:rPr>
              <a:t> </a:t>
            </a:r>
            <a:r>
              <a:rPr lang="en-GB" altLang="en-US" b="1">
                <a:solidFill>
                  <a:srgbClr val="286DA6"/>
                </a:solidFill>
              </a:rPr>
              <a:t>N</a:t>
            </a:r>
          </a:p>
        </p:txBody>
      </p:sp>
      <p:pic>
        <p:nvPicPr>
          <p:cNvPr id="10" name="Picture 9">
            <a:extLst>
              <a:ext uri="{FF2B5EF4-FFF2-40B4-BE49-F238E27FC236}">
                <a16:creationId xmlns:a16="http://schemas.microsoft.com/office/drawing/2014/main" id="{2FCA1BF7-2C0C-4EAB-956E-A37FF0EB9E4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8">
            <a:extLst>
              <a:ext uri="{FF2B5EF4-FFF2-40B4-BE49-F238E27FC236}">
                <a16:creationId xmlns:a16="http://schemas.microsoft.com/office/drawing/2014/main" id="{D8DB1ACD-D8E4-4C83-B3D6-BF094804951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32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323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323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323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7" grpId="0"/>
      <p:bldP spid="223238" grpId="0"/>
      <p:bldP spid="22323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2"/>
  <p:tag name="ARTICULATE_DESIGN_ID_7_DEFAULT DESIGN" val="sDYrXg0F"/>
  <p:tag name="ARTICULATE_DESIGN_ID_1_DEFAULT DESIGN" val="SyCbqkPi"/>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14505</TotalTime>
  <Words>1226</Words>
  <Application>Microsoft Office PowerPoint</Application>
  <PresentationFormat>On-screen Show (4:3)</PresentationFormat>
  <Paragraphs>110</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Wingdings</vt:lpstr>
      <vt:lpstr>Arial</vt:lpstr>
      <vt:lpstr>Wingdings 2</vt:lpstr>
      <vt:lpstr>1_Default Design</vt:lpstr>
      <vt:lpstr>7_Default Design</vt:lpstr>
      <vt:lpstr>Newton’s  Second Law  of Motion</vt:lpstr>
      <vt:lpstr>Information</vt:lpstr>
      <vt:lpstr>What is Newton’s second law?</vt:lpstr>
      <vt:lpstr>Investigating force and acceleration</vt:lpstr>
      <vt:lpstr>Investigating mass and acceleration</vt:lpstr>
      <vt:lpstr>Force, mass and acceleration</vt:lpstr>
      <vt:lpstr>Newton’s second law</vt:lpstr>
      <vt:lpstr>Inertia and mass</vt:lpstr>
      <vt:lpstr>Using F = ma</vt:lpstr>
      <vt:lpstr>Using a formula triangle</vt:lpstr>
      <vt:lpstr>How do we find acceleration?</vt:lpstr>
      <vt:lpstr>F = ma calculations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Newton's Second Law of Motion</dc:title>
  <dc:subject>Boardworks High School Physical Science</dc:subject>
  <dc:creator>Boardworks</dc:creator>
  <cp:lastModifiedBy>Tim Crilly</cp:lastModifiedBy>
  <cp:revision>548</cp:revision>
  <dcterms:created xsi:type="dcterms:W3CDTF">2003-10-06T13:07:42Z</dcterms:created>
  <dcterms:modified xsi:type="dcterms:W3CDTF">2019-01-31T15:30:55Z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7BEE1A0F-BBB2-49D0-8442-F00EBD74CBA5</vt:lpwstr>
  </property>
  <property fmtid="{D5CDD505-2E9C-101B-9397-08002B2CF9AE}" pid="3" name="ArticulatePath">
    <vt:lpwstr>Newtons Laws of Motion</vt:lpwstr>
  </property>
</Properties>
</file>