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activeX/activeX1.xml" ContentType="application/vnd.ms-office.activeX+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45" r:id="rId1"/>
    <p:sldMasterId id="2147483760" r:id="rId2"/>
  </p:sldMasterIdLst>
  <p:notesMasterIdLst>
    <p:notesMasterId r:id="rId8"/>
  </p:notesMasterIdLst>
  <p:handoutMasterIdLst>
    <p:handoutMasterId r:id="rId9"/>
  </p:handoutMasterIdLst>
  <p:sldIdLst>
    <p:sldId id="426" r:id="rId3"/>
    <p:sldId id="671" r:id="rId4"/>
    <p:sldId id="599" r:id="rId5"/>
    <p:sldId id="670" r:id="rId6"/>
    <p:sldId id="668" r:id="rId7"/>
  </p:sldIdLst>
  <p:sldSz cx="9144000" cy="6858000" type="screen4x3"/>
  <p:notesSz cx="6858000" cy="9296400"/>
  <p:embeddedFontLst>
    <p:embeddedFont>
      <p:font typeface="Wingdings 2" panose="05020102010507070707" pitchFamily="18" charset="2"/>
      <p:regular r:id="rId10"/>
    </p:embeddedFont>
  </p:embeddedFontLst>
  <p:defaultTextStyle>
    <a:defPPr>
      <a:defRPr lang="en-US"/>
    </a:defPPr>
    <a:lvl1pPr algn="l" rtl="0" fontAlgn="base">
      <a:spcBef>
        <a:spcPct val="50000"/>
      </a:spcBef>
      <a:spcAft>
        <a:spcPct val="0"/>
      </a:spcAft>
      <a:defRPr sz="2400" kern="1200">
        <a:solidFill>
          <a:srgbClr val="010066"/>
        </a:solidFill>
        <a:latin typeface="Arial" panose="020B0604020202020204" pitchFamily="34" charset="0"/>
        <a:ea typeface="+mn-ea"/>
        <a:cs typeface="+mn-cs"/>
      </a:defRPr>
    </a:lvl1pPr>
    <a:lvl2pPr marL="457200" algn="l" rtl="0" fontAlgn="base">
      <a:spcBef>
        <a:spcPct val="50000"/>
      </a:spcBef>
      <a:spcAft>
        <a:spcPct val="0"/>
      </a:spcAft>
      <a:defRPr sz="2400" kern="1200">
        <a:solidFill>
          <a:srgbClr val="010066"/>
        </a:solidFill>
        <a:latin typeface="Arial" panose="020B0604020202020204" pitchFamily="34" charset="0"/>
        <a:ea typeface="+mn-ea"/>
        <a:cs typeface="+mn-cs"/>
      </a:defRPr>
    </a:lvl2pPr>
    <a:lvl3pPr marL="914400" algn="l" rtl="0" fontAlgn="base">
      <a:spcBef>
        <a:spcPct val="50000"/>
      </a:spcBef>
      <a:spcAft>
        <a:spcPct val="0"/>
      </a:spcAft>
      <a:defRPr sz="2400" kern="1200">
        <a:solidFill>
          <a:srgbClr val="010066"/>
        </a:solidFill>
        <a:latin typeface="Arial" panose="020B0604020202020204" pitchFamily="34" charset="0"/>
        <a:ea typeface="+mn-ea"/>
        <a:cs typeface="+mn-cs"/>
      </a:defRPr>
    </a:lvl3pPr>
    <a:lvl4pPr marL="1371600" algn="l" rtl="0" fontAlgn="base">
      <a:spcBef>
        <a:spcPct val="50000"/>
      </a:spcBef>
      <a:spcAft>
        <a:spcPct val="0"/>
      </a:spcAft>
      <a:defRPr sz="2400" kern="1200">
        <a:solidFill>
          <a:srgbClr val="010066"/>
        </a:solidFill>
        <a:latin typeface="Arial" panose="020B0604020202020204" pitchFamily="34" charset="0"/>
        <a:ea typeface="+mn-ea"/>
        <a:cs typeface="+mn-cs"/>
      </a:defRPr>
    </a:lvl4pPr>
    <a:lvl5pPr marL="1828800" algn="l" rtl="0" fontAlgn="base">
      <a:spcBef>
        <a:spcPct val="50000"/>
      </a:spcBef>
      <a:spcAft>
        <a:spcPct val="0"/>
      </a:spcAft>
      <a:defRPr sz="2400" kern="1200">
        <a:solidFill>
          <a:srgbClr val="010066"/>
        </a:solidFill>
        <a:latin typeface="Arial" panose="020B0604020202020204" pitchFamily="34" charset="0"/>
        <a:ea typeface="+mn-ea"/>
        <a:cs typeface="+mn-cs"/>
      </a:defRPr>
    </a:lvl5pPr>
    <a:lvl6pPr marL="2286000" algn="l" defTabSz="914400" rtl="0" eaLnBrk="1" latinLnBrk="0" hangingPunct="1">
      <a:defRPr sz="2400" kern="1200">
        <a:solidFill>
          <a:srgbClr val="010066"/>
        </a:solidFill>
        <a:latin typeface="Arial" panose="020B0604020202020204" pitchFamily="34" charset="0"/>
        <a:ea typeface="+mn-ea"/>
        <a:cs typeface="+mn-cs"/>
      </a:defRPr>
    </a:lvl6pPr>
    <a:lvl7pPr marL="2743200" algn="l" defTabSz="914400" rtl="0" eaLnBrk="1" latinLnBrk="0" hangingPunct="1">
      <a:defRPr sz="2400" kern="1200">
        <a:solidFill>
          <a:srgbClr val="010066"/>
        </a:solidFill>
        <a:latin typeface="Arial" panose="020B0604020202020204" pitchFamily="34" charset="0"/>
        <a:ea typeface="+mn-ea"/>
        <a:cs typeface="+mn-cs"/>
      </a:defRPr>
    </a:lvl7pPr>
    <a:lvl8pPr marL="3200400" algn="l" defTabSz="914400" rtl="0" eaLnBrk="1" latinLnBrk="0" hangingPunct="1">
      <a:defRPr sz="2400" kern="1200">
        <a:solidFill>
          <a:srgbClr val="010066"/>
        </a:solidFill>
        <a:latin typeface="Arial" panose="020B0604020202020204" pitchFamily="34" charset="0"/>
        <a:ea typeface="+mn-ea"/>
        <a:cs typeface="+mn-cs"/>
      </a:defRPr>
    </a:lvl8pPr>
    <a:lvl9pPr marL="3657600" algn="l" defTabSz="914400" rtl="0" eaLnBrk="1" latinLnBrk="0" hangingPunct="1">
      <a:defRPr sz="2400" kern="1200">
        <a:solidFill>
          <a:srgbClr val="01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204" userDrawn="1">
          <p15:clr>
            <a:srgbClr val="A4A3A4"/>
          </p15:clr>
        </p15:guide>
      </p15:sldGuideLst>
    </p:ext>
    <p:ext uri="{2D200454-40CA-4A62-9FC3-DE9A4176ACB9}">
      <p15:notesGuideLst xmlns:p15="http://schemas.microsoft.com/office/powerpoint/2012/main">
        <p15:guide id="1" orient="horz" pos="2836"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286DA6"/>
    <a:srgbClr val="6600CC"/>
    <a:srgbClr val="663300"/>
    <a:srgbClr val="10BC45"/>
    <a:srgbClr val="B71562"/>
    <a:srgbClr val="FFCCFF"/>
    <a:srgbClr val="FF99FF"/>
    <a:srgbClr val="CC0000"/>
    <a:srgbClr val="01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7661" autoAdjust="0"/>
    <p:restoredTop sz="82832" autoAdjust="0"/>
  </p:normalViewPr>
  <p:slideViewPr>
    <p:cSldViewPr snapToGrid="0">
      <p:cViewPr>
        <p:scale>
          <a:sx n="85" d="100"/>
          <a:sy n="85" d="100"/>
        </p:scale>
        <p:origin x="666" y="156"/>
      </p:cViewPr>
      <p:guideLst>
        <p:guide orient="horz" pos="2160"/>
        <p:guide pos="2880"/>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836"/>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7" name="Rectangle 5">
            <a:extLst>
              <a:ext uri="{FF2B5EF4-FFF2-40B4-BE49-F238E27FC236}">
                <a16:creationId xmlns:a16="http://schemas.microsoft.com/office/drawing/2014/main" id="{26EFEA30-DBB1-4724-8B18-28BD36AF9D3D}"/>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defRPr>
            </a:lvl1pPr>
          </a:lstStyle>
          <a:p>
            <a:fld id="{26641D38-A5C8-4335-857B-F3B3861E847A}" type="slidenum">
              <a:rPr lang="en-GB" altLang="en-US"/>
              <a:pPr/>
              <a:t>‹#›</a:t>
            </a:fld>
            <a:endParaRPr lang="en-GB" altLang="en-US"/>
          </a:p>
        </p:txBody>
      </p:sp>
      <p:sp>
        <p:nvSpPr>
          <p:cNvPr id="5" name="Rectangle 7">
            <a:extLst>
              <a:ext uri="{FF2B5EF4-FFF2-40B4-BE49-F238E27FC236}">
                <a16:creationId xmlns:a16="http://schemas.microsoft.com/office/drawing/2014/main" id="{A8D3C9EF-BEA2-4677-A865-BA7FD03DCBBE}"/>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CE19A3EC-39A7-467C-8629-11175A09ACBF}"/>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50511129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1" name="Rectangle 4">
            <a:extLst>
              <a:ext uri="{FF2B5EF4-FFF2-40B4-BE49-F238E27FC236}">
                <a16:creationId xmlns:a16="http://schemas.microsoft.com/office/drawing/2014/main" id="{49680B38-8C91-4EF3-AF46-EB86E2FFB023}"/>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9" name="Rectangle 5">
            <a:extLst>
              <a:ext uri="{FF2B5EF4-FFF2-40B4-BE49-F238E27FC236}">
                <a16:creationId xmlns:a16="http://schemas.microsoft.com/office/drawing/2014/main" id="{2E76205D-C193-4A49-9500-9B1824C99AEE}"/>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7591" name="Rectangle 7">
            <a:extLst>
              <a:ext uri="{FF2B5EF4-FFF2-40B4-BE49-F238E27FC236}">
                <a16:creationId xmlns:a16="http://schemas.microsoft.com/office/drawing/2014/main" id="{7C11D57A-8BCA-4461-AFBA-A7C551A60600}"/>
              </a:ext>
            </a:extLst>
          </p:cNvPr>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defRPr>
            </a:lvl1pPr>
          </a:lstStyle>
          <a:p>
            <a:fld id="{53B5160D-A546-414F-8B72-EE72339FF8C1}" type="slidenum">
              <a:rPr lang="en-GB" altLang="en-US"/>
              <a:pPr/>
              <a:t>‹#›</a:t>
            </a:fld>
            <a:endParaRPr lang="en-GB" altLang="en-US"/>
          </a:p>
        </p:txBody>
      </p:sp>
      <p:sp>
        <p:nvSpPr>
          <p:cNvPr id="7" name="Rectangle 9">
            <a:extLst>
              <a:ext uri="{FF2B5EF4-FFF2-40B4-BE49-F238E27FC236}">
                <a16:creationId xmlns:a16="http://schemas.microsoft.com/office/drawing/2014/main" id="{1C477AF6-EBEE-4084-A1D4-39D3B75F1DB5}"/>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0A6E7145-B7E7-45CD-93A2-7D3C43AFE57F}"/>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12796952"/>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a:extLst>
              <a:ext uri="{FF2B5EF4-FFF2-40B4-BE49-F238E27FC236}">
                <a16:creationId xmlns:a16="http://schemas.microsoft.com/office/drawing/2014/main" id="{8BB3EF4D-FF43-4783-87B6-28253D08C014}"/>
              </a:ext>
            </a:extLst>
          </p:cNvPr>
          <p:cNvSpPr>
            <a:spLocks noGrp="1" noRot="1" noChangeAspect="1" noChangeArrowheads="1" noTextEdit="1"/>
          </p:cNvSpPr>
          <p:nvPr>
            <p:ph type="sldImg"/>
          </p:nvPr>
        </p:nvSpPr>
        <p:spPr>
          <a:ln/>
        </p:spPr>
      </p:sp>
      <p:sp>
        <p:nvSpPr>
          <p:cNvPr id="8197" name="Rectangle 3">
            <a:extLst>
              <a:ext uri="{FF2B5EF4-FFF2-40B4-BE49-F238E27FC236}">
                <a16:creationId xmlns:a16="http://schemas.microsoft.com/office/drawing/2014/main" id="{520452C8-5E81-4EC7-B6BD-EF931C0B6305}"/>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579646F-CD4E-4458-BD26-7BEEE56DEB2B}"/>
              </a:ext>
            </a:extLst>
          </p:cNvPr>
          <p:cNvSpPr>
            <a:spLocks noGrp="1"/>
          </p:cNvSpPr>
          <p:nvPr>
            <p:ph type="sldNum" sz="quarter" idx="10"/>
          </p:nvPr>
        </p:nvSpPr>
        <p:spPr/>
        <p:txBody>
          <a:bodyPr/>
          <a:lstStyle/>
          <a:p>
            <a:fld id="{53B5160D-A546-414F-8B72-EE72339FF8C1}" type="slidenum">
              <a:rPr lang="en-GB" altLang="en-US" smtClean="0"/>
              <a:pPr/>
              <a:t>1</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14401" y="4415790"/>
            <a:ext cx="5029200" cy="4183380"/>
          </a:xfrm>
        </p:spPr>
        <p:txBody>
          <a:bodyPr/>
          <a:lstStyle/>
          <a:p>
            <a:endParaRPr lang="en-GB" dirty="0"/>
          </a:p>
        </p:txBody>
      </p:sp>
      <p:sp>
        <p:nvSpPr>
          <p:cNvPr id="5" name="Slide Number Placeholder 4">
            <a:extLst>
              <a:ext uri="{FF2B5EF4-FFF2-40B4-BE49-F238E27FC236}">
                <a16:creationId xmlns:a16="http://schemas.microsoft.com/office/drawing/2014/main" id="{24674874-A464-4F35-BA9E-139273111529}"/>
              </a:ext>
            </a:extLst>
          </p:cNvPr>
          <p:cNvSpPr>
            <a:spLocks noGrp="1"/>
          </p:cNvSpPr>
          <p:nvPr>
            <p:ph type="sldNum" sz="quarter" idx="10"/>
          </p:nvPr>
        </p:nvSpPr>
        <p:spPr/>
        <p:txBody>
          <a:bodyPr/>
          <a:lstStyle/>
          <a:p>
            <a:fld id="{53B5160D-A546-414F-8B72-EE72339FF8C1}" type="slidenum">
              <a:rPr lang="en-GB" altLang="en-US" smtClean="0"/>
              <a:pPr/>
              <a:t>2</a:t>
            </a:fld>
            <a:endParaRPr lang="en-GB" altLang="en-US"/>
          </a:p>
        </p:txBody>
      </p:sp>
    </p:spTree>
    <p:extLst>
      <p:ext uri="{BB962C8B-B14F-4D97-AF65-F5344CB8AC3E}">
        <p14:creationId xmlns:p14="http://schemas.microsoft.com/office/powerpoint/2010/main" val="3051334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a:extLst>
              <a:ext uri="{FF2B5EF4-FFF2-40B4-BE49-F238E27FC236}">
                <a16:creationId xmlns:a16="http://schemas.microsoft.com/office/drawing/2014/main" id="{D61D15F2-64F4-4C36-BC56-B9C70CBF0968}"/>
              </a:ext>
            </a:extLst>
          </p:cNvPr>
          <p:cNvSpPr>
            <a:spLocks noGrp="1" noRot="1" noChangeAspect="1" noChangeArrowheads="1" noTextEdit="1"/>
          </p:cNvSpPr>
          <p:nvPr>
            <p:ph type="sldImg"/>
          </p:nvPr>
        </p:nvSpPr>
        <p:spPr>
          <a:ln/>
        </p:spPr>
      </p:sp>
      <p:sp>
        <p:nvSpPr>
          <p:cNvPr id="9221" name="Rectangle 3">
            <a:extLst>
              <a:ext uri="{FF2B5EF4-FFF2-40B4-BE49-F238E27FC236}">
                <a16:creationId xmlns:a16="http://schemas.microsoft.com/office/drawing/2014/main" id="{131661EB-C0D8-4B3E-9D22-6C7A675BF311}"/>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“missing” vibrations are absorbed by the polarizing filter.</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0AB912F0-BE86-406E-9DBD-D529280FBC08}"/>
              </a:ext>
            </a:extLst>
          </p:cNvPr>
          <p:cNvSpPr>
            <a:spLocks noGrp="1"/>
          </p:cNvSpPr>
          <p:nvPr>
            <p:ph type="sldNum" sz="quarter" idx="10"/>
          </p:nvPr>
        </p:nvSpPr>
        <p:spPr/>
        <p:txBody>
          <a:bodyPr/>
          <a:lstStyle/>
          <a:p>
            <a:fld id="{53B5160D-A546-414F-8B72-EE72339FF8C1}" type="slidenum">
              <a:rPr lang="en-GB" altLang="en-US" smtClean="0"/>
              <a:pPr/>
              <a:t>3</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a:extLst>
              <a:ext uri="{FF2B5EF4-FFF2-40B4-BE49-F238E27FC236}">
                <a16:creationId xmlns:a16="http://schemas.microsoft.com/office/drawing/2014/main" id="{C3E05DB1-BD11-405D-9850-2B2F1A1B9521}"/>
              </a:ext>
            </a:extLst>
          </p:cNvPr>
          <p:cNvSpPr>
            <a:spLocks noGrp="1" noRot="1" noChangeAspect="1" noChangeArrowheads="1" noTextEdit="1"/>
          </p:cNvSpPr>
          <p:nvPr>
            <p:ph type="sldImg"/>
          </p:nvPr>
        </p:nvSpPr>
        <p:spPr>
          <a:ln/>
        </p:spPr>
      </p:sp>
      <p:sp>
        <p:nvSpPr>
          <p:cNvPr id="10245" name="Rectangle 3">
            <a:extLst>
              <a:ext uri="{FF2B5EF4-FFF2-40B4-BE49-F238E27FC236}">
                <a16:creationId xmlns:a16="http://schemas.microsoft.com/office/drawing/2014/main" id="{97E007C2-8660-4B7A-AC63-9911FD167655}"/>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01D22008-1C46-4228-B9D6-D6C26ACCCA77}"/>
              </a:ext>
            </a:extLst>
          </p:cNvPr>
          <p:cNvSpPr>
            <a:spLocks noGrp="1"/>
          </p:cNvSpPr>
          <p:nvPr>
            <p:ph type="sldNum" sz="quarter" idx="10"/>
          </p:nvPr>
        </p:nvSpPr>
        <p:spPr/>
        <p:txBody>
          <a:bodyPr/>
          <a:lstStyle/>
          <a:p>
            <a:fld id="{53B5160D-A546-414F-8B72-EE72339FF8C1}" type="slidenum">
              <a:rPr lang="en-GB" altLang="en-US" smtClean="0"/>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a:extLst>
              <a:ext uri="{FF2B5EF4-FFF2-40B4-BE49-F238E27FC236}">
                <a16:creationId xmlns:a16="http://schemas.microsoft.com/office/drawing/2014/main" id="{6D8CDB32-C2D4-49B2-8A57-1FA1548567DA}"/>
              </a:ext>
            </a:extLst>
          </p:cNvPr>
          <p:cNvSpPr>
            <a:spLocks noGrp="1" noRot="1" noChangeAspect="1" noChangeArrowheads="1" noTextEdit="1"/>
          </p:cNvSpPr>
          <p:nvPr>
            <p:ph type="sldImg"/>
          </p:nvPr>
        </p:nvSpPr>
        <p:spPr>
          <a:ln/>
        </p:spPr>
      </p:sp>
      <p:sp>
        <p:nvSpPr>
          <p:cNvPr id="11269" name="Rectangle 3">
            <a:extLst>
              <a:ext uri="{FF2B5EF4-FFF2-40B4-BE49-F238E27FC236}">
                <a16:creationId xmlns:a16="http://schemas.microsoft.com/office/drawing/2014/main" id="{B65F553E-7F8E-4178-B856-219B5AE427CB}"/>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Students could be asked to research more examples of polarization in nature and technology.</a:t>
            </a:r>
          </a:p>
          <a:p>
            <a:pPr eaLnBrk="1" hangingPunct="1"/>
            <a:endParaRPr lang="en-GB" altLang="en-US" dirty="0">
              <a:latin typeface="Arial" panose="020B0604020202020204" pitchFamily="34" charset="0"/>
            </a:endParaRPr>
          </a:p>
          <a:p>
            <a:pPr eaLnBrk="1" hangingPunct="1"/>
            <a:r>
              <a:rPr lang="en-US" altLang="en-US" dirty="0">
                <a:latin typeface="Arial" panose="020B0604020202020204" pitchFamily="34" charset="0"/>
              </a:rPr>
              <a:t>Radio waves can also be polarized. Radio waves from transmitters are polarized, so receivers need to be rotated to the same plane to be able to receive the radio waves clearly and ensure a good reception.</a:t>
            </a:r>
            <a:r>
              <a:rPr lang="en-GB" altLang="en-US" b="1" dirty="0">
                <a:latin typeface="Arial" panose="020B0604020202020204" pitchFamily="34" charset="0"/>
              </a:rPr>
              <a:t> </a:t>
            </a: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b="0" dirty="0">
                <a:latin typeface="Arial" panose="020B0604020202020204" pitchFamily="34" charset="0"/>
              </a:rPr>
              <a:t>Dirk Wiersma / Science Photo Library</a:t>
            </a:r>
          </a:p>
          <a:p>
            <a:pPr eaLnBrk="1" hangingPunct="1"/>
            <a:r>
              <a:rPr lang="en-GB" altLang="en-US" dirty="0">
                <a:latin typeface="Arial" panose="020B0604020202020204" pitchFamily="34" charset="0"/>
              </a:rPr>
              <a:t>Paracetamol crystals. Polarized light micrograph of crystals of the drug paracetamol, also known as acetaminophen. These radial crystal rosettes have been precipitated from an aqueous solution and imaged in transient, plane-polarized light. Paracetamol is an analgesic (pain-killer) and antipyretic (reduces fever).</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84534FB6-1889-4565-AE78-CB2F87250365}"/>
              </a:ext>
            </a:extLst>
          </p:cNvPr>
          <p:cNvSpPr>
            <a:spLocks noGrp="1"/>
          </p:cNvSpPr>
          <p:nvPr>
            <p:ph type="sldNum" sz="quarter" idx="10"/>
          </p:nvPr>
        </p:nvSpPr>
        <p:spPr/>
        <p:txBody>
          <a:bodyPr/>
          <a:lstStyle/>
          <a:p>
            <a:fld id="{53B5160D-A546-414F-8B72-EE72339FF8C1}" type="slidenum">
              <a:rPr lang="en-GB" altLang="en-US" smtClean="0"/>
              <a:pPr/>
              <a:t>5</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5</a:t>
            </a:r>
          </a:p>
        </p:txBody>
      </p:sp>
    </p:spTree>
    <p:custDataLst>
      <p:tags r:id="rId1"/>
    </p:custDataLst>
    <p:extLst>
      <p:ext uri="{BB962C8B-B14F-4D97-AF65-F5344CB8AC3E}">
        <p14:creationId xmlns:p14="http://schemas.microsoft.com/office/powerpoint/2010/main" val="1532869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550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429343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94395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66173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556423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5440040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238752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8590376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604986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58421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5</a:t>
            </a:r>
          </a:p>
        </p:txBody>
      </p:sp>
    </p:spTree>
    <p:custDataLst>
      <p:tags r:id="rId1"/>
    </p:custDataLst>
    <p:extLst>
      <p:ext uri="{BB962C8B-B14F-4D97-AF65-F5344CB8AC3E}">
        <p14:creationId xmlns:p14="http://schemas.microsoft.com/office/powerpoint/2010/main" val="29289199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9902097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605882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169118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264717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132600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140099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12453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74627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490543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47904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7009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361968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55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68943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5</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1343936792"/>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5</a:t>
            </a:r>
          </a:p>
        </p:txBody>
      </p:sp>
    </p:spTree>
    <p:custDataLst>
      <p:tags r:id="rId14"/>
    </p:custDataLst>
    <p:extLst>
      <p:ext uri="{BB962C8B-B14F-4D97-AF65-F5344CB8AC3E}">
        <p14:creationId xmlns:p14="http://schemas.microsoft.com/office/powerpoint/2010/main" val="3617352556"/>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8.wmf"/><Relationship Id="rId4" Type="http://schemas.openxmlformats.org/officeDocument/2006/relationships/notesSlide" Target="../notesSlides/notesSlide3.xml"/><Relationship Id="rId9"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054B1-B55C-45D2-9325-E7B7359BDB9D}"/>
              </a:ext>
            </a:extLst>
          </p:cNvPr>
          <p:cNvSpPr>
            <a:spLocks noGrp="1"/>
          </p:cNvSpPr>
          <p:nvPr>
            <p:ph type="title"/>
          </p:nvPr>
        </p:nvSpPr>
        <p:spPr/>
        <p:txBody>
          <a:bodyPr/>
          <a:lstStyle/>
          <a:p>
            <a:r>
              <a:rPr lang="en-GB" dirty="0"/>
              <a:t>Polarization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Using Mathematics and Computational Thinking</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D0B4016D-0DC0-4F5A-A37B-0BC18B681496}"/>
              </a:ext>
            </a:extLst>
          </p:cNvPr>
          <p:cNvSpPr>
            <a:spLocks noGrp="1" noChangeArrowheads="1"/>
          </p:cNvSpPr>
          <p:nvPr>
            <p:ph type="title"/>
          </p:nvPr>
        </p:nvSpPr>
        <p:spPr/>
        <p:txBody>
          <a:bodyPr/>
          <a:lstStyle/>
          <a:p>
            <a:pPr eaLnBrk="1" hangingPunct="1"/>
            <a:r>
              <a:rPr lang="en-US" altLang="en-US" dirty="0"/>
              <a:t>Polarization</a:t>
            </a:r>
          </a:p>
        </p:txBody>
      </p:sp>
      <p:pic>
        <p:nvPicPr>
          <p:cNvPr id="8" name="Picture 6" descr="flash_icon">
            <a:extLst>
              <a:ext uri="{FF2B5EF4-FFF2-40B4-BE49-F238E27FC236}">
                <a16:creationId xmlns:a16="http://schemas.microsoft.com/office/drawing/2014/main" id="{0951ED11-8389-4BB3-BCE3-54406E9A2400}"/>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5FE7B44C-2417-49E1-A4BF-B5022065CC12}"/>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2F075948-D8A9-40C5-87EB-251CD241412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a:extLst>
              <a:ext uri="{FF2B5EF4-FFF2-40B4-BE49-F238E27FC236}">
                <a16:creationId xmlns:a16="http://schemas.microsoft.com/office/drawing/2014/main" id="{E3428BB5-F91C-4E9B-90BA-7CF2E97DC04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55575"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5F11BFD-A263-461A-BD2C-22A35C948ED4}"/>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C6FCCAE-80EF-4BEB-9109-90F0E39EEC7D}"/>
              </a:ext>
            </a:extLst>
          </p:cNvPr>
          <p:cNvSpPr>
            <a:spLocks noGrp="1" noChangeArrowheads="1"/>
          </p:cNvSpPr>
          <p:nvPr>
            <p:ph type="title"/>
          </p:nvPr>
        </p:nvSpPr>
        <p:spPr/>
        <p:txBody>
          <a:bodyPr/>
          <a:lstStyle/>
          <a:p>
            <a:pPr eaLnBrk="1" hangingPunct="1"/>
            <a:r>
              <a:rPr lang="en-GB" altLang="en-US"/>
              <a:t>Malus’s law</a:t>
            </a:r>
          </a:p>
        </p:txBody>
      </p:sp>
      <p:sp>
        <p:nvSpPr>
          <p:cNvPr id="5123" name="Text Box 4">
            <a:extLst>
              <a:ext uri="{FF2B5EF4-FFF2-40B4-BE49-F238E27FC236}">
                <a16:creationId xmlns:a16="http://schemas.microsoft.com/office/drawing/2014/main" id="{4A3C4128-F2C2-4BED-AB93-D11EB354384F}"/>
              </a:ext>
            </a:extLst>
          </p:cNvPr>
          <p:cNvSpPr txBox="1">
            <a:spLocks noChangeArrowheads="1"/>
          </p:cNvSpPr>
          <p:nvPr/>
        </p:nvSpPr>
        <p:spPr bwMode="auto">
          <a:xfrm>
            <a:off x="358775" y="784225"/>
            <a:ext cx="85709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10BC45"/>
              </a:buClr>
              <a:buSzPct val="75000"/>
              <a:buFont typeface="Wingdings" panose="05000000000000000000" pitchFamily="2" charset="2"/>
              <a:buNone/>
            </a:pPr>
            <a:r>
              <a:rPr lang="en-US" altLang="en-US" dirty="0"/>
              <a:t>If a beam of plane-polarized light is shone through a polarizer, its subsequent intensity, I, is calculated as follows:</a:t>
            </a:r>
          </a:p>
        </p:txBody>
      </p:sp>
      <p:grpSp>
        <p:nvGrpSpPr>
          <p:cNvPr id="2" name="Group 20">
            <a:extLst>
              <a:ext uri="{FF2B5EF4-FFF2-40B4-BE49-F238E27FC236}">
                <a16:creationId xmlns:a16="http://schemas.microsoft.com/office/drawing/2014/main" id="{057F5117-317B-4C90-ACAC-473D934133D6}"/>
              </a:ext>
            </a:extLst>
          </p:cNvPr>
          <p:cNvGrpSpPr>
            <a:grpSpLocks/>
          </p:cNvGrpSpPr>
          <p:nvPr/>
        </p:nvGrpSpPr>
        <p:grpSpPr bwMode="auto">
          <a:xfrm>
            <a:off x="635000" y="2141538"/>
            <a:ext cx="2184400" cy="511175"/>
            <a:chOff x="2192" y="1467"/>
            <a:chExt cx="1376" cy="322"/>
          </a:xfrm>
          <a:solidFill>
            <a:srgbClr val="286DA6"/>
          </a:solidFill>
        </p:grpSpPr>
        <p:sp>
          <p:nvSpPr>
            <p:cNvPr id="5132" name="AutoShape 12">
              <a:extLst>
                <a:ext uri="{FF2B5EF4-FFF2-40B4-BE49-F238E27FC236}">
                  <a16:creationId xmlns:a16="http://schemas.microsoft.com/office/drawing/2014/main" id="{71D2FE3D-5A2C-469A-A5D4-6C8B4E696C9B}"/>
                </a:ext>
              </a:extLst>
            </p:cNvPr>
            <p:cNvSpPr>
              <a:spLocks noChangeArrowheads="1"/>
            </p:cNvSpPr>
            <p:nvPr/>
          </p:nvSpPr>
          <p:spPr bwMode="auto">
            <a:xfrm>
              <a:off x="2192" y="1467"/>
              <a:ext cx="1376" cy="322"/>
            </a:xfrm>
            <a:prstGeom prst="roundRect">
              <a:avLst>
                <a:gd name="adj" fmla="val 0"/>
              </a:avLst>
            </a:prstGeom>
            <a:grpFill/>
            <a:ln w="38100" algn="ctr">
              <a:noFill/>
              <a:round/>
              <a:headEnd/>
              <a:tailEnd/>
            </a:ln>
          </p:spPr>
          <p:txBody>
            <a:bodyPr anchor="ct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endParaRPr lang="en-GB" altLang="en-US">
                <a:solidFill>
                  <a:schemeClr val="bg1"/>
                </a:solidFill>
              </a:endParaRPr>
            </a:p>
          </p:txBody>
        </p:sp>
        <p:sp>
          <p:nvSpPr>
            <p:cNvPr id="5133" name="Text Box 6">
              <a:extLst>
                <a:ext uri="{FF2B5EF4-FFF2-40B4-BE49-F238E27FC236}">
                  <a16:creationId xmlns:a16="http://schemas.microsoft.com/office/drawing/2014/main" id="{723F1268-0C0A-4F9C-A877-1E62F3EE3E83}"/>
                </a:ext>
              </a:extLst>
            </p:cNvPr>
            <p:cNvSpPr txBox="1">
              <a:spLocks noChangeArrowheads="1"/>
            </p:cNvSpPr>
            <p:nvPr/>
          </p:nvSpPr>
          <p:spPr bwMode="auto">
            <a:xfrm>
              <a:off x="2220" y="1484"/>
              <a:ext cx="1320" cy="288"/>
            </a:xfrm>
            <a:prstGeom prst="rect">
              <a:avLst/>
            </a:prstGeom>
            <a:grpFill/>
            <a:ln w="25400" algn="ctr">
              <a:noFill/>
              <a:miter lim="800000"/>
              <a:headEnd/>
              <a:tailEnd type="none" w="lg" len="lg"/>
            </a:ln>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dirty="0">
                  <a:solidFill>
                    <a:schemeClr val="bg1"/>
                  </a:solidFill>
                  <a:cs typeface="Arial" panose="020B0604020202020204" pitchFamily="34" charset="0"/>
                </a:rPr>
                <a:t>I  = I</a:t>
              </a:r>
              <a:r>
                <a:rPr lang="en-GB" altLang="en-US" b="1" baseline="-25000" dirty="0">
                  <a:solidFill>
                    <a:schemeClr val="bg1"/>
                  </a:solidFill>
                  <a:cs typeface="Arial" panose="020B0604020202020204" pitchFamily="34" charset="0"/>
                </a:rPr>
                <a:t>0</a:t>
              </a:r>
              <a:r>
                <a:rPr lang="en-GB" altLang="en-US" b="1" dirty="0">
                  <a:solidFill>
                    <a:schemeClr val="bg1"/>
                  </a:solidFill>
                  <a:cs typeface="Arial" panose="020B0604020202020204" pitchFamily="34" charset="0"/>
                </a:rPr>
                <a:t>cos</a:t>
              </a:r>
              <a:r>
                <a:rPr lang="en-GB" altLang="en-US" b="1" baseline="30000" dirty="0">
                  <a:solidFill>
                    <a:schemeClr val="bg1"/>
                  </a:solidFill>
                  <a:cs typeface="Arial" panose="020B0604020202020204" pitchFamily="34" charset="0"/>
                </a:rPr>
                <a:t>2</a:t>
              </a:r>
              <a:r>
                <a:rPr lang="el-GR" altLang="en-US" b="1" dirty="0">
                  <a:solidFill>
                    <a:schemeClr val="bg1"/>
                  </a:solidFill>
                  <a:cs typeface="Arial" panose="020B0604020202020204" pitchFamily="34" charset="0"/>
                </a:rPr>
                <a:t>θ</a:t>
              </a:r>
            </a:p>
          </p:txBody>
        </p:sp>
      </p:grpSp>
      <p:sp>
        <p:nvSpPr>
          <p:cNvPr id="1154055" name="Text Box 7">
            <a:extLst>
              <a:ext uri="{FF2B5EF4-FFF2-40B4-BE49-F238E27FC236}">
                <a16:creationId xmlns:a16="http://schemas.microsoft.com/office/drawing/2014/main" id="{1008DFFE-03B9-4147-A85E-D9203DA793B9}"/>
              </a:ext>
            </a:extLst>
          </p:cNvPr>
          <p:cNvSpPr txBox="1">
            <a:spLocks noChangeArrowheads="1"/>
          </p:cNvSpPr>
          <p:nvPr/>
        </p:nvSpPr>
        <p:spPr bwMode="auto">
          <a:xfrm>
            <a:off x="358775" y="3187700"/>
            <a:ext cx="1100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type="none" w="lg" len="lg"/>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where:</a:t>
            </a:r>
          </a:p>
        </p:txBody>
      </p:sp>
      <p:sp>
        <p:nvSpPr>
          <p:cNvPr id="1154056" name="Text Box 8">
            <a:extLst>
              <a:ext uri="{FF2B5EF4-FFF2-40B4-BE49-F238E27FC236}">
                <a16:creationId xmlns:a16="http://schemas.microsoft.com/office/drawing/2014/main" id="{E7A3232C-3D75-4881-B8F9-5F0AC09B437C}"/>
              </a:ext>
            </a:extLst>
          </p:cNvPr>
          <p:cNvSpPr txBox="1">
            <a:spLocks noChangeArrowheads="1"/>
          </p:cNvSpPr>
          <p:nvPr/>
        </p:nvSpPr>
        <p:spPr bwMode="auto">
          <a:xfrm>
            <a:off x="358775" y="3754438"/>
            <a:ext cx="8785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type="none" w="lg" len="lg"/>
              </a14:hiddenLine>
            </a:ext>
          </a:extLst>
        </p:spPr>
        <p:txBody>
          <a:bodyPr>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286DA6"/>
              </a:buClr>
              <a:buSzPct val="100000"/>
              <a:buFont typeface="Wingdings" panose="05000000000000000000" pitchFamily="2" charset="2"/>
              <a:buChar char=""/>
            </a:pPr>
            <a:r>
              <a:rPr lang="en-GB" altLang="en-US" dirty="0">
                <a:cs typeface="Arial" panose="020B0604020202020204" pitchFamily="34" charset="0"/>
              </a:rPr>
              <a:t>I</a:t>
            </a:r>
            <a:r>
              <a:rPr lang="en-GB" altLang="en-US" baseline="-25000" dirty="0">
                <a:cs typeface="Arial" panose="020B0604020202020204" pitchFamily="34" charset="0"/>
              </a:rPr>
              <a:t>0</a:t>
            </a:r>
            <a:r>
              <a:rPr lang="en-GB" altLang="en-US" dirty="0">
                <a:cs typeface="Arial" panose="020B0604020202020204" pitchFamily="34" charset="0"/>
              </a:rPr>
              <a:t> </a:t>
            </a:r>
            <a:r>
              <a:rPr lang="en-GB" altLang="en-US" dirty="0"/>
              <a:t>= initial intensity of light</a:t>
            </a:r>
          </a:p>
        </p:txBody>
      </p:sp>
      <p:sp>
        <p:nvSpPr>
          <p:cNvPr id="1154057" name="Text Box 9">
            <a:extLst>
              <a:ext uri="{FF2B5EF4-FFF2-40B4-BE49-F238E27FC236}">
                <a16:creationId xmlns:a16="http://schemas.microsoft.com/office/drawing/2014/main" id="{794FC88B-7E63-4894-9077-BAD18AAFFEA2}"/>
              </a:ext>
            </a:extLst>
          </p:cNvPr>
          <p:cNvSpPr txBox="1">
            <a:spLocks noChangeArrowheads="1"/>
          </p:cNvSpPr>
          <p:nvPr/>
        </p:nvSpPr>
        <p:spPr bwMode="auto">
          <a:xfrm>
            <a:off x="371475" y="4321175"/>
            <a:ext cx="7935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type="none" w="lg" len="lg"/>
              </a14:hiddenLine>
            </a:ext>
          </a:extLst>
        </p:spPr>
        <p:txBody>
          <a:bodyPr>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286DA6"/>
              </a:buClr>
              <a:buSzPct val="100000"/>
              <a:buFont typeface="Wingdings" panose="05000000000000000000" pitchFamily="2" charset="2"/>
              <a:buChar char="l"/>
            </a:pPr>
            <a:r>
              <a:rPr lang="el-GR" altLang="en-US" dirty="0">
                <a:cs typeface="Arial" panose="020B0604020202020204" pitchFamily="34" charset="0"/>
              </a:rPr>
              <a:t>θ</a:t>
            </a:r>
            <a:r>
              <a:rPr lang="en-GB" altLang="en-US" dirty="0">
                <a:cs typeface="Arial" panose="020B0604020202020204" pitchFamily="34" charset="0"/>
              </a:rPr>
              <a:t> </a:t>
            </a:r>
            <a:r>
              <a:rPr lang="en-GB" altLang="en-US" dirty="0"/>
              <a:t>= angle of polarizer relative to position of initial polarized light</a:t>
            </a:r>
          </a:p>
        </p:txBody>
      </p:sp>
      <p:sp>
        <p:nvSpPr>
          <p:cNvPr id="1154058" name="Text Box 10">
            <a:extLst>
              <a:ext uri="{FF2B5EF4-FFF2-40B4-BE49-F238E27FC236}">
                <a16:creationId xmlns:a16="http://schemas.microsoft.com/office/drawing/2014/main" id="{CC08DFC6-581A-400E-8E1B-DB8ADF8A9212}"/>
              </a:ext>
            </a:extLst>
          </p:cNvPr>
          <p:cNvSpPr txBox="1">
            <a:spLocks noChangeArrowheads="1"/>
          </p:cNvSpPr>
          <p:nvPr/>
        </p:nvSpPr>
        <p:spPr bwMode="auto">
          <a:xfrm>
            <a:off x="358775" y="5254625"/>
            <a:ext cx="8570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10BC45"/>
              </a:buClr>
              <a:buSzPct val="75000"/>
              <a:buFont typeface="Wingdings" panose="05000000000000000000" pitchFamily="2" charset="2"/>
              <a:buNone/>
            </a:pPr>
            <a:r>
              <a:rPr lang="en-US" altLang="en-US" dirty="0"/>
              <a:t>This is </a:t>
            </a:r>
            <a:r>
              <a:rPr lang="en-US" altLang="en-US" b="1" dirty="0">
                <a:solidFill>
                  <a:srgbClr val="286DA6"/>
                </a:solidFill>
              </a:rPr>
              <a:t>Malus’s law</a:t>
            </a:r>
            <a:r>
              <a:rPr lang="en-US" altLang="en-US" dirty="0"/>
              <a:t>, named after </a:t>
            </a:r>
            <a:r>
              <a:rPr lang="en-US" altLang="en-US" dirty="0">
                <a:cs typeface="Arial" panose="020B0604020202020204" pitchFamily="34" charset="0"/>
              </a:rPr>
              <a:t>É</a:t>
            </a:r>
            <a:r>
              <a:rPr lang="en-US" altLang="en-US" dirty="0"/>
              <a:t>tienne-Louis Malus, a French physicist, mathematician and officer.</a:t>
            </a:r>
          </a:p>
        </p:txBody>
      </p:sp>
      <p:pic>
        <p:nvPicPr>
          <p:cNvPr id="1154070" name="Picture 22" descr="polarizer">
            <a:extLst>
              <a:ext uri="{FF2B5EF4-FFF2-40B4-BE49-F238E27FC236}">
                <a16:creationId xmlns:a16="http://schemas.microsoft.com/office/drawing/2014/main" id="{9E964BE7-7F58-42BE-8E7A-D15B627D54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1313" y="1555750"/>
            <a:ext cx="3902075" cy="276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4079" name="Picture 31" descr="Polarization_thetaangle_3">
            <a:extLst>
              <a:ext uri="{FF2B5EF4-FFF2-40B4-BE49-F238E27FC236}">
                <a16:creationId xmlns:a16="http://schemas.microsoft.com/office/drawing/2014/main" id="{D6ED7860-C388-4F2C-B5CD-7A7AB680AA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7350" y="2220913"/>
            <a:ext cx="622300"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B37C0F45-4E87-489E-8626-46BEC88759C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16">
            <a:extLst>
              <a:ext uri="{FF2B5EF4-FFF2-40B4-BE49-F238E27FC236}">
                <a16:creationId xmlns:a16="http://schemas.microsoft.com/office/drawing/2014/main" id="{50005CF3-69B6-4C2A-AB80-5217817B7CD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540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54079"/>
                                        </p:tgtEl>
                                        <p:attrNameLst>
                                          <p:attrName>style.visibility</p:attrName>
                                        </p:attrNameLst>
                                      </p:cBhvr>
                                      <p:to>
                                        <p:strVal val="visible"/>
                                      </p:to>
                                    </p:set>
                                  </p:childTnLst>
                                </p:cTn>
                              </p:par>
                            </p:childTnLst>
                          </p:cTn>
                        </p:par>
                        <p:par>
                          <p:cTn id="9" fill="hold" nodeType="afterGroup">
                            <p:stCondLst>
                              <p:cond delay="0"/>
                            </p:stCondLst>
                            <p:childTnLst>
                              <p:par>
                                <p:cTn id="10" presetID="1"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54055"/>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1154056"/>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1154057"/>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154058"/>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nodeType="after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4055" grpId="0"/>
      <p:bldP spid="1154056" grpId="0"/>
      <p:bldP spid="1154057" grpId="0"/>
      <p:bldP spid="115405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CB3FE014-265C-4CD4-80BA-F5933610AD79}"/>
              </a:ext>
            </a:extLst>
          </p:cNvPr>
          <p:cNvSpPr>
            <a:spLocks noGrp="1" noChangeArrowheads="1"/>
          </p:cNvSpPr>
          <p:nvPr>
            <p:ph type="title"/>
          </p:nvPr>
        </p:nvSpPr>
        <p:spPr/>
        <p:txBody>
          <a:bodyPr/>
          <a:lstStyle/>
          <a:p>
            <a:pPr eaLnBrk="1" hangingPunct="1"/>
            <a:r>
              <a:rPr lang="en-GB" altLang="en-US"/>
              <a:t>Uses of polarization</a:t>
            </a:r>
          </a:p>
        </p:txBody>
      </p:sp>
      <p:sp>
        <p:nvSpPr>
          <p:cNvPr id="6147" name="Text Box 4">
            <a:extLst>
              <a:ext uri="{FF2B5EF4-FFF2-40B4-BE49-F238E27FC236}">
                <a16:creationId xmlns:a16="http://schemas.microsoft.com/office/drawing/2014/main" id="{F67F9706-1941-489C-8139-B1D75C38C64D}"/>
              </a:ext>
            </a:extLst>
          </p:cNvPr>
          <p:cNvSpPr txBox="1">
            <a:spLocks noChangeArrowheads="1"/>
          </p:cNvSpPr>
          <p:nvPr/>
        </p:nvSpPr>
        <p:spPr bwMode="auto">
          <a:xfrm>
            <a:off x="358775" y="784225"/>
            <a:ext cx="85709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10BC45"/>
              </a:buClr>
              <a:buSzPct val="75000"/>
              <a:buFont typeface="Wingdings" panose="05000000000000000000" pitchFamily="2" charset="2"/>
              <a:buNone/>
            </a:pPr>
            <a:r>
              <a:rPr lang="en-US" altLang="en-US" dirty="0"/>
              <a:t>Polarizing filters in objects such as sunglasses can reduce glare by reducing the partially plane-polarized light created when light is reflected by transparent materials like water.</a:t>
            </a:r>
          </a:p>
        </p:txBody>
      </p:sp>
      <p:sp>
        <p:nvSpPr>
          <p:cNvPr id="1149960" name="Text Box 8">
            <a:extLst>
              <a:ext uri="{FF2B5EF4-FFF2-40B4-BE49-F238E27FC236}">
                <a16:creationId xmlns:a16="http://schemas.microsoft.com/office/drawing/2014/main" id="{9B8BC305-05E4-4435-9E7A-0453AE871C65}"/>
              </a:ext>
            </a:extLst>
          </p:cNvPr>
          <p:cNvSpPr txBox="1">
            <a:spLocks noChangeArrowheads="1"/>
          </p:cNvSpPr>
          <p:nvPr/>
        </p:nvSpPr>
        <p:spPr bwMode="auto">
          <a:xfrm>
            <a:off x="358775" y="2155825"/>
            <a:ext cx="85709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10BC45"/>
              </a:buClr>
              <a:buSzPct val="75000"/>
              <a:buFont typeface="Wingdings" panose="05000000000000000000" pitchFamily="2" charset="2"/>
              <a:buNone/>
            </a:pPr>
            <a:r>
              <a:rPr lang="en-US" altLang="en-US" dirty="0"/>
              <a:t>Polarizing filters are used by photographers to alter the appearance of the sky. This is because particles in the atmosphere cause partial polarization by scattering sunlight.</a:t>
            </a:r>
          </a:p>
        </p:txBody>
      </p:sp>
      <p:sp>
        <p:nvSpPr>
          <p:cNvPr id="1149961" name="Text Box 9">
            <a:extLst>
              <a:ext uri="{FF2B5EF4-FFF2-40B4-BE49-F238E27FC236}">
                <a16:creationId xmlns:a16="http://schemas.microsoft.com/office/drawing/2014/main" id="{C48CE391-6DC4-4191-AA57-AB15CB641BEC}"/>
              </a:ext>
            </a:extLst>
          </p:cNvPr>
          <p:cNvSpPr txBox="1">
            <a:spLocks noChangeArrowheads="1"/>
          </p:cNvSpPr>
          <p:nvPr/>
        </p:nvSpPr>
        <p:spPr bwMode="auto">
          <a:xfrm>
            <a:off x="358775" y="3527425"/>
            <a:ext cx="4278313"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10BC45"/>
              </a:buClr>
              <a:buSzPct val="75000"/>
              <a:buFont typeface="Wingdings" panose="05000000000000000000" pitchFamily="2" charset="2"/>
              <a:buNone/>
            </a:pPr>
            <a:r>
              <a:rPr lang="en-US" altLang="en-US" dirty="0"/>
              <a:t>Polarization can be used in stress and strain analysis of certain plastics, such as </a:t>
            </a:r>
            <a:r>
              <a:rPr lang="en-US" altLang="en-US" dirty="0" err="1"/>
              <a:t>plexiglas</a:t>
            </a:r>
            <a:r>
              <a:rPr lang="en-US" altLang="en-US" dirty="0"/>
              <a:t>. Polarized light micrography is a useful technique in the analysis of crystal structures.</a:t>
            </a:r>
          </a:p>
        </p:txBody>
      </p:sp>
      <p:pic>
        <p:nvPicPr>
          <p:cNvPr id="1149966" name="Picture 14" descr="para_crystals">
            <a:extLst>
              <a:ext uri="{FF2B5EF4-FFF2-40B4-BE49-F238E27FC236}">
                <a16:creationId xmlns:a16="http://schemas.microsoft.com/office/drawing/2014/main" id="{C05C8E1F-88A7-4354-9C87-2357299ABB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476625"/>
            <a:ext cx="381000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descr="notes_icon">
            <a:extLst>
              <a:ext uri="{FF2B5EF4-FFF2-40B4-BE49-F238E27FC236}">
                <a16:creationId xmlns:a16="http://schemas.microsoft.com/office/drawing/2014/main" id="{AD1041F1-39C9-44F3-94A5-8F565D18AD84}"/>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4996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49961"/>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11499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9960" grpId="0"/>
      <p:bldP spid="1149961"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32069</TotalTime>
  <Words>393</Words>
  <Application>Microsoft Office PowerPoint</Application>
  <PresentationFormat>On-screen Show (4:3)</PresentationFormat>
  <Paragraphs>36</Paragraphs>
  <Slides>5</Slides>
  <Notes>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5</vt:i4>
      </vt:variant>
    </vt:vector>
  </HeadingPairs>
  <TitlesOfParts>
    <vt:vector size="10" baseType="lpstr">
      <vt:lpstr>Wingdings</vt:lpstr>
      <vt:lpstr>Arial</vt:lpstr>
      <vt:lpstr>Wingdings 2</vt:lpstr>
      <vt:lpstr>2_Default Design</vt:lpstr>
      <vt:lpstr>3_Default Design</vt:lpstr>
      <vt:lpstr>Polarization</vt:lpstr>
      <vt:lpstr>Information</vt:lpstr>
      <vt:lpstr>Polarization</vt:lpstr>
      <vt:lpstr>Malus’s law</vt:lpstr>
      <vt:lpstr>Uses of polarization</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Polarization</dc:title>
  <dc:subject>Boardworks High School Physical Science</dc:subject>
  <dc:creator>Boardworks</dc:creator>
  <cp:lastModifiedBy>Tim Crilly</cp:lastModifiedBy>
  <cp:revision>738</cp:revision>
  <dcterms:created xsi:type="dcterms:W3CDTF">2003-09-13T07:39:42Z</dcterms:created>
  <dcterms:modified xsi:type="dcterms:W3CDTF">2019-01-31T15:31:03Z</dcterms:modified>
</cp:coreProperties>
</file>