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activeX/activeX1.xml" ContentType="application/vnd.ms-office.activeX+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activeX/activeX2.xml" ContentType="application/vnd.ms-office.activeX+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activeX/activeX3.xml" ContentType="application/vnd.ms-office.activeX+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ppt/tags/tag47.xml" ContentType="application/vnd.openxmlformats-officedocument.presentationml.tags+xml"/>
  <Override PartName="/ppt/activeX/activeX4.xml" ContentType="application/vnd.ms-office.activeX+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331" r:id="rId1"/>
    <p:sldMasterId id="2147485346" r:id="rId2"/>
  </p:sldMasterIdLst>
  <p:notesMasterIdLst>
    <p:notesMasterId r:id="rId20"/>
  </p:notesMasterIdLst>
  <p:handoutMasterIdLst>
    <p:handoutMasterId r:id="rId21"/>
  </p:handoutMasterIdLst>
  <p:sldIdLst>
    <p:sldId id="430" r:id="rId3"/>
    <p:sldId id="527" r:id="rId4"/>
    <p:sldId id="484" r:id="rId5"/>
    <p:sldId id="485" r:id="rId6"/>
    <p:sldId id="498" r:id="rId7"/>
    <p:sldId id="487" r:id="rId8"/>
    <p:sldId id="488" r:id="rId9"/>
    <p:sldId id="489" r:id="rId10"/>
    <p:sldId id="516" r:id="rId11"/>
    <p:sldId id="502" r:id="rId12"/>
    <p:sldId id="514" r:id="rId13"/>
    <p:sldId id="503" r:id="rId14"/>
    <p:sldId id="504" r:id="rId15"/>
    <p:sldId id="505" r:id="rId16"/>
    <p:sldId id="515" r:id="rId17"/>
    <p:sldId id="506" r:id="rId18"/>
    <p:sldId id="507" r:id="rId19"/>
  </p:sldIdLst>
  <p:sldSz cx="9144000" cy="6858000" type="screen4x3"/>
  <p:notesSz cx="6858000" cy="9296400"/>
  <p:embeddedFontLst>
    <p:embeddedFont>
      <p:font typeface="Wingdings 2" panose="05020102010507070707" pitchFamily="18" charset="2"/>
      <p:regular r:id="rId22"/>
    </p:embeddedFont>
  </p:embeddedFontLst>
  <p:custDataLst>
    <p:tags r:id="rId23"/>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7">
          <p15:clr>
            <a:srgbClr val="A4A3A4"/>
          </p15:clr>
        </p15:guide>
        <p15:guide id="2" orient="horz" pos="3876">
          <p15:clr>
            <a:srgbClr val="A4A3A4"/>
          </p15:clr>
        </p15:guide>
        <p15:guide id="3" pos="5355">
          <p15:clr>
            <a:srgbClr val="A4A3A4"/>
          </p15:clr>
        </p15:guide>
        <p15:guide id="4" pos="22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286DA6"/>
    <a:srgbClr val="BEDAF0"/>
    <a:srgbClr val="CC0099"/>
    <a:srgbClr val="33CC33"/>
    <a:srgbClr val="009900"/>
    <a:srgbClr val="010066"/>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854" autoAdjust="0"/>
  </p:normalViewPr>
  <p:slideViewPr>
    <p:cSldViewPr snapToGrid="0" showGuides="1">
      <p:cViewPr>
        <p:scale>
          <a:sx n="85" d="100"/>
          <a:sy n="85" d="100"/>
        </p:scale>
        <p:origin x="618" y="156"/>
      </p:cViewPr>
      <p:guideLst>
        <p:guide orient="horz" pos="497"/>
        <p:guide orient="horz" pos="3876"/>
        <p:guide pos="5355"/>
        <p:guide pos="22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1.fntdata"/><Relationship Id="rId27"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0D39E6F6-00B6-458C-86E3-8FE34C1062C3}"/>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94537695-A7F4-4A2D-A717-16DE70E8B476}" type="slidenum">
              <a:rPr lang="en-GB" altLang="en-US"/>
              <a:pPr/>
              <a:t>‹#›</a:t>
            </a:fld>
            <a:endParaRPr lang="en-GB" altLang="en-US"/>
          </a:p>
        </p:txBody>
      </p:sp>
      <p:sp>
        <p:nvSpPr>
          <p:cNvPr id="5" name="Rectangle 7">
            <a:extLst>
              <a:ext uri="{FF2B5EF4-FFF2-40B4-BE49-F238E27FC236}">
                <a16:creationId xmlns:a16="http://schemas.microsoft.com/office/drawing/2014/main" id="{95E33B9B-F12F-4798-A65E-C9C3C3439485}"/>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6" name="Rectangle 9">
            <a:extLst>
              <a:ext uri="{FF2B5EF4-FFF2-40B4-BE49-F238E27FC236}">
                <a16:creationId xmlns:a16="http://schemas.microsoft.com/office/drawing/2014/main" id="{E19E47E1-3D9B-49A0-8A0B-2C64B5ACB2C0}"/>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107806203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4">
            <a:extLst>
              <a:ext uri="{FF2B5EF4-FFF2-40B4-BE49-F238E27FC236}">
                <a16:creationId xmlns:a16="http://schemas.microsoft.com/office/drawing/2014/main" id="{8A32BBE5-4398-40D9-8A48-91561FC1881F}"/>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68CEC23E-B19B-4174-AEA4-BB634E9E2C70}"/>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BFDF99B5-0764-4E89-BF9D-06834086B189}"/>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6D50DD37-667D-4F88-84EC-9703AC4B8B4D}" type="slidenum">
              <a:rPr lang="en-US" altLang="en-US"/>
              <a:pPr/>
              <a:t>‹#›</a:t>
            </a:fld>
            <a:endParaRPr lang="en-US" altLang="en-US"/>
          </a:p>
        </p:txBody>
      </p:sp>
      <p:sp>
        <p:nvSpPr>
          <p:cNvPr id="7" name="Rectangle 7">
            <a:extLst>
              <a:ext uri="{FF2B5EF4-FFF2-40B4-BE49-F238E27FC236}">
                <a16:creationId xmlns:a16="http://schemas.microsoft.com/office/drawing/2014/main" id="{AAC2AA7C-C881-4E82-A5A6-495E85DDAD2C}"/>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8" name="Rectangle 9">
            <a:extLst>
              <a:ext uri="{FF2B5EF4-FFF2-40B4-BE49-F238E27FC236}">
                <a16:creationId xmlns:a16="http://schemas.microsoft.com/office/drawing/2014/main" id="{283BB51D-C001-471F-B307-83318132FC40}"/>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1683512640"/>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2">
            <a:extLst>
              <a:ext uri="{FF2B5EF4-FFF2-40B4-BE49-F238E27FC236}">
                <a16:creationId xmlns:a16="http://schemas.microsoft.com/office/drawing/2014/main" id="{66BC35CF-4158-4EC8-B49C-ACDB14E1518B}"/>
              </a:ext>
            </a:extLst>
          </p:cNvPr>
          <p:cNvSpPr>
            <a:spLocks noGrp="1" noRot="1" noChangeAspect="1" noChangeArrowheads="1" noTextEdit="1"/>
          </p:cNvSpPr>
          <p:nvPr>
            <p:ph type="sldImg"/>
          </p:nvPr>
        </p:nvSpPr>
        <p:spPr>
          <a:ln/>
        </p:spPr>
      </p:sp>
      <p:sp>
        <p:nvSpPr>
          <p:cNvPr id="30725" name="Rectangle 3">
            <a:extLst>
              <a:ext uri="{FF2B5EF4-FFF2-40B4-BE49-F238E27FC236}">
                <a16:creationId xmlns:a16="http://schemas.microsoft.com/office/drawing/2014/main" id="{20D873CB-4E12-464F-B952-0E63ADADB5B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A2CD89F6-3DC1-4385-8AAD-C6655DD38CC1}"/>
              </a:ext>
            </a:extLst>
          </p:cNvPr>
          <p:cNvSpPr>
            <a:spLocks noGrp="1"/>
          </p:cNvSpPr>
          <p:nvPr>
            <p:ph type="sldNum" sz="quarter" idx="10"/>
          </p:nvPr>
        </p:nvSpPr>
        <p:spPr/>
        <p:txBody>
          <a:bodyPr/>
          <a:lstStyle/>
          <a:p>
            <a:fld id="{6D50DD37-667D-4F88-84EC-9703AC4B8B4D}"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Rectangle 2">
            <a:extLst>
              <a:ext uri="{FF2B5EF4-FFF2-40B4-BE49-F238E27FC236}">
                <a16:creationId xmlns:a16="http://schemas.microsoft.com/office/drawing/2014/main" id="{A9A1A43F-6B2F-49BA-9544-ECDEB9F5AB38}"/>
              </a:ext>
            </a:extLst>
          </p:cNvPr>
          <p:cNvSpPr>
            <a:spLocks noGrp="1" noRot="1" noChangeAspect="1" noChangeArrowheads="1" noTextEdit="1"/>
          </p:cNvSpPr>
          <p:nvPr>
            <p:ph type="sldImg"/>
          </p:nvPr>
        </p:nvSpPr>
        <p:spPr>
          <a:ln/>
        </p:spPr>
      </p:sp>
      <p:sp>
        <p:nvSpPr>
          <p:cNvPr id="41989" name="Rectangle 3">
            <a:extLst>
              <a:ext uri="{FF2B5EF4-FFF2-40B4-BE49-F238E27FC236}">
                <a16:creationId xmlns:a16="http://schemas.microsoft.com/office/drawing/2014/main" id="{3FED4C72-887E-400A-AE28-CC12508BD3B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a model (including mathematical and computational) to generate data to support explanations, predict phenomena,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systems, and/or solve problems.</a:t>
            </a:r>
            <a:endParaRPr lang="en-GB" sz="1200" kern="1200" dirty="0">
              <a:solidFill>
                <a:schemeClr val="tx1"/>
              </a:solidFill>
              <a:effectLst/>
              <a:latin typeface="Arial" panose="020B0604020202020204" pitchFamily="34" charset="0"/>
              <a:ea typeface="+mn-ea"/>
              <a:cs typeface="+mn-cs"/>
            </a:endParaRP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and conduct an investigation individually and collaboratively to produce data to serve as the basis for evidence, and in the design: decide on types, how much, and accuracy of data needed to produce reliable measurements and consider limitations on the precision of the data (e.g., number of trials, cost, risk, time), and refine the design accordingly.</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a:p>
            <a:pPr marL="171450" marR="0" lvl="0" indent="-171450" algn="l" defTabSz="914400" rtl="0" eaLnBrk="1" fontAlgn="base" latinLnBrk="0" hangingPunct="1">
              <a:lnSpc>
                <a:spcPct val="80000"/>
              </a:lnSpc>
              <a:spcBef>
                <a:spcPct val="30000"/>
              </a:spcBef>
              <a:spcAft>
                <a:spcPct val="0"/>
              </a:spcAft>
              <a:buClrTx/>
              <a:buSzTx/>
              <a:buFont typeface="Arial" panose="020B0604020202020204" pitchFamily="34" charset="0"/>
              <a:buChar char="•"/>
              <a:tabLst/>
              <a:defRPr/>
            </a:pPr>
            <a:endParaRPr lang="en-GB" dirty="0">
              <a:effectLst/>
            </a:endParaRPr>
          </a:p>
        </p:txBody>
      </p:sp>
      <p:sp>
        <p:nvSpPr>
          <p:cNvPr id="2" name="Slide Number Placeholder 1">
            <a:extLst>
              <a:ext uri="{FF2B5EF4-FFF2-40B4-BE49-F238E27FC236}">
                <a16:creationId xmlns:a16="http://schemas.microsoft.com/office/drawing/2014/main" id="{93BDBCC6-E6FF-4FDF-B406-D19BFA22BBE9}"/>
              </a:ext>
            </a:extLst>
          </p:cNvPr>
          <p:cNvSpPr>
            <a:spLocks noGrp="1"/>
          </p:cNvSpPr>
          <p:nvPr>
            <p:ph type="sldNum" sz="quarter" idx="10"/>
          </p:nvPr>
        </p:nvSpPr>
        <p:spPr/>
        <p:txBody>
          <a:bodyPr/>
          <a:lstStyle/>
          <a:p>
            <a:fld id="{6D50DD37-667D-4F88-84EC-9703AC4B8B4D}"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2" name="Rectangle 2">
            <a:extLst>
              <a:ext uri="{FF2B5EF4-FFF2-40B4-BE49-F238E27FC236}">
                <a16:creationId xmlns:a16="http://schemas.microsoft.com/office/drawing/2014/main" id="{10FF7F96-E9FD-4616-BE38-90450686E1BA}"/>
              </a:ext>
            </a:extLst>
          </p:cNvPr>
          <p:cNvSpPr>
            <a:spLocks noGrp="1" noRot="1" noChangeAspect="1" noChangeArrowheads="1" noTextEdit="1"/>
          </p:cNvSpPr>
          <p:nvPr>
            <p:ph type="sldImg"/>
          </p:nvPr>
        </p:nvSpPr>
        <p:spPr>
          <a:ln/>
        </p:spPr>
      </p:sp>
      <p:sp>
        <p:nvSpPr>
          <p:cNvPr id="43013" name="Rectangle 3">
            <a:extLst>
              <a:ext uri="{FF2B5EF4-FFF2-40B4-BE49-F238E27FC236}">
                <a16:creationId xmlns:a16="http://schemas.microsoft.com/office/drawing/2014/main" id="{C4EDCA1F-1E43-4B44-A785-DC09C6A3B93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a:p>
            <a:pPr eaLnBrk="1" hangingPunct="1"/>
            <a:endParaRPr lang="en-GB" altLang="en-US" b="1" dirty="0">
              <a:latin typeface="Arial" panose="020B0604020202020204" pitchFamily="34" charset="0"/>
            </a:endParaRPr>
          </a:p>
          <a:p>
            <a:pPr eaLnBrk="1" hangingPunct="1"/>
            <a:r>
              <a:rPr lang="en-GB" altLang="en-US" b="1" dirty="0">
                <a:latin typeface="Arial" panose="020B0604020202020204" pitchFamily="34" charset="0"/>
              </a:rPr>
              <a:t>Photo credit: </a:t>
            </a:r>
            <a:r>
              <a:rPr lang="en-GB" altLang="en-US" dirty="0">
                <a:latin typeface="Arial" panose="020B0604020202020204" pitchFamily="34" charset="0"/>
              </a:rPr>
              <a:t>© Aron Kremer</a:t>
            </a:r>
          </a:p>
        </p:txBody>
      </p:sp>
      <p:sp>
        <p:nvSpPr>
          <p:cNvPr id="2" name="Slide Number Placeholder 1">
            <a:extLst>
              <a:ext uri="{FF2B5EF4-FFF2-40B4-BE49-F238E27FC236}">
                <a16:creationId xmlns:a16="http://schemas.microsoft.com/office/drawing/2014/main" id="{D0AA2413-F8B9-4B32-AE9C-27C18985C09F}"/>
              </a:ext>
            </a:extLst>
          </p:cNvPr>
          <p:cNvSpPr>
            <a:spLocks noGrp="1"/>
          </p:cNvSpPr>
          <p:nvPr>
            <p:ph type="sldNum" sz="quarter" idx="10"/>
          </p:nvPr>
        </p:nvSpPr>
        <p:spPr/>
        <p:txBody>
          <a:bodyPr/>
          <a:lstStyle/>
          <a:p>
            <a:fld id="{6D50DD37-667D-4F88-84EC-9703AC4B8B4D}"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2">
            <a:extLst>
              <a:ext uri="{FF2B5EF4-FFF2-40B4-BE49-F238E27FC236}">
                <a16:creationId xmlns:a16="http://schemas.microsoft.com/office/drawing/2014/main" id="{6A956491-4E63-4180-B143-1ABE864D4FBF}"/>
              </a:ext>
            </a:extLst>
          </p:cNvPr>
          <p:cNvSpPr>
            <a:spLocks noGrp="1" noRot="1" noChangeAspect="1" noChangeArrowheads="1" noTextEdit="1"/>
          </p:cNvSpPr>
          <p:nvPr>
            <p:ph type="sldImg"/>
          </p:nvPr>
        </p:nvSpPr>
        <p:spPr>
          <a:ln/>
        </p:spPr>
      </p:sp>
      <p:sp>
        <p:nvSpPr>
          <p:cNvPr id="44037" name="Rectangle 3">
            <a:extLst>
              <a:ext uri="{FF2B5EF4-FFF2-40B4-BE49-F238E27FC236}">
                <a16:creationId xmlns:a16="http://schemas.microsoft.com/office/drawing/2014/main" id="{428530B7-BA96-4EB7-A52C-5ABB6E89B14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a model (including mathematical and computational) to generate data to support explanations, predict phenomena,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systems, and/or solve problems.</a:t>
            </a:r>
            <a:endParaRPr lang="en-GB" dirty="0">
              <a:effectLst/>
            </a:endParaRPr>
          </a:p>
        </p:txBody>
      </p:sp>
      <p:sp>
        <p:nvSpPr>
          <p:cNvPr id="2" name="Slide Number Placeholder 1">
            <a:extLst>
              <a:ext uri="{FF2B5EF4-FFF2-40B4-BE49-F238E27FC236}">
                <a16:creationId xmlns:a16="http://schemas.microsoft.com/office/drawing/2014/main" id="{E5D83BC2-D8A7-4127-97FF-1AECCB485CDE}"/>
              </a:ext>
            </a:extLst>
          </p:cNvPr>
          <p:cNvSpPr>
            <a:spLocks noGrp="1"/>
          </p:cNvSpPr>
          <p:nvPr>
            <p:ph type="sldNum" sz="quarter" idx="10"/>
          </p:nvPr>
        </p:nvSpPr>
        <p:spPr/>
        <p:txBody>
          <a:bodyPr/>
          <a:lstStyle/>
          <a:p>
            <a:fld id="{6D50DD37-667D-4F88-84EC-9703AC4B8B4D}"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Rectangle 2">
            <a:extLst>
              <a:ext uri="{FF2B5EF4-FFF2-40B4-BE49-F238E27FC236}">
                <a16:creationId xmlns:a16="http://schemas.microsoft.com/office/drawing/2014/main" id="{09F244B3-9619-46C7-B064-82B08FC6BFF3}"/>
              </a:ext>
            </a:extLst>
          </p:cNvPr>
          <p:cNvSpPr>
            <a:spLocks noGrp="1" noRot="1" noChangeAspect="1" noChangeArrowheads="1" noTextEdit="1"/>
          </p:cNvSpPr>
          <p:nvPr>
            <p:ph type="sldImg"/>
          </p:nvPr>
        </p:nvSpPr>
        <p:spPr>
          <a:ln/>
        </p:spPr>
      </p:sp>
      <p:sp>
        <p:nvSpPr>
          <p:cNvPr id="45061" name="Rectangle 3">
            <a:extLst>
              <a:ext uri="{FF2B5EF4-FFF2-40B4-BE49-F238E27FC236}">
                <a16:creationId xmlns:a16="http://schemas.microsoft.com/office/drawing/2014/main" id="{86F989A0-36FD-40A0-85D4-EB0ED028033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ADF64E9-45E1-47A8-A577-40FDC447C746}"/>
              </a:ext>
            </a:extLst>
          </p:cNvPr>
          <p:cNvSpPr>
            <a:spLocks noGrp="1"/>
          </p:cNvSpPr>
          <p:nvPr>
            <p:ph type="sldNum" sz="quarter" idx="10"/>
          </p:nvPr>
        </p:nvSpPr>
        <p:spPr/>
        <p:txBody>
          <a:bodyPr/>
          <a:lstStyle/>
          <a:p>
            <a:fld id="{6D50DD37-667D-4F88-84EC-9703AC4B8B4D}"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2">
            <a:extLst>
              <a:ext uri="{FF2B5EF4-FFF2-40B4-BE49-F238E27FC236}">
                <a16:creationId xmlns:a16="http://schemas.microsoft.com/office/drawing/2014/main" id="{653023DB-C449-4868-8E68-AD1DC2D90D3E}"/>
              </a:ext>
            </a:extLst>
          </p:cNvPr>
          <p:cNvSpPr>
            <a:spLocks noGrp="1" noRot="1" noChangeAspect="1" noChangeArrowheads="1" noTextEdit="1"/>
          </p:cNvSpPr>
          <p:nvPr>
            <p:ph type="sldImg"/>
          </p:nvPr>
        </p:nvSpPr>
        <p:spPr>
          <a:ln/>
        </p:spPr>
      </p:sp>
      <p:sp>
        <p:nvSpPr>
          <p:cNvPr id="46085" name="Rectangle 3">
            <a:extLst>
              <a:ext uri="{FF2B5EF4-FFF2-40B4-BE49-F238E27FC236}">
                <a16:creationId xmlns:a16="http://schemas.microsoft.com/office/drawing/2014/main" id="{6CDC951B-362C-4F25-BEFA-C5F094BD128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a:p>
            <a:pPr eaLnBrk="1" hangingPunct="1"/>
            <a:endParaRPr lang="en-GB" altLang="en-US" b="1" dirty="0">
              <a:latin typeface="Arial" panose="020B0604020202020204" pitchFamily="34" charset="0"/>
            </a:endParaRPr>
          </a:p>
          <a:p>
            <a:pPr eaLnBrk="1" hangingPunct="1"/>
            <a:r>
              <a:rPr lang="en-GB" altLang="en-US" b="1" dirty="0">
                <a:latin typeface="Arial" panose="020B0604020202020204" pitchFamily="34" charset="0"/>
              </a:rPr>
              <a:t>Photo credit: </a:t>
            </a:r>
            <a:r>
              <a:rPr lang="en-GB" altLang="en-US" dirty="0">
                <a:latin typeface="Arial" panose="020B0604020202020204" pitchFamily="34" charset="0"/>
              </a:rPr>
              <a:t>© photos.com, 2018</a:t>
            </a:r>
          </a:p>
        </p:txBody>
      </p:sp>
      <p:sp>
        <p:nvSpPr>
          <p:cNvPr id="2" name="Slide Number Placeholder 1">
            <a:extLst>
              <a:ext uri="{FF2B5EF4-FFF2-40B4-BE49-F238E27FC236}">
                <a16:creationId xmlns:a16="http://schemas.microsoft.com/office/drawing/2014/main" id="{1033C5A3-B9BE-4670-976A-72D60EA025E7}"/>
              </a:ext>
            </a:extLst>
          </p:cNvPr>
          <p:cNvSpPr>
            <a:spLocks noGrp="1"/>
          </p:cNvSpPr>
          <p:nvPr>
            <p:ph type="sldNum" sz="quarter" idx="10"/>
          </p:nvPr>
        </p:nvSpPr>
        <p:spPr/>
        <p:txBody>
          <a:bodyPr/>
          <a:lstStyle/>
          <a:p>
            <a:fld id="{6D50DD37-667D-4F88-84EC-9703AC4B8B4D}"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2">
            <a:extLst>
              <a:ext uri="{FF2B5EF4-FFF2-40B4-BE49-F238E27FC236}">
                <a16:creationId xmlns:a16="http://schemas.microsoft.com/office/drawing/2014/main" id="{C9FFCD22-6850-4482-8134-E107A77EE4B7}"/>
              </a:ext>
            </a:extLst>
          </p:cNvPr>
          <p:cNvSpPr>
            <a:spLocks noGrp="1" noRot="1" noChangeAspect="1" noChangeArrowheads="1" noTextEdit="1"/>
          </p:cNvSpPr>
          <p:nvPr>
            <p:ph type="sldImg"/>
          </p:nvPr>
        </p:nvSpPr>
        <p:spPr>
          <a:ln/>
        </p:spPr>
      </p:sp>
      <p:sp>
        <p:nvSpPr>
          <p:cNvPr id="47109" name="Rectangle 3">
            <a:extLst>
              <a:ext uri="{FF2B5EF4-FFF2-40B4-BE49-F238E27FC236}">
                <a16:creationId xmlns:a16="http://schemas.microsoft.com/office/drawing/2014/main" id="{2D646179-629A-444C-906A-0FF508318DB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D900AAA6-7257-4A5B-91C8-2B4A05569A26}"/>
              </a:ext>
            </a:extLst>
          </p:cNvPr>
          <p:cNvSpPr>
            <a:spLocks noGrp="1"/>
          </p:cNvSpPr>
          <p:nvPr>
            <p:ph type="sldNum" sz="quarter" idx="10"/>
          </p:nvPr>
        </p:nvSpPr>
        <p:spPr/>
        <p:txBody>
          <a:bodyPr/>
          <a:lstStyle/>
          <a:p>
            <a:fld id="{6D50DD37-667D-4F88-84EC-9703AC4B8B4D}"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058A87C1-65AB-4C32-9EC2-442529094EBE}"/>
              </a:ext>
            </a:extLst>
          </p:cNvPr>
          <p:cNvSpPr>
            <a:spLocks noGrp="1" noRot="1" noChangeAspect="1" noTextEdit="1"/>
          </p:cNvSpPr>
          <p:nvPr>
            <p:ph type="sldImg"/>
          </p:nvPr>
        </p:nvSpPr>
        <p:spPr>
          <a:ln/>
        </p:spPr>
      </p:sp>
      <p:sp>
        <p:nvSpPr>
          <p:cNvPr id="48131" name="Notes Placeholder 2">
            <a:extLst>
              <a:ext uri="{FF2B5EF4-FFF2-40B4-BE49-F238E27FC236}">
                <a16:creationId xmlns:a16="http://schemas.microsoft.com/office/drawing/2014/main" id="{B11BC9F3-FA94-48EE-9C30-A1D76FDBFEA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26C2F5A5-07F9-4A8C-8A49-6BA54283C086}"/>
              </a:ext>
            </a:extLst>
          </p:cNvPr>
          <p:cNvSpPr>
            <a:spLocks noGrp="1"/>
          </p:cNvSpPr>
          <p:nvPr>
            <p:ph type="sldNum" sz="quarter" idx="10"/>
          </p:nvPr>
        </p:nvSpPr>
        <p:spPr/>
        <p:txBody>
          <a:bodyPr/>
          <a:lstStyle/>
          <a:p>
            <a:fld id="{6D50DD37-667D-4F88-84EC-9703AC4B8B4D}"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Rectangle 2">
            <a:extLst>
              <a:ext uri="{FF2B5EF4-FFF2-40B4-BE49-F238E27FC236}">
                <a16:creationId xmlns:a16="http://schemas.microsoft.com/office/drawing/2014/main" id="{49C288A3-AB08-40F1-BD95-0FB30684CDC4}"/>
              </a:ext>
            </a:extLst>
          </p:cNvPr>
          <p:cNvSpPr>
            <a:spLocks noGrp="1" noRot="1" noChangeAspect="1" noChangeArrowheads="1" noTextEdit="1"/>
          </p:cNvSpPr>
          <p:nvPr>
            <p:ph type="sldImg"/>
          </p:nvPr>
        </p:nvSpPr>
        <p:spPr>
          <a:ln/>
        </p:spPr>
      </p:sp>
      <p:sp>
        <p:nvSpPr>
          <p:cNvPr id="49157" name="Rectangle 3">
            <a:extLst>
              <a:ext uri="{FF2B5EF4-FFF2-40B4-BE49-F238E27FC236}">
                <a16:creationId xmlns:a16="http://schemas.microsoft.com/office/drawing/2014/main" id="{3AB35C11-C802-40B5-825C-7B092F09337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77E9E698-5E5D-4ED2-A700-ADC4B2E5C76E}"/>
              </a:ext>
            </a:extLst>
          </p:cNvPr>
          <p:cNvSpPr>
            <a:spLocks noGrp="1"/>
          </p:cNvSpPr>
          <p:nvPr>
            <p:ph type="sldNum" sz="quarter" idx="10"/>
          </p:nvPr>
        </p:nvSpPr>
        <p:spPr/>
        <p:txBody>
          <a:bodyPr/>
          <a:lstStyle/>
          <a:p>
            <a:fld id="{6D50DD37-667D-4F88-84EC-9703AC4B8B4D}" type="slidenum">
              <a:rPr lang="en-US" altLang="en-US" smtClean="0"/>
              <a:pPr/>
              <a:t>17</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95BB3FB3-71B1-4E15-AD0B-F045676F47BE}"/>
              </a:ext>
            </a:extLst>
          </p:cNvPr>
          <p:cNvSpPr>
            <a:spLocks noGrp="1"/>
          </p:cNvSpPr>
          <p:nvPr>
            <p:ph type="sldNum" sz="quarter" idx="10"/>
          </p:nvPr>
        </p:nvSpPr>
        <p:spPr/>
        <p:txBody>
          <a:bodyPr/>
          <a:lstStyle/>
          <a:p>
            <a:fld id="{6D50DD37-667D-4F88-84EC-9703AC4B8B4D}" type="slidenum">
              <a:rPr lang="en-US" altLang="en-US" smtClean="0"/>
              <a:pPr/>
              <a:t>2</a:t>
            </a:fld>
            <a:endParaRPr lang="en-US" altLang="en-US"/>
          </a:p>
        </p:txBody>
      </p:sp>
    </p:spTree>
    <p:extLst>
      <p:ext uri="{BB962C8B-B14F-4D97-AF65-F5344CB8AC3E}">
        <p14:creationId xmlns:p14="http://schemas.microsoft.com/office/powerpoint/2010/main" val="2923422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927E1B05-DD22-42C7-BC0E-C5EDF3AA6FE2}"/>
              </a:ext>
            </a:extLst>
          </p:cNvPr>
          <p:cNvSpPr>
            <a:spLocks noGrp="1" noRot="1" noChangeAspect="1" noTextEdit="1"/>
          </p:cNvSpPr>
          <p:nvPr>
            <p:ph type="sldImg"/>
          </p:nvPr>
        </p:nvSpPr>
        <p:spPr>
          <a:ln/>
        </p:spPr>
      </p:sp>
      <p:sp>
        <p:nvSpPr>
          <p:cNvPr id="32771" name="Notes Placeholder 2">
            <a:extLst>
              <a:ext uri="{FF2B5EF4-FFF2-40B4-BE49-F238E27FC236}">
                <a16:creationId xmlns:a16="http://schemas.microsoft.com/office/drawing/2014/main" id="{CCFAA030-99F7-43FA-A0B6-2F2CBB0799D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For more information about transverse and longitudinal waves, please refer to the </a:t>
            </a:r>
            <a:r>
              <a:rPr lang="en-GB" altLang="en-US" i="1" dirty="0">
                <a:latin typeface="Arial" panose="020B0604020202020204" pitchFamily="34" charset="0"/>
              </a:rPr>
              <a:t>Transverse and Longitudinal Waves</a:t>
            </a:r>
            <a:r>
              <a:rPr lang="en-GB" altLang="en-US" dirty="0">
                <a:latin typeface="Arial" panose="020B0604020202020204" pitchFamily="34" charset="0"/>
              </a:rPr>
              <a:t> presentation.</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This presentation is accompanied by the worksheet </a:t>
            </a:r>
            <a:r>
              <a:rPr lang="en-GB" altLang="en-US" i="1" dirty="0">
                <a:latin typeface="Arial" panose="020B0604020202020204" pitchFamily="34" charset="0"/>
              </a:rPr>
              <a:t>Properties of Waves</a:t>
            </a:r>
            <a:r>
              <a:rPr lang="en-GB" altLang="en-US" dirty="0">
                <a:latin typeface="Arial" panose="020B0604020202020204" pitchFamily="34" charset="0"/>
              </a:rPr>
              <a:t>.</a:t>
            </a:r>
          </a:p>
          <a:p>
            <a:pPr eaLnBrk="1" hangingPunct="1"/>
            <a:endParaRPr lang="en-GB" altLang="en-US" dirty="0">
              <a:latin typeface="Arial" panose="020B0604020202020204" pitchFamily="34" charset="0"/>
            </a:endParaRPr>
          </a:p>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zphoto</a:t>
            </a:r>
            <a:r>
              <a:rPr lang="en-GB" altLang="en-US" dirty="0">
                <a:latin typeface="Arial" panose="020B0604020202020204" pitchFamily="34" charset="0"/>
              </a:rPr>
              <a:t>, shutterstock.com 2018</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892F52AC-3D82-4ECF-8310-CD6F2CC37682}"/>
              </a:ext>
            </a:extLst>
          </p:cNvPr>
          <p:cNvSpPr>
            <a:spLocks noGrp="1"/>
          </p:cNvSpPr>
          <p:nvPr>
            <p:ph type="sldNum" sz="quarter" idx="10"/>
          </p:nvPr>
        </p:nvSpPr>
        <p:spPr/>
        <p:txBody>
          <a:bodyPr/>
          <a:lstStyle/>
          <a:p>
            <a:fld id="{6D50DD37-667D-4F88-84EC-9703AC4B8B4D}"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2">
            <a:extLst>
              <a:ext uri="{FF2B5EF4-FFF2-40B4-BE49-F238E27FC236}">
                <a16:creationId xmlns:a16="http://schemas.microsoft.com/office/drawing/2014/main" id="{4AFE8F71-5613-4D41-B1D0-F7A30FDF7F48}"/>
              </a:ext>
            </a:extLst>
          </p:cNvPr>
          <p:cNvSpPr>
            <a:spLocks noGrp="1" noRot="1" noChangeAspect="1" noChangeArrowheads="1" noTextEdit="1"/>
          </p:cNvSpPr>
          <p:nvPr>
            <p:ph type="sldImg"/>
          </p:nvPr>
        </p:nvSpPr>
        <p:spPr>
          <a:ln/>
        </p:spPr>
      </p:sp>
      <p:sp>
        <p:nvSpPr>
          <p:cNvPr id="33797" name="Rectangle 3">
            <a:extLst>
              <a:ext uri="{FF2B5EF4-FFF2-40B4-BE49-F238E27FC236}">
                <a16:creationId xmlns:a16="http://schemas.microsoft.com/office/drawing/2014/main" id="{EF9F8B23-5249-462F-93AB-C249ADAA913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dirty="0">
              <a:effectLst/>
            </a:endParaRPr>
          </a:p>
        </p:txBody>
      </p:sp>
      <p:sp>
        <p:nvSpPr>
          <p:cNvPr id="2" name="Slide Number Placeholder 1">
            <a:extLst>
              <a:ext uri="{FF2B5EF4-FFF2-40B4-BE49-F238E27FC236}">
                <a16:creationId xmlns:a16="http://schemas.microsoft.com/office/drawing/2014/main" id="{BFD5D2C7-C76D-4FB1-9818-03627AC6804D}"/>
              </a:ext>
            </a:extLst>
          </p:cNvPr>
          <p:cNvSpPr>
            <a:spLocks noGrp="1"/>
          </p:cNvSpPr>
          <p:nvPr>
            <p:ph type="sldNum" sz="quarter" idx="10"/>
          </p:nvPr>
        </p:nvSpPr>
        <p:spPr/>
        <p:txBody>
          <a:bodyPr/>
          <a:lstStyle/>
          <a:p>
            <a:fld id="{6D50DD37-667D-4F88-84EC-9703AC4B8B4D}"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Rectangle 2">
            <a:extLst>
              <a:ext uri="{FF2B5EF4-FFF2-40B4-BE49-F238E27FC236}">
                <a16:creationId xmlns:a16="http://schemas.microsoft.com/office/drawing/2014/main" id="{3763DB78-A6AA-4AB9-BB24-FF6AFDEC5F2D}"/>
              </a:ext>
            </a:extLst>
          </p:cNvPr>
          <p:cNvSpPr>
            <a:spLocks noGrp="1" noRot="1" noChangeAspect="1" noChangeArrowheads="1" noTextEdit="1"/>
          </p:cNvSpPr>
          <p:nvPr>
            <p:ph type="sldImg"/>
          </p:nvPr>
        </p:nvSpPr>
        <p:spPr>
          <a:ln/>
        </p:spPr>
      </p:sp>
      <p:sp>
        <p:nvSpPr>
          <p:cNvPr id="35845" name="Rectangle 3">
            <a:extLst>
              <a:ext uri="{FF2B5EF4-FFF2-40B4-BE49-F238E27FC236}">
                <a16:creationId xmlns:a16="http://schemas.microsoft.com/office/drawing/2014/main" id="{9A979871-BBD6-432E-8288-7D4E1FE0BEE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dirty="0">
              <a:effectLst/>
            </a:endParaRPr>
          </a:p>
        </p:txBody>
      </p:sp>
      <p:sp>
        <p:nvSpPr>
          <p:cNvPr id="2" name="Slide Number Placeholder 1">
            <a:extLst>
              <a:ext uri="{FF2B5EF4-FFF2-40B4-BE49-F238E27FC236}">
                <a16:creationId xmlns:a16="http://schemas.microsoft.com/office/drawing/2014/main" id="{66093840-0A9B-4037-B66D-4B01C17E5574}"/>
              </a:ext>
            </a:extLst>
          </p:cNvPr>
          <p:cNvSpPr>
            <a:spLocks noGrp="1"/>
          </p:cNvSpPr>
          <p:nvPr>
            <p:ph type="sldNum" sz="quarter" idx="10"/>
          </p:nvPr>
        </p:nvSpPr>
        <p:spPr/>
        <p:txBody>
          <a:bodyPr/>
          <a:lstStyle/>
          <a:p>
            <a:fld id="{6D50DD37-667D-4F88-84EC-9703AC4B8B4D}"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2">
            <a:extLst>
              <a:ext uri="{FF2B5EF4-FFF2-40B4-BE49-F238E27FC236}">
                <a16:creationId xmlns:a16="http://schemas.microsoft.com/office/drawing/2014/main" id="{2A1305D6-1B13-4C73-86EC-CAACFC97FA9B}"/>
              </a:ext>
            </a:extLst>
          </p:cNvPr>
          <p:cNvSpPr>
            <a:spLocks noGrp="1" noRot="1" noChangeAspect="1" noChangeArrowheads="1" noTextEdit="1"/>
          </p:cNvSpPr>
          <p:nvPr>
            <p:ph type="sldImg"/>
          </p:nvPr>
        </p:nvSpPr>
        <p:spPr>
          <a:ln/>
        </p:spPr>
      </p:sp>
      <p:sp>
        <p:nvSpPr>
          <p:cNvPr id="36869" name="Rectangle 3">
            <a:extLst>
              <a:ext uri="{FF2B5EF4-FFF2-40B4-BE49-F238E27FC236}">
                <a16:creationId xmlns:a16="http://schemas.microsoft.com/office/drawing/2014/main" id="{257BD158-B1CF-4FBA-BEE2-B843ACF65A1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191E127-0628-4A9F-B68C-334E2E2F2116}"/>
              </a:ext>
            </a:extLst>
          </p:cNvPr>
          <p:cNvSpPr>
            <a:spLocks noGrp="1"/>
          </p:cNvSpPr>
          <p:nvPr>
            <p:ph type="sldNum" sz="quarter" idx="10"/>
          </p:nvPr>
        </p:nvSpPr>
        <p:spPr/>
        <p:txBody>
          <a:bodyPr/>
          <a:lstStyle/>
          <a:p>
            <a:fld id="{6D50DD37-667D-4F88-84EC-9703AC4B8B4D}"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22755A28-162D-4D0C-8D63-93B73B984869}"/>
              </a:ext>
            </a:extLst>
          </p:cNvPr>
          <p:cNvSpPr>
            <a:spLocks noGrp="1" noRot="1" noChangeAspect="1" noTextEdit="1"/>
          </p:cNvSpPr>
          <p:nvPr>
            <p:ph type="sldImg"/>
          </p:nvPr>
        </p:nvSpPr>
        <p:spPr>
          <a:ln/>
        </p:spPr>
      </p:sp>
      <p:sp>
        <p:nvSpPr>
          <p:cNvPr id="37891" name="Notes Placeholder 2">
            <a:extLst>
              <a:ext uri="{FF2B5EF4-FFF2-40B4-BE49-F238E27FC236}">
                <a16:creationId xmlns:a16="http://schemas.microsoft.com/office/drawing/2014/main" id="{D50FF217-BBFA-4AD7-827C-AEBA5105961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a model (including mathematical and computational) to generate data to support explanations, predict phenomena,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systems, and/or solve problems.</a:t>
            </a:r>
            <a:endParaRPr lang="en-GB" dirty="0">
              <a:effectLst/>
            </a:endParaRPr>
          </a:p>
        </p:txBody>
      </p:sp>
      <p:sp>
        <p:nvSpPr>
          <p:cNvPr id="2" name="Slide Number Placeholder 1">
            <a:extLst>
              <a:ext uri="{FF2B5EF4-FFF2-40B4-BE49-F238E27FC236}">
                <a16:creationId xmlns:a16="http://schemas.microsoft.com/office/drawing/2014/main" id="{52D475D6-839C-41E9-AAAE-1E504C274590}"/>
              </a:ext>
            </a:extLst>
          </p:cNvPr>
          <p:cNvSpPr>
            <a:spLocks noGrp="1"/>
          </p:cNvSpPr>
          <p:nvPr>
            <p:ph type="sldNum" sz="quarter" idx="10"/>
          </p:nvPr>
        </p:nvSpPr>
        <p:spPr/>
        <p:txBody>
          <a:bodyPr/>
          <a:lstStyle/>
          <a:p>
            <a:fld id="{6D50DD37-667D-4F88-84EC-9703AC4B8B4D}"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Rectangle 2">
            <a:extLst>
              <a:ext uri="{FF2B5EF4-FFF2-40B4-BE49-F238E27FC236}">
                <a16:creationId xmlns:a16="http://schemas.microsoft.com/office/drawing/2014/main" id="{FC61808A-34D2-4900-A64D-ED4CDCC41413}"/>
              </a:ext>
            </a:extLst>
          </p:cNvPr>
          <p:cNvSpPr>
            <a:spLocks noGrp="1" noRot="1" noChangeAspect="1" noChangeArrowheads="1" noTextEdit="1"/>
          </p:cNvSpPr>
          <p:nvPr>
            <p:ph type="sldImg"/>
          </p:nvPr>
        </p:nvSpPr>
        <p:spPr>
          <a:ln/>
        </p:spPr>
      </p:sp>
      <p:sp>
        <p:nvSpPr>
          <p:cNvPr id="38917" name="Rectangle 3">
            <a:extLst>
              <a:ext uri="{FF2B5EF4-FFF2-40B4-BE49-F238E27FC236}">
                <a16:creationId xmlns:a16="http://schemas.microsoft.com/office/drawing/2014/main" id="{3B403F6D-1441-4590-9E9C-2EB7B2C79FB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drag and drop activity could be used as a summary activity to check students’ understanding of the relationship between the number of waves, time and frequency. Class voting or the use of </a:t>
            </a:r>
            <a:r>
              <a:rPr lang="en-GB" altLang="en-US" dirty="0" err="1">
                <a:latin typeface="Arial" panose="020B0604020202020204" pitchFamily="34" charset="0"/>
              </a:rPr>
              <a:t>colored</a:t>
            </a:r>
            <a:r>
              <a:rPr lang="en-GB" altLang="en-US" dirty="0">
                <a:latin typeface="Arial" panose="020B0604020202020204" pitchFamily="34" charset="0"/>
              </a:rPr>
              <a:t> traffic light cards could make this a whole-class exercise.</a:t>
            </a:r>
          </a:p>
          <a:p>
            <a:pPr eaLnBrk="1" hangingPunct="1"/>
            <a:endParaRPr lang="en-GB" altLang="en-US" dirty="0">
              <a:latin typeface="Arial" panose="020B0604020202020204" pitchFamily="34" charset="0"/>
            </a:endParaRPr>
          </a:p>
          <a:p>
            <a:pPr marL="0" marR="0" lvl="0" indent="0" algn="l" defTabSz="914400" rtl="0" eaLnBrk="1" fontAlgn="base" latinLnBrk="0" hangingPunct="1">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EC3758B2-E4DC-4D91-8EF1-CA6149D49D60}"/>
              </a:ext>
            </a:extLst>
          </p:cNvPr>
          <p:cNvSpPr>
            <a:spLocks noGrp="1"/>
          </p:cNvSpPr>
          <p:nvPr>
            <p:ph type="sldNum" sz="quarter" idx="10"/>
          </p:nvPr>
        </p:nvSpPr>
        <p:spPr/>
        <p:txBody>
          <a:bodyPr/>
          <a:lstStyle/>
          <a:p>
            <a:fld id="{6D50DD37-667D-4F88-84EC-9703AC4B8B4D}"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2">
            <a:extLst>
              <a:ext uri="{FF2B5EF4-FFF2-40B4-BE49-F238E27FC236}">
                <a16:creationId xmlns:a16="http://schemas.microsoft.com/office/drawing/2014/main" id="{D8BD4F94-BAC0-4420-95A2-432FA3F1B067}"/>
              </a:ext>
            </a:extLst>
          </p:cNvPr>
          <p:cNvSpPr>
            <a:spLocks noGrp="1" noRot="1" noChangeAspect="1" noChangeArrowheads="1" noTextEdit="1"/>
          </p:cNvSpPr>
          <p:nvPr>
            <p:ph type="sldImg"/>
          </p:nvPr>
        </p:nvSpPr>
        <p:spPr>
          <a:ln/>
        </p:spPr>
      </p:sp>
      <p:sp>
        <p:nvSpPr>
          <p:cNvPr id="40965" name="Rectangle 3">
            <a:extLst>
              <a:ext uri="{FF2B5EF4-FFF2-40B4-BE49-F238E27FC236}">
                <a16:creationId xmlns:a16="http://schemas.microsoft.com/office/drawing/2014/main" id="{31D4BB75-E8AB-42DF-ACE8-330C2AF8C60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a model (including mathematical and computational) to generate data to support explanations, predict phenomena,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systems, and/or solve problems.</a:t>
            </a:r>
            <a:endParaRPr lang="en-GB" dirty="0">
              <a:effectLst/>
            </a:endParaRPr>
          </a:p>
        </p:txBody>
      </p:sp>
      <p:sp>
        <p:nvSpPr>
          <p:cNvPr id="2" name="Slide Number Placeholder 1">
            <a:extLst>
              <a:ext uri="{FF2B5EF4-FFF2-40B4-BE49-F238E27FC236}">
                <a16:creationId xmlns:a16="http://schemas.microsoft.com/office/drawing/2014/main" id="{3CE914EE-7E55-45BA-AB8A-C66B942520D3}"/>
              </a:ext>
            </a:extLst>
          </p:cNvPr>
          <p:cNvSpPr>
            <a:spLocks noGrp="1"/>
          </p:cNvSpPr>
          <p:nvPr>
            <p:ph type="sldNum" sz="quarter" idx="10"/>
          </p:nvPr>
        </p:nvSpPr>
        <p:spPr/>
        <p:txBody>
          <a:bodyPr/>
          <a:lstStyle/>
          <a:p>
            <a:fld id="{6D50DD37-667D-4F88-84EC-9703AC4B8B4D}"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717421" y="1187865"/>
            <a:ext cx="3990886" cy="3085032"/>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17</a:t>
            </a:r>
          </a:p>
        </p:txBody>
      </p:sp>
    </p:spTree>
    <p:custDataLst>
      <p:tags r:id="rId1"/>
    </p:custDataLst>
    <p:extLst>
      <p:ext uri="{BB962C8B-B14F-4D97-AF65-F5344CB8AC3E}">
        <p14:creationId xmlns:p14="http://schemas.microsoft.com/office/powerpoint/2010/main" val="41622198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71123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997954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6467065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1450836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15572298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17444772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547303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0811529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8592130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4932867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17</a:t>
            </a:r>
          </a:p>
        </p:txBody>
      </p:sp>
    </p:spTree>
    <p:custDataLst>
      <p:tags r:id="rId1"/>
    </p:custDataLst>
    <p:extLst>
      <p:ext uri="{BB962C8B-B14F-4D97-AF65-F5344CB8AC3E}">
        <p14:creationId xmlns:p14="http://schemas.microsoft.com/office/powerpoint/2010/main" val="17284446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2294555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5755697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6512112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0491817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619157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5475895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30705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0658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351352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9124676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3519486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794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1632474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282388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17</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2187418680"/>
      </p:ext>
    </p:extLst>
  </p:cSld>
  <p:clrMap bg1="lt1" tx1="dk1" bg2="lt2" tx2="dk2" accent1="accent1" accent2="accent2" accent3="accent3" accent4="accent4" accent5="accent5" accent6="accent6" hlink="hlink" folHlink="folHlink"/>
  <p:sldLayoutIdLst>
    <p:sldLayoutId id="2147485332" r:id="rId1"/>
    <p:sldLayoutId id="2147485333" r:id="rId2"/>
    <p:sldLayoutId id="2147485334" r:id="rId3"/>
    <p:sldLayoutId id="2147485335" r:id="rId4"/>
    <p:sldLayoutId id="2147485336" r:id="rId5"/>
    <p:sldLayoutId id="2147485337" r:id="rId6"/>
    <p:sldLayoutId id="2147485338" r:id="rId7"/>
    <p:sldLayoutId id="2147485339" r:id="rId8"/>
    <p:sldLayoutId id="2147485340" r:id="rId9"/>
    <p:sldLayoutId id="2147485341" r:id="rId10"/>
    <p:sldLayoutId id="2147485342" r:id="rId11"/>
    <p:sldLayoutId id="2147485343" r:id="rId12"/>
    <p:sldLayoutId id="2147485344" r:id="rId13"/>
    <p:sldLayoutId id="2147485345"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02B6023A-B143-4E07-96F9-6AA6CF89D2C9}"/>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17</a:t>
            </a:r>
          </a:p>
        </p:txBody>
      </p:sp>
    </p:spTree>
    <p:custDataLst>
      <p:tags r:id="rId14"/>
    </p:custDataLst>
    <p:extLst>
      <p:ext uri="{BB962C8B-B14F-4D97-AF65-F5344CB8AC3E}">
        <p14:creationId xmlns:p14="http://schemas.microsoft.com/office/powerpoint/2010/main" val="3360340993"/>
      </p:ext>
    </p:extLst>
  </p:cSld>
  <p:clrMap bg1="lt1" tx1="dk1" bg2="lt2" tx2="dk2" accent1="accent1" accent2="accent2" accent3="accent3" accent4="accent4" accent5="accent5" accent6="accent6" hlink="hlink" folHlink="folHlink"/>
  <p:sldLayoutIdLst>
    <p:sldLayoutId id="2147485347" r:id="rId1"/>
    <p:sldLayoutId id="2147485348" r:id="rId2"/>
    <p:sldLayoutId id="2147485349" r:id="rId3"/>
    <p:sldLayoutId id="2147485350" r:id="rId4"/>
    <p:sldLayoutId id="2147485351" r:id="rId5"/>
    <p:sldLayoutId id="2147485352" r:id="rId6"/>
    <p:sldLayoutId id="2147485353" r:id="rId7"/>
    <p:sldLayoutId id="2147485354" r:id="rId8"/>
    <p:sldLayoutId id="2147485355" r:id="rId9"/>
    <p:sldLayoutId id="2147485356" r:id="rId10"/>
    <p:sldLayoutId id="2147485357" r:id="rId11"/>
    <p:sldLayoutId id="2147485358"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control" Target="../activeX/activeX3.xml"/><Relationship Id="rId7" Type="http://schemas.openxmlformats.org/officeDocument/2006/relationships/image" Target="../media/image13.png"/><Relationship Id="rId2" Type="http://schemas.openxmlformats.org/officeDocument/2006/relationships/tags" Target="../tags/tag40.xml"/><Relationship Id="rId1" Type="http://schemas.openxmlformats.org/officeDocument/2006/relationships/vmlDrawing" Target="../drawings/vmlDrawing3.vml"/><Relationship Id="rId6" Type="http://schemas.openxmlformats.org/officeDocument/2006/relationships/image" Target="../media/image6.png"/><Relationship Id="rId11" Type="http://schemas.openxmlformats.org/officeDocument/2006/relationships/image" Target="../media/image11.wmf"/><Relationship Id="rId5" Type="http://schemas.openxmlformats.org/officeDocument/2006/relationships/notesSlide" Target="../notesSlides/notesSlide10.xml"/><Relationship Id="rId10" Type="http://schemas.openxmlformats.org/officeDocument/2006/relationships/image" Target="../media/image14.jpg"/><Relationship Id="rId4" Type="http://schemas.openxmlformats.org/officeDocument/2006/relationships/slideLayout" Target="../slideLayouts/slideLayout7.xml"/><Relationship Id="rId9"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41.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42.xml"/><Relationship Id="rId5" Type="http://schemas.openxmlformats.org/officeDocument/2006/relationships/image" Target="../media/image12.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ags" Target="../tags/tag43.xml"/><Relationship Id="rId6" Type="http://schemas.openxmlformats.org/officeDocument/2006/relationships/image" Target="../media/image6.png"/><Relationship Id="rId5" Type="http://schemas.openxmlformats.org/officeDocument/2006/relationships/image" Target="../media/image22.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ags" Target="../tags/tag44.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ags" Target="../tags/tag45.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ags" Target="../tags/tag46.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control" Target="../activeX/activeX4.xml"/><Relationship Id="rId7" Type="http://schemas.openxmlformats.org/officeDocument/2006/relationships/image" Target="../media/image13.png"/><Relationship Id="rId2" Type="http://schemas.openxmlformats.org/officeDocument/2006/relationships/tags" Target="../tags/tag47.xml"/><Relationship Id="rId1" Type="http://schemas.openxmlformats.org/officeDocument/2006/relationships/vmlDrawing" Target="../drawings/vmlDrawing4.vml"/><Relationship Id="rId6" Type="http://schemas.openxmlformats.org/officeDocument/2006/relationships/image" Target="../media/image12.png"/><Relationship Id="rId5" Type="http://schemas.openxmlformats.org/officeDocument/2006/relationships/notesSlide" Target="../notesSlides/notesSlide17.xml"/><Relationship Id="rId4" Type="http://schemas.openxmlformats.org/officeDocument/2006/relationships/slideLayout" Target="../slideLayouts/slideLayout20.xml"/><Relationship Id="rId9" Type="http://schemas.openxmlformats.org/officeDocument/2006/relationships/image" Target="../media/image11.wmf"/></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ags" Target="../tags/tag33.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control" Target="../activeX/activeX1.xml"/><Relationship Id="rId7" Type="http://schemas.openxmlformats.org/officeDocument/2006/relationships/image" Target="../media/image12.png"/><Relationship Id="rId2" Type="http://schemas.openxmlformats.org/officeDocument/2006/relationships/tags" Target="../tags/tag34.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4.xml"/><Relationship Id="rId10" Type="http://schemas.openxmlformats.org/officeDocument/2006/relationships/image" Target="../media/image11.wmf"/><Relationship Id="rId4" Type="http://schemas.openxmlformats.org/officeDocument/2006/relationships/slideLayout" Target="../slideLayouts/slideLayout7.xml"/><Relationship Id="rId9" Type="http://schemas.openxmlformats.org/officeDocument/2006/relationships/image" Target="../media/image14.jp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35.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36.xml"/><Relationship Id="rId5" Type="http://schemas.openxmlformats.org/officeDocument/2006/relationships/image" Target="../media/image6.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tags" Target="../tags/tag37.xml"/><Relationship Id="rId6" Type="http://schemas.openxmlformats.org/officeDocument/2006/relationships/image" Target="../media/image6.png"/><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2.xml"/><Relationship Id="rId7" Type="http://schemas.openxmlformats.org/officeDocument/2006/relationships/image" Target="../media/image13.png"/><Relationship Id="rId2" Type="http://schemas.openxmlformats.org/officeDocument/2006/relationships/tags" Target="../tags/tag38.xml"/><Relationship Id="rId1" Type="http://schemas.openxmlformats.org/officeDocument/2006/relationships/vmlDrawing" Target="../drawings/vmlDrawing2.vml"/><Relationship Id="rId6" Type="http://schemas.openxmlformats.org/officeDocument/2006/relationships/image" Target="../media/image6.png"/><Relationship Id="rId11" Type="http://schemas.openxmlformats.org/officeDocument/2006/relationships/image" Target="../media/image11.wmf"/><Relationship Id="rId5" Type="http://schemas.openxmlformats.org/officeDocument/2006/relationships/notesSlide" Target="../notesSlides/notesSlide8.xml"/><Relationship Id="rId10" Type="http://schemas.openxmlformats.org/officeDocument/2006/relationships/image" Target="../media/image14.jpg"/><Relationship Id="rId4" Type="http://schemas.openxmlformats.org/officeDocument/2006/relationships/slideLayout" Target="../slideLayouts/slideLayout7.xml"/><Relationship Id="rId9"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39.xml"/><Relationship Id="rId5" Type="http://schemas.openxmlformats.org/officeDocument/2006/relationships/image" Target="../media/image12.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3">
            <a:extLst>
              <a:ext uri="{FF2B5EF4-FFF2-40B4-BE49-F238E27FC236}">
                <a16:creationId xmlns:a16="http://schemas.microsoft.com/office/drawing/2014/main" id="{B3553E30-D447-4716-8DA1-1EC67948D18F}"/>
              </a:ext>
            </a:extLst>
          </p:cNvPr>
          <p:cNvSpPr>
            <a:spLocks noGrp="1"/>
          </p:cNvSpPr>
          <p:nvPr>
            <p:ph type="title"/>
          </p:nvPr>
        </p:nvSpPr>
        <p:spPr/>
        <p:txBody>
          <a:bodyPr/>
          <a:lstStyle/>
          <a:p>
            <a:r>
              <a:rPr lang="en-GB" altLang="en-US" dirty="0"/>
              <a:t>Properties </a:t>
            </a:r>
            <a:br>
              <a:rPr lang="en-GB" altLang="en-US" dirty="0"/>
            </a:br>
            <a:r>
              <a:rPr lang="en-GB" altLang="en-US" dirty="0"/>
              <a:t>of Waves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4">
            <a:extLst>
              <a:ext uri="{FF2B5EF4-FFF2-40B4-BE49-F238E27FC236}">
                <a16:creationId xmlns:a16="http://schemas.microsoft.com/office/drawing/2014/main" id="{75D32F47-D5A4-4F22-9350-3601959133BA}"/>
              </a:ext>
            </a:extLst>
          </p:cNvPr>
          <p:cNvSpPr>
            <a:spLocks noGrp="1" noChangeArrowheads="1"/>
          </p:cNvSpPr>
          <p:nvPr>
            <p:ph type="title"/>
          </p:nvPr>
        </p:nvSpPr>
        <p:spPr/>
        <p:txBody>
          <a:bodyPr/>
          <a:lstStyle/>
          <a:p>
            <a:r>
              <a:rPr lang="en-GB" altLang="en-US" dirty="0"/>
              <a:t>Investigating waves</a:t>
            </a:r>
          </a:p>
        </p:txBody>
      </p:sp>
      <p:pic>
        <p:nvPicPr>
          <p:cNvPr id="9" name="Picture 8">
            <a:extLst>
              <a:ext uri="{FF2B5EF4-FFF2-40B4-BE49-F238E27FC236}">
                <a16:creationId xmlns:a16="http://schemas.microsoft.com/office/drawing/2014/main" id="{338D0ECA-53F0-4419-811C-912D21C8226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0" name="Picture 6" descr="flash_icon">
            <a:extLst>
              <a:ext uri="{FF2B5EF4-FFF2-40B4-BE49-F238E27FC236}">
                <a16:creationId xmlns:a16="http://schemas.microsoft.com/office/drawing/2014/main" id="{9139DBEE-0739-431A-9739-59635A708625}"/>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2" name="Picture 11">
            <a:extLst>
              <a:ext uri="{FF2B5EF4-FFF2-40B4-BE49-F238E27FC236}">
                <a16:creationId xmlns:a16="http://schemas.microsoft.com/office/drawing/2014/main" id="{417ACC8D-7044-408F-91FC-D44E5AE3FDD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63685" y="136153"/>
            <a:ext cx="609685" cy="390580"/>
          </a:xfrm>
          <a:prstGeom prst="rect">
            <a:avLst/>
          </a:prstGeom>
        </p:spPr>
      </p:pic>
      <p:pic>
        <p:nvPicPr>
          <p:cNvPr id="8" name="Picture 7">
            <a:extLst>
              <a:ext uri="{FF2B5EF4-FFF2-40B4-BE49-F238E27FC236}">
                <a16:creationId xmlns:a16="http://schemas.microsoft.com/office/drawing/2014/main" id="{150F8E52-532B-4FCA-A2A2-AE5161D3F122}"/>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16581" y="89297"/>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28"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2CE20FF5-A512-4AD9-99A2-71325AFA970E}"/>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a:extLst>
              <a:ext uri="{FF2B5EF4-FFF2-40B4-BE49-F238E27FC236}">
                <a16:creationId xmlns:a16="http://schemas.microsoft.com/office/drawing/2014/main" id="{EC5BB95B-6643-464E-BE16-82647B6EE4D5}"/>
              </a:ext>
            </a:extLst>
          </p:cNvPr>
          <p:cNvSpPr txBox="1">
            <a:spLocks noChangeArrowheads="1"/>
          </p:cNvSpPr>
          <p:nvPr/>
        </p:nvSpPr>
        <p:spPr bwMode="auto">
          <a:xfrm>
            <a:off x="352425" y="773113"/>
            <a:ext cx="81803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ym typeface="Wingdings" panose="05000000000000000000" pitchFamily="2" charset="2"/>
              </a:rPr>
              <a:t>These waves are traveling across the surface of a pond. The length of each wave is 0.25</a:t>
            </a:r>
            <a:r>
              <a:rPr lang="en-GB" altLang="en-US" sz="1000" dirty="0">
                <a:sym typeface="Wingdings" panose="05000000000000000000" pitchFamily="2" charset="2"/>
              </a:rPr>
              <a:t> </a:t>
            </a:r>
            <a:r>
              <a:rPr lang="en-GB" altLang="en-US" dirty="0">
                <a:sym typeface="Wingdings" panose="05000000000000000000" pitchFamily="2" charset="2"/>
              </a:rPr>
              <a:t>m.  </a:t>
            </a:r>
          </a:p>
        </p:txBody>
      </p:sp>
      <p:sp>
        <p:nvSpPr>
          <p:cNvPr id="319491" name="Text Box 3">
            <a:extLst>
              <a:ext uri="{FF2B5EF4-FFF2-40B4-BE49-F238E27FC236}">
                <a16:creationId xmlns:a16="http://schemas.microsoft.com/office/drawing/2014/main" id="{2801C85F-EF5C-4F05-B250-72C829A51180}"/>
              </a:ext>
            </a:extLst>
          </p:cNvPr>
          <p:cNvSpPr txBox="1">
            <a:spLocks noChangeArrowheads="1"/>
          </p:cNvSpPr>
          <p:nvPr/>
        </p:nvSpPr>
        <p:spPr bwMode="auto">
          <a:xfrm>
            <a:off x="352425" y="3733800"/>
            <a:ext cx="49323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ym typeface="Wingdings" panose="05000000000000000000" pitchFamily="2" charset="2"/>
              </a:rPr>
              <a:t>So the connection between speed, frequency and wavelength is:</a:t>
            </a:r>
            <a:r>
              <a:rPr lang="en-GB" altLang="en-US">
                <a:solidFill>
                  <a:srgbClr val="CC00CC"/>
                </a:solidFill>
                <a:sym typeface="Wingdings" panose="05000000000000000000" pitchFamily="2" charset="2"/>
              </a:rPr>
              <a:t>	</a:t>
            </a:r>
          </a:p>
        </p:txBody>
      </p:sp>
      <p:sp>
        <p:nvSpPr>
          <p:cNvPr id="22532" name="Rectangle 4">
            <a:extLst>
              <a:ext uri="{FF2B5EF4-FFF2-40B4-BE49-F238E27FC236}">
                <a16:creationId xmlns:a16="http://schemas.microsoft.com/office/drawing/2014/main" id="{E6B07244-5B79-4E5B-BCFF-A6E55811134B}"/>
              </a:ext>
            </a:extLst>
          </p:cNvPr>
          <p:cNvSpPr>
            <a:spLocks noGrp="1" noChangeArrowheads="1"/>
          </p:cNvSpPr>
          <p:nvPr>
            <p:ph type="title"/>
          </p:nvPr>
        </p:nvSpPr>
        <p:spPr/>
        <p:txBody>
          <a:bodyPr/>
          <a:lstStyle/>
          <a:p>
            <a:r>
              <a:rPr lang="en-GB" altLang="en-US"/>
              <a:t>Wave speed, frequency and wavelength</a:t>
            </a:r>
          </a:p>
        </p:txBody>
      </p:sp>
      <p:pic>
        <p:nvPicPr>
          <p:cNvPr id="22533" name="Picture 5" descr="442414_75789869_credit">
            <a:extLst>
              <a:ext uri="{FF2B5EF4-FFF2-40B4-BE49-F238E27FC236}">
                <a16:creationId xmlns:a16="http://schemas.microsoft.com/office/drawing/2014/main" id="{2E395BFF-A40F-4878-9AFA-3DF76230E1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3038" y="1293813"/>
            <a:ext cx="3452812" cy="318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9494" name="Text Box 6">
            <a:extLst>
              <a:ext uri="{FF2B5EF4-FFF2-40B4-BE49-F238E27FC236}">
                <a16:creationId xmlns:a16="http://schemas.microsoft.com/office/drawing/2014/main" id="{078F890B-C88C-451E-959D-307BCE74551E}"/>
              </a:ext>
            </a:extLst>
          </p:cNvPr>
          <p:cNvSpPr txBox="1">
            <a:spLocks noChangeArrowheads="1"/>
          </p:cNvSpPr>
          <p:nvPr/>
        </p:nvSpPr>
        <p:spPr bwMode="auto">
          <a:xfrm>
            <a:off x="1884363" y="4779963"/>
            <a:ext cx="57165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286DA6"/>
                </a:solidFill>
                <a:sym typeface="Wingdings" panose="05000000000000000000" pitchFamily="2" charset="2"/>
              </a:rPr>
              <a:t>speed   =   frequency   ×   wavelength</a:t>
            </a:r>
            <a:endParaRPr lang="en-GB" altLang="en-US">
              <a:sym typeface="Wingdings" panose="05000000000000000000" pitchFamily="2" charset="2"/>
            </a:endParaRPr>
          </a:p>
        </p:txBody>
      </p:sp>
      <p:sp>
        <p:nvSpPr>
          <p:cNvPr id="319496" name="Text Box 8">
            <a:extLst>
              <a:ext uri="{FF2B5EF4-FFF2-40B4-BE49-F238E27FC236}">
                <a16:creationId xmlns:a16="http://schemas.microsoft.com/office/drawing/2014/main" id="{6A740C98-2E1B-4344-A94A-2B54883EA421}"/>
              </a:ext>
            </a:extLst>
          </p:cNvPr>
          <p:cNvSpPr txBox="1">
            <a:spLocks noChangeArrowheads="1"/>
          </p:cNvSpPr>
          <p:nvPr/>
        </p:nvSpPr>
        <p:spPr bwMode="auto">
          <a:xfrm>
            <a:off x="352425" y="2527300"/>
            <a:ext cx="473551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ym typeface="Symbol" panose="05050102010706020507" pitchFamily="18" charset="2"/>
              </a:rPr>
              <a:t>This means that the waves travel 0.5</a:t>
            </a:r>
            <a:r>
              <a:rPr lang="en-GB" altLang="en-US" sz="1000">
                <a:sym typeface="Symbol" panose="05050102010706020507" pitchFamily="18" charset="2"/>
              </a:rPr>
              <a:t> </a:t>
            </a:r>
            <a:r>
              <a:rPr lang="en-GB" altLang="en-US">
                <a:sym typeface="Symbol" panose="05050102010706020507" pitchFamily="18" charset="2"/>
              </a:rPr>
              <a:t>m each second, so </a:t>
            </a:r>
            <a:r>
              <a:rPr lang="en-GB" altLang="en-US">
                <a:sym typeface="Wingdings" panose="05000000000000000000" pitchFamily="2" charset="2"/>
              </a:rPr>
              <a:t>the speed of the waves is 0.5</a:t>
            </a:r>
            <a:r>
              <a:rPr lang="en-GB" altLang="en-US" sz="1000">
                <a:sym typeface="Wingdings" panose="05000000000000000000" pitchFamily="2" charset="2"/>
              </a:rPr>
              <a:t> </a:t>
            </a:r>
            <a:r>
              <a:rPr lang="en-GB" altLang="en-US">
                <a:sym typeface="Wingdings" panose="05000000000000000000" pitchFamily="2" charset="2"/>
              </a:rPr>
              <a:t>m/s.</a:t>
            </a:r>
          </a:p>
        </p:txBody>
      </p:sp>
      <p:sp>
        <p:nvSpPr>
          <p:cNvPr id="319497" name="Text Box 9">
            <a:extLst>
              <a:ext uri="{FF2B5EF4-FFF2-40B4-BE49-F238E27FC236}">
                <a16:creationId xmlns:a16="http://schemas.microsoft.com/office/drawing/2014/main" id="{5C25765F-EAD6-473E-A26E-8CB7270707E6}"/>
              </a:ext>
            </a:extLst>
          </p:cNvPr>
          <p:cNvSpPr txBox="1">
            <a:spLocks noChangeArrowheads="1"/>
          </p:cNvSpPr>
          <p:nvPr/>
        </p:nvSpPr>
        <p:spPr bwMode="auto">
          <a:xfrm>
            <a:off x="352425" y="1651000"/>
            <a:ext cx="48021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ym typeface="Wingdings" panose="05000000000000000000" pitchFamily="2" charset="2"/>
              </a:rPr>
              <a:t>Two waves pass the duck each second, so the frequency is 2</a:t>
            </a:r>
            <a:r>
              <a:rPr lang="en-GB" altLang="en-US" sz="1000">
                <a:sym typeface="Wingdings" panose="05000000000000000000" pitchFamily="2" charset="2"/>
              </a:rPr>
              <a:t> </a:t>
            </a:r>
            <a:r>
              <a:rPr lang="en-GB" altLang="en-US">
                <a:sym typeface="Wingdings" panose="05000000000000000000" pitchFamily="2" charset="2"/>
              </a:rPr>
              <a:t>Hz.</a:t>
            </a:r>
          </a:p>
        </p:txBody>
      </p:sp>
      <p:sp>
        <p:nvSpPr>
          <p:cNvPr id="22539" name="Rectangle 11">
            <a:extLst>
              <a:ext uri="{FF2B5EF4-FFF2-40B4-BE49-F238E27FC236}">
                <a16:creationId xmlns:a16="http://schemas.microsoft.com/office/drawing/2014/main" id="{4A760347-456A-4796-995E-95A284FC7C40}"/>
              </a:ext>
            </a:extLst>
          </p:cNvPr>
          <p:cNvSpPr>
            <a:spLocks noChangeArrowheads="1"/>
          </p:cNvSpPr>
          <p:nvPr/>
        </p:nvSpPr>
        <p:spPr bwMode="auto">
          <a:xfrm>
            <a:off x="1822450" y="5400675"/>
            <a:ext cx="56118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ym typeface="Wingdings" panose="05000000000000000000" pitchFamily="2" charset="2"/>
              </a:rPr>
              <a:t>0.5</a:t>
            </a:r>
            <a:r>
              <a:rPr lang="en-GB" altLang="en-US" sz="1000">
                <a:sym typeface="Wingdings" panose="05000000000000000000" pitchFamily="2" charset="2"/>
              </a:rPr>
              <a:t> </a:t>
            </a:r>
            <a:r>
              <a:rPr lang="en-GB" altLang="en-US">
                <a:sym typeface="Wingdings" panose="05000000000000000000" pitchFamily="2" charset="2"/>
              </a:rPr>
              <a:t>m/s   =         2</a:t>
            </a:r>
            <a:r>
              <a:rPr lang="en-GB" altLang="en-US" sz="1000">
                <a:sym typeface="Wingdings" panose="05000000000000000000" pitchFamily="2" charset="2"/>
              </a:rPr>
              <a:t> </a:t>
            </a:r>
            <a:r>
              <a:rPr lang="en-GB" altLang="en-US">
                <a:sym typeface="Wingdings" panose="05000000000000000000" pitchFamily="2" charset="2"/>
              </a:rPr>
              <a:t>Hz        ×	       0.25</a:t>
            </a:r>
            <a:r>
              <a:rPr lang="en-GB" altLang="en-US" sz="1000">
                <a:sym typeface="Wingdings" panose="05000000000000000000" pitchFamily="2" charset="2"/>
              </a:rPr>
              <a:t> </a:t>
            </a:r>
            <a:r>
              <a:rPr lang="en-GB" altLang="en-US">
                <a:sym typeface="Wingdings" panose="05000000000000000000" pitchFamily="2" charset="2"/>
              </a:rPr>
              <a:t>m</a:t>
            </a:r>
            <a:endParaRPr lang="en-GB" altLang="en-US"/>
          </a:p>
        </p:txBody>
      </p:sp>
      <p:pic>
        <p:nvPicPr>
          <p:cNvPr id="12" name="Picture 11">
            <a:extLst>
              <a:ext uri="{FF2B5EF4-FFF2-40B4-BE49-F238E27FC236}">
                <a16:creationId xmlns:a16="http://schemas.microsoft.com/office/drawing/2014/main" id="{FC9C8E5F-1A5E-410F-98B9-959FBBAA781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10">
            <a:extLst>
              <a:ext uri="{FF2B5EF4-FFF2-40B4-BE49-F238E27FC236}">
                <a16:creationId xmlns:a16="http://schemas.microsoft.com/office/drawing/2014/main" id="{0659E1DB-3897-4B53-8682-FE13602E2F1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949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949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9491"/>
                                        </p:tgtEl>
                                        <p:attrNameLst>
                                          <p:attrName>style.visibility</p:attrName>
                                        </p:attrNameLst>
                                      </p:cBhvr>
                                      <p:to>
                                        <p:strVal val="visible"/>
                                      </p:to>
                                    </p:set>
                                  </p:childTnLst>
                                </p:cTn>
                              </p:par>
                            </p:childTnLst>
                          </p:cTn>
                        </p:par>
                        <p:par>
                          <p:cTn id="15" fill="hold" nodeType="afterGroup">
                            <p:stCondLst>
                              <p:cond delay="0"/>
                            </p:stCondLst>
                            <p:childTnLst>
                              <p:par>
                                <p:cTn id="16" presetID="1" presetClass="entr" presetSubtype="0" fill="hold" grpId="0" nodeType="afterEffect">
                                  <p:stCondLst>
                                    <p:cond delay="0"/>
                                  </p:stCondLst>
                                  <p:childTnLst>
                                    <p:set>
                                      <p:cBhvr>
                                        <p:cTn id="17" dur="1" fill="hold">
                                          <p:stCondLst>
                                            <p:cond delay="0"/>
                                          </p:stCondLst>
                                        </p:cTn>
                                        <p:tgtEl>
                                          <p:spTgt spid="319494"/>
                                        </p:tgtEl>
                                        <p:attrNameLst>
                                          <p:attrName>style.visibility</p:attrName>
                                        </p:attrNameLst>
                                      </p:cBhvr>
                                      <p:to>
                                        <p:strVal val="visible"/>
                                      </p:to>
                                    </p:set>
                                  </p:childTnLst>
                                </p:cTn>
                              </p:par>
                            </p:childTnLst>
                          </p:cTn>
                        </p:par>
                        <p:par>
                          <p:cTn id="18" fill="hold" nodeType="afterGroup">
                            <p:stCondLst>
                              <p:cond delay="0"/>
                            </p:stCondLst>
                            <p:childTnLst>
                              <p:par>
                                <p:cTn id="19" presetID="1" presetClass="entr" presetSubtype="0" fill="hold" grpId="0" nodeType="afterEffect">
                                  <p:stCondLst>
                                    <p:cond delay="0"/>
                                  </p:stCondLst>
                                  <p:childTnLst>
                                    <p:set>
                                      <p:cBhvr>
                                        <p:cTn id="20" dur="1" fill="hold">
                                          <p:stCondLst>
                                            <p:cond delay="0"/>
                                          </p:stCondLst>
                                        </p:cTn>
                                        <p:tgtEl>
                                          <p:spTgt spid="22539"/>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9491" grpId="0"/>
      <p:bldP spid="319494" grpId="0"/>
      <p:bldP spid="319496" grpId="0"/>
      <p:bldP spid="319497" grpId="0"/>
      <p:bldP spid="2253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30" name="Text Box 18">
            <a:extLst>
              <a:ext uri="{FF2B5EF4-FFF2-40B4-BE49-F238E27FC236}">
                <a16:creationId xmlns:a16="http://schemas.microsoft.com/office/drawing/2014/main" id="{230614A0-A422-4076-9D2E-65B48DD7EFE0}"/>
              </a:ext>
            </a:extLst>
          </p:cNvPr>
          <p:cNvSpPr txBox="1">
            <a:spLocks noChangeArrowheads="1"/>
          </p:cNvSpPr>
          <p:nvPr/>
        </p:nvSpPr>
        <p:spPr bwMode="auto">
          <a:xfrm>
            <a:off x="622300" y="4291013"/>
            <a:ext cx="90027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100000"/>
              </a:spcBef>
              <a:buClr>
                <a:srgbClr val="286DA6"/>
              </a:buClr>
              <a:buFont typeface="Wingdings" panose="05000000000000000000" pitchFamily="2" charset="2"/>
              <a:buChar char="l"/>
            </a:pPr>
            <a:r>
              <a:rPr lang="en-GB" altLang="en-US" dirty="0"/>
              <a:t>Wave speed, v, is measured in </a:t>
            </a:r>
            <a:r>
              <a:rPr lang="en-GB" altLang="en-US" b="1" dirty="0">
                <a:solidFill>
                  <a:srgbClr val="286DA6"/>
                </a:solidFill>
              </a:rPr>
              <a:t>meters per second</a:t>
            </a:r>
            <a:r>
              <a:rPr lang="en-GB" altLang="en-US" b="1" dirty="0"/>
              <a:t> </a:t>
            </a:r>
            <a:r>
              <a:rPr lang="en-GB" altLang="en-US" b="1" dirty="0">
                <a:solidFill>
                  <a:srgbClr val="286DA6"/>
                </a:solidFill>
              </a:rPr>
              <a:t>(m/s)</a:t>
            </a:r>
            <a:r>
              <a:rPr lang="en-GB" altLang="en-US" dirty="0"/>
              <a:t>.</a:t>
            </a:r>
          </a:p>
        </p:txBody>
      </p:sp>
      <p:sp>
        <p:nvSpPr>
          <p:cNvPr id="23555" name="Rectangle 42">
            <a:extLst>
              <a:ext uri="{FF2B5EF4-FFF2-40B4-BE49-F238E27FC236}">
                <a16:creationId xmlns:a16="http://schemas.microsoft.com/office/drawing/2014/main" id="{B668DD3B-4F99-4B48-B9B2-E597FF34AFD9}"/>
              </a:ext>
            </a:extLst>
          </p:cNvPr>
          <p:cNvSpPr>
            <a:spLocks noGrp="1" noChangeArrowheads="1"/>
          </p:cNvSpPr>
          <p:nvPr>
            <p:ph type="title"/>
          </p:nvPr>
        </p:nvSpPr>
        <p:spPr/>
        <p:txBody>
          <a:bodyPr/>
          <a:lstStyle/>
          <a:p>
            <a:r>
              <a:rPr lang="en-GB" altLang="en-US"/>
              <a:t>What is the formula for wave speed?</a:t>
            </a:r>
          </a:p>
        </p:txBody>
      </p:sp>
      <p:sp>
        <p:nvSpPr>
          <p:cNvPr id="23556" name="Rectangle 43">
            <a:extLst>
              <a:ext uri="{FF2B5EF4-FFF2-40B4-BE49-F238E27FC236}">
                <a16:creationId xmlns:a16="http://schemas.microsoft.com/office/drawing/2014/main" id="{B41ADC45-C5E7-4B05-9122-C82DE2D4098B}"/>
              </a:ext>
            </a:extLst>
          </p:cNvPr>
          <p:cNvSpPr>
            <a:spLocks noChangeArrowheads="1"/>
          </p:cNvSpPr>
          <p:nvPr/>
        </p:nvSpPr>
        <p:spPr bwMode="auto">
          <a:xfrm>
            <a:off x="352425" y="773113"/>
            <a:ext cx="8382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ym typeface="Wingdings" panose="05000000000000000000" pitchFamily="2" charset="2"/>
              </a:rPr>
              <a:t>For any set of waves, the wave speed (v) can be calculated from the frequency (f) and wavelength (</a:t>
            </a:r>
            <a:r>
              <a:rPr lang="el-GR" altLang="en-US" dirty="0">
                <a:sym typeface="Wingdings" panose="05000000000000000000" pitchFamily="2" charset="2"/>
              </a:rPr>
              <a:t>λ</a:t>
            </a:r>
            <a:r>
              <a:rPr lang="en-GB" altLang="en-US" dirty="0">
                <a:sym typeface="Symbol" panose="05050102010706020507" pitchFamily="18" charset="2"/>
              </a:rPr>
              <a:t>)</a:t>
            </a:r>
            <a:r>
              <a:rPr lang="en-GB" altLang="en-US" dirty="0">
                <a:solidFill>
                  <a:schemeClr val="tx1"/>
                </a:solidFill>
                <a:sym typeface="Wingdings" panose="05000000000000000000" pitchFamily="2" charset="2"/>
              </a:rPr>
              <a:t> </a:t>
            </a:r>
            <a:r>
              <a:rPr lang="en-GB" altLang="en-US" dirty="0">
                <a:sym typeface="Wingdings" panose="05000000000000000000" pitchFamily="2" charset="2"/>
              </a:rPr>
              <a:t>using this formula:</a:t>
            </a:r>
          </a:p>
        </p:txBody>
      </p:sp>
      <p:sp>
        <p:nvSpPr>
          <p:cNvPr id="115756" name="Rectangle 44">
            <a:extLst>
              <a:ext uri="{FF2B5EF4-FFF2-40B4-BE49-F238E27FC236}">
                <a16:creationId xmlns:a16="http://schemas.microsoft.com/office/drawing/2014/main" id="{3DCC5C95-1F5A-4AF6-A0FC-D482E90A44C5}"/>
              </a:ext>
            </a:extLst>
          </p:cNvPr>
          <p:cNvSpPr>
            <a:spLocks noChangeArrowheads="1"/>
          </p:cNvSpPr>
          <p:nvPr/>
        </p:nvSpPr>
        <p:spPr bwMode="auto">
          <a:xfrm>
            <a:off x="352425" y="3562350"/>
            <a:ext cx="7972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ym typeface="Wingdings" panose="05000000000000000000" pitchFamily="2" charset="2"/>
              </a:rPr>
              <a:t>What are the units of speed, frequency and wavelength?</a:t>
            </a:r>
          </a:p>
        </p:txBody>
      </p:sp>
      <p:sp>
        <p:nvSpPr>
          <p:cNvPr id="115758" name="Text Box 46">
            <a:extLst>
              <a:ext uri="{FF2B5EF4-FFF2-40B4-BE49-F238E27FC236}">
                <a16:creationId xmlns:a16="http://schemas.microsoft.com/office/drawing/2014/main" id="{C9019FB9-DD22-4A28-9A75-A34826C0BA0C}"/>
              </a:ext>
            </a:extLst>
          </p:cNvPr>
          <p:cNvSpPr txBox="1">
            <a:spLocks noChangeArrowheads="1"/>
          </p:cNvSpPr>
          <p:nvPr/>
        </p:nvSpPr>
        <p:spPr bwMode="auto">
          <a:xfrm>
            <a:off x="622300" y="5021263"/>
            <a:ext cx="60150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100000"/>
              </a:spcBef>
              <a:buClr>
                <a:srgbClr val="286DA6"/>
              </a:buClr>
              <a:buFont typeface="Wingdings" panose="05000000000000000000" pitchFamily="2" charset="2"/>
              <a:buChar char="l"/>
            </a:pPr>
            <a:r>
              <a:rPr lang="en-GB" altLang="en-US" dirty="0"/>
              <a:t>Frequency, f, is measured in </a:t>
            </a:r>
            <a:r>
              <a:rPr lang="en-GB" altLang="en-US" b="1" dirty="0">
                <a:solidFill>
                  <a:srgbClr val="286DA6"/>
                </a:solidFill>
              </a:rPr>
              <a:t>hertz</a:t>
            </a:r>
            <a:r>
              <a:rPr lang="en-GB" altLang="en-US" dirty="0">
                <a:solidFill>
                  <a:srgbClr val="CC00CC"/>
                </a:solidFill>
              </a:rPr>
              <a:t> </a:t>
            </a:r>
            <a:r>
              <a:rPr lang="en-GB" altLang="en-US" b="1" dirty="0">
                <a:solidFill>
                  <a:srgbClr val="286DA6"/>
                </a:solidFill>
              </a:rPr>
              <a:t>(Hz)</a:t>
            </a:r>
            <a:r>
              <a:rPr lang="en-GB" altLang="en-US" dirty="0"/>
              <a:t>.</a:t>
            </a:r>
          </a:p>
        </p:txBody>
      </p:sp>
      <p:sp>
        <p:nvSpPr>
          <p:cNvPr id="115759" name="Text Box 47">
            <a:extLst>
              <a:ext uri="{FF2B5EF4-FFF2-40B4-BE49-F238E27FC236}">
                <a16:creationId xmlns:a16="http://schemas.microsoft.com/office/drawing/2014/main" id="{1774C382-123D-4F7D-93CD-208A3C181FB7}"/>
              </a:ext>
            </a:extLst>
          </p:cNvPr>
          <p:cNvSpPr txBox="1">
            <a:spLocks noChangeArrowheads="1"/>
          </p:cNvSpPr>
          <p:nvPr/>
        </p:nvSpPr>
        <p:spPr bwMode="auto">
          <a:xfrm>
            <a:off x="622300" y="5751513"/>
            <a:ext cx="64801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100000"/>
              </a:spcBef>
              <a:buClr>
                <a:srgbClr val="286DA6"/>
              </a:buClr>
              <a:buFont typeface="Wingdings" panose="05000000000000000000" pitchFamily="2" charset="2"/>
              <a:buChar char="l"/>
            </a:pPr>
            <a:r>
              <a:rPr lang="en-GB" altLang="en-US" dirty="0"/>
              <a:t>Wavelength, </a:t>
            </a:r>
            <a:r>
              <a:rPr lang="el-GR" altLang="en-US" dirty="0">
                <a:cs typeface="Arial" panose="020B0604020202020204" pitchFamily="34" charset="0"/>
              </a:rPr>
              <a:t>λ</a:t>
            </a:r>
            <a:r>
              <a:rPr lang="en-GB" altLang="en-US" dirty="0"/>
              <a:t>, is measured in </a:t>
            </a:r>
            <a:r>
              <a:rPr lang="en-GB" altLang="en-US" b="1" dirty="0">
                <a:solidFill>
                  <a:srgbClr val="286DA6"/>
                </a:solidFill>
              </a:rPr>
              <a:t>meters</a:t>
            </a:r>
            <a:r>
              <a:rPr lang="en-GB" altLang="en-US" dirty="0"/>
              <a:t> </a:t>
            </a:r>
            <a:r>
              <a:rPr lang="en-GB" altLang="en-US" b="1" dirty="0">
                <a:solidFill>
                  <a:srgbClr val="286DA6"/>
                </a:solidFill>
              </a:rPr>
              <a:t>(</a:t>
            </a:r>
            <a:r>
              <a:rPr lang="en-GB" altLang="en-US" b="1" dirty="0">
                <a:solidFill>
                  <a:srgbClr val="286DA6"/>
                </a:solidFill>
                <a:sym typeface="Symbol" panose="05050102010706020507" pitchFamily="18" charset="2"/>
              </a:rPr>
              <a:t>m</a:t>
            </a:r>
            <a:r>
              <a:rPr lang="en-GB" altLang="en-US" b="1" dirty="0">
                <a:solidFill>
                  <a:srgbClr val="286DA6"/>
                </a:solidFill>
              </a:rPr>
              <a:t>)</a:t>
            </a:r>
            <a:r>
              <a:rPr lang="en-GB" altLang="en-US" dirty="0"/>
              <a:t>.</a:t>
            </a:r>
          </a:p>
        </p:txBody>
      </p:sp>
      <p:sp>
        <p:nvSpPr>
          <p:cNvPr id="23560" name="AutoShape 16">
            <a:extLst>
              <a:ext uri="{FF2B5EF4-FFF2-40B4-BE49-F238E27FC236}">
                <a16:creationId xmlns:a16="http://schemas.microsoft.com/office/drawing/2014/main" id="{61D576D8-4CF6-4B0A-91C8-93E5C2EAD089}"/>
              </a:ext>
            </a:extLst>
          </p:cNvPr>
          <p:cNvSpPr>
            <a:spLocks noChangeArrowheads="1"/>
          </p:cNvSpPr>
          <p:nvPr/>
        </p:nvSpPr>
        <p:spPr bwMode="auto">
          <a:xfrm>
            <a:off x="742950" y="1878013"/>
            <a:ext cx="7629525" cy="1441450"/>
          </a:xfrm>
          <a:prstGeom prst="roundRect">
            <a:avLst>
              <a:gd name="adj" fmla="val 0"/>
            </a:avLst>
          </a:prstGeom>
          <a:solidFill>
            <a:srgbClr val="286DA6"/>
          </a:solidFill>
          <a:ln w="25400">
            <a:solidFill>
              <a:srgbClr val="286DA6"/>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solidFill>
                <a:schemeClr val="tx1"/>
              </a:solidFill>
            </a:endParaRPr>
          </a:p>
        </p:txBody>
      </p:sp>
      <p:sp>
        <p:nvSpPr>
          <p:cNvPr id="23561" name="Text Box 17">
            <a:extLst>
              <a:ext uri="{FF2B5EF4-FFF2-40B4-BE49-F238E27FC236}">
                <a16:creationId xmlns:a16="http://schemas.microsoft.com/office/drawing/2014/main" id="{FCF17285-FC43-4108-9945-FAA1D746B764}"/>
              </a:ext>
            </a:extLst>
          </p:cNvPr>
          <p:cNvSpPr txBox="1">
            <a:spLocks noChangeArrowheads="1"/>
          </p:cNvSpPr>
          <p:nvPr/>
        </p:nvSpPr>
        <p:spPr bwMode="auto">
          <a:xfrm>
            <a:off x="968375" y="2012950"/>
            <a:ext cx="71786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US" altLang="en-US" sz="2800" b="1">
                <a:solidFill>
                  <a:schemeClr val="bg1"/>
                </a:solidFill>
              </a:rPr>
              <a:t>wave speed  </a:t>
            </a:r>
            <a:r>
              <a:rPr lang="en-US" altLang="en-US" sz="3000" b="1">
                <a:solidFill>
                  <a:schemeClr val="bg1"/>
                </a:solidFill>
              </a:rPr>
              <a:t>=</a:t>
            </a:r>
            <a:r>
              <a:rPr lang="en-US" altLang="en-US" sz="2800" b="1">
                <a:solidFill>
                  <a:schemeClr val="bg1"/>
                </a:solidFill>
              </a:rPr>
              <a:t>  frequency  ×  wavelength</a:t>
            </a:r>
            <a:endParaRPr lang="en-US" altLang="en-US" b="1">
              <a:solidFill>
                <a:schemeClr val="bg1"/>
              </a:solidFill>
            </a:endParaRPr>
          </a:p>
        </p:txBody>
      </p:sp>
      <p:sp>
        <p:nvSpPr>
          <p:cNvPr id="23562" name="Text Box 48">
            <a:extLst>
              <a:ext uri="{FF2B5EF4-FFF2-40B4-BE49-F238E27FC236}">
                <a16:creationId xmlns:a16="http://schemas.microsoft.com/office/drawing/2014/main" id="{7A9A1CC9-677A-46D2-B051-3E3265135504}"/>
              </a:ext>
            </a:extLst>
          </p:cNvPr>
          <p:cNvSpPr txBox="1">
            <a:spLocks noChangeArrowheads="1"/>
          </p:cNvSpPr>
          <p:nvPr/>
        </p:nvSpPr>
        <p:spPr bwMode="auto">
          <a:xfrm>
            <a:off x="2760663" y="2622550"/>
            <a:ext cx="2073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800" b="1" dirty="0">
                <a:solidFill>
                  <a:schemeClr val="bg1"/>
                </a:solidFill>
              </a:rPr>
              <a:t>v  </a:t>
            </a:r>
            <a:r>
              <a:rPr lang="en-GB" altLang="en-US" sz="3000" b="1" dirty="0">
                <a:solidFill>
                  <a:schemeClr val="bg1"/>
                </a:solidFill>
              </a:rPr>
              <a:t>=</a:t>
            </a:r>
            <a:r>
              <a:rPr lang="en-GB" altLang="en-US" sz="2800" b="1" dirty="0">
                <a:solidFill>
                  <a:schemeClr val="bg1"/>
                </a:solidFill>
              </a:rPr>
              <a:t>  </a:t>
            </a:r>
            <a:r>
              <a:rPr lang="en-GB" altLang="en-US" sz="2800" b="1" dirty="0">
                <a:solidFill>
                  <a:schemeClr val="bg1"/>
                </a:solidFill>
                <a:sym typeface="Symbol" panose="05050102010706020507" pitchFamily="18" charset="2"/>
              </a:rPr>
              <a:t>f  ×  </a:t>
            </a:r>
            <a:r>
              <a:rPr lang="el-GR" altLang="en-US" sz="2800" b="1" dirty="0">
                <a:solidFill>
                  <a:schemeClr val="bg1"/>
                </a:solidFill>
                <a:cs typeface="Arial" panose="020B0604020202020204" pitchFamily="34" charset="0"/>
                <a:sym typeface="Symbol" panose="05050102010706020507" pitchFamily="18" charset="2"/>
              </a:rPr>
              <a:t>λ</a:t>
            </a:r>
            <a:endParaRPr lang="en-GB" altLang="en-US" sz="2800" b="1" dirty="0">
              <a:solidFill>
                <a:schemeClr val="bg1"/>
              </a:solidFill>
              <a:sym typeface="Symbol" panose="05050102010706020507" pitchFamily="18" charset="2"/>
            </a:endParaRPr>
          </a:p>
        </p:txBody>
      </p:sp>
      <p:pic>
        <p:nvPicPr>
          <p:cNvPr id="12" name="Picture 11">
            <a:extLst>
              <a:ext uri="{FF2B5EF4-FFF2-40B4-BE49-F238E27FC236}">
                <a16:creationId xmlns:a16="http://schemas.microsoft.com/office/drawing/2014/main" id="{E2D88D9B-7EFD-41AF-A78D-4B3D66EE037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12">
            <a:extLst>
              <a:ext uri="{FF2B5EF4-FFF2-40B4-BE49-F238E27FC236}">
                <a16:creationId xmlns:a16="http://schemas.microsoft.com/office/drawing/2014/main" id="{2A7365E6-1806-4399-82C9-D71D0D9A265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575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573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575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5759"/>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30" grpId="0"/>
      <p:bldP spid="115756" grpId="0"/>
      <p:bldP spid="115758" grpId="0"/>
      <p:bldP spid="115759" grpId="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61" name="Text Box 21">
            <a:extLst>
              <a:ext uri="{FF2B5EF4-FFF2-40B4-BE49-F238E27FC236}">
                <a16:creationId xmlns:a16="http://schemas.microsoft.com/office/drawing/2014/main" id="{014C7AA4-3667-4251-A08A-95BEE830F454}"/>
              </a:ext>
            </a:extLst>
          </p:cNvPr>
          <p:cNvSpPr txBox="1">
            <a:spLocks noChangeArrowheads="1"/>
          </p:cNvSpPr>
          <p:nvPr/>
        </p:nvSpPr>
        <p:spPr bwMode="auto">
          <a:xfrm>
            <a:off x="7648575" y="4746625"/>
            <a:ext cx="6477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l-GR" altLang="en-US" sz="4400" dirty="0">
                <a:solidFill>
                  <a:srgbClr val="286DA6"/>
                </a:solidFill>
                <a:cs typeface="Arial" panose="020B0604020202020204" pitchFamily="34" charset="0"/>
                <a:sym typeface="Symbol" panose="05050102010706020507" pitchFamily="18" charset="2"/>
              </a:rPr>
              <a:t>λ</a:t>
            </a:r>
            <a:endParaRPr lang="en-GB" altLang="en-US" sz="4400" dirty="0">
              <a:solidFill>
                <a:srgbClr val="286DA6"/>
              </a:solidFill>
              <a:sym typeface="Symbol" panose="05050102010706020507" pitchFamily="18" charset="2"/>
            </a:endParaRPr>
          </a:p>
        </p:txBody>
      </p:sp>
      <p:sp>
        <p:nvSpPr>
          <p:cNvPr id="31760" name="Text Box 16">
            <a:extLst>
              <a:ext uri="{FF2B5EF4-FFF2-40B4-BE49-F238E27FC236}">
                <a16:creationId xmlns:a16="http://schemas.microsoft.com/office/drawing/2014/main" id="{8533387B-F228-4877-9673-79B3194EB98E}"/>
              </a:ext>
            </a:extLst>
          </p:cNvPr>
          <p:cNvSpPr txBox="1">
            <a:spLocks noChangeArrowheads="1"/>
          </p:cNvSpPr>
          <p:nvPr/>
        </p:nvSpPr>
        <p:spPr bwMode="auto">
          <a:xfrm>
            <a:off x="7648575" y="4064000"/>
            <a:ext cx="6477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600">
                <a:solidFill>
                  <a:srgbClr val="286DA6"/>
                </a:solidFill>
              </a:rPr>
              <a:t>v</a:t>
            </a:r>
            <a:endParaRPr lang="en-GB" altLang="en-US" sz="4400">
              <a:solidFill>
                <a:srgbClr val="286DA6"/>
              </a:solidFill>
              <a:sym typeface="Symbol" panose="05050102010706020507" pitchFamily="18" charset="2"/>
            </a:endParaRPr>
          </a:p>
        </p:txBody>
      </p:sp>
      <p:pic>
        <p:nvPicPr>
          <p:cNvPr id="24580" name="Picture 20" descr="PC14_formula_triangle">
            <a:extLst>
              <a:ext uri="{FF2B5EF4-FFF2-40B4-BE49-F238E27FC236}">
                <a16:creationId xmlns:a16="http://schemas.microsoft.com/office/drawing/2014/main" id="{81DE7BEA-1F73-45A9-9197-DE8B3548CD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51188" y="3108325"/>
            <a:ext cx="2914650"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3587" name="Picture 3" descr="hand">
            <a:extLst>
              <a:ext uri="{FF2B5EF4-FFF2-40B4-BE49-F238E27FC236}">
                <a16:creationId xmlns:a16="http://schemas.microsoft.com/office/drawing/2014/main" id="{99D91A39-BC8E-48EE-B2D9-D245FCA819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85453">
            <a:off x="1581150" y="4516438"/>
            <a:ext cx="2659063" cy="2341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2" name="Text Box 4">
            <a:extLst>
              <a:ext uri="{FF2B5EF4-FFF2-40B4-BE49-F238E27FC236}">
                <a16:creationId xmlns:a16="http://schemas.microsoft.com/office/drawing/2014/main" id="{701E741F-DB06-48C2-AFA9-849E4426456D}"/>
              </a:ext>
            </a:extLst>
          </p:cNvPr>
          <p:cNvSpPr txBox="1">
            <a:spLocks noChangeArrowheads="1"/>
          </p:cNvSpPr>
          <p:nvPr/>
        </p:nvSpPr>
        <p:spPr bwMode="auto">
          <a:xfrm>
            <a:off x="5370513" y="3852863"/>
            <a:ext cx="484187"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6000">
                <a:solidFill>
                  <a:srgbClr val="286DA6"/>
                </a:solidFill>
                <a:sym typeface="Symbol" panose="05050102010706020507" pitchFamily="18" charset="2"/>
              </a:rPr>
              <a:t></a:t>
            </a:r>
          </a:p>
        </p:txBody>
      </p:sp>
      <p:sp>
        <p:nvSpPr>
          <p:cNvPr id="24583" name="Text Box 5">
            <a:extLst>
              <a:ext uri="{FF2B5EF4-FFF2-40B4-BE49-F238E27FC236}">
                <a16:creationId xmlns:a16="http://schemas.microsoft.com/office/drawing/2014/main" id="{114EE8D3-F2E8-417A-AC71-510234256334}"/>
              </a:ext>
            </a:extLst>
          </p:cNvPr>
          <p:cNvSpPr txBox="1">
            <a:spLocks noChangeArrowheads="1"/>
          </p:cNvSpPr>
          <p:nvPr/>
        </p:nvSpPr>
        <p:spPr bwMode="auto">
          <a:xfrm>
            <a:off x="3171825" y="3841750"/>
            <a:ext cx="6858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6000">
                <a:solidFill>
                  <a:srgbClr val="286DA6"/>
                </a:solidFill>
                <a:sym typeface="Symbol" panose="05050102010706020507" pitchFamily="18" charset="2"/>
              </a:rPr>
              <a:t></a:t>
            </a:r>
          </a:p>
        </p:txBody>
      </p:sp>
      <p:sp>
        <p:nvSpPr>
          <p:cNvPr id="24584" name="Text Box 7">
            <a:extLst>
              <a:ext uri="{FF2B5EF4-FFF2-40B4-BE49-F238E27FC236}">
                <a16:creationId xmlns:a16="http://schemas.microsoft.com/office/drawing/2014/main" id="{2AB3AB13-677E-427E-A00B-0F5AB6009CE6}"/>
              </a:ext>
            </a:extLst>
          </p:cNvPr>
          <p:cNvSpPr txBox="1">
            <a:spLocks noChangeArrowheads="1"/>
          </p:cNvSpPr>
          <p:nvPr/>
        </p:nvSpPr>
        <p:spPr bwMode="auto">
          <a:xfrm>
            <a:off x="4352925" y="5294313"/>
            <a:ext cx="52387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4400">
                <a:solidFill>
                  <a:srgbClr val="286DA6"/>
                </a:solidFill>
                <a:sym typeface="Symbol" panose="05050102010706020507" pitchFamily="18" charset="2"/>
              </a:rPr>
              <a:t>×</a:t>
            </a:r>
          </a:p>
        </p:txBody>
      </p:sp>
      <p:sp>
        <p:nvSpPr>
          <p:cNvPr id="24585" name="Text Box 8">
            <a:extLst>
              <a:ext uri="{FF2B5EF4-FFF2-40B4-BE49-F238E27FC236}">
                <a16:creationId xmlns:a16="http://schemas.microsoft.com/office/drawing/2014/main" id="{31724A2D-8444-4E2C-9FB6-09EC96D0A45E}"/>
              </a:ext>
            </a:extLst>
          </p:cNvPr>
          <p:cNvSpPr txBox="1">
            <a:spLocks noChangeArrowheads="1"/>
          </p:cNvSpPr>
          <p:nvPr/>
        </p:nvSpPr>
        <p:spPr bwMode="auto">
          <a:xfrm>
            <a:off x="352425" y="773113"/>
            <a:ext cx="77533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A formula triangle helps you to rearrange a formula. </a:t>
            </a:r>
          </a:p>
          <a:p>
            <a:r>
              <a:rPr lang="en-GB" altLang="en-US" dirty="0"/>
              <a:t>The formula triangle for </a:t>
            </a:r>
            <a:r>
              <a:rPr lang="en-GB" altLang="en-US" dirty="0">
                <a:sym typeface="Wingdings" panose="05000000000000000000" pitchFamily="2" charset="2"/>
              </a:rPr>
              <a:t>wave speed (v), frequency (f) and wavelength (</a:t>
            </a:r>
            <a:r>
              <a:rPr lang="el-GR" altLang="en-US" dirty="0">
                <a:cs typeface="Arial" panose="020B0604020202020204" pitchFamily="34" charset="0"/>
                <a:sym typeface="Symbol" panose="05050102010706020507" pitchFamily="18" charset="2"/>
              </a:rPr>
              <a:t>λ</a:t>
            </a:r>
            <a:r>
              <a:rPr lang="en-GB" altLang="en-US" dirty="0">
                <a:sym typeface="Symbol" panose="05050102010706020507" pitchFamily="18" charset="2"/>
              </a:rPr>
              <a:t>)</a:t>
            </a:r>
            <a:r>
              <a:rPr lang="en-GB" altLang="en-US" dirty="0"/>
              <a:t> is shown below.</a:t>
            </a:r>
          </a:p>
        </p:txBody>
      </p:sp>
      <p:sp>
        <p:nvSpPr>
          <p:cNvPr id="323593" name="Text Box 9">
            <a:extLst>
              <a:ext uri="{FF2B5EF4-FFF2-40B4-BE49-F238E27FC236}">
                <a16:creationId xmlns:a16="http://schemas.microsoft.com/office/drawing/2014/main" id="{BE45213D-3FAD-4708-A305-40E6EF19DDAC}"/>
              </a:ext>
            </a:extLst>
          </p:cNvPr>
          <p:cNvSpPr txBox="1">
            <a:spLocks noChangeArrowheads="1"/>
          </p:cNvSpPr>
          <p:nvPr/>
        </p:nvSpPr>
        <p:spPr bwMode="auto">
          <a:xfrm>
            <a:off x="352425" y="2060575"/>
            <a:ext cx="83534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Cover the quantity that you are trying to work out, which gives the rearranged formula needed for the calculation.</a:t>
            </a:r>
          </a:p>
        </p:txBody>
      </p:sp>
      <p:sp>
        <p:nvSpPr>
          <p:cNvPr id="323594" name="Text Box 10">
            <a:extLst>
              <a:ext uri="{FF2B5EF4-FFF2-40B4-BE49-F238E27FC236}">
                <a16:creationId xmlns:a16="http://schemas.microsoft.com/office/drawing/2014/main" id="{417A921D-DA2A-4EAC-92BC-C05A8992A68B}"/>
              </a:ext>
            </a:extLst>
          </p:cNvPr>
          <p:cNvSpPr txBox="1">
            <a:spLocks noChangeArrowheads="1"/>
          </p:cNvSpPr>
          <p:nvPr/>
        </p:nvSpPr>
        <p:spPr bwMode="auto">
          <a:xfrm>
            <a:off x="652463" y="3241675"/>
            <a:ext cx="345281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So to find frequency (f), cover up f…</a:t>
            </a:r>
          </a:p>
        </p:txBody>
      </p:sp>
      <p:sp>
        <p:nvSpPr>
          <p:cNvPr id="323596" name="Text Box 12">
            <a:extLst>
              <a:ext uri="{FF2B5EF4-FFF2-40B4-BE49-F238E27FC236}">
                <a16:creationId xmlns:a16="http://schemas.microsoft.com/office/drawing/2014/main" id="{43550D2F-0D9C-4120-ADDB-BA692EF776E1}"/>
              </a:ext>
            </a:extLst>
          </p:cNvPr>
          <p:cNvSpPr txBox="1">
            <a:spLocks noChangeArrowheads="1"/>
          </p:cNvSpPr>
          <p:nvPr/>
        </p:nvSpPr>
        <p:spPr bwMode="auto">
          <a:xfrm>
            <a:off x="6165850" y="3241675"/>
            <a:ext cx="22383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…which gives the formula…</a:t>
            </a:r>
          </a:p>
        </p:txBody>
      </p:sp>
      <p:sp>
        <p:nvSpPr>
          <p:cNvPr id="24589" name="Rectangle 18">
            <a:extLst>
              <a:ext uri="{FF2B5EF4-FFF2-40B4-BE49-F238E27FC236}">
                <a16:creationId xmlns:a16="http://schemas.microsoft.com/office/drawing/2014/main" id="{418623F7-2268-4B3B-AB82-EB1336BF26AC}"/>
              </a:ext>
            </a:extLst>
          </p:cNvPr>
          <p:cNvSpPr>
            <a:spLocks noGrp="1" noChangeArrowheads="1"/>
          </p:cNvSpPr>
          <p:nvPr>
            <p:ph type="title"/>
          </p:nvPr>
        </p:nvSpPr>
        <p:spPr/>
        <p:txBody>
          <a:bodyPr/>
          <a:lstStyle/>
          <a:p>
            <a:r>
              <a:rPr lang="en-GB" altLang="en-US"/>
              <a:t>Can I use a formula triangle?</a:t>
            </a:r>
          </a:p>
        </p:txBody>
      </p:sp>
      <p:sp>
        <p:nvSpPr>
          <p:cNvPr id="31758" name="Line 17">
            <a:extLst>
              <a:ext uri="{FF2B5EF4-FFF2-40B4-BE49-F238E27FC236}">
                <a16:creationId xmlns:a16="http://schemas.microsoft.com/office/drawing/2014/main" id="{9F6CAB53-D2BB-4FFC-A201-257DCC6CC8C9}"/>
              </a:ext>
            </a:extLst>
          </p:cNvPr>
          <p:cNvSpPr>
            <a:spLocks noChangeShapeType="1"/>
          </p:cNvSpPr>
          <p:nvPr/>
        </p:nvSpPr>
        <p:spPr bwMode="auto">
          <a:xfrm>
            <a:off x="7666038" y="4756150"/>
            <a:ext cx="611187" cy="0"/>
          </a:xfrm>
          <a:prstGeom prst="line">
            <a:avLst/>
          </a:prstGeom>
          <a:noFill/>
          <a:ln w="57150">
            <a:solidFill>
              <a:srgbClr val="286DA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59" name="Text Box 15">
            <a:extLst>
              <a:ext uri="{FF2B5EF4-FFF2-40B4-BE49-F238E27FC236}">
                <a16:creationId xmlns:a16="http://schemas.microsoft.com/office/drawing/2014/main" id="{3621D54B-5CC0-4D94-BA3E-95A226081A99}"/>
              </a:ext>
            </a:extLst>
          </p:cNvPr>
          <p:cNvSpPr txBox="1">
            <a:spLocks noChangeArrowheads="1"/>
          </p:cNvSpPr>
          <p:nvPr/>
        </p:nvSpPr>
        <p:spPr bwMode="auto">
          <a:xfrm>
            <a:off x="6600825" y="4425950"/>
            <a:ext cx="895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3600">
                <a:solidFill>
                  <a:srgbClr val="286DA6"/>
                </a:solidFill>
              </a:rPr>
              <a:t>f  =</a:t>
            </a:r>
          </a:p>
        </p:txBody>
      </p:sp>
      <p:pic>
        <p:nvPicPr>
          <p:cNvPr id="18" name="Picture 17">
            <a:extLst>
              <a:ext uri="{FF2B5EF4-FFF2-40B4-BE49-F238E27FC236}">
                <a16:creationId xmlns:a16="http://schemas.microsoft.com/office/drawing/2014/main" id="{EAAA0735-FCC9-420D-8FBD-A90C089618C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359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3594"/>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323587"/>
                                        </p:tgtEl>
                                        <p:attrNameLst>
                                          <p:attrName>style.visibility</p:attrName>
                                        </p:attrNameLst>
                                      </p:cBhvr>
                                      <p:to>
                                        <p:strVal val="visible"/>
                                      </p:to>
                                    </p:set>
                                  </p:childTnLst>
                                </p:cTn>
                              </p:par>
                            </p:childTnLst>
                          </p:cTn>
                        </p:par>
                        <p:par>
                          <p:cTn id="14" fill="hold" nodeType="afterGroup">
                            <p:stCondLst>
                              <p:cond delay="0"/>
                            </p:stCondLst>
                            <p:childTnLst>
                              <p:par>
                                <p:cTn id="15" presetID="1" presetClass="entr" presetSubtype="0" fill="hold" grpId="0" nodeType="afterEffect">
                                  <p:stCondLst>
                                    <p:cond delay="0"/>
                                  </p:stCondLst>
                                  <p:childTnLst>
                                    <p:set>
                                      <p:cBhvr>
                                        <p:cTn id="16" dur="1" fill="hold">
                                          <p:stCondLst>
                                            <p:cond delay="0"/>
                                          </p:stCondLst>
                                        </p:cTn>
                                        <p:tgtEl>
                                          <p:spTgt spid="323596"/>
                                        </p:tgtEl>
                                        <p:attrNameLst>
                                          <p:attrName>style.visibility</p:attrName>
                                        </p:attrNameLst>
                                      </p:cBhvr>
                                      <p:to>
                                        <p:strVal val="visible"/>
                                      </p:to>
                                    </p:set>
                                  </p:childTnLst>
                                </p:cTn>
                              </p:par>
                            </p:childTnLst>
                          </p:cTn>
                        </p:par>
                        <p:par>
                          <p:cTn id="17" fill="hold" nodeType="afterGroup">
                            <p:stCondLst>
                              <p:cond delay="0"/>
                            </p:stCondLst>
                            <p:childTnLst>
                              <p:par>
                                <p:cTn id="18" presetID="1" presetClass="entr" presetSubtype="0" fill="hold" grpId="0" nodeType="afterEffect">
                                  <p:stCondLst>
                                    <p:cond delay="0"/>
                                  </p:stCondLst>
                                  <p:childTnLst>
                                    <p:set>
                                      <p:cBhvr>
                                        <p:cTn id="19" dur="1" fill="hold">
                                          <p:stCondLst>
                                            <p:cond delay="0"/>
                                          </p:stCondLst>
                                        </p:cTn>
                                        <p:tgtEl>
                                          <p:spTgt spid="31759"/>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31758"/>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31760"/>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31761"/>
                                        </p:tgtEl>
                                        <p:attrNameLst>
                                          <p:attrName>style.visibility</p:attrName>
                                        </p:attrNameLst>
                                      </p:cBhvr>
                                      <p:to>
                                        <p:strVal val="visible"/>
                                      </p:to>
                                    </p:set>
                                  </p:childTnLst>
                                </p:cTn>
                              </p:par>
                            </p:childTnLst>
                          </p:cTn>
                        </p:par>
                        <p:par>
                          <p:cTn id="26" fill="hold">
                            <p:stCondLst>
                              <p:cond delay="0"/>
                            </p:stCondLst>
                            <p:childTnLst>
                              <p:par>
                                <p:cTn id="27" presetID="1" presetClass="entr" presetSubtype="0" fill="hold" nodeType="after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61" grpId="0"/>
      <p:bldP spid="31760" grpId="0"/>
      <p:bldP spid="323593" grpId="0"/>
      <p:bldP spid="323594" grpId="0"/>
      <p:bldP spid="323596" grpId="0"/>
      <p:bldP spid="3175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41">
            <a:extLst>
              <a:ext uri="{FF2B5EF4-FFF2-40B4-BE49-F238E27FC236}">
                <a16:creationId xmlns:a16="http://schemas.microsoft.com/office/drawing/2014/main" id="{A24DD74F-A620-4B32-981E-48B3838C283B}"/>
              </a:ext>
            </a:extLst>
          </p:cNvPr>
          <p:cNvSpPr txBox="1">
            <a:spLocks noChangeArrowheads="1"/>
          </p:cNvSpPr>
          <p:nvPr/>
        </p:nvSpPr>
        <p:spPr bwMode="auto">
          <a:xfrm>
            <a:off x="352425" y="773113"/>
            <a:ext cx="38862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ym typeface="Symbol" panose="05050102010706020507" pitchFamily="18" charset="2"/>
              </a:rPr>
              <a:t>These waves are rippling across a pond.</a:t>
            </a:r>
          </a:p>
        </p:txBody>
      </p:sp>
      <p:sp>
        <p:nvSpPr>
          <p:cNvPr id="25603" name="Text Box 7">
            <a:extLst>
              <a:ext uri="{FF2B5EF4-FFF2-40B4-BE49-F238E27FC236}">
                <a16:creationId xmlns:a16="http://schemas.microsoft.com/office/drawing/2014/main" id="{420A3A3C-51E9-4C82-AC7D-80A27E5AE0D2}"/>
              </a:ext>
            </a:extLst>
          </p:cNvPr>
          <p:cNvSpPr txBox="1">
            <a:spLocks noChangeArrowheads="1"/>
          </p:cNvSpPr>
          <p:nvPr/>
        </p:nvSpPr>
        <p:spPr bwMode="auto">
          <a:xfrm>
            <a:off x="6810375" y="4881563"/>
            <a:ext cx="91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endParaRPr lang="en-GB" altLang="en-US">
              <a:solidFill>
                <a:schemeClr val="tx1"/>
              </a:solidFill>
            </a:endParaRPr>
          </a:p>
        </p:txBody>
      </p:sp>
      <p:sp>
        <p:nvSpPr>
          <p:cNvPr id="25604" name="Rectangle 11">
            <a:extLst>
              <a:ext uri="{FF2B5EF4-FFF2-40B4-BE49-F238E27FC236}">
                <a16:creationId xmlns:a16="http://schemas.microsoft.com/office/drawing/2014/main" id="{1ABD3836-93FA-4E5E-8B24-69A49115952C}"/>
              </a:ext>
            </a:extLst>
          </p:cNvPr>
          <p:cNvSpPr>
            <a:spLocks noGrp="1" noChangeArrowheads="1"/>
          </p:cNvSpPr>
          <p:nvPr>
            <p:ph type="title"/>
          </p:nvPr>
        </p:nvSpPr>
        <p:spPr/>
        <p:txBody>
          <a:bodyPr/>
          <a:lstStyle/>
          <a:p>
            <a:r>
              <a:rPr lang="en-GB" altLang="en-US"/>
              <a:t>Calculating wave speed – example</a:t>
            </a:r>
          </a:p>
        </p:txBody>
      </p:sp>
      <p:sp>
        <p:nvSpPr>
          <p:cNvPr id="317453" name="Text Box 13">
            <a:extLst>
              <a:ext uri="{FF2B5EF4-FFF2-40B4-BE49-F238E27FC236}">
                <a16:creationId xmlns:a16="http://schemas.microsoft.com/office/drawing/2014/main" id="{6F9BF008-8E39-4B93-BD40-16CC42149C4C}"/>
              </a:ext>
            </a:extLst>
          </p:cNvPr>
          <p:cNvSpPr txBox="1">
            <a:spLocks noChangeArrowheads="1"/>
          </p:cNvSpPr>
          <p:nvPr/>
        </p:nvSpPr>
        <p:spPr bwMode="auto">
          <a:xfrm>
            <a:off x="1104900" y="4287838"/>
            <a:ext cx="68675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wave speed  =  frequency × wavelength</a:t>
            </a:r>
            <a:endParaRPr lang="en-GB" altLang="en-US" u="sng"/>
          </a:p>
        </p:txBody>
      </p:sp>
      <p:sp>
        <p:nvSpPr>
          <p:cNvPr id="317454" name="Text Box 14">
            <a:extLst>
              <a:ext uri="{FF2B5EF4-FFF2-40B4-BE49-F238E27FC236}">
                <a16:creationId xmlns:a16="http://schemas.microsoft.com/office/drawing/2014/main" id="{88E6C08C-CC95-4CBD-9195-B324BCDF48E9}"/>
              </a:ext>
            </a:extLst>
          </p:cNvPr>
          <p:cNvSpPr txBox="1">
            <a:spLocks noChangeArrowheads="1"/>
          </p:cNvSpPr>
          <p:nvPr/>
        </p:nvSpPr>
        <p:spPr bwMode="auto">
          <a:xfrm>
            <a:off x="2895600" y="4932363"/>
            <a:ext cx="43053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 0.2</a:t>
            </a:r>
            <a:r>
              <a:rPr lang="en-GB" altLang="en-US" sz="1000"/>
              <a:t> </a:t>
            </a:r>
            <a:r>
              <a:rPr lang="en-GB" altLang="en-US"/>
              <a:t>Hz × 0.15</a:t>
            </a:r>
            <a:r>
              <a:rPr lang="en-GB" altLang="en-US" sz="1000"/>
              <a:t> </a:t>
            </a:r>
            <a:r>
              <a:rPr lang="en-GB" altLang="en-US"/>
              <a:t>m</a:t>
            </a:r>
          </a:p>
        </p:txBody>
      </p:sp>
      <p:sp>
        <p:nvSpPr>
          <p:cNvPr id="317455" name="Text Box 15">
            <a:extLst>
              <a:ext uri="{FF2B5EF4-FFF2-40B4-BE49-F238E27FC236}">
                <a16:creationId xmlns:a16="http://schemas.microsoft.com/office/drawing/2014/main" id="{0987C147-2588-4282-800F-826BA8328815}"/>
              </a:ext>
            </a:extLst>
          </p:cNvPr>
          <p:cNvSpPr txBox="1">
            <a:spLocks noChangeArrowheads="1"/>
          </p:cNvSpPr>
          <p:nvPr/>
        </p:nvSpPr>
        <p:spPr bwMode="auto">
          <a:xfrm>
            <a:off x="2916238" y="5567363"/>
            <a:ext cx="2209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 </a:t>
            </a:r>
            <a:r>
              <a:rPr lang="en-GB" altLang="en-US" b="1">
                <a:solidFill>
                  <a:srgbClr val="286DA6"/>
                </a:solidFill>
              </a:rPr>
              <a:t>0.03</a:t>
            </a:r>
            <a:r>
              <a:rPr lang="en-GB" altLang="en-US" sz="1000" b="1">
                <a:solidFill>
                  <a:srgbClr val="286DA6"/>
                </a:solidFill>
              </a:rPr>
              <a:t> </a:t>
            </a:r>
            <a:r>
              <a:rPr lang="en-GB" altLang="en-US" b="1">
                <a:solidFill>
                  <a:srgbClr val="286DA6"/>
                </a:solidFill>
              </a:rPr>
              <a:t>m/s</a:t>
            </a:r>
          </a:p>
        </p:txBody>
      </p:sp>
      <p:pic>
        <p:nvPicPr>
          <p:cNvPr id="25609" name="Picture 11" descr="water_drop_87688539">
            <a:extLst>
              <a:ext uri="{FF2B5EF4-FFF2-40B4-BE49-F238E27FC236}">
                <a16:creationId xmlns:a16="http://schemas.microsoft.com/office/drawing/2014/main" id="{D548C729-5417-439A-99D9-E40D7B4D89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37063" y="774700"/>
            <a:ext cx="4062412" cy="322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7" name="Rectangle 10">
            <a:extLst>
              <a:ext uri="{FF2B5EF4-FFF2-40B4-BE49-F238E27FC236}">
                <a16:creationId xmlns:a16="http://schemas.microsoft.com/office/drawing/2014/main" id="{F35CF016-D831-499A-AF49-EB7AD34ADB91}"/>
              </a:ext>
            </a:extLst>
          </p:cNvPr>
          <p:cNvSpPr>
            <a:spLocks noChangeArrowheads="1"/>
          </p:cNvSpPr>
          <p:nvPr/>
        </p:nvSpPr>
        <p:spPr bwMode="auto">
          <a:xfrm>
            <a:off x="347663" y="1863725"/>
            <a:ext cx="3951287" cy="1938338"/>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The frequency of the waves is 0.2</a:t>
            </a:r>
            <a:r>
              <a:rPr lang="en-GB" altLang="en-US" sz="1000" dirty="0"/>
              <a:t> </a:t>
            </a:r>
            <a:r>
              <a:rPr lang="en-GB" altLang="en-US" dirty="0"/>
              <a:t>Hz</a:t>
            </a:r>
            <a:r>
              <a:rPr lang="en-GB" altLang="en-US" dirty="0">
                <a:sym typeface="Symbol" panose="05050102010706020507" pitchFamily="18" charset="2"/>
              </a:rPr>
              <a:t> and the length of each wave is estimated </a:t>
            </a:r>
            <a:br>
              <a:rPr lang="en-GB" altLang="en-US" dirty="0">
                <a:sym typeface="Symbol" panose="05050102010706020507" pitchFamily="18" charset="2"/>
              </a:rPr>
            </a:br>
            <a:r>
              <a:rPr lang="en-GB" altLang="en-US" dirty="0">
                <a:sym typeface="Symbol" panose="05050102010706020507" pitchFamily="18" charset="2"/>
              </a:rPr>
              <a:t>at 0.15</a:t>
            </a:r>
            <a:r>
              <a:rPr lang="en-GB" altLang="en-US" sz="1000" dirty="0">
                <a:sym typeface="Symbol" panose="05050102010706020507" pitchFamily="18" charset="2"/>
              </a:rPr>
              <a:t> </a:t>
            </a:r>
            <a:r>
              <a:rPr lang="en-GB" altLang="en-US" dirty="0">
                <a:sym typeface="Symbol" panose="05050102010706020507" pitchFamily="18" charset="2"/>
              </a:rPr>
              <a:t>m. </a:t>
            </a:r>
            <a:r>
              <a:rPr lang="en-GB" altLang="en-US" dirty="0"/>
              <a:t>What is the </a:t>
            </a:r>
            <a:br>
              <a:rPr lang="en-GB" altLang="en-US" dirty="0"/>
            </a:br>
            <a:r>
              <a:rPr lang="en-GB" altLang="en-US" dirty="0"/>
              <a:t>wave speed?</a:t>
            </a:r>
          </a:p>
        </p:txBody>
      </p:sp>
      <p:pic>
        <p:nvPicPr>
          <p:cNvPr id="12" name="Picture 11">
            <a:extLst>
              <a:ext uri="{FF2B5EF4-FFF2-40B4-BE49-F238E27FC236}">
                <a16:creationId xmlns:a16="http://schemas.microsoft.com/office/drawing/2014/main" id="{7A4A3E31-31B1-455D-B450-C8FA0649586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10">
            <a:extLst>
              <a:ext uri="{FF2B5EF4-FFF2-40B4-BE49-F238E27FC236}">
                <a16:creationId xmlns:a16="http://schemas.microsoft.com/office/drawing/2014/main" id="{19D13396-1CF8-4C3B-86F9-21587957BAF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8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1745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17454">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17455">
                                            <p:txEl>
                                              <p:pRg st="0" end="0"/>
                                            </p:txEl>
                                          </p:spTgt>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4">
            <a:extLst>
              <a:ext uri="{FF2B5EF4-FFF2-40B4-BE49-F238E27FC236}">
                <a16:creationId xmlns:a16="http://schemas.microsoft.com/office/drawing/2014/main" id="{5526391B-6359-4CDA-A4A6-5A49D47773A6}"/>
              </a:ext>
            </a:extLst>
          </p:cNvPr>
          <p:cNvSpPr txBox="1">
            <a:spLocks noChangeArrowheads="1"/>
          </p:cNvSpPr>
          <p:nvPr/>
        </p:nvSpPr>
        <p:spPr bwMode="auto">
          <a:xfrm>
            <a:off x="352425" y="773113"/>
            <a:ext cx="8148638"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ym typeface="Symbol" panose="05050102010706020507" pitchFamily="18" charset="2"/>
              </a:rPr>
              <a:t>Natasha is doing an experiment to measure the speed of </a:t>
            </a:r>
            <a:r>
              <a:rPr lang="en-GB" altLang="en-US" b="1" dirty="0">
                <a:solidFill>
                  <a:srgbClr val="286DA6"/>
                </a:solidFill>
                <a:sym typeface="Symbol" panose="05050102010706020507" pitchFamily="18" charset="2"/>
              </a:rPr>
              <a:t>sound waves</a:t>
            </a:r>
            <a:r>
              <a:rPr lang="en-GB" altLang="en-US" dirty="0">
                <a:sym typeface="Symbol" panose="05050102010706020507" pitchFamily="18" charset="2"/>
              </a:rPr>
              <a:t> in air. She stands a distance of 20</a:t>
            </a:r>
            <a:r>
              <a:rPr lang="en-GB" altLang="en-US" sz="1000" dirty="0">
                <a:sym typeface="Symbol" panose="05050102010706020507" pitchFamily="18" charset="2"/>
              </a:rPr>
              <a:t> </a:t>
            </a:r>
            <a:r>
              <a:rPr lang="en-GB" altLang="en-US" dirty="0">
                <a:sym typeface="Symbol" panose="05050102010706020507" pitchFamily="18" charset="2"/>
              </a:rPr>
              <a:t>m from a wall, claps her hands and times how long it takes to hear the echo of the clap.</a:t>
            </a:r>
          </a:p>
        </p:txBody>
      </p:sp>
      <p:sp>
        <p:nvSpPr>
          <p:cNvPr id="26627" name="Text Box 7">
            <a:extLst>
              <a:ext uri="{FF2B5EF4-FFF2-40B4-BE49-F238E27FC236}">
                <a16:creationId xmlns:a16="http://schemas.microsoft.com/office/drawing/2014/main" id="{8221AE64-40B6-47B5-8686-72134637EE2B}"/>
              </a:ext>
            </a:extLst>
          </p:cNvPr>
          <p:cNvSpPr txBox="1">
            <a:spLocks noChangeArrowheads="1"/>
          </p:cNvSpPr>
          <p:nvPr/>
        </p:nvSpPr>
        <p:spPr bwMode="auto">
          <a:xfrm>
            <a:off x="6810375" y="4881563"/>
            <a:ext cx="91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endParaRPr lang="en-GB" altLang="en-US">
              <a:solidFill>
                <a:schemeClr val="tx1"/>
              </a:solidFill>
            </a:endParaRPr>
          </a:p>
        </p:txBody>
      </p:sp>
      <p:sp>
        <p:nvSpPr>
          <p:cNvPr id="26628" name="Rectangle 11">
            <a:extLst>
              <a:ext uri="{FF2B5EF4-FFF2-40B4-BE49-F238E27FC236}">
                <a16:creationId xmlns:a16="http://schemas.microsoft.com/office/drawing/2014/main" id="{BEC5CE97-A4FB-4B64-B41A-112D47C4BCCB}"/>
              </a:ext>
            </a:extLst>
          </p:cNvPr>
          <p:cNvSpPr>
            <a:spLocks noGrp="1" noChangeArrowheads="1"/>
          </p:cNvSpPr>
          <p:nvPr>
            <p:ph type="title"/>
          </p:nvPr>
        </p:nvSpPr>
        <p:spPr/>
        <p:txBody>
          <a:bodyPr/>
          <a:lstStyle/>
          <a:p>
            <a:r>
              <a:rPr lang="en-GB" altLang="en-US"/>
              <a:t>The speed of sound waves</a:t>
            </a:r>
          </a:p>
        </p:txBody>
      </p:sp>
      <p:pic>
        <p:nvPicPr>
          <p:cNvPr id="26631" name="Picture 12" descr="Clapping_hands.png">
            <a:extLst>
              <a:ext uri="{FF2B5EF4-FFF2-40B4-BE49-F238E27FC236}">
                <a16:creationId xmlns:a16="http://schemas.microsoft.com/office/drawing/2014/main" id="{D2200591-04F0-4E35-9515-DD785E2D9A4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1277621">
            <a:off x="5163657" y="2369220"/>
            <a:ext cx="3703638" cy="378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Box 45">
            <a:extLst>
              <a:ext uri="{FF2B5EF4-FFF2-40B4-BE49-F238E27FC236}">
                <a16:creationId xmlns:a16="http://schemas.microsoft.com/office/drawing/2014/main" id="{DFFA8C82-4FFC-44FE-A064-43AFC4E3CCEC}"/>
              </a:ext>
            </a:extLst>
          </p:cNvPr>
          <p:cNvSpPr txBox="1">
            <a:spLocks noChangeArrowheads="1"/>
          </p:cNvSpPr>
          <p:nvPr/>
        </p:nvSpPr>
        <p:spPr bwMode="auto">
          <a:xfrm>
            <a:off x="347663" y="2431309"/>
            <a:ext cx="4826898"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ym typeface="Symbol" panose="05050102010706020507" pitchFamily="18" charset="2"/>
              </a:rPr>
              <a:t>The distance </a:t>
            </a:r>
            <a:r>
              <a:rPr lang="en-GB" altLang="en-US" dirty="0" err="1">
                <a:sym typeface="Symbol" panose="05050102010706020507" pitchFamily="18" charset="2"/>
              </a:rPr>
              <a:t>traveled</a:t>
            </a:r>
            <a:r>
              <a:rPr lang="en-GB" altLang="en-US" dirty="0">
                <a:sym typeface="Symbol" panose="05050102010706020507" pitchFamily="18" charset="2"/>
              </a:rPr>
              <a:t> by the sound wave is twice the distance to the wall. The sound wave takes 0.12</a:t>
            </a:r>
            <a:r>
              <a:rPr lang="en-GB" altLang="en-US" sz="1000" dirty="0">
                <a:sym typeface="Symbol" panose="05050102010706020507" pitchFamily="18" charset="2"/>
              </a:rPr>
              <a:t> </a:t>
            </a:r>
            <a:r>
              <a:rPr lang="en-GB" altLang="en-US" dirty="0">
                <a:sym typeface="Symbol" panose="05050102010706020507" pitchFamily="18" charset="2"/>
              </a:rPr>
              <a:t>s to travel this distance.</a:t>
            </a:r>
          </a:p>
        </p:txBody>
      </p:sp>
      <p:sp>
        <p:nvSpPr>
          <p:cNvPr id="15" name="Text Box 44">
            <a:extLst>
              <a:ext uri="{FF2B5EF4-FFF2-40B4-BE49-F238E27FC236}">
                <a16:creationId xmlns:a16="http://schemas.microsoft.com/office/drawing/2014/main" id="{A7F578BD-0791-4878-9161-18228FBD6BAA}"/>
              </a:ext>
            </a:extLst>
          </p:cNvPr>
          <p:cNvSpPr txBox="1">
            <a:spLocks noChangeArrowheads="1"/>
          </p:cNvSpPr>
          <p:nvPr/>
        </p:nvSpPr>
        <p:spPr bwMode="auto">
          <a:xfrm>
            <a:off x="347663" y="4087918"/>
            <a:ext cx="492424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ym typeface="Symbol" panose="05050102010706020507" pitchFamily="18" charset="2"/>
              </a:rPr>
              <a:t>The speed of the sound wave can be calculated using the equation:</a:t>
            </a:r>
          </a:p>
        </p:txBody>
      </p:sp>
      <p:sp>
        <p:nvSpPr>
          <p:cNvPr id="16" name="Text Box 43">
            <a:extLst>
              <a:ext uri="{FF2B5EF4-FFF2-40B4-BE49-F238E27FC236}">
                <a16:creationId xmlns:a16="http://schemas.microsoft.com/office/drawing/2014/main" id="{13CCCBA2-920A-4E0F-A004-C1B19C3CB341}"/>
              </a:ext>
            </a:extLst>
          </p:cNvPr>
          <p:cNvSpPr txBox="1">
            <a:spLocks noChangeArrowheads="1"/>
          </p:cNvSpPr>
          <p:nvPr/>
        </p:nvSpPr>
        <p:spPr bwMode="auto">
          <a:xfrm>
            <a:off x="1046163" y="5007927"/>
            <a:ext cx="37401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ym typeface="Symbol" panose="05050102010706020507" pitchFamily="18" charset="2"/>
              </a:rPr>
              <a:t>speed = distance ÷ time</a:t>
            </a:r>
          </a:p>
        </p:txBody>
      </p:sp>
      <p:sp>
        <p:nvSpPr>
          <p:cNvPr id="17" name="Text Box 42">
            <a:extLst>
              <a:ext uri="{FF2B5EF4-FFF2-40B4-BE49-F238E27FC236}">
                <a16:creationId xmlns:a16="http://schemas.microsoft.com/office/drawing/2014/main" id="{560B0828-FA23-433D-80D9-F8E4F6E61589}"/>
              </a:ext>
            </a:extLst>
          </p:cNvPr>
          <p:cNvSpPr txBox="1">
            <a:spLocks noChangeArrowheads="1"/>
          </p:cNvSpPr>
          <p:nvPr/>
        </p:nvSpPr>
        <p:spPr bwMode="auto">
          <a:xfrm>
            <a:off x="1946275" y="5556461"/>
            <a:ext cx="24955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ym typeface="Symbol" panose="05050102010706020507" pitchFamily="18" charset="2"/>
              </a:rPr>
              <a:t>= 40</a:t>
            </a:r>
            <a:r>
              <a:rPr lang="en-GB" altLang="en-US" sz="1000">
                <a:sym typeface="Symbol" panose="05050102010706020507" pitchFamily="18" charset="2"/>
              </a:rPr>
              <a:t> </a:t>
            </a:r>
            <a:r>
              <a:rPr lang="en-GB" altLang="en-US">
                <a:sym typeface="Symbol" panose="05050102010706020507" pitchFamily="18" charset="2"/>
              </a:rPr>
              <a:t>m ÷ 0.12</a:t>
            </a:r>
            <a:r>
              <a:rPr lang="en-GB" altLang="en-US" sz="1000">
                <a:sym typeface="Symbol" panose="05050102010706020507" pitchFamily="18" charset="2"/>
              </a:rPr>
              <a:t> </a:t>
            </a:r>
            <a:r>
              <a:rPr lang="en-GB" altLang="en-US">
                <a:sym typeface="Symbol" panose="05050102010706020507" pitchFamily="18" charset="2"/>
              </a:rPr>
              <a:t>s</a:t>
            </a:r>
          </a:p>
        </p:txBody>
      </p:sp>
      <p:sp>
        <p:nvSpPr>
          <p:cNvPr id="18" name="Text Box 41">
            <a:extLst>
              <a:ext uri="{FF2B5EF4-FFF2-40B4-BE49-F238E27FC236}">
                <a16:creationId xmlns:a16="http://schemas.microsoft.com/office/drawing/2014/main" id="{58C62FEB-B2EF-4C2B-8494-CB669583E4E7}"/>
              </a:ext>
            </a:extLst>
          </p:cNvPr>
          <p:cNvSpPr txBox="1">
            <a:spLocks noChangeArrowheads="1"/>
          </p:cNvSpPr>
          <p:nvPr/>
        </p:nvSpPr>
        <p:spPr bwMode="auto">
          <a:xfrm>
            <a:off x="1955800" y="6104997"/>
            <a:ext cx="24955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ym typeface="Symbol" panose="05050102010706020507" pitchFamily="18" charset="2"/>
              </a:rPr>
              <a:t>= </a:t>
            </a:r>
            <a:r>
              <a:rPr lang="en-GB" altLang="en-US" b="1" dirty="0">
                <a:solidFill>
                  <a:srgbClr val="286DA6"/>
                </a:solidFill>
                <a:sym typeface="Symbol" panose="05050102010706020507" pitchFamily="18" charset="2"/>
              </a:rPr>
              <a:t>333</a:t>
            </a:r>
            <a:r>
              <a:rPr lang="en-GB" altLang="en-US" sz="1000" b="1" dirty="0">
                <a:solidFill>
                  <a:srgbClr val="286DA6"/>
                </a:solidFill>
                <a:sym typeface="Symbol" panose="05050102010706020507" pitchFamily="18" charset="2"/>
              </a:rPr>
              <a:t> </a:t>
            </a:r>
            <a:r>
              <a:rPr lang="en-GB" altLang="en-US" b="1" dirty="0">
                <a:solidFill>
                  <a:srgbClr val="286DA6"/>
                </a:solidFill>
                <a:sym typeface="Symbol" panose="05050102010706020507" pitchFamily="18" charset="2"/>
              </a:rPr>
              <a:t>m/s</a:t>
            </a:r>
          </a:p>
        </p:txBody>
      </p:sp>
      <p:pic>
        <p:nvPicPr>
          <p:cNvPr id="13" name="Picture 12">
            <a:extLst>
              <a:ext uri="{FF2B5EF4-FFF2-40B4-BE49-F238E27FC236}">
                <a16:creationId xmlns:a16="http://schemas.microsoft.com/office/drawing/2014/main" id="{BAA08F52-F573-40CB-B475-785A5F5EE87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11">
            <a:extLst>
              <a:ext uri="{FF2B5EF4-FFF2-40B4-BE49-F238E27FC236}">
                <a16:creationId xmlns:a16="http://schemas.microsoft.com/office/drawing/2014/main" id="{252BD158-A9DB-4266-9076-EEA9B595844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Box 1">
            <a:extLst>
              <a:ext uri="{FF2B5EF4-FFF2-40B4-BE49-F238E27FC236}">
                <a16:creationId xmlns:a16="http://schemas.microsoft.com/office/drawing/2014/main" id="{F8E1B4D7-C1F5-4301-B492-9EDDD343E3D0}"/>
              </a:ext>
            </a:extLst>
          </p:cNvPr>
          <p:cNvSpPr txBox="1">
            <a:spLocks noChangeArrowheads="1"/>
          </p:cNvSpPr>
          <p:nvPr/>
        </p:nvSpPr>
        <p:spPr bwMode="auto">
          <a:xfrm>
            <a:off x="352425" y="773113"/>
            <a:ext cx="86248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All electromagnetic waves travel at </a:t>
            </a:r>
            <a:r>
              <a:rPr lang="en-GB" altLang="en-US" b="1">
                <a:solidFill>
                  <a:srgbClr val="286DA6"/>
                </a:solidFill>
              </a:rPr>
              <a:t>300,000,000</a:t>
            </a:r>
            <a:r>
              <a:rPr lang="en-GB" altLang="en-US" sz="1000" b="1">
                <a:solidFill>
                  <a:srgbClr val="286DA6"/>
                </a:solidFill>
              </a:rPr>
              <a:t> </a:t>
            </a:r>
            <a:r>
              <a:rPr lang="en-GB" altLang="en-US" b="1">
                <a:solidFill>
                  <a:srgbClr val="286DA6"/>
                </a:solidFill>
              </a:rPr>
              <a:t>m/s</a:t>
            </a:r>
            <a:r>
              <a:rPr lang="en-GB" altLang="en-US"/>
              <a:t> through a vacuum. This value is approximately their speed through air.</a:t>
            </a:r>
          </a:p>
        </p:txBody>
      </p:sp>
      <p:sp>
        <p:nvSpPr>
          <p:cNvPr id="27651" name="Rectangle 11">
            <a:extLst>
              <a:ext uri="{FF2B5EF4-FFF2-40B4-BE49-F238E27FC236}">
                <a16:creationId xmlns:a16="http://schemas.microsoft.com/office/drawing/2014/main" id="{FDC93BAA-04E0-4FB6-8641-BE4E5B059E7E}"/>
              </a:ext>
            </a:extLst>
          </p:cNvPr>
          <p:cNvSpPr>
            <a:spLocks noGrp="1" noChangeArrowheads="1"/>
          </p:cNvSpPr>
          <p:nvPr>
            <p:ph type="title"/>
          </p:nvPr>
        </p:nvSpPr>
        <p:spPr/>
        <p:txBody>
          <a:bodyPr/>
          <a:lstStyle/>
          <a:p>
            <a:r>
              <a:rPr lang="en-GB" altLang="en-US"/>
              <a:t>The speed of electromagnetic waves</a:t>
            </a:r>
          </a:p>
        </p:txBody>
      </p:sp>
      <p:sp>
        <p:nvSpPr>
          <p:cNvPr id="33804" name="Rectangle 12">
            <a:extLst>
              <a:ext uri="{FF2B5EF4-FFF2-40B4-BE49-F238E27FC236}">
                <a16:creationId xmlns:a16="http://schemas.microsoft.com/office/drawing/2014/main" id="{724CCF64-1830-4890-ADFF-3D8877E81825}"/>
              </a:ext>
            </a:extLst>
          </p:cNvPr>
          <p:cNvSpPr>
            <a:spLocks noChangeArrowheads="1"/>
          </p:cNvSpPr>
          <p:nvPr/>
        </p:nvSpPr>
        <p:spPr bwMode="auto">
          <a:xfrm>
            <a:off x="352425" y="1651000"/>
            <a:ext cx="85899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Such large numbers are usually expressed in </a:t>
            </a:r>
            <a:r>
              <a:rPr lang="en-GB" altLang="en-US" b="1">
                <a:solidFill>
                  <a:srgbClr val="286DA6"/>
                </a:solidFill>
              </a:rPr>
              <a:t>standard form</a:t>
            </a:r>
            <a:r>
              <a:rPr lang="en-GB" altLang="en-US"/>
              <a:t>:</a:t>
            </a:r>
          </a:p>
        </p:txBody>
      </p:sp>
      <p:pic>
        <p:nvPicPr>
          <p:cNvPr id="27653" name="Picture 18" descr="Radiotower">
            <a:extLst>
              <a:ext uri="{FF2B5EF4-FFF2-40B4-BE49-F238E27FC236}">
                <a16:creationId xmlns:a16="http://schemas.microsoft.com/office/drawing/2014/main" id="{43BDEF29-D452-4E0A-AF4D-8B8C4FD9C2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125" y="2784475"/>
            <a:ext cx="5316538" cy="335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4" name="Rectangle 19">
            <a:extLst>
              <a:ext uri="{FF2B5EF4-FFF2-40B4-BE49-F238E27FC236}">
                <a16:creationId xmlns:a16="http://schemas.microsoft.com/office/drawing/2014/main" id="{F0E7B14D-D306-4BD8-B5D5-4166B5C905E4}"/>
              </a:ext>
            </a:extLst>
          </p:cNvPr>
          <p:cNvSpPr>
            <a:spLocks noChangeArrowheads="1"/>
          </p:cNvSpPr>
          <p:nvPr/>
        </p:nvSpPr>
        <p:spPr bwMode="auto">
          <a:xfrm>
            <a:off x="3241675" y="2597150"/>
            <a:ext cx="2643188" cy="3759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3797" name="TextBox 3">
            <a:extLst>
              <a:ext uri="{FF2B5EF4-FFF2-40B4-BE49-F238E27FC236}">
                <a16:creationId xmlns:a16="http://schemas.microsoft.com/office/drawing/2014/main" id="{4D4E088F-D834-43BE-98EE-F602B62A828C}"/>
              </a:ext>
            </a:extLst>
          </p:cNvPr>
          <p:cNvSpPr txBox="1">
            <a:spLocks noChangeArrowheads="1"/>
          </p:cNvSpPr>
          <p:nvPr/>
        </p:nvSpPr>
        <p:spPr bwMode="auto">
          <a:xfrm>
            <a:off x="3492500" y="2881313"/>
            <a:ext cx="5187950" cy="1200150"/>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typical radio station may broadcast </a:t>
            </a:r>
          </a:p>
          <a:p>
            <a:r>
              <a:rPr lang="en-GB" altLang="en-US" dirty="0"/>
              <a:t>at a frequency of 98</a:t>
            </a:r>
            <a:r>
              <a:rPr lang="en-GB" altLang="en-US" sz="1000" dirty="0"/>
              <a:t> </a:t>
            </a:r>
            <a:r>
              <a:rPr lang="en-GB" altLang="en-US" dirty="0" err="1"/>
              <a:t>MHz</a:t>
            </a:r>
            <a:r>
              <a:rPr lang="en-GB" altLang="en-US" dirty="0" err="1">
                <a:solidFill>
                  <a:schemeClr val="tx1"/>
                </a:solidFill>
              </a:rPr>
              <a:t>.</a:t>
            </a:r>
            <a:r>
              <a:rPr lang="en-GB" altLang="en-US" dirty="0">
                <a:solidFill>
                  <a:schemeClr val="tx1"/>
                </a:solidFill>
              </a:rPr>
              <a:t> </a:t>
            </a:r>
            <a:r>
              <a:rPr lang="en-GB" altLang="en-US" dirty="0"/>
              <a:t>Calculate the wavelength of this radio wave.</a:t>
            </a:r>
          </a:p>
        </p:txBody>
      </p:sp>
      <p:sp>
        <p:nvSpPr>
          <p:cNvPr id="33807" name="Rectangle 15">
            <a:extLst>
              <a:ext uri="{FF2B5EF4-FFF2-40B4-BE49-F238E27FC236}">
                <a16:creationId xmlns:a16="http://schemas.microsoft.com/office/drawing/2014/main" id="{B07E2081-3542-43FF-80D7-25FF78F287F9}"/>
              </a:ext>
            </a:extLst>
          </p:cNvPr>
          <p:cNvSpPr>
            <a:spLocks noChangeArrowheads="1"/>
          </p:cNvSpPr>
          <p:nvPr/>
        </p:nvSpPr>
        <p:spPr bwMode="auto">
          <a:xfrm>
            <a:off x="4389438" y="5645150"/>
            <a:ext cx="11858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ym typeface="Symbol" panose="05050102010706020507" pitchFamily="18" charset="2"/>
              </a:rPr>
              <a:t>= </a:t>
            </a:r>
            <a:r>
              <a:rPr lang="en-GB" altLang="en-US" b="1">
                <a:solidFill>
                  <a:srgbClr val="286DA6"/>
                </a:solidFill>
                <a:sym typeface="Symbol" panose="05050102010706020507" pitchFamily="18" charset="2"/>
              </a:rPr>
              <a:t>3.1</a:t>
            </a:r>
            <a:r>
              <a:rPr lang="en-GB" altLang="en-US" sz="1000" b="1">
                <a:solidFill>
                  <a:srgbClr val="286DA6"/>
                </a:solidFill>
                <a:sym typeface="Symbol" panose="05050102010706020507" pitchFamily="18" charset="2"/>
              </a:rPr>
              <a:t> </a:t>
            </a:r>
            <a:r>
              <a:rPr lang="en-GB" altLang="en-US" b="1">
                <a:solidFill>
                  <a:srgbClr val="286DA6"/>
                </a:solidFill>
                <a:sym typeface="Symbol" panose="05050102010706020507" pitchFamily="18" charset="2"/>
              </a:rPr>
              <a:t>m</a:t>
            </a:r>
          </a:p>
        </p:txBody>
      </p:sp>
      <p:sp>
        <p:nvSpPr>
          <p:cNvPr id="33799" name="TextBox 5">
            <a:extLst>
              <a:ext uri="{FF2B5EF4-FFF2-40B4-BE49-F238E27FC236}">
                <a16:creationId xmlns:a16="http://schemas.microsoft.com/office/drawing/2014/main" id="{DE0D25EA-09A8-4CDE-A1D9-42C1AD8A689E}"/>
              </a:ext>
            </a:extLst>
          </p:cNvPr>
          <p:cNvSpPr txBox="1">
            <a:spLocks noChangeArrowheads="1"/>
          </p:cNvSpPr>
          <p:nvPr/>
        </p:nvSpPr>
        <p:spPr bwMode="auto">
          <a:xfrm>
            <a:off x="4113213" y="4418013"/>
            <a:ext cx="12795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Font typeface="Symbol" panose="05050102010706020507" pitchFamily="18" charset="2"/>
              <a:buNone/>
            </a:pPr>
            <a:r>
              <a:rPr lang="el-GR" altLang="en-US" dirty="0">
                <a:cs typeface="Arial" panose="020B0604020202020204" pitchFamily="34" charset="0"/>
                <a:sym typeface="Symbol" panose="05050102010706020507" pitchFamily="18" charset="2"/>
              </a:rPr>
              <a:t>λ</a:t>
            </a:r>
            <a:r>
              <a:rPr lang="en-GB" altLang="en-US" dirty="0">
                <a:sym typeface="Symbol" panose="05050102010706020507" pitchFamily="18" charset="2"/>
              </a:rPr>
              <a:t> </a:t>
            </a:r>
            <a:r>
              <a:rPr lang="en-GB" altLang="en-US" dirty="0"/>
              <a:t>= v ÷ </a:t>
            </a:r>
            <a:r>
              <a:rPr lang="en-GB" altLang="en-US" dirty="0">
                <a:sym typeface="Symbol" panose="05050102010706020507" pitchFamily="18" charset="2"/>
              </a:rPr>
              <a:t>f</a:t>
            </a:r>
          </a:p>
        </p:txBody>
      </p:sp>
      <p:sp>
        <p:nvSpPr>
          <p:cNvPr id="33806" name="Rectangle 14">
            <a:extLst>
              <a:ext uri="{FF2B5EF4-FFF2-40B4-BE49-F238E27FC236}">
                <a16:creationId xmlns:a16="http://schemas.microsoft.com/office/drawing/2014/main" id="{103DD844-9028-489E-BD33-DC97E8957BA6}"/>
              </a:ext>
            </a:extLst>
          </p:cNvPr>
          <p:cNvSpPr>
            <a:spLocks noChangeArrowheads="1"/>
          </p:cNvSpPr>
          <p:nvPr/>
        </p:nvSpPr>
        <p:spPr bwMode="auto">
          <a:xfrm>
            <a:off x="4387850" y="5030788"/>
            <a:ext cx="39052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Font typeface="Symbol" panose="05050102010706020507" pitchFamily="18" charset="2"/>
              <a:buNone/>
            </a:pPr>
            <a:r>
              <a:rPr lang="en-GB" altLang="en-US" dirty="0">
                <a:sym typeface="Symbol" panose="05050102010706020507" pitchFamily="18" charset="2"/>
              </a:rPr>
              <a:t>= 3 × 10</a:t>
            </a:r>
            <a:r>
              <a:rPr lang="en-GB" altLang="en-US" baseline="30000" dirty="0">
                <a:sym typeface="Symbol" panose="05050102010706020507" pitchFamily="18" charset="2"/>
              </a:rPr>
              <a:t>8</a:t>
            </a:r>
            <a:r>
              <a:rPr lang="en-GB" altLang="en-US" sz="1000" dirty="0">
                <a:sym typeface="Symbol" panose="05050102010706020507" pitchFamily="18" charset="2"/>
              </a:rPr>
              <a:t> </a:t>
            </a:r>
            <a:r>
              <a:rPr lang="en-GB" altLang="en-US" dirty="0">
                <a:sym typeface="Symbol" panose="05050102010706020507" pitchFamily="18" charset="2"/>
              </a:rPr>
              <a:t>m/s ÷ 98 × 10</a:t>
            </a:r>
            <a:r>
              <a:rPr lang="en-GB" altLang="en-US" baseline="30000" dirty="0">
                <a:sym typeface="Symbol" panose="05050102010706020507" pitchFamily="18" charset="2"/>
              </a:rPr>
              <a:t>6</a:t>
            </a:r>
            <a:r>
              <a:rPr lang="en-GB" altLang="en-US" sz="1000" dirty="0">
                <a:sym typeface="Symbol" panose="05050102010706020507" pitchFamily="18" charset="2"/>
              </a:rPr>
              <a:t> </a:t>
            </a:r>
            <a:r>
              <a:rPr lang="en-GB" altLang="en-US" dirty="0">
                <a:sym typeface="Symbol" panose="05050102010706020507" pitchFamily="18" charset="2"/>
              </a:rPr>
              <a:t>Hz</a:t>
            </a:r>
          </a:p>
        </p:txBody>
      </p:sp>
      <p:sp>
        <p:nvSpPr>
          <p:cNvPr id="33796" name="TextBox 2">
            <a:extLst>
              <a:ext uri="{FF2B5EF4-FFF2-40B4-BE49-F238E27FC236}">
                <a16:creationId xmlns:a16="http://schemas.microsoft.com/office/drawing/2014/main" id="{BD52DB20-A8BD-4979-80C0-3DEBCD80302C}"/>
              </a:ext>
            </a:extLst>
          </p:cNvPr>
          <p:cNvSpPr txBox="1">
            <a:spLocks noChangeArrowheads="1"/>
          </p:cNvSpPr>
          <p:nvPr/>
        </p:nvSpPr>
        <p:spPr bwMode="auto">
          <a:xfrm>
            <a:off x="1987550" y="2203450"/>
            <a:ext cx="4308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300,000,000</a:t>
            </a:r>
            <a:r>
              <a:rPr lang="en-GB" altLang="en-US" sz="1000" dirty="0"/>
              <a:t> </a:t>
            </a:r>
            <a:r>
              <a:rPr lang="en-GB" altLang="en-US" dirty="0"/>
              <a:t>m/s = 3 × 10</a:t>
            </a:r>
            <a:r>
              <a:rPr lang="en-GB" altLang="en-US" baseline="30000" dirty="0"/>
              <a:t>8</a:t>
            </a:r>
            <a:r>
              <a:rPr lang="en-GB" altLang="en-US" sz="1000" dirty="0"/>
              <a:t> </a:t>
            </a:r>
            <a:r>
              <a:rPr lang="en-GB" altLang="en-US" dirty="0"/>
              <a:t>m/s</a:t>
            </a:r>
          </a:p>
        </p:txBody>
      </p:sp>
      <p:pic>
        <p:nvPicPr>
          <p:cNvPr id="15" name="Picture 14">
            <a:extLst>
              <a:ext uri="{FF2B5EF4-FFF2-40B4-BE49-F238E27FC236}">
                <a16:creationId xmlns:a16="http://schemas.microsoft.com/office/drawing/2014/main" id="{277745B4-E21F-4B57-8386-A80ACABAC09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4" name="Picture 13">
            <a:extLst>
              <a:ext uri="{FF2B5EF4-FFF2-40B4-BE49-F238E27FC236}">
                <a16:creationId xmlns:a16="http://schemas.microsoft.com/office/drawing/2014/main" id="{43E5175C-9581-408B-86F2-25C94AE1FBE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80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3796"/>
                                        </p:tgtEl>
                                        <p:attrNameLst>
                                          <p:attrName>style.visibility</p:attrName>
                                        </p:attrNameLst>
                                      </p:cBhvr>
                                      <p:to>
                                        <p:strVal val="visible"/>
                                      </p:to>
                                    </p:set>
                                  </p:childTnLst>
                                </p:cTn>
                              </p:par>
                            </p:childTnLst>
                          </p:cTn>
                        </p:par>
                        <p:par>
                          <p:cTn id="9" fill="hold" nodeType="afterGroup">
                            <p:stCondLst>
                              <p:cond delay="0"/>
                            </p:stCondLst>
                            <p:childTnLst>
                              <p:par>
                                <p:cTn id="10" presetID="1" presetClass="entr" presetSubtype="0" fill="hold" grpId="0" nodeType="afterEffect">
                                  <p:stCondLst>
                                    <p:cond delay="0"/>
                                  </p:stCondLst>
                                  <p:childTnLst>
                                    <p:set>
                                      <p:cBhvr>
                                        <p:cTn id="11" dur="1" fill="hold">
                                          <p:stCondLst>
                                            <p:cond delay="0"/>
                                          </p:stCondLst>
                                        </p:cTn>
                                        <p:tgtEl>
                                          <p:spTgt spid="33797"/>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3799"/>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33806"/>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33807"/>
                                        </p:tgtEl>
                                        <p:attrNameLst>
                                          <p:attrName>style.visibility</p:attrName>
                                        </p:attrNameLst>
                                      </p:cBhvr>
                                      <p:to>
                                        <p:strVal val="visible"/>
                                      </p:to>
                                    </p:set>
                                  </p:childTnLst>
                                </p:cTn>
                              </p:par>
                            </p:childTnLst>
                          </p:cTn>
                        </p:par>
                        <p:par>
                          <p:cTn id="24" fill="hold">
                            <p:stCondLst>
                              <p:cond delay="0"/>
                            </p:stCondLst>
                            <p:childTnLst>
                              <p:par>
                                <p:cTn id="25" presetID="1" presetClass="entr" presetSubtype="0" fill="hold" nodeType="after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04" grpId="0"/>
      <p:bldP spid="33797" grpId="0" animBg="1"/>
      <p:bldP spid="33807" grpId="0"/>
      <p:bldP spid="33799" grpId="0"/>
      <p:bldP spid="33806" grpId="0"/>
      <p:bldP spid="3379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3">
            <a:extLst>
              <a:ext uri="{FF2B5EF4-FFF2-40B4-BE49-F238E27FC236}">
                <a16:creationId xmlns:a16="http://schemas.microsoft.com/office/drawing/2014/main" id="{7AB21DD5-BD90-43A4-B288-207AF6B7399F}"/>
              </a:ext>
            </a:extLst>
          </p:cNvPr>
          <p:cNvSpPr>
            <a:spLocks noGrp="1" noChangeArrowheads="1"/>
          </p:cNvSpPr>
          <p:nvPr>
            <p:ph type="title"/>
          </p:nvPr>
        </p:nvSpPr>
        <p:spPr/>
        <p:txBody>
          <a:bodyPr/>
          <a:lstStyle/>
          <a:p>
            <a:r>
              <a:rPr lang="en-GB" altLang="en-US" dirty="0"/>
              <a:t>Wave speed problems</a:t>
            </a:r>
          </a:p>
        </p:txBody>
      </p:sp>
      <p:pic>
        <p:nvPicPr>
          <p:cNvPr id="7" name="Picture 6">
            <a:extLst>
              <a:ext uri="{FF2B5EF4-FFF2-40B4-BE49-F238E27FC236}">
                <a16:creationId xmlns:a16="http://schemas.microsoft.com/office/drawing/2014/main" id="{EA9ED9B2-1F22-417A-9D99-2190A053959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11" name="Picture 5" descr="flash_icon">
            <a:extLst>
              <a:ext uri="{FF2B5EF4-FFF2-40B4-BE49-F238E27FC236}">
                <a16:creationId xmlns:a16="http://schemas.microsoft.com/office/drawing/2014/main" id="{7B63A0BB-59F2-4AC9-8CAB-276F33A67369}"/>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4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266357FC-3FDE-4C48-B212-A193DBBA46CB}"/>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a:t>Developing and Using Models</a:t>
            </a:r>
          </a:p>
          <a:p>
            <a:pPr>
              <a:buSzPct val="100000"/>
            </a:pPr>
            <a:r>
              <a:rPr lang="en-GB" sz="1600" dirty="0"/>
              <a:t>Planning and Carrying Out Investigations</a:t>
            </a:r>
          </a:p>
          <a:p>
            <a:pPr>
              <a:buSzPct val="100000"/>
            </a:pPr>
            <a:r>
              <a:rPr lang="en-GB" sz="1600" dirty="0"/>
              <a:t>Using Mathematics and Computational Thinking</a:t>
            </a:r>
          </a:p>
          <a:p>
            <a:pPr>
              <a:buSzPct val="100000"/>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3. Scale, Proportion, and Quantity</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1">
            <a:extLst>
              <a:ext uri="{FF2B5EF4-FFF2-40B4-BE49-F238E27FC236}">
                <a16:creationId xmlns:a16="http://schemas.microsoft.com/office/drawing/2014/main" id="{A565882E-A039-409F-B6F7-DC2ABB286F0B}"/>
              </a:ext>
            </a:extLst>
          </p:cNvPr>
          <p:cNvSpPr txBox="1">
            <a:spLocks noChangeArrowheads="1"/>
          </p:cNvSpPr>
          <p:nvPr/>
        </p:nvSpPr>
        <p:spPr bwMode="auto">
          <a:xfrm>
            <a:off x="352425" y="773113"/>
            <a:ext cx="8612188"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Waves come in many different forms, such as seismic, sound, light and other electromagnetic waves, but they all transfer energy from one place to another. </a:t>
            </a:r>
          </a:p>
          <a:p>
            <a:endParaRPr lang="en-GB" altLang="en-US"/>
          </a:p>
        </p:txBody>
      </p:sp>
      <p:sp>
        <p:nvSpPr>
          <p:cNvPr id="16392" name="TextBox 5">
            <a:extLst>
              <a:ext uri="{FF2B5EF4-FFF2-40B4-BE49-F238E27FC236}">
                <a16:creationId xmlns:a16="http://schemas.microsoft.com/office/drawing/2014/main" id="{EB779B73-F538-4CEB-B495-3064CC0305D4}"/>
              </a:ext>
            </a:extLst>
          </p:cNvPr>
          <p:cNvSpPr txBox="1">
            <a:spLocks noChangeArrowheads="1"/>
          </p:cNvSpPr>
          <p:nvPr/>
        </p:nvSpPr>
        <p:spPr bwMode="auto">
          <a:xfrm>
            <a:off x="346075" y="1992313"/>
            <a:ext cx="81867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All types of wave are caused by a vibrating source, and transfer energy without transferring matter. </a:t>
            </a:r>
          </a:p>
        </p:txBody>
      </p:sp>
      <p:sp>
        <p:nvSpPr>
          <p:cNvPr id="16388" name="Rectangle 10">
            <a:extLst>
              <a:ext uri="{FF2B5EF4-FFF2-40B4-BE49-F238E27FC236}">
                <a16:creationId xmlns:a16="http://schemas.microsoft.com/office/drawing/2014/main" id="{DDCE6CA0-F162-4426-94B6-2B3E8E4827FB}"/>
              </a:ext>
            </a:extLst>
          </p:cNvPr>
          <p:cNvSpPr>
            <a:spLocks noGrp="1" noChangeArrowheads="1"/>
          </p:cNvSpPr>
          <p:nvPr>
            <p:ph type="title"/>
          </p:nvPr>
        </p:nvSpPr>
        <p:spPr/>
        <p:txBody>
          <a:bodyPr/>
          <a:lstStyle/>
          <a:p>
            <a:r>
              <a:rPr lang="en-GB" altLang="en-US"/>
              <a:t>What is a wave?</a:t>
            </a:r>
          </a:p>
        </p:txBody>
      </p:sp>
      <p:sp>
        <p:nvSpPr>
          <p:cNvPr id="10" name="TextBox 2">
            <a:extLst>
              <a:ext uri="{FF2B5EF4-FFF2-40B4-BE49-F238E27FC236}">
                <a16:creationId xmlns:a16="http://schemas.microsoft.com/office/drawing/2014/main" id="{5AA0B030-CEA6-4DE5-B3B6-B847E30DE700}"/>
              </a:ext>
            </a:extLst>
          </p:cNvPr>
          <p:cNvSpPr txBox="1">
            <a:spLocks noChangeArrowheads="1"/>
          </p:cNvSpPr>
          <p:nvPr/>
        </p:nvSpPr>
        <p:spPr bwMode="auto">
          <a:xfrm>
            <a:off x="3462338" y="2863850"/>
            <a:ext cx="5213350"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ym typeface="Wingdings" panose="05000000000000000000" pitchFamily="2" charset="2"/>
              </a:rPr>
              <a:t>In a transverse wave, the particles </a:t>
            </a:r>
            <a:r>
              <a:rPr lang="en-GB" altLang="en-US" b="1">
                <a:solidFill>
                  <a:srgbClr val="286DA6"/>
                </a:solidFill>
                <a:sym typeface="Wingdings" panose="05000000000000000000" pitchFamily="2" charset="2"/>
              </a:rPr>
              <a:t>move up and down</a:t>
            </a:r>
            <a:r>
              <a:rPr lang="en-GB" altLang="en-US">
                <a:sym typeface="Wingdings" panose="05000000000000000000" pitchFamily="2" charset="2"/>
              </a:rPr>
              <a:t>, so the direction of their movement is at </a:t>
            </a:r>
            <a:r>
              <a:rPr lang="en-GB" altLang="en-US" b="1">
                <a:solidFill>
                  <a:srgbClr val="286DA6"/>
                </a:solidFill>
                <a:sym typeface="Wingdings" panose="05000000000000000000" pitchFamily="2" charset="2"/>
              </a:rPr>
              <a:t>right angles</a:t>
            </a:r>
            <a:r>
              <a:rPr lang="en-GB" altLang="en-US">
                <a:sym typeface="Wingdings" panose="05000000000000000000" pitchFamily="2" charset="2"/>
              </a:rPr>
              <a:t> to the direction of the wave.</a:t>
            </a:r>
          </a:p>
        </p:txBody>
      </p:sp>
      <p:sp>
        <p:nvSpPr>
          <p:cNvPr id="11" name="TextBox 4">
            <a:extLst>
              <a:ext uri="{FF2B5EF4-FFF2-40B4-BE49-F238E27FC236}">
                <a16:creationId xmlns:a16="http://schemas.microsoft.com/office/drawing/2014/main" id="{5696C931-519F-4E96-B451-FB8998A06C1D}"/>
              </a:ext>
            </a:extLst>
          </p:cNvPr>
          <p:cNvSpPr txBox="1">
            <a:spLocks noChangeArrowheads="1"/>
          </p:cNvSpPr>
          <p:nvPr/>
        </p:nvSpPr>
        <p:spPr bwMode="auto">
          <a:xfrm>
            <a:off x="3460750" y="4413250"/>
            <a:ext cx="527367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ym typeface="Wingdings" panose="05000000000000000000" pitchFamily="2" charset="2"/>
              </a:rPr>
              <a:t>In a longitudinal wave, the particles vibrate back and forth, so the direction of their movement is </a:t>
            </a:r>
            <a:r>
              <a:rPr lang="en-GB" altLang="en-US" b="1">
                <a:solidFill>
                  <a:srgbClr val="286DA6"/>
                </a:solidFill>
                <a:sym typeface="Wingdings" panose="05000000000000000000" pitchFamily="2" charset="2"/>
              </a:rPr>
              <a:t>parallel</a:t>
            </a:r>
            <a:r>
              <a:rPr lang="en-GB" altLang="en-US" b="1">
                <a:sym typeface="Wingdings" panose="05000000000000000000" pitchFamily="2" charset="2"/>
              </a:rPr>
              <a:t> </a:t>
            </a:r>
            <a:r>
              <a:rPr lang="en-GB" altLang="en-US">
                <a:sym typeface="Wingdings" panose="05000000000000000000" pitchFamily="2" charset="2"/>
              </a:rPr>
              <a:t>to the direction of the wave.</a:t>
            </a:r>
          </a:p>
        </p:txBody>
      </p:sp>
      <p:pic>
        <p:nvPicPr>
          <p:cNvPr id="16393" name="Picture 9" descr="Ultra_zphoto_shutterstock_63126658_MOD">
            <a:extLst>
              <a:ext uri="{FF2B5EF4-FFF2-40B4-BE49-F238E27FC236}">
                <a16:creationId xmlns:a16="http://schemas.microsoft.com/office/drawing/2014/main" id="{2791A799-2776-4E4D-B7A8-6D6D4127C3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7838" y="2897188"/>
            <a:ext cx="2809875" cy="322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7F8377D5-CEB5-40A0-9A05-80041A4216F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D0A2BB0D-77E0-4C04-97C4-77A57004E491}"/>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4" name="Picture 13">
            <a:extLst>
              <a:ext uri="{FF2B5EF4-FFF2-40B4-BE49-F238E27FC236}">
                <a16:creationId xmlns:a16="http://schemas.microsoft.com/office/drawing/2014/main" id="{B616A896-CA8A-4445-9985-3EB93C492D3F}"/>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04435" y="73668"/>
            <a:ext cx="453390" cy="466725"/>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39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2" grpId="0"/>
      <p:bldP spid="10"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42">
            <a:extLst>
              <a:ext uri="{FF2B5EF4-FFF2-40B4-BE49-F238E27FC236}">
                <a16:creationId xmlns:a16="http://schemas.microsoft.com/office/drawing/2014/main" id="{5CB22DC2-CC6C-4344-B2B3-FFCA756E78B7}"/>
              </a:ext>
            </a:extLst>
          </p:cNvPr>
          <p:cNvSpPr>
            <a:spLocks noGrp="1" noChangeArrowheads="1"/>
          </p:cNvSpPr>
          <p:nvPr>
            <p:ph type="title"/>
          </p:nvPr>
        </p:nvSpPr>
        <p:spPr/>
        <p:txBody>
          <a:bodyPr/>
          <a:lstStyle/>
          <a:p>
            <a:r>
              <a:rPr lang="en-GB" altLang="en-US" dirty="0"/>
              <a:t>What are the parts of a transverse wave?</a:t>
            </a:r>
          </a:p>
        </p:txBody>
      </p:sp>
      <p:pic>
        <p:nvPicPr>
          <p:cNvPr id="6" name="Picture 5">
            <a:extLst>
              <a:ext uri="{FF2B5EF4-FFF2-40B4-BE49-F238E27FC236}">
                <a16:creationId xmlns:a16="http://schemas.microsoft.com/office/drawing/2014/main" id="{514F122D-98B6-4D59-B3EB-1EDB8736382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8">
            <a:extLst>
              <a:ext uri="{FF2B5EF4-FFF2-40B4-BE49-F238E27FC236}">
                <a16:creationId xmlns:a16="http://schemas.microsoft.com/office/drawing/2014/main" id="{D362EE8F-F7DF-4B32-ABC6-C92118D23D8D}"/>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10" name="Picture 5" descr="flash_icon">
            <a:extLst>
              <a:ext uri="{FF2B5EF4-FFF2-40B4-BE49-F238E27FC236}">
                <a16:creationId xmlns:a16="http://schemas.microsoft.com/office/drawing/2014/main" id="{B23CC041-CBD3-476F-B4FE-76131075EFB6}"/>
              </a:ext>
            </a:extLst>
          </p:cNvPr>
          <p:cNvPicPr>
            <a:picLocks noChangeAspect="1" noChangeArrowheads="1"/>
          </p:cNvPicPr>
          <p:nvPr/>
        </p:nvPicPr>
        <p:blipFill>
          <a:blip r:embed="rId8"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1"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9372E711-BF53-4AFA-9CD7-C71567D78F6A}"/>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8">
            <a:extLst>
              <a:ext uri="{FF2B5EF4-FFF2-40B4-BE49-F238E27FC236}">
                <a16:creationId xmlns:a16="http://schemas.microsoft.com/office/drawing/2014/main" id="{8DCA732A-56AA-4B20-93A7-DC63217F25DB}"/>
              </a:ext>
            </a:extLst>
          </p:cNvPr>
          <p:cNvSpPr>
            <a:spLocks noChangeArrowheads="1"/>
          </p:cNvSpPr>
          <p:nvPr/>
        </p:nvSpPr>
        <p:spPr bwMode="auto">
          <a:xfrm>
            <a:off x="352425" y="773113"/>
            <a:ext cx="84201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ym typeface="Wingdings" panose="05000000000000000000" pitchFamily="2" charset="2"/>
              </a:rPr>
              <a:t>The </a:t>
            </a:r>
            <a:r>
              <a:rPr lang="en-GB" altLang="en-US" b="1">
                <a:solidFill>
                  <a:srgbClr val="286DA6"/>
                </a:solidFill>
                <a:sym typeface="Wingdings" panose="05000000000000000000" pitchFamily="2" charset="2"/>
              </a:rPr>
              <a:t>wavelength</a:t>
            </a:r>
            <a:r>
              <a:rPr lang="en-GB" altLang="en-US">
                <a:sym typeface="Wingdings" panose="05000000000000000000" pitchFamily="2" charset="2"/>
              </a:rPr>
              <a:t> of any wave is the distance between a point on one wave and the matching point on the next wave. </a:t>
            </a:r>
          </a:p>
        </p:txBody>
      </p:sp>
      <p:pic>
        <p:nvPicPr>
          <p:cNvPr id="17411" name="Picture 73" descr="PC14_gfx_slinky_longitudinal">
            <a:extLst>
              <a:ext uri="{FF2B5EF4-FFF2-40B4-BE49-F238E27FC236}">
                <a16:creationId xmlns:a16="http://schemas.microsoft.com/office/drawing/2014/main" id="{B82442B6-42F1-4802-823D-E8D50FC85A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9638" y="2212975"/>
            <a:ext cx="7697787" cy="174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16" name="Line 12">
            <a:extLst>
              <a:ext uri="{FF2B5EF4-FFF2-40B4-BE49-F238E27FC236}">
                <a16:creationId xmlns:a16="http://schemas.microsoft.com/office/drawing/2014/main" id="{BC5F21F5-A757-4E3A-840D-20939FF51B32}"/>
              </a:ext>
            </a:extLst>
          </p:cNvPr>
          <p:cNvSpPr>
            <a:spLocks noChangeShapeType="1"/>
          </p:cNvSpPr>
          <p:nvPr/>
        </p:nvSpPr>
        <p:spPr bwMode="auto">
          <a:xfrm>
            <a:off x="2613025" y="2154238"/>
            <a:ext cx="3644900" cy="0"/>
          </a:xfrm>
          <a:prstGeom prst="line">
            <a:avLst/>
          </a:prstGeom>
          <a:noFill/>
          <a:ln w="38100">
            <a:solidFill>
              <a:srgbClr val="286DA6"/>
            </a:solidFill>
            <a:round/>
            <a:headEnd type="triangle" w="lg" len="lg"/>
            <a:tailEnd type="triangle" w="lg" len="lg"/>
          </a:ln>
          <a:extLst>
            <a:ext uri="{909E8E84-426E-40DD-AFC4-6F175D3DCCD1}">
              <a14:hiddenFill xmlns:a14="http://schemas.microsoft.com/office/drawing/2010/main">
                <a:noFill/>
              </a14:hiddenFill>
            </a:ext>
          </a:extLst>
        </p:spPr>
        <p:txBody>
          <a:bodyPr wrap="none" anchor="ctr"/>
          <a:lstStyle/>
          <a:p>
            <a:endParaRPr lang="en-US"/>
          </a:p>
        </p:txBody>
      </p:sp>
      <p:sp>
        <p:nvSpPr>
          <p:cNvPr id="17413" name="Rectangle 70">
            <a:extLst>
              <a:ext uri="{FF2B5EF4-FFF2-40B4-BE49-F238E27FC236}">
                <a16:creationId xmlns:a16="http://schemas.microsoft.com/office/drawing/2014/main" id="{C2810395-A566-4951-8982-096851AA8819}"/>
              </a:ext>
            </a:extLst>
          </p:cNvPr>
          <p:cNvSpPr>
            <a:spLocks noGrp="1" noChangeArrowheads="1"/>
          </p:cNvSpPr>
          <p:nvPr>
            <p:ph type="title"/>
          </p:nvPr>
        </p:nvSpPr>
        <p:spPr/>
        <p:txBody>
          <a:bodyPr/>
          <a:lstStyle/>
          <a:p>
            <a:pPr eaLnBrk="1" hangingPunct="1"/>
            <a:r>
              <a:rPr lang="en-GB" altLang="en-US"/>
              <a:t>Wavelength</a:t>
            </a:r>
          </a:p>
        </p:txBody>
      </p:sp>
      <p:sp>
        <p:nvSpPr>
          <p:cNvPr id="72778" name="Line 74">
            <a:extLst>
              <a:ext uri="{FF2B5EF4-FFF2-40B4-BE49-F238E27FC236}">
                <a16:creationId xmlns:a16="http://schemas.microsoft.com/office/drawing/2014/main" id="{657EB45F-DFB9-4FF0-9CB5-D68138739F7D}"/>
              </a:ext>
            </a:extLst>
          </p:cNvPr>
          <p:cNvSpPr>
            <a:spLocks noChangeShapeType="1"/>
          </p:cNvSpPr>
          <p:nvPr/>
        </p:nvSpPr>
        <p:spPr bwMode="auto">
          <a:xfrm>
            <a:off x="4098925" y="3887788"/>
            <a:ext cx="3644900" cy="0"/>
          </a:xfrm>
          <a:prstGeom prst="line">
            <a:avLst/>
          </a:prstGeom>
          <a:noFill/>
          <a:ln w="38100">
            <a:solidFill>
              <a:srgbClr val="286DA6"/>
            </a:solidFill>
            <a:round/>
            <a:headEnd type="triangle" w="lg" len="lg"/>
            <a:tailEnd type="triangle" w="lg" len="lg"/>
          </a:ln>
          <a:extLst>
            <a:ext uri="{909E8E84-426E-40DD-AFC4-6F175D3DCCD1}">
              <a14:hiddenFill xmlns:a14="http://schemas.microsoft.com/office/drawing/2010/main">
                <a:noFill/>
              </a14:hiddenFill>
            </a:ext>
          </a:extLst>
        </p:spPr>
        <p:txBody>
          <a:bodyPr wrap="none" anchor="ctr"/>
          <a:lstStyle/>
          <a:p>
            <a:endParaRPr lang="en-US"/>
          </a:p>
        </p:txBody>
      </p:sp>
      <p:sp>
        <p:nvSpPr>
          <p:cNvPr id="72779" name="Text Box 75">
            <a:extLst>
              <a:ext uri="{FF2B5EF4-FFF2-40B4-BE49-F238E27FC236}">
                <a16:creationId xmlns:a16="http://schemas.microsoft.com/office/drawing/2014/main" id="{71C0580D-055B-47D2-9D26-A3996795D19B}"/>
              </a:ext>
            </a:extLst>
          </p:cNvPr>
          <p:cNvSpPr txBox="1">
            <a:spLocks noChangeArrowheads="1"/>
          </p:cNvSpPr>
          <p:nvPr/>
        </p:nvSpPr>
        <p:spPr bwMode="auto">
          <a:xfrm>
            <a:off x="4957763" y="3905250"/>
            <a:ext cx="19272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wavelength </a:t>
            </a:r>
          </a:p>
        </p:txBody>
      </p:sp>
      <p:sp>
        <p:nvSpPr>
          <p:cNvPr id="72780" name="Text Box 76">
            <a:extLst>
              <a:ext uri="{FF2B5EF4-FFF2-40B4-BE49-F238E27FC236}">
                <a16:creationId xmlns:a16="http://schemas.microsoft.com/office/drawing/2014/main" id="{F811E05A-281D-4EDC-A745-8AE4F4AC0B40}"/>
              </a:ext>
            </a:extLst>
          </p:cNvPr>
          <p:cNvSpPr txBox="1">
            <a:spLocks noChangeArrowheads="1"/>
          </p:cNvSpPr>
          <p:nvPr/>
        </p:nvSpPr>
        <p:spPr bwMode="auto">
          <a:xfrm>
            <a:off x="3471863" y="1690688"/>
            <a:ext cx="19272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wavelength </a:t>
            </a:r>
          </a:p>
        </p:txBody>
      </p:sp>
      <p:sp>
        <p:nvSpPr>
          <p:cNvPr id="72781" name="Rectangle 77">
            <a:extLst>
              <a:ext uri="{FF2B5EF4-FFF2-40B4-BE49-F238E27FC236}">
                <a16:creationId xmlns:a16="http://schemas.microsoft.com/office/drawing/2014/main" id="{0BE0129A-C1B6-4E6E-972E-6688302A1619}"/>
              </a:ext>
            </a:extLst>
          </p:cNvPr>
          <p:cNvSpPr>
            <a:spLocks noChangeArrowheads="1"/>
          </p:cNvSpPr>
          <p:nvPr/>
        </p:nvSpPr>
        <p:spPr bwMode="auto">
          <a:xfrm>
            <a:off x="352425" y="4479925"/>
            <a:ext cx="84201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ym typeface="Symbol" panose="05050102010706020507" pitchFamily="18" charset="2"/>
              </a:rPr>
              <a:t>The wavelength is the same whichever two matching points are used to measure this distance.</a:t>
            </a:r>
          </a:p>
        </p:txBody>
      </p:sp>
      <p:sp>
        <p:nvSpPr>
          <p:cNvPr id="72782" name="Rectangle 78">
            <a:extLst>
              <a:ext uri="{FF2B5EF4-FFF2-40B4-BE49-F238E27FC236}">
                <a16:creationId xmlns:a16="http://schemas.microsoft.com/office/drawing/2014/main" id="{44A71A02-6E44-4419-BF9A-75316154E068}"/>
              </a:ext>
            </a:extLst>
          </p:cNvPr>
          <p:cNvSpPr>
            <a:spLocks noChangeArrowheads="1"/>
          </p:cNvSpPr>
          <p:nvPr/>
        </p:nvSpPr>
        <p:spPr bwMode="auto">
          <a:xfrm>
            <a:off x="352425" y="5413375"/>
            <a:ext cx="79803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ym typeface="Wingdings" panose="05000000000000000000" pitchFamily="2" charset="2"/>
              </a:rPr>
              <a:t>The symbol used to represent wavelength is </a:t>
            </a:r>
            <a:r>
              <a:rPr lang="el-GR" altLang="en-US" b="1" dirty="0">
                <a:solidFill>
                  <a:srgbClr val="286DA6"/>
                </a:solidFill>
                <a:sym typeface="Wingdings" panose="05000000000000000000" pitchFamily="2" charset="2"/>
              </a:rPr>
              <a:t>λ</a:t>
            </a:r>
            <a:r>
              <a:rPr lang="en-GB" altLang="en-US" dirty="0">
                <a:sym typeface="Wingdings" panose="05000000000000000000" pitchFamily="2" charset="2"/>
              </a:rPr>
              <a:t> </a:t>
            </a:r>
            <a:r>
              <a:rPr lang="en-GB" altLang="en-US" dirty="0">
                <a:sym typeface="Symbol" panose="05050102010706020507" pitchFamily="18" charset="2"/>
              </a:rPr>
              <a:t>(lambda). Wavelength is measured in </a:t>
            </a:r>
            <a:r>
              <a:rPr lang="en-GB" altLang="en-US" b="1" dirty="0">
                <a:solidFill>
                  <a:srgbClr val="286DA6"/>
                </a:solidFill>
                <a:sym typeface="Symbol" panose="05050102010706020507" pitchFamily="18" charset="2"/>
              </a:rPr>
              <a:t>meters</a:t>
            </a:r>
            <a:r>
              <a:rPr lang="en-GB" altLang="en-US" dirty="0">
                <a:sym typeface="Symbol" panose="05050102010706020507" pitchFamily="18" charset="2"/>
              </a:rPr>
              <a:t> (m). </a:t>
            </a:r>
          </a:p>
        </p:txBody>
      </p:sp>
      <p:sp>
        <p:nvSpPr>
          <p:cNvPr id="72783" name="Line 79">
            <a:extLst>
              <a:ext uri="{FF2B5EF4-FFF2-40B4-BE49-F238E27FC236}">
                <a16:creationId xmlns:a16="http://schemas.microsoft.com/office/drawing/2014/main" id="{F4BF6847-1280-4C74-97E4-11F2670B2514}"/>
              </a:ext>
            </a:extLst>
          </p:cNvPr>
          <p:cNvSpPr>
            <a:spLocks noChangeShapeType="1"/>
          </p:cNvSpPr>
          <p:nvPr/>
        </p:nvSpPr>
        <p:spPr bwMode="auto">
          <a:xfrm flipH="1" flipV="1">
            <a:off x="2628900" y="2147888"/>
            <a:ext cx="11113" cy="539750"/>
          </a:xfrm>
          <a:prstGeom prst="line">
            <a:avLst/>
          </a:prstGeom>
          <a:noFill/>
          <a:ln w="38100">
            <a:solidFill>
              <a:srgbClr val="286DA6"/>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72784" name="Line 80">
            <a:extLst>
              <a:ext uri="{FF2B5EF4-FFF2-40B4-BE49-F238E27FC236}">
                <a16:creationId xmlns:a16="http://schemas.microsoft.com/office/drawing/2014/main" id="{EE52FDB1-8650-4DB5-87B8-1E3EBA4E8111}"/>
              </a:ext>
            </a:extLst>
          </p:cNvPr>
          <p:cNvSpPr>
            <a:spLocks noChangeShapeType="1"/>
          </p:cNvSpPr>
          <p:nvPr/>
        </p:nvSpPr>
        <p:spPr bwMode="auto">
          <a:xfrm flipH="1" flipV="1">
            <a:off x="6229350" y="2147888"/>
            <a:ext cx="11113" cy="539750"/>
          </a:xfrm>
          <a:prstGeom prst="line">
            <a:avLst/>
          </a:prstGeom>
          <a:noFill/>
          <a:ln w="38100">
            <a:solidFill>
              <a:srgbClr val="286DA6"/>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72785" name="Line 81">
            <a:extLst>
              <a:ext uri="{FF2B5EF4-FFF2-40B4-BE49-F238E27FC236}">
                <a16:creationId xmlns:a16="http://schemas.microsoft.com/office/drawing/2014/main" id="{C0FFA4A6-D24E-4203-A102-1FA2729D6EB3}"/>
              </a:ext>
            </a:extLst>
          </p:cNvPr>
          <p:cNvSpPr>
            <a:spLocks noChangeShapeType="1"/>
          </p:cNvSpPr>
          <p:nvPr/>
        </p:nvSpPr>
        <p:spPr bwMode="auto">
          <a:xfrm flipH="1" flipV="1">
            <a:off x="4102100" y="3354388"/>
            <a:ext cx="11113" cy="539750"/>
          </a:xfrm>
          <a:prstGeom prst="line">
            <a:avLst/>
          </a:prstGeom>
          <a:noFill/>
          <a:ln w="38100">
            <a:solidFill>
              <a:srgbClr val="286DA6"/>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72786" name="Line 82">
            <a:extLst>
              <a:ext uri="{FF2B5EF4-FFF2-40B4-BE49-F238E27FC236}">
                <a16:creationId xmlns:a16="http://schemas.microsoft.com/office/drawing/2014/main" id="{782C9902-9359-49C0-88E3-61E2AD1641DA}"/>
              </a:ext>
            </a:extLst>
          </p:cNvPr>
          <p:cNvSpPr>
            <a:spLocks noChangeShapeType="1"/>
          </p:cNvSpPr>
          <p:nvPr/>
        </p:nvSpPr>
        <p:spPr bwMode="auto">
          <a:xfrm flipH="1" flipV="1">
            <a:off x="7702550" y="3354388"/>
            <a:ext cx="11113" cy="539750"/>
          </a:xfrm>
          <a:prstGeom prst="line">
            <a:avLst/>
          </a:prstGeom>
          <a:noFill/>
          <a:ln w="38100">
            <a:solidFill>
              <a:srgbClr val="286DA6"/>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pic>
        <p:nvPicPr>
          <p:cNvPr id="16" name="Picture 15">
            <a:extLst>
              <a:ext uri="{FF2B5EF4-FFF2-40B4-BE49-F238E27FC236}">
                <a16:creationId xmlns:a16="http://schemas.microsoft.com/office/drawing/2014/main" id="{34A39CBB-00B0-417D-B3AA-A7B92850008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7" name="Picture 16">
            <a:extLst>
              <a:ext uri="{FF2B5EF4-FFF2-40B4-BE49-F238E27FC236}">
                <a16:creationId xmlns:a16="http://schemas.microsoft.com/office/drawing/2014/main" id="{5503406E-925F-4AAA-9785-6531BD45D27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2716"/>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72783"/>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72784"/>
                                        </p:tgtEl>
                                        <p:attrNameLst>
                                          <p:attrName>style.visibility</p:attrName>
                                        </p:attrNameLst>
                                      </p:cBhvr>
                                      <p:to>
                                        <p:strVal val="visible"/>
                                      </p:to>
                                    </p:set>
                                  </p:childTnLst>
                                </p:cTn>
                              </p:par>
                            </p:childTnLst>
                          </p:cTn>
                        </p:par>
                        <p:par>
                          <p:cTn id="12" fill="hold" nodeType="afterGroup">
                            <p:stCondLst>
                              <p:cond delay="0"/>
                            </p:stCondLst>
                            <p:childTnLst>
                              <p:par>
                                <p:cTn id="13" presetID="1" presetClass="entr" presetSubtype="0" fill="hold" grpId="0" nodeType="afterEffect">
                                  <p:stCondLst>
                                    <p:cond delay="0"/>
                                  </p:stCondLst>
                                  <p:childTnLst>
                                    <p:set>
                                      <p:cBhvr>
                                        <p:cTn id="14" dur="1" fill="hold">
                                          <p:stCondLst>
                                            <p:cond delay="0"/>
                                          </p:stCondLst>
                                        </p:cTn>
                                        <p:tgtEl>
                                          <p:spTgt spid="7278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2781"/>
                                        </p:tgtEl>
                                        <p:attrNameLst>
                                          <p:attrName>style.visibility</p:attrName>
                                        </p:attrNameLst>
                                      </p:cBhvr>
                                      <p:to>
                                        <p:strVal val="visible"/>
                                      </p:to>
                                    </p:set>
                                  </p:childTnLst>
                                </p:cTn>
                              </p:par>
                            </p:childTnLst>
                          </p:cTn>
                        </p:par>
                        <p:par>
                          <p:cTn id="19" fill="hold" nodeType="afterGroup">
                            <p:stCondLst>
                              <p:cond delay="0"/>
                            </p:stCondLst>
                            <p:childTnLst>
                              <p:par>
                                <p:cTn id="20" presetID="1" presetClass="entr" presetSubtype="0" fill="hold" nodeType="afterEffect">
                                  <p:stCondLst>
                                    <p:cond delay="0"/>
                                  </p:stCondLst>
                                  <p:childTnLst>
                                    <p:set>
                                      <p:cBhvr>
                                        <p:cTn id="21" dur="1" fill="hold">
                                          <p:stCondLst>
                                            <p:cond delay="0"/>
                                          </p:stCondLst>
                                        </p:cTn>
                                        <p:tgtEl>
                                          <p:spTgt spid="72778"/>
                                        </p:tgtEl>
                                        <p:attrNameLst>
                                          <p:attrName>style.visibility</p:attrName>
                                        </p:attrNameLst>
                                      </p:cBhvr>
                                      <p:to>
                                        <p:strVal val="visible"/>
                                      </p:to>
                                    </p:set>
                                  </p:childTnLst>
                                </p:cTn>
                              </p:par>
                            </p:childTnLst>
                          </p:cTn>
                        </p:par>
                        <p:par>
                          <p:cTn id="22" fill="hold" nodeType="afterGroup">
                            <p:stCondLst>
                              <p:cond delay="0"/>
                            </p:stCondLst>
                            <p:childTnLst>
                              <p:par>
                                <p:cTn id="23" presetID="1" presetClass="entr" presetSubtype="0" fill="hold" nodeType="afterEffect">
                                  <p:stCondLst>
                                    <p:cond delay="0"/>
                                  </p:stCondLst>
                                  <p:childTnLst>
                                    <p:set>
                                      <p:cBhvr>
                                        <p:cTn id="24" dur="1" fill="hold">
                                          <p:stCondLst>
                                            <p:cond delay="0"/>
                                          </p:stCondLst>
                                        </p:cTn>
                                        <p:tgtEl>
                                          <p:spTgt spid="7278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2786"/>
                                        </p:tgtEl>
                                        <p:attrNameLst>
                                          <p:attrName>style.visibility</p:attrName>
                                        </p:attrNameLst>
                                      </p:cBhvr>
                                      <p:to>
                                        <p:strVal val="visible"/>
                                      </p:to>
                                    </p:set>
                                  </p:childTnLst>
                                </p:cTn>
                              </p:par>
                            </p:childTnLst>
                          </p:cTn>
                        </p:par>
                        <p:par>
                          <p:cTn id="27" fill="hold" nodeType="afterGroup">
                            <p:stCondLst>
                              <p:cond delay="0"/>
                            </p:stCondLst>
                            <p:childTnLst>
                              <p:par>
                                <p:cTn id="28" presetID="1" presetClass="entr" presetSubtype="0" fill="hold" grpId="0" nodeType="afterEffect">
                                  <p:stCondLst>
                                    <p:cond delay="0"/>
                                  </p:stCondLst>
                                  <p:childTnLst>
                                    <p:set>
                                      <p:cBhvr>
                                        <p:cTn id="29" dur="1" fill="hold">
                                          <p:stCondLst>
                                            <p:cond delay="0"/>
                                          </p:stCondLst>
                                        </p:cTn>
                                        <p:tgtEl>
                                          <p:spTgt spid="72779"/>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72782"/>
                                        </p:tgtEl>
                                        <p:attrNameLst>
                                          <p:attrName>style.visibility</p:attrName>
                                        </p:attrNameLst>
                                      </p:cBhvr>
                                      <p:to>
                                        <p:strVal val="visible"/>
                                      </p:to>
                                    </p:set>
                                  </p:childTnLst>
                                </p:cTn>
                              </p:par>
                            </p:childTnLst>
                          </p:cTn>
                        </p:par>
                        <p:par>
                          <p:cTn id="34" fill="hold">
                            <p:stCondLst>
                              <p:cond delay="0"/>
                            </p:stCondLst>
                            <p:childTnLst>
                              <p:par>
                                <p:cTn id="35" presetID="1" presetClass="entr" presetSubtype="0"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79" grpId="0"/>
      <p:bldP spid="72780" grpId="0"/>
      <p:bldP spid="72781" grpId="0"/>
      <p:bldP spid="7278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4">
            <a:extLst>
              <a:ext uri="{FF2B5EF4-FFF2-40B4-BE49-F238E27FC236}">
                <a16:creationId xmlns:a16="http://schemas.microsoft.com/office/drawing/2014/main" id="{14130C1D-765E-4E72-B00D-092FECD0A966}"/>
              </a:ext>
            </a:extLst>
          </p:cNvPr>
          <p:cNvSpPr txBox="1">
            <a:spLocks noChangeArrowheads="1"/>
          </p:cNvSpPr>
          <p:nvPr/>
        </p:nvSpPr>
        <p:spPr bwMode="auto">
          <a:xfrm>
            <a:off x="352425" y="773113"/>
            <a:ext cx="82581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ym typeface="Wingdings" panose="05000000000000000000" pitchFamily="2" charset="2"/>
              </a:rPr>
              <a:t>The </a:t>
            </a:r>
            <a:r>
              <a:rPr lang="en-GB" altLang="en-US" b="1">
                <a:solidFill>
                  <a:srgbClr val="286DA6"/>
                </a:solidFill>
                <a:sym typeface="Wingdings" panose="05000000000000000000" pitchFamily="2" charset="2"/>
              </a:rPr>
              <a:t>frequency</a:t>
            </a:r>
            <a:r>
              <a:rPr lang="en-GB" altLang="en-US">
                <a:sym typeface="Wingdings" panose="05000000000000000000" pitchFamily="2" charset="2"/>
              </a:rPr>
              <a:t> is the number of waves passing any point each second. </a:t>
            </a:r>
            <a:endParaRPr lang="en-GB" altLang="en-US"/>
          </a:p>
        </p:txBody>
      </p:sp>
      <p:sp>
        <p:nvSpPr>
          <p:cNvPr id="73733" name="Text Box 5">
            <a:extLst>
              <a:ext uri="{FF2B5EF4-FFF2-40B4-BE49-F238E27FC236}">
                <a16:creationId xmlns:a16="http://schemas.microsoft.com/office/drawing/2014/main" id="{30F9CA11-8793-42A8-A85B-96B73DB776C2}"/>
              </a:ext>
            </a:extLst>
          </p:cNvPr>
          <p:cNvSpPr txBox="1">
            <a:spLocks noChangeArrowheads="1"/>
          </p:cNvSpPr>
          <p:nvPr/>
        </p:nvSpPr>
        <p:spPr bwMode="auto">
          <a:xfrm>
            <a:off x="855663" y="1676400"/>
            <a:ext cx="82184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buFont typeface="Wingdings" panose="05000000000000000000" pitchFamily="2" charset="2"/>
              <a:buChar char="l"/>
            </a:pPr>
            <a:r>
              <a:rPr lang="en-GB" altLang="en-US">
                <a:sym typeface="Wingdings" panose="05000000000000000000" pitchFamily="2" charset="2"/>
              </a:rPr>
              <a:t>frequency = number of waves that passed a point </a:t>
            </a:r>
            <a:r>
              <a:rPr lang="en-GB" altLang="en-US">
                <a:sym typeface="Symbol" panose="05050102010706020507" pitchFamily="18" charset="2"/>
              </a:rPr>
              <a:t>/ time </a:t>
            </a:r>
            <a:endParaRPr lang="en-GB" altLang="en-US"/>
          </a:p>
        </p:txBody>
      </p:sp>
      <p:sp>
        <p:nvSpPr>
          <p:cNvPr id="73734" name="Text Box 6">
            <a:extLst>
              <a:ext uri="{FF2B5EF4-FFF2-40B4-BE49-F238E27FC236}">
                <a16:creationId xmlns:a16="http://schemas.microsoft.com/office/drawing/2014/main" id="{7F9AB080-1355-4AA4-9B3A-5459C26D4D58}"/>
              </a:ext>
            </a:extLst>
          </p:cNvPr>
          <p:cNvSpPr txBox="1">
            <a:spLocks noChangeArrowheads="1"/>
          </p:cNvSpPr>
          <p:nvPr/>
        </p:nvSpPr>
        <p:spPr bwMode="auto">
          <a:xfrm>
            <a:off x="855663" y="2209800"/>
            <a:ext cx="807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buFont typeface="Wingdings" panose="05000000000000000000" pitchFamily="2" charset="2"/>
              <a:buChar char="l"/>
            </a:pPr>
            <a:r>
              <a:rPr lang="en-GB" altLang="en-US">
                <a:sym typeface="Wingdings" panose="05000000000000000000" pitchFamily="2" charset="2"/>
              </a:rPr>
              <a:t>frequency is measured in </a:t>
            </a:r>
            <a:r>
              <a:rPr lang="en-GB" altLang="en-US" b="1">
                <a:solidFill>
                  <a:srgbClr val="286DA6"/>
                </a:solidFill>
                <a:sym typeface="Wingdings" panose="05000000000000000000" pitchFamily="2" charset="2"/>
              </a:rPr>
              <a:t>hertz</a:t>
            </a:r>
            <a:r>
              <a:rPr lang="en-GB" altLang="en-US">
                <a:sym typeface="Wingdings" panose="05000000000000000000" pitchFamily="2" charset="2"/>
              </a:rPr>
              <a:t> (</a:t>
            </a:r>
            <a:r>
              <a:rPr lang="en-GB" altLang="en-US" b="1">
                <a:solidFill>
                  <a:srgbClr val="286DA6"/>
                </a:solidFill>
                <a:sym typeface="Wingdings" panose="05000000000000000000" pitchFamily="2" charset="2"/>
              </a:rPr>
              <a:t>Hz</a:t>
            </a:r>
            <a:r>
              <a:rPr lang="en-GB" altLang="en-US">
                <a:sym typeface="Wingdings" panose="05000000000000000000" pitchFamily="2" charset="2"/>
              </a:rPr>
              <a:t>) = 1/second (1/s)</a:t>
            </a:r>
          </a:p>
        </p:txBody>
      </p:sp>
      <p:sp>
        <p:nvSpPr>
          <p:cNvPr id="73735" name="Text Box 7">
            <a:extLst>
              <a:ext uri="{FF2B5EF4-FFF2-40B4-BE49-F238E27FC236}">
                <a16:creationId xmlns:a16="http://schemas.microsoft.com/office/drawing/2014/main" id="{5C2C079D-1CC8-4278-BF38-3C86338A69BB}"/>
              </a:ext>
            </a:extLst>
          </p:cNvPr>
          <p:cNvSpPr txBox="1">
            <a:spLocks noChangeArrowheads="1"/>
          </p:cNvSpPr>
          <p:nvPr/>
        </p:nvSpPr>
        <p:spPr bwMode="auto">
          <a:xfrm>
            <a:off x="855663" y="2759075"/>
            <a:ext cx="807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buFont typeface="Wingdings" panose="05000000000000000000" pitchFamily="2" charset="2"/>
              <a:buChar char="l"/>
            </a:pPr>
            <a:r>
              <a:rPr lang="en-GB" altLang="en-US">
                <a:sym typeface="Wingdings" panose="05000000000000000000" pitchFamily="2" charset="2"/>
              </a:rPr>
              <a:t>1 wave per second = 1</a:t>
            </a:r>
            <a:r>
              <a:rPr lang="en-GB" altLang="en-US" sz="1000">
                <a:sym typeface="Wingdings" panose="05000000000000000000" pitchFamily="2" charset="2"/>
              </a:rPr>
              <a:t> </a:t>
            </a:r>
            <a:r>
              <a:rPr lang="en-GB" altLang="en-US">
                <a:sym typeface="Wingdings" panose="05000000000000000000" pitchFamily="2" charset="2"/>
              </a:rPr>
              <a:t>Hz</a:t>
            </a:r>
            <a:endParaRPr lang="en-GB" altLang="en-US"/>
          </a:p>
        </p:txBody>
      </p:sp>
      <p:sp>
        <p:nvSpPr>
          <p:cNvPr id="73736" name="Text Box 8">
            <a:extLst>
              <a:ext uri="{FF2B5EF4-FFF2-40B4-BE49-F238E27FC236}">
                <a16:creationId xmlns:a16="http://schemas.microsoft.com/office/drawing/2014/main" id="{323F64A3-9A77-4FDC-BA6B-04A2A9F0CBCC}"/>
              </a:ext>
            </a:extLst>
          </p:cNvPr>
          <p:cNvSpPr txBox="1">
            <a:spLocks noChangeArrowheads="1"/>
          </p:cNvSpPr>
          <p:nvPr/>
        </p:nvSpPr>
        <p:spPr bwMode="auto">
          <a:xfrm>
            <a:off x="352425" y="3352800"/>
            <a:ext cx="8110538" cy="822325"/>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ym typeface="Wingdings" panose="05000000000000000000" pitchFamily="2" charset="2"/>
              </a:rPr>
              <a:t>If this set of transverse waves pass a point in one second, what is the frequency?</a:t>
            </a:r>
            <a:endParaRPr lang="en-GB" altLang="en-US"/>
          </a:p>
        </p:txBody>
      </p:sp>
      <p:sp>
        <p:nvSpPr>
          <p:cNvPr id="73774" name="Text Box 46">
            <a:extLst>
              <a:ext uri="{FF2B5EF4-FFF2-40B4-BE49-F238E27FC236}">
                <a16:creationId xmlns:a16="http://schemas.microsoft.com/office/drawing/2014/main" id="{450BF4E8-E7FD-45BF-B6D8-BF765BF5B630}"/>
              </a:ext>
            </a:extLst>
          </p:cNvPr>
          <p:cNvSpPr txBox="1">
            <a:spLocks noChangeArrowheads="1"/>
          </p:cNvSpPr>
          <p:nvPr/>
        </p:nvSpPr>
        <p:spPr bwMode="auto">
          <a:xfrm>
            <a:off x="3908425" y="3724275"/>
            <a:ext cx="962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286DA6"/>
                </a:solidFill>
              </a:rPr>
              <a:t>4</a:t>
            </a:r>
            <a:r>
              <a:rPr lang="en-GB" altLang="en-US" sz="1000" b="1">
                <a:solidFill>
                  <a:srgbClr val="286DA6"/>
                </a:solidFill>
              </a:rPr>
              <a:t> </a:t>
            </a:r>
            <a:r>
              <a:rPr lang="en-GB" altLang="en-US" b="1">
                <a:solidFill>
                  <a:srgbClr val="286DA6"/>
                </a:solidFill>
              </a:rPr>
              <a:t>Hz</a:t>
            </a:r>
          </a:p>
        </p:txBody>
      </p:sp>
      <p:sp>
        <p:nvSpPr>
          <p:cNvPr id="18440" name="Rectangle 48">
            <a:extLst>
              <a:ext uri="{FF2B5EF4-FFF2-40B4-BE49-F238E27FC236}">
                <a16:creationId xmlns:a16="http://schemas.microsoft.com/office/drawing/2014/main" id="{329B71E0-6F8A-42F5-98ED-5CF5D1A17477}"/>
              </a:ext>
            </a:extLst>
          </p:cNvPr>
          <p:cNvSpPr>
            <a:spLocks noGrp="1" noChangeArrowheads="1"/>
          </p:cNvSpPr>
          <p:nvPr>
            <p:ph type="title"/>
          </p:nvPr>
        </p:nvSpPr>
        <p:spPr/>
        <p:txBody>
          <a:bodyPr/>
          <a:lstStyle/>
          <a:p>
            <a:r>
              <a:rPr lang="en-GB" altLang="en-US"/>
              <a:t>Frequency of waves</a:t>
            </a:r>
          </a:p>
        </p:txBody>
      </p:sp>
      <p:sp>
        <p:nvSpPr>
          <p:cNvPr id="18451" name="AutoShape 17">
            <a:extLst>
              <a:ext uri="{FF2B5EF4-FFF2-40B4-BE49-F238E27FC236}">
                <a16:creationId xmlns:a16="http://schemas.microsoft.com/office/drawing/2014/main" id="{0981BDDC-5416-4978-8224-1E5BEFDA7AC9}"/>
              </a:ext>
            </a:extLst>
          </p:cNvPr>
          <p:cNvSpPr>
            <a:spLocks noChangeAspect="1" noChangeArrowheads="1" noTextEdit="1"/>
          </p:cNvSpPr>
          <p:nvPr/>
        </p:nvSpPr>
        <p:spPr bwMode="auto">
          <a:xfrm>
            <a:off x="1143000" y="4300538"/>
            <a:ext cx="6858000" cy="1981200"/>
          </a:xfrm>
          <a:prstGeom prst="rect">
            <a:avLst/>
          </a:prstGeom>
          <a:solidFill>
            <a:srgbClr val="FFFFCC"/>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lstStyle/>
          <a:p>
            <a:endParaRPr lang="en-US"/>
          </a:p>
        </p:txBody>
      </p:sp>
      <p:sp>
        <p:nvSpPr>
          <p:cNvPr id="22557" name="Line 29">
            <a:extLst>
              <a:ext uri="{FF2B5EF4-FFF2-40B4-BE49-F238E27FC236}">
                <a16:creationId xmlns:a16="http://schemas.microsoft.com/office/drawing/2014/main" id="{F068DF35-3815-4424-BA09-3C9DBDC83EAB}"/>
              </a:ext>
            </a:extLst>
          </p:cNvPr>
          <p:cNvSpPr>
            <a:spLocks noChangeShapeType="1"/>
          </p:cNvSpPr>
          <p:nvPr/>
        </p:nvSpPr>
        <p:spPr bwMode="auto">
          <a:xfrm>
            <a:off x="2870200" y="4324350"/>
            <a:ext cx="0" cy="1955800"/>
          </a:xfrm>
          <a:prstGeom prst="line">
            <a:avLst/>
          </a:prstGeom>
          <a:noFill/>
          <a:ln w="28575" cap="rnd">
            <a:solidFill>
              <a:srgbClr val="286DA6"/>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22558" name="Line 30">
            <a:extLst>
              <a:ext uri="{FF2B5EF4-FFF2-40B4-BE49-F238E27FC236}">
                <a16:creationId xmlns:a16="http://schemas.microsoft.com/office/drawing/2014/main" id="{D7065606-25A3-46CD-A224-E92ABA8CB3A7}"/>
              </a:ext>
            </a:extLst>
          </p:cNvPr>
          <p:cNvSpPr>
            <a:spLocks noChangeShapeType="1"/>
          </p:cNvSpPr>
          <p:nvPr/>
        </p:nvSpPr>
        <p:spPr bwMode="auto">
          <a:xfrm>
            <a:off x="4597400" y="4324350"/>
            <a:ext cx="0" cy="1955800"/>
          </a:xfrm>
          <a:prstGeom prst="line">
            <a:avLst/>
          </a:prstGeom>
          <a:noFill/>
          <a:ln w="28575" cap="rnd">
            <a:solidFill>
              <a:srgbClr val="286DA6"/>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22559" name="Line 31">
            <a:extLst>
              <a:ext uri="{FF2B5EF4-FFF2-40B4-BE49-F238E27FC236}">
                <a16:creationId xmlns:a16="http://schemas.microsoft.com/office/drawing/2014/main" id="{D3A6CB85-D897-4FAE-B39B-E9AA61EE3C7B}"/>
              </a:ext>
            </a:extLst>
          </p:cNvPr>
          <p:cNvSpPr>
            <a:spLocks noChangeShapeType="1"/>
          </p:cNvSpPr>
          <p:nvPr/>
        </p:nvSpPr>
        <p:spPr bwMode="auto">
          <a:xfrm>
            <a:off x="6273800" y="4324350"/>
            <a:ext cx="0" cy="1955800"/>
          </a:xfrm>
          <a:prstGeom prst="line">
            <a:avLst/>
          </a:prstGeom>
          <a:noFill/>
          <a:ln w="28575" cap="rnd">
            <a:solidFill>
              <a:srgbClr val="286DA6"/>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22560" name="Text Box 32">
            <a:extLst>
              <a:ext uri="{FF2B5EF4-FFF2-40B4-BE49-F238E27FC236}">
                <a16:creationId xmlns:a16="http://schemas.microsoft.com/office/drawing/2014/main" id="{E48B8461-7D9C-47E7-A2C4-586FD32BCFC2}"/>
              </a:ext>
            </a:extLst>
          </p:cNvPr>
          <p:cNvSpPr txBox="1">
            <a:spLocks noChangeArrowheads="1"/>
          </p:cNvSpPr>
          <p:nvPr/>
        </p:nvSpPr>
        <p:spPr bwMode="auto">
          <a:xfrm>
            <a:off x="1470025" y="4878388"/>
            <a:ext cx="354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286DA6"/>
                </a:solidFill>
              </a:rPr>
              <a:t>1</a:t>
            </a:r>
          </a:p>
        </p:txBody>
      </p:sp>
      <p:sp>
        <p:nvSpPr>
          <p:cNvPr id="22561" name="Text Box 33">
            <a:extLst>
              <a:ext uri="{FF2B5EF4-FFF2-40B4-BE49-F238E27FC236}">
                <a16:creationId xmlns:a16="http://schemas.microsoft.com/office/drawing/2014/main" id="{39A63C29-A73B-4E25-8944-6D1DABB24F2C}"/>
              </a:ext>
            </a:extLst>
          </p:cNvPr>
          <p:cNvSpPr txBox="1">
            <a:spLocks noChangeArrowheads="1"/>
          </p:cNvSpPr>
          <p:nvPr/>
        </p:nvSpPr>
        <p:spPr bwMode="auto">
          <a:xfrm>
            <a:off x="3184525" y="4878388"/>
            <a:ext cx="354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286DA6"/>
                </a:solidFill>
              </a:rPr>
              <a:t>2</a:t>
            </a:r>
          </a:p>
        </p:txBody>
      </p:sp>
      <p:sp>
        <p:nvSpPr>
          <p:cNvPr id="22562" name="Text Box 34">
            <a:extLst>
              <a:ext uri="{FF2B5EF4-FFF2-40B4-BE49-F238E27FC236}">
                <a16:creationId xmlns:a16="http://schemas.microsoft.com/office/drawing/2014/main" id="{74AC7CDA-8DAA-4A0E-B40B-0F464EC34886}"/>
              </a:ext>
            </a:extLst>
          </p:cNvPr>
          <p:cNvSpPr txBox="1">
            <a:spLocks noChangeArrowheads="1"/>
          </p:cNvSpPr>
          <p:nvPr/>
        </p:nvSpPr>
        <p:spPr bwMode="auto">
          <a:xfrm>
            <a:off x="4810125" y="4878388"/>
            <a:ext cx="354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286DA6"/>
                </a:solidFill>
              </a:rPr>
              <a:t>3</a:t>
            </a:r>
          </a:p>
        </p:txBody>
      </p:sp>
      <p:sp>
        <p:nvSpPr>
          <p:cNvPr id="22563" name="Text Box 35">
            <a:extLst>
              <a:ext uri="{FF2B5EF4-FFF2-40B4-BE49-F238E27FC236}">
                <a16:creationId xmlns:a16="http://schemas.microsoft.com/office/drawing/2014/main" id="{7753C6C4-F171-4960-ADF4-3B1A18895CEA}"/>
              </a:ext>
            </a:extLst>
          </p:cNvPr>
          <p:cNvSpPr txBox="1">
            <a:spLocks noChangeArrowheads="1"/>
          </p:cNvSpPr>
          <p:nvPr/>
        </p:nvSpPr>
        <p:spPr bwMode="auto">
          <a:xfrm>
            <a:off x="6537325" y="4878388"/>
            <a:ext cx="354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286DA6"/>
                </a:solidFill>
              </a:rPr>
              <a:t>4</a:t>
            </a:r>
          </a:p>
        </p:txBody>
      </p:sp>
      <p:pic>
        <p:nvPicPr>
          <p:cNvPr id="36" name="Picture 35" descr="Properties_of_waves_7.1.png">
            <a:extLst>
              <a:ext uri="{FF2B5EF4-FFF2-40B4-BE49-F238E27FC236}">
                <a16:creationId xmlns:a16="http://schemas.microsoft.com/office/drawing/2014/main" id="{8DE7EEFB-1DD6-4A17-9867-03A14C5976F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49350" y="4310063"/>
            <a:ext cx="6845300" cy="197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a:extLst>
              <a:ext uri="{FF2B5EF4-FFF2-40B4-BE49-F238E27FC236}">
                <a16:creationId xmlns:a16="http://schemas.microsoft.com/office/drawing/2014/main" id="{5834B4E6-3787-411B-9E78-FD400A3586D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373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373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373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373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845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2557"/>
                                        </p:tgtEl>
                                        <p:attrNameLst>
                                          <p:attrName>style.visibility</p:attrName>
                                        </p:attrNameLst>
                                      </p:cBhvr>
                                      <p:to>
                                        <p:strVal val="visible"/>
                                      </p:to>
                                    </p:set>
                                  </p:childTnLst>
                                </p:cTn>
                              </p:par>
                            </p:childTnLst>
                          </p:cTn>
                        </p:par>
                        <p:par>
                          <p:cTn id="25" fill="hold" nodeType="afterGroup">
                            <p:stCondLst>
                              <p:cond delay="0"/>
                            </p:stCondLst>
                            <p:childTnLst>
                              <p:par>
                                <p:cTn id="26" presetID="1" presetClass="entr" presetSubtype="0" fill="hold" nodeType="afterEffect">
                                  <p:stCondLst>
                                    <p:cond delay="0"/>
                                  </p:stCondLst>
                                  <p:childTnLst>
                                    <p:set>
                                      <p:cBhvr>
                                        <p:cTn id="27" dur="1" fill="hold">
                                          <p:stCondLst>
                                            <p:cond delay="0"/>
                                          </p:stCondLst>
                                        </p:cTn>
                                        <p:tgtEl>
                                          <p:spTgt spid="22558"/>
                                        </p:tgtEl>
                                        <p:attrNameLst>
                                          <p:attrName>style.visibility</p:attrName>
                                        </p:attrNameLst>
                                      </p:cBhvr>
                                      <p:to>
                                        <p:strVal val="visible"/>
                                      </p:to>
                                    </p:set>
                                  </p:childTnLst>
                                </p:cTn>
                              </p:par>
                            </p:childTnLst>
                          </p:cTn>
                        </p:par>
                        <p:par>
                          <p:cTn id="28" fill="hold" nodeType="afterGroup">
                            <p:stCondLst>
                              <p:cond delay="0"/>
                            </p:stCondLst>
                            <p:childTnLst>
                              <p:par>
                                <p:cTn id="29" presetID="1" presetClass="entr" presetSubtype="0" fill="hold" nodeType="afterEffect">
                                  <p:stCondLst>
                                    <p:cond delay="0"/>
                                  </p:stCondLst>
                                  <p:childTnLst>
                                    <p:set>
                                      <p:cBhvr>
                                        <p:cTn id="30" dur="1" fill="hold">
                                          <p:stCondLst>
                                            <p:cond delay="0"/>
                                          </p:stCondLst>
                                        </p:cTn>
                                        <p:tgtEl>
                                          <p:spTgt spid="22559"/>
                                        </p:tgtEl>
                                        <p:attrNameLst>
                                          <p:attrName>style.visibility</p:attrName>
                                        </p:attrNameLst>
                                      </p:cBhvr>
                                      <p:to>
                                        <p:strVal val="visible"/>
                                      </p:to>
                                    </p:set>
                                  </p:childTnLst>
                                </p:cTn>
                              </p:par>
                            </p:childTnLst>
                          </p:cTn>
                        </p:par>
                        <p:par>
                          <p:cTn id="31" fill="hold" nodeType="afterGroup">
                            <p:stCondLst>
                              <p:cond delay="0"/>
                            </p:stCondLst>
                            <p:childTnLst>
                              <p:par>
                                <p:cTn id="32" presetID="1" presetClass="entr" presetSubtype="0" fill="hold" grpId="0" nodeType="afterEffect">
                                  <p:stCondLst>
                                    <p:cond delay="0"/>
                                  </p:stCondLst>
                                  <p:childTnLst>
                                    <p:set>
                                      <p:cBhvr>
                                        <p:cTn id="33" dur="1" fill="hold">
                                          <p:stCondLst>
                                            <p:cond delay="0"/>
                                          </p:stCondLst>
                                        </p:cTn>
                                        <p:tgtEl>
                                          <p:spTgt spid="22560"/>
                                        </p:tgtEl>
                                        <p:attrNameLst>
                                          <p:attrName>style.visibility</p:attrName>
                                        </p:attrNameLst>
                                      </p:cBhvr>
                                      <p:to>
                                        <p:strVal val="visible"/>
                                      </p:to>
                                    </p:set>
                                  </p:childTnLst>
                                </p:cTn>
                              </p:par>
                            </p:childTnLst>
                          </p:cTn>
                        </p:par>
                        <p:par>
                          <p:cTn id="34" fill="hold" nodeType="afterGroup">
                            <p:stCondLst>
                              <p:cond delay="0"/>
                            </p:stCondLst>
                            <p:childTnLst>
                              <p:par>
                                <p:cTn id="35" presetID="1" presetClass="entr" presetSubtype="0" fill="hold" grpId="0" nodeType="afterEffect">
                                  <p:stCondLst>
                                    <p:cond delay="800"/>
                                  </p:stCondLst>
                                  <p:childTnLst>
                                    <p:set>
                                      <p:cBhvr>
                                        <p:cTn id="36" dur="1" fill="hold">
                                          <p:stCondLst>
                                            <p:cond delay="0"/>
                                          </p:stCondLst>
                                        </p:cTn>
                                        <p:tgtEl>
                                          <p:spTgt spid="22561"/>
                                        </p:tgtEl>
                                        <p:attrNameLst>
                                          <p:attrName>style.visibility</p:attrName>
                                        </p:attrNameLst>
                                      </p:cBhvr>
                                      <p:to>
                                        <p:strVal val="visible"/>
                                      </p:to>
                                    </p:set>
                                  </p:childTnLst>
                                </p:cTn>
                              </p:par>
                            </p:childTnLst>
                          </p:cTn>
                        </p:par>
                        <p:par>
                          <p:cTn id="37" fill="hold" nodeType="afterGroup">
                            <p:stCondLst>
                              <p:cond delay="800"/>
                            </p:stCondLst>
                            <p:childTnLst>
                              <p:par>
                                <p:cTn id="38" presetID="1" presetClass="entr" presetSubtype="0" fill="hold" grpId="0" nodeType="afterEffect">
                                  <p:stCondLst>
                                    <p:cond delay="800"/>
                                  </p:stCondLst>
                                  <p:childTnLst>
                                    <p:set>
                                      <p:cBhvr>
                                        <p:cTn id="39" dur="1" fill="hold">
                                          <p:stCondLst>
                                            <p:cond delay="0"/>
                                          </p:stCondLst>
                                        </p:cTn>
                                        <p:tgtEl>
                                          <p:spTgt spid="22562"/>
                                        </p:tgtEl>
                                        <p:attrNameLst>
                                          <p:attrName>style.visibility</p:attrName>
                                        </p:attrNameLst>
                                      </p:cBhvr>
                                      <p:to>
                                        <p:strVal val="visible"/>
                                      </p:to>
                                    </p:set>
                                  </p:childTnLst>
                                </p:cTn>
                              </p:par>
                            </p:childTnLst>
                          </p:cTn>
                        </p:par>
                        <p:par>
                          <p:cTn id="40" fill="hold" nodeType="afterGroup">
                            <p:stCondLst>
                              <p:cond delay="1600"/>
                            </p:stCondLst>
                            <p:childTnLst>
                              <p:par>
                                <p:cTn id="41" presetID="1" presetClass="entr" presetSubtype="0" fill="hold" grpId="0" nodeType="afterEffect">
                                  <p:stCondLst>
                                    <p:cond delay="800"/>
                                  </p:stCondLst>
                                  <p:childTnLst>
                                    <p:set>
                                      <p:cBhvr>
                                        <p:cTn id="42" dur="1" fill="hold">
                                          <p:stCondLst>
                                            <p:cond delay="0"/>
                                          </p:stCondLst>
                                        </p:cTn>
                                        <p:tgtEl>
                                          <p:spTgt spid="22563"/>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73774"/>
                                        </p:tgtEl>
                                        <p:attrNameLst>
                                          <p:attrName>style.visibility</p:attrName>
                                        </p:attrNameLst>
                                      </p:cBhvr>
                                      <p:to>
                                        <p:strVal val="visible"/>
                                      </p:to>
                                    </p:set>
                                  </p:childTnLst>
                                </p:cTn>
                              </p:par>
                            </p:childTnLst>
                          </p:cTn>
                        </p:par>
                        <p:par>
                          <p:cTn id="47" fill="hold">
                            <p:stCondLst>
                              <p:cond delay="0"/>
                            </p:stCondLst>
                            <p:childTnLst>
                              <p:par>
                                <p:cTn id="48" presetID="1" presetClass="entr" presetSubtype="0" fill="hold" nodeType="afterEffect">
                                  <p:stCondLst>
                                    <p:cond delay="0"/>
                                  </p:stCondLst>
                                  <p:childTnLst>
                                    <p:set>
                                      <p:cBhvr>
                                        <p:cTn id="49"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3" grpId="0"/>
      <p:bldP spid="73734" grpId="0"/>
      <p:bldP spid="73735" grpId="0"/>
      <p:bldP spid="73736" grpId="0" animBg="1" autoUpdateAnimBg="0"/>
      <p:bldP spid="73774" grpId="0"/>
      <p:bldP spid="22560" grpId="0"/>
      <p:bldP spid="22561" grpId="0"/>
      <p:bldP spid="22562" grpId="0"/>
      <p:bldP spid="2256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descr="Properties_of_waves_8.1.png">
            <a:extLst>
              <a:ext uri="{FF2B5EF4-FFF2-40B4-BE49-F238E27FC236}">
                <a16:creationId xmlns:a16="http://schemas.microsoft.com/office/drawing/2014/main" id="{19975ECA-E370-46D7-8552-27573A405DB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46213" y="1449388"/>
            <a:ext cx="6224587" cy="156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41" descr="Properties_of_waves_8.1.png">
            <a:extLst>
              <a:ext uri="{FF2B5EF4-FFF2-40B4-BE49-F238E27FC236}">
                <a16:creationId xmlns:a16="http://schemas.microsoft.com/office/drawing/2014/main" id="{7BA9547C-181D-4926-9C73-CEC901083CA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92263" y="1906588"/>
            <a:ext cx="5072062"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TextBox 1">
            <a:extLst>
              <a:ext uri="{FF2B5EF4-FFF2-40B4-BE49-F238E27FC236}">
                <a16:creationId xmlns:a16="http://schemas.microsoft.com/office/drawing/2014/main" id="{0060E717-D02F-46ED-9C28-213114269E1B}"/>
              </a:ext>
            </a:extLst>
          </p:cNvPr>
          <p:cNvSpPr txBox="1">
            <a:spLocks noChangeArrowheads="1"/>
          </p:cNvSpPr>
          <p:nvPr/>
        </p:nvSpPr>
        <p:spPr bwMode="auto">
          <a:xfrm>
            <a:off x="352425" y="773113"/>
            <a:ext cx="82042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Frequency is defined as the number of waves per second. In the example below the frequency is </a:t>
            </a:r>
            <a:r>
              <a:rPr lang="en-GB" altLang="en-US" b="1">
                <a:solidFill>
                  <a:srgbClr val="286DA6"/>
                </a:solidFill>
              </a:rPr>
              <a:t>4</a:t>
            </a:r>
            <a:r>
              <a:rPr lang="en-GB" altLang="en-US" sz="1000" b="1">
                <a:solidFill>
                  <a:srgbClr val="286DA6"/>
                </a:solidFill>
              </a:rPr>
              <a:t> </a:t>
            </a:r>
            <a:r>
              <a:rPr lang="en-GB" altLang="en-US" b="1">
                <a:solidFill>
                  <a:srgbClr val="286DA6"/>
                </a:solidFill>
              </a:rPr>
              <a:t>Hz</a:t>
            </a:r>
            <a:r>
              <a:rPr lang="en-GB" altLang="en-US"/>
              <a:t>.</a:t>
            </a:r>
          </a:p>
        </p:txBody>
      </p:sp>
      <p:sp>
        <p:nvSpPr>
          <p:cNvPr id="19482" name="AutoShape 17">
            <a:extLst>
              <a:ext uri="{FF2B5EF4-FFF2-40B4-BE49-F238E27FC236}">
                <a16:creationId xmlns:a16="http://schemas.microsoft.com/office/drawing/2014/main" id="{253AF192-9EF1-4406-AEB7-272C9345BE3B}"/>
              </a:ext>
            </a:extLst>
          </p:cNvPr>
          <p:cNvSpPr>
            <a:spLocks noChangeAspect="1" noChangeArrowheads="1" noTextEdit="1"/>
          </p:cNvSpPr>
          <p:nvPr/>
        </p:nvSpPr>
        <p:spPr bwMode="auto">
          <a:xfrm>
            <a:off x="1589088" y="1920875"/>
            <a:ext cx="5076825"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endParaRPr lang="en-US"/>
          </a:p>
        </p:txBody>
      </p:sp>
      <p:sp>
        <p:nvSpPr>
          <p:cNvPr id="3" name="TextBox 2">
            <a:extLst>
              <a:ext uri="{FF2B5EF4-FFF2-40B4-BE49-F238E27FC236}">
                <a16:creationId xmlns:a16="http://schemas.microsoft.com/office/drawing/2014/main" id="{05E4D94D-8B60-49D9-A534-E5EFF9A8EFA7}"/>
              </a:ext>
            </a:extLst>
          </p:cNvPr>
          <p:cNvSpPr txBox="1">
            <a:spLocks noChangeArrowheads="1"/>
          </p:cNvSpPr>
          <p:nvPr/>
        </p:nvSpPr>
        <p:spPr bwMode="auto">
          <a:xfrm>
            <a:off x="352425" y="3529013"/>
            <a:ext cx="85867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a:t>
            </a:r>
            <a:r>
              <a:rPr lang="en-GB" altLang="en-US" b="1">
                <a:solidFill>
                  <a:srgbClr val="286DA6"/>
                </a:solidFill>
              </a:rPr>
              <a:t>time period</a:t>
            </a:r>
            <a:r>
              <a:rPr lang="en-GB" altLang="en-US" b="1"/>
              <a:t> </a:t>
            </a:r>
            <a:r>
              <a:rPr lang="en-GB" altLang="en-US"/>
              <a:t>of a wave is the amount of time it takes for one wave to pass a point. </a:t>
            </a:r>
          </a:p>
        </p:txBody>
      </p:sp>
      <p:sp>
        <p:nvSpPr>
          <p:cNvPr id="24" name="TextBox 23">
            <a:extLst>
              <a:ext uri="{FF2B5EF4-FFF2-40B4-BE49-F238E27FC236}">
                <a16:creationId xmlns:a16="http://schemas.microsoft.com/office/drawing/2014/main" id="{5B89F9F5-3A6E-4F84-8B91-ABD31D2E181F}"/>
              </a:ext>
            </a:extLst>
          </p:cNvPr>
          <p:cNvSpPr txBox="1">
            <a:spLocks noChangeArrowheads="1"/>
          </p:cNvSpPr>
          <p:nvPr/>
        </p:nvSpPr>
        <p:spPr bwMode="auto">
          <a:xfrm>
            <a:off x="7543800" y="2349500"/>
            <a:ext cx="7604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time</a:t>
            </a:r>
          </a:p>
        </p:txBody>
      </p:sp>
      <p:sp>
        <p:nvSpPr>
          <p:cNvPr id="25" name="TextBox 24">
            <a:extLst>
              <a:ext uri="{FF2B5EF4-FFF2-40B4-BE49-F238E27FC236}">
                <a16:creationId xmlns:a16="http://schemas.microsoft.com/office/drawing/2014/main" id="{F20101B2-9811-4FE4-B08F-AA71C90CDC60}"/>
              </a:ext>
            </a:extLst>
          </p:cNvPr>
          <p:cNvSpPr txBox="1">
            <a:spLocks noChangeArrowheads="1"/>
          </p:cNvSpPr>
          <p:nvPr/>
        </p:nvSpPr>
        <p:spPr bwMode="auto">
          <a:xfrm>
            <a:off x="6361113" y="2205038"/>
            <a:ext cx="51435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200"/>
              <a:t>1</a:t>
            </a:r>
            <a:r>
              <a:rPr lang="en-GB" altLang="en-US" sz="1000"/>
              <a:t> </a:t>
            </a:r>
            <a:r>
              <a:rPr lang="en-GB" altLang="en-US" sz="2200"/>
              <a:t>s</a:t>
            </a:r>
          </a:p>
        </p:txBody>
      </p:sp>
      <p:cxnSp>
        <p:nvCxnSpPr>
          <p:cNvPr id="27" name="Straight Arrow Connector 26">
            <a:extLst>
              <a:ext uri="{FF2B5EF4-FFF2-40B4-BE49-F238E27FC236}">
                <a16:creationId xmlns:a16="http://schemas.microsoft.com/office/drawing/2014/main" id="{73D8A21B-2A9C-4070-A4B4-F5EA12578569}"/>
              </a:ext>
            </a:extLst>
          </p:cNvPr>
          <p:cNvCxnSpPr>
            <a:cxnSpLocks noChangeShapeType="1"/>
          </p:cNvCxnSpPr>
          <p:nvPr/>
        </p:nvCxnSpPr>
        <p:spPr bwMode="auto">
          <a:xfrm>
            <a:off x="2611438" y="3275013"/>
            <a:ext cx="1223962" cy="1587"/>
          </a:xfrm>
          <a:prstGeom prst="straightConnector1">
            <a:avLst/>
          </a:prstGeom>
          <a:noFill/>
          <a:ln w="19050" algn="ctr">
            <a:solidFill>
              <a:srgbClr val="000066"/>
            </a:solidFill>
            <a:round/>
            <a:headEnd type="arrow" w="med" len="med"/>
            <a:tailEnd type="arrow" w="med" len="med"/>
          </a:ln>
          <a:extLst>
            <a:ext uri="{909E8E84-426E-40DD-AFC4-6F175D3DCCD1}">
              <a14:hiddenFill xmlns:a14="http://schemas.microsoft.com/office/drawing/2010/main">
                <a:noFill/>
              </a14:hiddenFill>
            </a:ext>
          </a:extLst>
        </p:spPr>
      </p:cxnSp>
      <p:sp>
        <p:nvSpPr>
          <p:cNvPr id="31" name="TextBox 308">
            <a:extLst>
              <a:ext uri="{FF2B5EF4-FFF2-40B4-BE49-F238E27FC236}">
                <a16:creationId xmlns:a16="http://schemas.microsoft.com/office/drawing/2014/main" id="{51EEEBD0-CC54-4536-A3F8-8BD6CEDD48C0}"/>
              </a:ext>
            </a:extLst>
          </p:cNvPr>
          <p:cNvSpPr txBox="1">
            <a:spLocks noChangeArrowheads="1"/>
          </p:cNvSpPr>
          <p:nvPr/>
        </p:nvSpPr>
        <p:spPr bwMode="auto">
          <a:xfrm>
            <a:off x="336550" y="4919663"/>
            <a:ext cx="87915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286DA6"/>
                </a:solidFill>
              </a:rPr>
              <a:t>Time period</a:t>
            </a:r>
            <a:r>
              <a:rPr lang="en-GB" altLang="en-US"/>
              <a:t> (T) and </a:t>
            </a:r>
            <a:r>
              <a:rPr lang="en-GB" altLang="en-US" b="1">
                <a:solidFill>
                  <a:srgbClr val="286DA6"/>
                </a:solidFill>
              </a:rPr>
              <a:t>frequency</a:t>
            </a:r>
            <a:r>
              <a:rPr lang="en-GB" altLang="en-US"/>
              <a:t> (f) are related by the equation:</a:t>
            </a:r>
          </a:p>
        </p:txBody>
      </p:sp>
      <p:sp>
        <p:nvSpPr>
          <p:cNvPr id="38" name="AutoShape 16">
            <a:extLst>
              <a:ext uri="{FF2B5EF4-FFF2-40B4-BE49-F238E27FC236}">
                <a16:creationId xmlns:a16="http://schemas.microsoft.com/office/drawing/2014/main" id="{A9A8A4BF-77DB-44BD-A8E7-6925A4EB24C0}"/>
              </a:ext>
            </a:extLst>
          </p:cNvPr>
          <p:cNvSpPr>
            <a:spLocks noChangeArrowheads="1"/>
          </p:cNvSpPr>
          <p:nvPr/>
        </p:nvSpPr>
        <p:spPr bwMode="auto">
          <a:xfrm>
            <a:off x="2581275" y="5468938"/>
            <a:ext cx="3990975" cy="1071562"/>
          </a:xfrm>
          <a:prstGeom prst="roundRect">
            <a:avLst>
              <a:gd name="adj" fmla="val 0"/>
            </a:avLst>
          </a:prstGeom>
          <a:solidFill>
            <a:srgbClr val="286DA6"/>
          </a:solidFill>
          <a:ln w="25400">
            <a:solidFill>
              <a:srgbClr val="286DA6"/>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solidFill>
                <a:schemeClr val="tx1"/>
              </a:solidFill>
            </a:endParaRPr>
          </a:p>
        </p:txBody>
      </p:sp>
      <p:sp>
        <p:nvSpPr>
          <p:cNvPr id="19468" name="Rectangle 33">
            <a:extLst>
              <a:ext uri="{FF2B5EF4-FFF2-40B4-BE49-F238E27FC236}">
                <a16:creationId xmlns:a16="http://schemas.microsoft.com/office/drawing/2014/main" id="{5A52898B-33B1-4F3F-85C8-8422A075DE1D}"/>
              </a:ext>
            </a:extLst>
          </p:cNvPr>
          <p:cNvSpPr>
            <a:spLocks noGrp="1" noChangeArrowheads="1"/>
          </p:cNvSpPr>
          <p:nvPr>
            <p:ph type="title"/>
          </p:nvPr>
        </p:nvSpPr>
        <p:spPr/>
        <p:txBody>
          <a:bodyPr/>
          <a:lstStyle/>
          <a:p>
            <a:r>
              <a:rPr lang="en-GB" altLang="en-US"/>
              <a:t>Frequency and time period</a:t>
            </a:r>
          </a:p>
        </p:txBody>
      </p:sp>
      <p:sp>
        <p:nvSpPr>
          <p:cNvPr id="4" name="TextBox 307">
            <a:extLst>
              <a:ext uri="{FF2B5EF4-FFF2-40B4-BE49-F238E27FC236}">
                <a16:creationId xmlns:a16="http://schemas.microsoft.com/office/drawing/2014/main" id="{9F95B27C-F0DA-42F3-AF87-E6F4FCE665C3}"/>
              </a:ext>
            </a:extLst>
          </p:cNvPr>
          <p:cNvSpPr txBox="1">
            <a:spLocks noChangeArrowheads="1"/>
          </p:cNvSpPr>
          <p:nvPr/>
        </p:nvSpPr>
        <p:spPr bwMode="auto">
          <a:xfrm>
            <a:off x="4286250" y="5732463"/>
            <a:ext cx="4921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or</a:t>
            </a:r>
          </a:p>
        </p:txBody>
      </p:sp>
      <p:sp>
        <p:nvSpPr>
          <p:cNvPr id="5" name="TextBox 306">
            <a:extLst>
              <a:ext uri="{FF2B5EF4-FFF2-40B4-BE49-F238E27FC236}">
                <a16:creationId xmlns:a16="http://schemas.microsoft.com/office/drawing/2014/main" id="{4BF795BB-ACE3-49EA-9769-F013121B6AFB}"/>
              </a:ext>
            </a:extLst>
          </p:cNvPr>
          <p:cNvSpPr txBox="1">
            <a:spLocks noChangeArrowheads="1"/>
          </p:cNvSpPr>
          <p:nvPr/>
        </p:nvSpPr>
        <p:spPr bwMode="auto">
          <a:xfrm>
            <a:off x="3021013" y="5732463"/>
            <a:ext cx="5778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600" b="1">
                <a:solidFill>
                  <a:schemeClr val="bg1"/>
                </a:solidFill>
              </a:rPr>
              <a:t>f =</a:t>
            </a:r>
          </a:p>
        </p:txBody>
      </p:sp>
      <p:sp>
        <p:nvSpPr>
          <p:cNvPr id="6" name="TextBox 305">
            <a:extLst>
              <a:ext uri="{FF2B5EF4-FFF2-40B4-BE49-F238E27FC236}">
                <a16:creationId xmlns:a16="http://schemas.microsoft.com/office/drawing/2014/main" id="{DCFC4331-35DB-461B-8527-06F2EEDB46C3}"/>
              </a:ext>
            </a:extLst>
          </p:cNvPr>
          <p:cNvSpPr txBox="1">
            <a:spLocks noChangeArrowheads="1"/>
          </p:cNvSpPr>
          <p:nvPr/>
        </p:nvSpPr>
        <p:spPr bwMode="auto">
          <a:xfrm>
            <a:off x="3643313" y="5529263"/>
            <a:ext cx="3683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600" b="1">
                <a:solidFill>
                  <a:schemeClr val="bg1"/>
                </a:solidFill>
              </a:rPr>
              <a:t>1</a:t>
            </a:r>
          </a:p>
        </p:txBody>
      </p:sp>
      <p:sp>
        <p:nvSpPr>
          <p:cNvPr id="7" name="TextBox 304">
            <a:extLst>
              <a:ext uri="{FF2B5EF4-FFF2-40B4-BE49-F238E27FC236}">
                <a16:creationId xmlns:a16="http://schemas.microsoft.com/office/drawing/2014/main" id="{7782B9A7-5087-49C6-B6ED-CBFE6FAD49C8}"/>
              </a:ext>
            </a:extLst>
          </p:cNvPr>
          <p:cNvSpPr txBox="1">
            <a:spLocks noChangeArrowheads="1"/>
          </p:cNvSpPr>
          <p:nvPr/>
        </p:nvSpPr>
        <p:spPr bwMode="auto">
          <a:xfrm>
            <a:off x="3656013" y="5961063"/>
            <a:ext cx="385762"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600" b="1">
                <a:solidFill>
                  <a:schemeClr val="bg1"/>
                </a:solidFill>
              </a:rPr>
              <a:t>T</a:t>
            </a:r>
          </a:p>
        </p:txBody>
      </p:sp>
      <p:sp>
        <p:nvSpPr>
          <p:cNvPr id="23601" name="Line 49">
            <a:extLst>
              <a:ext uri="{FF2B5EF4-FFF2-40B4-BE49-F238E27FC236}">
                <a16:creationId xmlns:a16="http://schemas.microsoft.com/office/drawing/2014/main" id="{C967CE3F-D49B-498C-AFA1-D61632DC4DA1}"/>
              </a:ext>
            </a:extLst>
          </p:cNvPr>
          <p:cNvSpPr>
            <a:spLocks noChangeShapeType="1"/>
          </p:cNvSpPr>
          <p:nvPr/>
        </p:nvSpPr>
        <p:spPr bwMode="auto">
          <a:xfrm>
            <a:off x="3708400" y="5969000"/>
            <a:ext cx="269875" cy="0"/>
          </a:xfrm>
          <a:prstGeom prst="line">
            <a:avLst/>
          </a:prstGeom>
          <a:noFill/>
          <a:ln w="1905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 name="TextBox 303">
            <a:extLst>
              <a:ext uri="{FF2B5EF4-FFF2-40B4-BE49-F238E27FC236}">
                <a16:creationId xmlns:a16="http://schemas.microsoft.com/office/drawing/2014/main" id="{27A92D61-F50F-4F27-B79D-F381D35FC640}"/>
              </a:ext>
            </a:extLst>
          </p:cNvPr>
          <p:cNvSpPr txBox="1">
            <a:spLocks noChangeArrowheads="1"/>
          </p:cNvSpPr>
          <p:nvPr/>
        </p:nvSpPr>
        <p:spPr bwMode="auto">
          <a:xfrm>
            <a:off x="4976813" y="5732463"/>
            <a:ext cx="66992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600" b="1">
                <a:solidFill>
                  <a:schemeClr val="bg1"/>
                </a:solidFill>
              </a:rPr>
              <a:t>T =</a:t>
            </a:r>
          </a:p>
        </p:txBody>
      </p:sp>
      <p:sp>
        <p:nvSpPr>
          <p:cNvPr id="9" name="TextBox 302">
            <a:extLst>
              <a:ext uri="{FF2B5EF4-FFF2-40B4-BE49-F238E27FC236}">
                <a16:creationId xmlns:a16="http://schemas.microsoft.com/office/drawing/2014/main" id="{6AFB555D-C0E3-40E0-8952-F3C464E68B5E}"/>
              </a:ext>
            </a:extLst>
          </p:cNvPr>
          <p:cNvSpPr txBox="1">
            <a:spLocks noChangeArrowheads="1"/>
          </p:cNvSpPr>
          <p:nvPr/>
        </p:nvSpPr>
        <p:spPr bwMode="auto">
          <a:xfrm>
            <a:off x="5637213" y="5529263"/>
            <a:ext cx="3683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600" b="1">
                <a:solidFill>
                  <a:schemeClr val="bg1"/>
                </a:solidFill>
              </a:rPr>
              <a:t>1</a:t>
            </a:r>
          </a:p>
        </p:txBody>
      </p:sp>
      <p:sp>
        <p:nvSpPr>
          <p:cNvPr id="10" name="TextBox 301">
            <a:extLst>
              <a:ext uri="{FF2B5EF4-FFF2-40B4-BE49-F238E27FC236}">
                <a16:creationId xmlns:a16="http://schemas.microsoft.com/office/drawing/2014/main" id="{F674E3D5-BC2E-4D56-85EC-B88A70D8078F}"/>
              </a:ext>
            </a:extLst>
          </p:cNvPr>
          <p:cNvSpPr txBox="1">
            <a:spLocks noChangeArrowheads="1"/>
          </p:cNvSpPr>
          <p:nvPr/>
        </p:nvSpPr>
        <p:spPr bwMode="auto">
          <a:xfrm>
            <a:off x="5688013" y="5961063"/>
            <a:ext cx="29527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600" b="1">
                <a:solidFill>
                  <a:schemeClr val="bg1"/>
                </a:solidFill>
              </a:rPr>
              <a:t>f</a:t>
            </a:r>
          </a:p>
        </p:txBody>
      </p:sp>
      <p:sp>
        <p:nvSpPr>
          <p:cNvPr id="23605" name="Line 53">
            <a:extLst>
              <a:ext uri="{FF2B5EF4-FFF2-40B4-BE49-F238E27FC236}">
                <a16:creationId xmlns:a16="http://schemas.microsoft.com/office/drawing/2014/main" id="{3D583FEC-0659-4034-B81B-D31AC74C2AD6}"/>
              </a:ext>
            </a:extLst>
          </p:cNvPr>
          <p:cNvSpPr>
            <a:spLocks noChangeShapeType="1"/>
          </p:cNvSpPr>
          <p:nvPr/>
        </p:nvSpPr>
        <p:spPr bwMode="auto">
          <a:xfrm>
            <a:off x="5702300" y="5969000"/>
            <a:ext cx="269875" cy="0"/>
          </a:xfrm>
          <a:prstGeom prst="line">
            <a:avLst/>
          </a:prstGeom>
          <a:noFill/>
          <a:ln w="1905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12" name="Rectangle 60">
            <a:extLst>
              <a:ext uri="{FF2B5EF4-FFF2-40B4-BE49-F238E27FC236}">
                <a16:creationId xmlns:a16="http://schemas.microsoft.com/office/drawing/2014/main" id="{6124B699-A567-4F5B-BDDD-BAFD606D5EEF}"/>
              </a:ext>
            </a:extLst>
          </p:cNvPr>
          <p:cNvSpPr>
            <a:spLocks noChangeArrowheads="1"/>
          </p:cNvSpPr>
          <p:nvPr/>
        </p:nvSpPr>
        <p:spPr bwMode="auto">
          <a:xfrm>
            <a:off x="352425" y="4406900"/>
            <a:ext cx="85867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In this example, the time period of the wave is </a:t>
            </a:r>
            <a:r>
              <a:rPr lang="en-GB" altLang="en-US" b="1">
                <a:solidFill>
                  <a:srgbClr val="286DA6"/>
                </a:solidFill>
              </a:rPr>
              <a:t>0.25</a:t>
            </a:r>
            <a:r>
              <a:rPr lang="en-GB" altLang="en-US" sz="1000" b="1">
                <a:solidFill>
                  <a:srgbClr val="286DA6"/>
                </a:solidFill>
              </a:rPr>
              <a:t> </a:t>
            </a:r>
            <a:r>
              <a:rPr lang="en-GB" altLang="en-US" b="1">
                <a:solidFill>
                  <a:srgbClr val="286DA6"/>
                </a:solidFill>
              </a:rPr>
              <a:t>seconds</a:t>
            </a:r>
            <a:r>
              <a:rPr lang="en-GB" altLang="en-US"/>
              <a:t>.</a:t>
            </a:r>
          </a:p>
        </p:txBody>
      </p:sp>
      <p:sp>
        <p:nvSpPr>
          <p:cNvPr id="28" name="TextBox 27">
            <a:extLst>
              <a:ext uri="{FF2B5EF4-FFF2-40B4-BE49-F238E27FC236}">
                <a16:creationId xmlns:a16="http://schemas.microsoft.com/office/drawing/2014/main" id="{EC9C56C3-A928-475F-864E-74C826D47C98}"/>
              </a:ext>
            </a:extLst>
          </p:cNvPr>
          <p:cNvSpPr txBox="1">
            <a:spLocks noChangeArrowheads="1"/>
          </p:cNvSpPr>
          <p:nvPr/>
        </p:nvSpPr>
        <p:spPr bwMode="auto">
          <a:xfrm>
            <a:off x="2794000" y="2886075"/>
            <a:ext cx="903288"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200"/>
              <a:t>0.25</a:t>
            </a:r>
            <a:r>
              <a:rPr lang="en-GB" altLang="en-US" sz="1000"/>
              <a:t> </a:t>
            </a:r>
            <a:r>
              <a:rPr lang="en-GB" altLang="en-US" sz="2200"/>
              <a:t>s</a:t>
            </a:r>
          </a:p>
        </p:txBody>
      </p:sp>
      <p:pic>
        <p:nvPicPr>
          <p:cNvPr id="26" name="Picture 25">
            <a:extLst>
              <a:ext uri="{FF2B5EF4-FFF2-40B4-BE49-F238E27FC236}">
                <a16:creationId xmlns:a16="http://schemas.microsoft.com/office/drawing/2014/main" id="{D274618A-70FA-4161-BA98-97AB91FACCB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30" name="Picture 29">
            <a:extLst>
              <a:ext uri="{FF2B5EF4-FFF2-40B4-BE49-F238E27FC236}">
                <a16:creationId xmlns:a16="http://schemas.microsoft.com/office/drawing/2014/main" id="{06677D8D-B178-43D0-933B-701568120B47}"/>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48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24"/>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5"/>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3612"/>
                                        </p:tgtEl>
                                        <p:attrNameLst>
                                          <p:attrName>style.visibility</p:attrName>
                                        </p:attrNameLst>
                                      </p:cBhvr>
                                      <p:to>
                                        <p:strVal val="visible"/>
                                      </p:to>
                                    </p:set>
                                  </p:childTnLst>
                                </p:cTn>
                              </p:par>
                            </p:childTnLst>
                          </p:cTn>
                        </p:par>
                        <p:par>
                          <p:cTn id="26" fill="hold" nodeType="afterGroup">
                            <p:stCondLst>
                              <p:cond delay="0"/>
                            </p:stCondLst>
                            <p:childTnLst>
                              <p:par>
                                <p:cTn id="27" presetID="1" presetClass="entr" presetSubtype="0" fill="hold" nodeType="after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childTnLst>
                          </p:cTn>
                        </p:par>
                        <p:par>
                          <p:cTn id="29" fill="hold" nodeType="afterGroup">
                            <p:stCondLst>
                              <p:cond delay="0"/>
                            </p:stCondLst>
                            <p:childTnLst>
                              <p:par>
                                <p:cTn id="30" presetID="1" presetClass="entr" presetSubtype="0" fill="hold" grpId="0" nodeType="afterEffect">
                                  <p:stCondLst>
                                    <p:cond delay="0"/>
                                  </p:stCondLst>
                                  <p:childTnLst>
                                    <p:set>
                                      <p:cBhvr>
                                        <p:cTn id="31" dur="1" fill="hold">
                                          <p:stCondLst>
                                            <p:cond delay="0"/>
                                          </p:stCondLst>
                                        </p:cTn>
                                        <p:tgtEl>
                                          <p:spTgt spid="28"/>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31"/>
                                        </p:tgtEl>
                                        <p:attrNameLst>
                                          <p:attrName>style.visibility</p:attrName>
                                        </p:attrNameLst>
                                      </p:cBhvr>
                                      <p:to>
                                        <p:strVal val="visible"/>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38"/>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5"/>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6"/>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23601"/>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7"/>
                                        </p:tgtEl>
                                        <p:attrNameLst>
                                          <p:attrName>style.visibility</p:attrName>
                                        </p:attrNameLst>
                                      </p:cBhvr>
                                      <p:to>
                                        <p:strVal val="visible"/>
                                      </p:to>
                                    </p:set>
                                  </p:childTnLst>
                                </p:cTn>
                              </p:par>
                            </p:childTnLst>
                          </p:cTn>
                        </p:par>
                      </p:childTnLst>
                    </p:cTn>
                  </p:par>
                  <p:par>
                    <p:cTn id="48" fill="hold" nodeType="clickPar">
                      <p:stCondLst>
                        <p:cond delay="indefinite"/>
                      </p:stCondLst>
                      <p:childTnLst>
                        <p:par>
                          <p:cTn id="49" fill="hold" nodeType="withGroup">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4"/>
                                        </p:tgtEl>
                                        <p:attrNameLst>
                                          <p:attrName>style.visibility</p:attrName>
                                        </p:attrNameLst>
                                      </p:cBhvr>
                                      <p:to>
                                        <p:strVal val="visible"/>
                                      </p:to>
                                    </p:set>
                                  </p:childTnLst>
                                </p:cTn>
                              </p:par>
                            </p:childTnLst>
                          </p:cTn>
                        </p:par>
                        <p:par>
                          <p:cTn id="52" fill="hold" nodeType="afterGroup">
                            <p:stCondLst>
                              <p:cond delay="0"/>
                            </p:stCondLst>
                            <p:childTnLst>
                              <p:par>
                                <p:cTn id="53" presetID="1" presetClass="entr" presetSubtype="0" fill="hold" grpId="0" nodeType="afterEffect">
                                  <p:stCondLst>
                                    <p:cond delay="0"/>
                                  </p:stCondLst>
                                  <p:childTnLst>
                                    <p:set>
                                      <p:cBhvr>
                                        <p:cTn id="54" dur="1" fill="hold">
                                          <p:stCondLst>
                                            <p:cond delay="0"/>
                                          </p:stCondLst>
                                        </p:cTn>
                                        <p:tgtEl>
                                          <p:spTgt spid="8"/>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9"/>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23605"/>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0"/>
                                        </p:tgtEl>
                                        <p:attrNameLst>
                                          <p:attrName>style.visibility</p:attrName>
                                        </p:attrNameLst>
                                      </p:cBhvr>
                                      <p:to>
                                        <p:strVal val="visible"/>
                                      </p:to>
                                    </p:set>
                                  </p:childTnLst>
                                </p:cTn>
                              </p:par>
                            </p:childTnLst>
                          </p:cTn>
                        </p:par>
                        <p:par>
                          <p:cTn id="61" fill="hold">
                            <p:stCondLst>
                              <p:cond delay="0"/>
                            </p:stCondLst>
                            <p:childTnLst>
                              <p:par>
                                <p:cTn id="62" presetID="1" presetClass="entr" presetSubtype="0" fill="hold" nodeType="afterEffect">
                                  <p:stCondLst>
                                    <p:cond delay="0"/>
                                  </p:stCondLst>
                                  <p:childTnLst>
                                    <p:set>
                                      <p:cBhvr>
                                        <p:cTn id="63"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4" grpId="0"/>
      <p:bldP spid="25" grpId="0"/>
      <p:bldP spid="31" grpId="0"/>
      <p:bldP spid="38" grpId="0" animBg="1"/>
      <p:bldP spid="4" grpId="0"/>
      <p:bldP spid="5" grpId="0"/>
      <p:bldP spid="6" grpId="0"/>
      <p:bldP spid="7" grpId="0"/>
      <p:bldP spid="8" grpId="0"/>
      <p:bldP spid="9" grpId="0"/>
      <p:bldP spid="10" grpId="0"/>
      <p:bldP spid="23612" grpId="0"/>
      <p:bldP spid="2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3">
            <a:extLst>
              <a:ext uri="{FF2B5EF4-FFF2-40B4-BE49-F238E27FC236}">
                <a16:creationId xmlns:a16="http://schemas.microsoft.com/office/drawing/2014/main" id="{5F506899-767B-4CE9-8C73-5C3D199E060A}"/>
              </a:ext>
            </a:extLst>
          </p:cNvPr>
          <p:cNvSpPr>
            <a:spLocks noGrp="1" noChangeArrowheads="1"/>
          </p:cNvSpPr>
          <p:nvPr>
            <p:ph type="title"/>
          </p:nvPr>
        </p:nvSpPr>
        <p:spPr/>
        <p:txBody>
          <a:bodyPr/>
          <a:lstStyle/>
          <a:p>
            <a:r>
              <a:rPr lang="en-GB" altLang="en-US" dirty="0"/>
              <a:t>Frequency of waves – activity</a:t>
            </a:r>
          </a:p>
        </p:txBody>
      </p:sp>
      <p:pic>
        <p:nvPicPr>
          <p:cNvPr id="8" name="Picture 7">
            <a:extLst>
              <a:ext uri="{FF2B5EF4-FFF2-40B4-BE49-F238E27FC236}">
                <a16:creationId xmlns:a16="http://schemas.microsoft.com/office/drawing/2014/main" id="{0FB44255-256E-481B-B270-C0A886F8779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808EAB3B-A4E5-4A0A-B8A2-904A213C5FB9}"/>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F574BA35-D227-4950-A387-9D8AAA845136}"/>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B18FBE76-9770-4043-9C6A-CD36D66CBC60}"/>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67190" y="89297"/>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03"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70D51EEE-2BBE-44CF-87F5-84C0BAAD783A}"/>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a:extLst>
              <a:ext uri="{FF2B5EF4-FFF2-40B4-BE49-F238E27FC236}">
                <a16:creationId xmlns:a16="http://schemas.microsoft.com/office/drawing/2014/main" id="{4A8CAB91-F164-4035-AF8C-4C7C5A3AC2F5}"/>
              </a:ext>
            </a:extLst>
          </p:cNvPr>
          <p:cNvSpPr txBox="1">
            <a:spLocks noChangeArrowheads="1"/>
          </p:cNvSpPr>
          <p:nvPr/>
        </p:nvSpPr>
        <p:spPr bwMode="auto">
          <a:xfrm>
            <a:off x="352425" y="773113"/>
            <a:ext cx="8483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ym typeface="Wingdings" panose="05000000000000000000" pitchFamily="2" charset="2"/>
              </a:rPr>
              <a:t>Speed is a measure of how far an object travels in a given time. The </a:t>
            </a:r>
            <a:r>
              <a:rPr lang="en-GB" altLang="en-US" b="1">
                <a:solidFill>
                  <a:srgbClr val="286DA6"/>
                </a:solidFill>
                <a:sym typeface="Wingdings" panose="05000000000000000000" pitchFamily="2" charset="2"/>
              </a:rPr>
              <a:t>speed</a:t>
            </a:r>
            <a:r>
              <a:rPr lang="en-GB" altLang="en-US">
                <a:sym typeface="Wingdings" panose="05000000000000000000" pitchFamily="2" charset="2"/>
              </a:rPr>
              <a:t> (or velocity) of a wave tells you how quickly the wave travels or how quickly </a:t>
            </a:r>
            <a:r>
              <a:rPr lang="en-GB" altLang="en-US" b="1">
                <a:solidFill>
                  <a:srgbClr val="286DA6"/>
                </a:solidFill>
                <a:sym typeface="Wingdings" panose="05000000000000000000" pitchFamily="2" charset="2"/>
              </a:rPr>
              <a:t>energy</a:t>
            </a:r>
            <a:r>
              <a:rPr lang="en-GB" altLang="en-US">
                <a:sym typeface="Wingdings" panose="05000000000000000000" pitchFamily="2" charset="2"/>
              </a:rPr>
              <a:t> is transferred.</a:t>
            </a:r>
            <a:endParaRPr lang="en-GB" altLang="en-US">
              <a:solidFill>
                <a:srgbClr val="CC00CC"/>
              </a:solidFill>
              <a:sym typeface="Wingdings" panose="05000000000000000000" pitchFamily="2" charset="2"/>
            </a:endParaRPr>
          </a:p>
        </p:txBody>
      </p:sp>
      <p:sp>
        <p:nvSpPr>
          <p:cNvPr id="319491" name="Text Box 3">
            <a:extLst>
              <a:ext uri="{FF2B5EF4-FFF2-40B4-BE49-F238E27FC236}">
                <a16:creationId xmlns:a16="http://schemas.microsoft.com/office/drawing/2014/main" id="{78DFD33B-F16F-462A-8339-496A3BD023BE}"/>
              </a:ext>
            </a:extLst>
          </p:cNvPr>
          <p:cNvSpPr txBox="1">
            <a:spLocks noChangeArrowheads="1"/>
          </p:cNvSpPr>
          <p:nvPr/>
        </p:nvSpPr>
        <p:spPr bwMode="auto">
          <a:xfrm>
            <a:off x="347663" y="2082800"/>
            <a:ext cx="83804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ym typeface="Wingdings" panose="05000000000000000000" pitchFamily="2" charset="2"/>
              </a:rPr>
              <a:t>The speed of a wave is how far one point on the wave (for example, a particular peak or trough) travels in a given time. It can be calculated using the equation:</a:t>
            </a:r>
            <a:endParaRPr lang="en-GB" altLang="en-US">
              <a:solidFill>
                <a:srgbClr val="CC00CC"/>
              </a:solidFill>
              <a:sym typeface="Wingdings" panose="05000000000000000000" pitchFamily="2" charset="2"/>
            </a:endParaRPr>
          </a:p>
        </p:txBody>
      </p:sp>
      <p:sp>
        <p:nvSpPr>
          <p:cNvPr id="21508" name="Rectangle 4">
            <a:extLst>
              <a:ext uri="{FF2B5EF4-FFF2-40B4-BE49-F238E27FC236}">
                <a16:creationId xmlns:a16="http://schemas.microsoft.com/office/drawing/2014/main" id="{7BB29C5D-A15E-4001-8707-B6A5FE187984}"/>
              </a:ext>
            </a:extLst>
          </p:cNvPr>
          <p:cNvSpPr>
            <a:spLocks noGrp="1" noChangeArrowheads="1"/>
          </p:cNvSpPr>
          <p:nvPr>
            <p:ph type="title"/>
          </p:nvPr>
        </p:nvSpPr>
        <p:spPr/>
        <p:txBody>
          <a:bodyPr/>
          <a:lstStyle/>
          <a:p>
            <a:r>
              <a:rPr lang="en-GB" altLang="en-US"/>
              <a:t>What is wave speed?</a:t>
            </a:r>
          </a:p>
        </p:txBody>
      </p:sp>
      <p:sp>
        <p:nvSpPr>
          <p:cNvPr id="21510" name="AutoShape 5">
            <a:extLst>
              <a:ext uri="{FF2B5EF4-FFF2-40B4-BE49-F238E27FC236}">
                <a16:creationId xmlns:a16="http://schemas.microsoft.com/office/drawing/2014/main" id="{2987DF57-820D-4355-805E-E5FE6B8B6417}"/>
              </a:ext>
            </a:extLst>
          </p:cNvPr>
          <p:cNvSpPr>
            <a:spLocks noChangeArrowheads="1"/>
          </p:cNvSpPr>
          <p:nvPr/>
        </p:nvSpPr>
        <p:spPr bwMode="auto">
          <a:xfrm>
            <a:off x="1147763" y="3465513"/>
            <a:ext cx="6796087" cy="1114425"/>
          </a:xfrm>
          <a:prstGeom prst="roundRect">
            <a:avLst>
              <a:gd name="adj" fmla="val 0"/>
            </a:avLst>
          </a:prstGeom>
          <a:solidFill>
            <a:srgbClr val="286DA6"/>
          </a:solidFill>
          <a:ln w="38100" algn="ctr">
            <a:solidFill>
              <a:srgbClr val="286DA6"/>
            </a:solidFill>
            <a:round/>
            <a:headEnd/>
            <a:tailEnd/>
          </a:ln>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1511" name="Text Box 7">
            <a:extLst>
              <a:ext uri="{FF2B5EF4-FFF2-40B4-BE49-F238E27FC236}">
                <a16:creationId xmlns:a16="http://schemas.microsoft.com/office/drawing/2014/main" id="{DF8AEE4F-B33E-4893-B849-1E68D46CCCF6}"/>
              </a:ext>
            </a:extLst>
          </p:cNvPr>
          <p:cNvSpPr txBox="1">
            <a:spLocks noChangeArrowheads="1"/>
          </p:cNvSpPr>
          <p:nvPr/>
        </p:nvSpPr>
        <p:spPr bwMode="auto">
          <a:xfrm>
            <a:off x="2709863" y="3640138"/>
            <a:ext cx="5199062"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lnSpc>
                <a:spcPct val="70000"/>
              </a:lnSpc>
              <a:spcBef>
                <a:spcPct val="50000"/>
              </a:spcBef>
            </a:pPr>
            <a:r>
              <a:rPr lang="en-GB" altLang="en-US" sz="2600" b="1">
                <a:solidFill>
                  <a:schemeClr val="bg1"/>
                </a:solidFill>
              </a:rPr>
              <a:t>distance point on wave travels</a:t>
            </a:r>
          </a:p>
        </p:txBody>
      </p:sp>
      <p:sp>
        <p:nvSpPr>
          <p:cNvPr id="21512" name="Text Box 8">
            <a:extLst>
              <a:ext uri="{FF2B5EF4-FFF2-40B4-BE49-F238E27FC236}">
                <a16:creationId xmlns:a16="http://schemas.microsoft.com/office/drawing/2014/main" id="{87ADFBE3-8ACB-4BBF-A176-28EA1BE16336}"/>
              </a:ext>
            </a:extLst>
          </p:cNvPr>
          <p:cNvSpPr txBox="1">
            <a:spLocks noChangeArrowheads="1"/>
          </p:cNvSpPr>
          <p:nvPr/>
        </p:nvSpPr>
        <p:spPr bwMode="auto">
          <a:xfrm>
            <a:off x="1141413" y="3608388"/>
            <a:ext cx="154305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lnSpc>
                <a:spcPct val="90000"/>
              </a:lnSpc>
              <a:spcBef>
                <a:spcPct val="50000"/>
              </a:spcBef>
            </a:pPr>
            <a:r>
              <a:rPr lang="en-GB" altLang="en-US" sz="2600" b="1">
                <a:solidFill>
                  <a:schemeClr val="bg1"/>
                </a:solidFill>
              </a:rPr>
              <a:t>wave speed</a:t>
            </a:r>
          </a:p>
        </p:txBody>
      </p:sp>
      <p:sp>
        <p:nvSpPr>
          <p:cNvPr id="21513" name="Line 9">
            <a:extLst>
              <a:ext uri="{FF2B5EF4-FFF2-40B4-BE49-F238E27FC236}">
                <a16:creationId xmlns:a16="http://schemas.microsoft.com/office/drawing/2014/main" id="{4186BD88-40FA-4CD6-BAD8-D8A76C2CCD05}"/>
              </a:ext>
            </a:extLst>
          </p:cNvPr>
          <p:cNvSpPr>
            <a:spLocks noChangeShapeType="1"/>
          </p:cNvSpPr>
          <p:nvPr/>
        </p:nvSpPr>
        <p:spPr bwMode="auto">
          <a:xfrm>
            <a:off x="2871788" y="4051300"/>
            <a:ext cx="4883150" cy="0"/>
          </a:xfrm>
          <a:prstGeom prst="line">
            <a:avLst/>
          </a:prstGeom>
          <a:noFill/>
          <a:ln w="25400">
            <a:solidFill>
              <a:schemeClr val="bg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16" name="Text Box 10">
            <a:extLst>
              <a:ext uri="{FF2B5EF4-FFF2-40B4-BE49-F238E27FC236}">
                <a16:creationId xmlns:a16="http://schemas.microsoft.com/office/drawing/2014/main" id="{2C05E409-5FAD-45AE-9552-4113C2BB1B5A}"/>
              </a:ext>
            </a:extLst>
          </p:cNvPr>
          <p:cNvSpPr txBox="1">
            <a:spLocks noChangeArrowheads="1"/>
          </p:cNvSpPr>
          <p:nvPr/>
        </p:nvSpPr>
        <p:spPr bwMode="auto">
          <a:xfrm>
            <a:off x="679450" y="5778500"/>
            <a:ext cx="8242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solidFill>
                  <a:srgbClr val="010066"/>
                </a:solidFill>
              </a:rPr>
              <a:t>Speed is measured in </a:t>
            </a:r>
            <a:r>
              <a:rPr lang="en-GB" altLang="en-US" b="1" dirty="0">
                <a:solidFill>
                  <a:srgbClr val="286DA6"/>
                </a:solidFill>
              </a:rPr>
              <a:t>meters per second (m/s)</a:t>
            </a:r>
            <a:r>
              <a:rPr lang="en-GB" altLang="en-US" dirty="0">
                <a:solidFill>
                  <a:srgbClr val="010066"/>
                </a:solidFill>
              </a:rPr>
              <a:t>.</a:t>
            </a:r>
          </a:p>
        </p:txBody>
      </p:sp>
      <p:sp>
        <p:nvSpPr>
          <p:cNvPr id="17" name="Rectangle 11">
            <a:extLst>
              <a:ext uri="{FF2B5EF4-FFF2-40B4-BE49-F238E27FC236}">
                <a16:creationId xmlns:a16="http://schemas.microsoft.com/office/drawing/2014/main" id="{C9D757C1-B8D2-435F-9F69-0FCFFC5CC89C}"/>
              </a:ext>
            </a:extLst>
          </p:cNvPr>
          <p:cNvSpPr>
            <a:spLocks noChangeArrowheads="1"/>
          </p:cNvSpPr>
          <p:nvPr/>
        </p:nvSpPr>
        <p:spPr bwMode="auto">
          <a:xfrm>
            <a:off x="679450" y="4795838"/>
            <a:ext cx="8251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solidFill>
                  <a:srgbClr val="010066"/>
                </a:solidFill>
              </a:rPr>
              <a:t>Distance </a:t>
            </a:r>
            <a:r>
              <a:rPr lang="en-GB" altLang="en-US" dirty="0" err="1">
                <a:solidFill>
                  <a:srgbClr val="010066"/>
                </a:solidFill>
              </a:rPr>
              <a:t>traveled</a:t>
            </a:r>
            <a:r>
              <a:rPr lang="en-GB" altLang="en-US" dirty="0">
                <a:solidFill>
                  <a:srgbClr val="010066"/>
                </a:solidFill>
              </a:rPr>
              <a:t> is measured in </a:t>
            </a:r>
            <a:r>
              <a:rPr lang="en-GB" altLang="en-US" b="1" dirty="0">
                <a:solidFill>
                  <a:srgbClr val="286DA6"/>
                </a:solidFill>
              </a:rPr>
              <a:t>meters</a:t>
            </a:r>
            <a:r>
              <a:rPr lang="en-GB" altLang="en-US" dirty="0">
                <a:solidFill>
                  <a:srgbClr val="010066"/>
                </a:solidFill>
              </a:rPr>
              <a:t> </a:t>
            </a:r>
            <a:r>
              <a:rPr lang="en-GB" altLang="en-US" b="1" dirty="0">
                <a:solidFill>
                  <a:srgbClr val="286DA6"/>
                </a:solidFill>
              </a:rPr>
              <a:t>(</a:t>
            </a:r>
            <a:r>
              <a:rPr lang="en-GB" altLang="en-US" b="1" dirty="0">
                <a:solidFill>
                  <a:srgbClr val="286DA6"/>
                </a:solidFill>
                <a:sym typeface="Symbol" panose="05050102010706020507" pitchFamily="18" charset="2"/>
              </a:rPr>
              <a:t>m</a:t>
            </a:r>
            <a:r>
              <a:rPr lang="en-GB" altLang="en-US" b="1" dirty="0">
                <a:solidFill>
                  <a:srgbClr val="286DA6"/>
                </a:solidFill>
              </a:rPr>
              <a:t>)</a:t>
            </a:r>
            <a:r>
              <a:rPr lang="en-GB" altLang="en-US" dirty="0">
                <a:solidFill>
                  <a:srgbClr val="010066"/>
                </a:solidFill>
              </a:rPr>
              <a:t>.</a:t>
            </a:r>
          </a:p>
        </p:txBody>
      </p:sp>
      <p:sp>
        <p:nvSpPr>
          <p:cNvPr id="18" name="Rectangle 12">
            <a:extLst>
              <a:ext uri="{FF2B5EF4-FFF2-40B4-BE49-F238E27FC236}">
                <a16:creationId xmlns:a16="http://schemas.microsoft.com/office/drawing/2014/main" id="{E0AFE609-0AC6-402E-8860-54AD6F012073}"/>
              </a:ext>
            </a:extLst>
          </p:cNvPr>
          <p:cNvSpPr>
            <a:spLocks noChangeArrowheads="1"/>
          </p:cNvSpPr>
          <p:nvPr/>
        </p:nvSpPr>
        <p:spPr bwMode="auto">
          <a:xfrm>
            <a:off x="679450" y="5311775"/>
            <a:ext cx="7481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solidFill>
                  <a:srgbClr val="010066"/>
                </a:solidFill>
              </a:rPr>
              <a:t>Time taken is measured in </a:t>
            </a:r>
            <a:r>
              <a:rPr lang="en-GB" altLang="en-US" b="1" dirty="0">
                <a:solidFill>
                  <a:srgbClr val="286DA6"/>
                </a:solidFill>
              </a:rPr>
              <a:t>seconds</a:t>
            </a:r>
            <a:r>
              <a:rPr lang="en-GB" altLang="en-US" dirty="0">
                <a:solidFill>
                  <a:srgbClr val="010066"/>
                </a:solidFill>
              </a:rPr>
              <a:t> </a:t>
            </a:r>
            <a:r>
              <a:rPr lang="en-GB" altLang="en-US" b="1" dirty="0">
                <a:solidFill>
                  <a:srgbClr val="286DA6"/>
                </a:solidFill>
              </a:rPr>
              <a:t>(s)</a:t>
            </a:r>
            <a:r>
              <a:rPr lang="en-GB" altLang="en-US" dirty="0">
                <a:solidFill>
                  <a:srgbClr val="010066"/>
                </a:solidFill>
              </a:rPr>
              <a:t>.</a:t>
            </a:r>
          </a:p>
        </p:txBody>
      </p:sp>
      <p:sp>
        <p:nvSpPr>
          <p:cNvPr id="21517" name="Text Box 15">
            <a:extLst>
              <a:ext uri="{FF2B5EF4-FFF2-40B4-BE49-F238E27FC236}">
                <a16:creationId xmlns:a16="http://schemas.microsoft.com/office/drawing/2014/main" id="{65D8B505-DB41-4820-BAC4-B0539488BBB4}"/>
              </a:ext>
            </a:extLst>
          </p:cNvPr>
          <p:cNvSpPr txBox="1">
            <a:spLocks noChangeArrowheads="1"/>
          </p:cNvSpPr>
          <p:nvPr/>
        </p:nvSpPr>
        <p:spPr bwMode="auto">
          <a:xfrm>
            <a:off x="2392363" y="3817938"/>
            <a:ext cx="419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chemeClr val="bg1"/>
                </a:solidFill>
              </a:rPr>
              <a:t>=</a:t>
            </a:r>
          </a:p>
        </p:txBody>
      </p:sp>
      <p:sp>
        <p:nvSpPr>
          <p:cNvPr id="21518" name="Rectangle 19">
            <a:extLst>
              <a:ext uri="{FF2B5EF4-FFF2-40B4-BE49-F238E27FC236}">
                <a16:creationId xmlns:a16="http://schemas.microsoft.com/office/drawing/2014/main" id="{BEE703E3-7910-40EB-B250-C8BACF804877}"/>
              </a:ext>
            </a:extLst>
          </p:cNvPr>
          <p:cNvSpPr>
            <a:spLocks noChangeArrowheads="1"/>
          </p:cNvSpPr>
          <p:nvPr/>
        </p:nvSpPr>
        <p:spPr bwMode="auto">
          <a:xfrm>
            <a:off x="4391025" y="4144963"/>
            <a:ext cx="1836738"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lnSpc>
                <a:spcPct val="70000"/>
              </a:lnSpc>
              <a:spcBef>
                <a:spcPct val="50000"/>
              </a:spcBef>
            </a:pPr>
            <a:r>
              <a:rPr lang="en-GB" altLang="en-US" sz="2600" b="1">
                <a:solidFill>
                  <a:schemeClr val="bg1"/>
                </a:solidFill>
              </a:rPr>
              <a:t>time taken</a:t>
            </a:r>
          </a:p>
        </p:txBody>
      </p:sp>
      <p:pic>
        <p:nvPicPr>
          <p:cNvPr id="15" name="Picture 14">
            <a:extLst>
              <a:ext uri="{FF2B5EF4-FFF2-40B4-BE49-F238E27FC236}">
                <a16:creationId xmlns:a16="http://schemas.microsoft.com/office/drawing/2014/main" id="{C51BB37C-2498-450E-9ED3-E6DB1476780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9" name="Picture 18">
            <a:extLst>
              <a:ext uri="{FF2B5EF4-FFF2-40B4-BE49-F238E27FC236}">
                <a16:creationId xmlns:a16="http://schemas.microsoft.com/office/drawing/2014/main" id="{5D0D8F10-757B-480D-BF87-50C65770DE7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949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5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5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5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5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5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510"/>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nodeType="afterEffect">
                                  <p:stCondLst>
                                    <p:cond delay="0"/>
                                  </p:stCondLst>
                                  <p:childTnLst>
                                    <p:set>
                                      <p:cBhvr>
                                        <p:cTn id="35"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9491" grpId="0"/>
      <p:bldP spid="21510" grpId="0" animBg="1"/>
      <p:bldP spid="21511" grpId="0"/>
      <p:bldP spid="21512" grpId="0"/>
      <p:bldP spid="16" grpId="0"/>
      <p:bldP spid="17" grpId="0"/>
      <p:bldP spid="18" grpId="0"/>
      <p:bldP spid="21517" grpId="0"/>
      <p:bldP spid="21518"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pl73vDqu"/>
  <p:tag name="ARTICULATE_DESIGN_ID_5_DEFAULT DESIGN" val="4dBDqjuK"/>
  <p:tag name="ARTICULATE_DESIGN_ID_1_DEFAULT DESIGN" val="IrOTsiE0"/>
  <p:tag name="ARTICULATE_DESIGN_ID_6_DEFAULT DESIGN" val="IK1zgjMV"/>
  <p:tag name="ARTICULATE_DESIGN_ID_3_DEFAULT DESIGN" val="aVsrGucy"/>
  <p:tag name="ARTICULATE_DESIGN_ID_2_DEFAULT DESIGN" val="rJ1EJq2W"/>
  <p:tag name="ARTICULATE_DESIGN_ID_4_DEFAULT DESIGN" val="SIJ5t331"/>
  <p:tag name="ARTICULATE_SLIDE_COUNT" val="17"/>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14531</TotalTime>
  <Words>1697</Words>
  <Application>Microsoft Office PowerPoint</Application>
  <PresentationFormat>On-screen Show (4:3)</PresentationFormat>
  <Paragraphs>166</Paragraphs>
  <Slides>17</Slides>
  <Notes>17</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17</vt:i4>
      </vt:variant>
    </vt:vector>
  </HeadingPairs>
  <TitlesOfParts>
    <vt:vector size="23" baseType="lpstr">
      <vt:lpstr>Symbol</vt:lpstr>
      <vt:lpstr>Wingdings</vt:lpstr>
      <vt:lpstr>Arial</vt:lpstr>
      <vt:lpstr>Wingdings 2</vt:lpstr>
      <vt:lpstr>1_Default Design</vt:lpstr>
      <vt:lpstr>6_Default Design</vt:lpstr>
      <vt:lpstr>Properties  of Waves</vt:lpstr>
      <vt:lpstr>Information</vt:lpstr>
      <vt:lpstr>What is a wave?</vt:lpstr>
      <vt:lpstr>What are the parts of a transverse wave?</vt:lpstr>
      <vt:lpstr>Wavelength</vt:lpstr>
      <vt:lpstr>Frequency of waves</vt:lpstr>
      <vt:lpstr>Frequency and time period</vt:lpstr>
      <vt:lpstr>Frequency of waves – activity</vt:lpstr>
      <vt:lpstr>What is wave speed?</vt:lpstr>
      <vt:lpstr>Investigating waves</vt:lpstr>
      <vt:lpstr>Wave speed, frequency and wavelength</vt:lpstr>
      <vt:lpstr>What is the formula for wave speed?</vt:lpstr>
      <vt:lpstr>Can I use a formula triangle?</vt:lpstr>
      <vt:lpstr>Calculating wave speed – example</vt:lpstr>
      <vt:lpstr>The speed of sound waves</vt:lpstr>
      <vt:lpstr>The speed of electromagnetic waves</vt:lpstr>
      <vt:lpstr>Wave speed problems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Properties of Waves</dc:title>
  <dc:subject>Boardworks High School Physical Science</dc:subject>
  <dc:creator>Boardworks</dc:creator>
  <cp:lastModifiedBy>Tim Crilly</cp:lastModifiedBy>
  <cp:revision>564</cp:revision>
  <dcterms:created xsi:type="dcterms:W3CDTF">2003-10-06T13:07:42Z</dcterms:created>
  <dcterms:modified xsi:type="dcterms:W3CDTF">2019-01-31T15:31:11Z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58A520D1-7FD2-4CB0-A844-CF96E099056D</vt:lpwstr>
  </property>
  <property fmtid="{D5CDD505-2E9C-101B-9397-08002B2CF9AE}" pid="3" name="ArticulatePath">
    <vt:lpwstr>Properties of Waves</vt:lpwstr>
  </property>
</Properties>
</file>