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activeX/activeX1.xml" ContentType="application/vnd.ms-office.activeX+xml"/>
  <Override PartName="/ppt/notesSlides/notesSlide4.xml" ContentType="application/vnd.openxmlformats-officedocument.presentationml.notesSlide+xml"/>
  <Override PartName="/ppt/notesSlides/notesSlide5.xml" ContentType="application/vnd.openxmlformats-officedocument.presentationml.notesSlide+xml"/>
  <Override PartName="/ppt/activeX/activeX2.xml" ContentType="application/vnd.ms-office.activeX+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ctiveX/activeX3.xml" ContentType="application/vnd.ms-office.activeX+xml"/>
  <Override PartName="/ppt/notesSlides/notesSlide11.xml" ContentType="application/vnd.openxmlformats-officedocument.presentationml.notesSlide+xml"/>
  <Override PartName="/ppt/activeX/activeX4.xml" ContentType="application/vnd.ms-office.activeX+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activeX/activeX5.xml" ContentType="application/vnd.ms-office.activeX+xml"/>
  <Override PartName="/ppt/notesSlides/notesSlide14.xml" ContentType="application/vnd.openxmlformats-officedocument.presentationml.notesSlide+xml"/>
  <Override PartName="/ppt/activeX/activeX6.xml" ContentType="application/vnd.ms-office.activeX+xml"/>
  <Override PartName="/ppt/notesSlides/notesSlide15.xml" ContentType="application/vnd.openxmlformats-officedocument.presentationml.notesSlide+xml"/>
  <Override PartName="/ppt/activeX/activeX7.xml" ContentType="application/vnd.ms-office.activeX+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activeX/activeX8.xml" ContentType="application/vnd.ms-office.activeX+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activeX/activeX9.xml" ContentType="application/vnd.ms-office.activeX+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560" r:id="rId1"/>
    <p:sldMasterId id="2147485575" r:id="rId2"/>
  </p:sldMasterIdLst>
  <p:notesMasterIdLst>
    <p:notesMasterId r:id="rId24"/>
  </p:notesMasterIdLst>
  <p:handoutMasterIdLst>
    <p:handoutMasterId r:id="rId25"/>
  </p:handoutMasterIdLst>
  <p:sldIdLst>
    <p:sldId id="430" r:id="rId3"/>
    <p:sldId id="515" r:id="rId4"/>
    <p:sldId id="513" r:id="rId5"/>
    <p:sldId id="504" r:id="rId6"/>
    <p:sldId id="505" r:id="rId7"/>
    <p:sldId id="500" r:id="rId8"/>
    <p:sldId id="492" r:id="rId9"/>
    <p:sldId id="484" r:id="rId10"/>
    <p:sldId id="485" r:id="rId11"/>
    <p:sldId id="514" r:id="rId12"/>
    <p:sldId id="486" r:id="rId13"/>
    <p:sldId id="487" r:id="rId14"/>
    <p:sldId id="489" r:id="rId15"/>
    <p:sldId id="490" r:id="rId16"/>
    <p:sldId id="493" r:id="rId17"/>
    <p:sldId id="494" r:id="rId18"/>
    <p:sldId id="495" r:id="rId19"/>
    <p:sldId id="496" r:id="rId20"/>
    <p:sldId id="497" r:id="rId21"/>
    <p:sldId id="502" r:id="rId22"/>
    <p:sldId id="503" r:id="rId23"/>
  </p:sldIdLst>
  <p:sldSz cx="9144000" cy="6858000" type="screen4x3"/>
  <p:notesSz cx="6858000" cy="9296400"/>
  <p:embeddedFontLst>
    <p:embeddedFont>
      <p:font typeface="Wingdings 2" panose="05020102010507070707" pitchFamily="18" charset="2"/>
      <p:regular r:id="rId26"/>
    </p:embeddedFont>
  </p:embeddedFont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0">
          <p15:clr>
            <a:srgbClr val="A4A3A4"/>
          </p15:clr>
        </p15:guide>
        <p15:guide id="2" orient="horz" pos="3876">
          <p15:clr>
            <a:srgbClr val="A4A3A4"/>
          </p15:clr>
        </p15:guide>
        <p15:guide id="3" pos="5375">
          <p15:clr>
            <a:srgbClr val="A4A3A4"/>
          </p15:clr>
        </p15:guide>
        <p15:guide id="4" pos="226">
          <p15:clr>
            <a:srgbClr val="A4A3A4"/>
          </p15:clr>
        </p15:guide>
      </p15:sldGuideLst>
    </p:ext>
    <p:ext uri="{2D200454-40CA-4A62-9FC3-DE9A4176ACB9}">
      <p15:notesGuideLst xmlns:p15="http://schemas.microsoft.com/office/powerpoint/2012/main">
        <p15:guide id="1" orient="horz" pos="2934" userDrawn="1">
          <p15:clr>
            <a:srgbClr val="A4A3A4"/>
          </p15:clr>
        </p15:guide>
        <p15:guide id="2" pos="215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286DA6"/>
    <a:srgbClr val="BEDAF0"/>
    <a:srgbClr val="CC0099"/>
    <a:srgbClr val="33CC33"/>
    <a:srgbClr val="009900"/>
    <a:srgbClr val="010066"/>
    <a:srgbClr val="FF61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728" autoAdjust="0"/>
  </p:normalViewPr>
  <p:slideViewPr>
    <p:cSldViewPr snapToGrid="0">
      <p:cViewPr>
        <p:scale>
          <a:sx n="85" d="100"/>
          <a:sy n="85" d="100"/>
        </p:scale>
        <p:origin x="618" y="150"/>
      </p:cViewPr>
      <p:guideLst>
        <p:guide orient="horz" pos="490"/>
        <p:guide orient="horz" pos="3876"/>
        <p:guide pos="5375"/>
        <p:guide pos="22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p:cViewPr varScale="1">
        <p:scale>
          <a:sx n="77" d="100"/>
          <a:sy n="77" d="100"/>
        </p:scale>
        <p:origin x="2064" y="108"/>
      </p:cViewPr>
      <p:guideLst>
        <p:guide orient="horz" pos="2934"/>
        <p:guide pos="2154"/>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1.fntdata"/><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_rels/activeX8.xml.rels><?xml version="1.0" encoding="UTF-8" standalone="yes"?>
<Relationships xmlns="http://schemas.openxmlformats.org/package/2006/relationships"><Relationship Id="rId1" Type="http://schemas.microsoft.com/office/2006/relationships/activeXControlBinary" Target="activeX8.bin"/></Relationships>
</file>

<file path=ppt/activeX/_rels/activeX9.xml.rels><?xml version="1.0" encoding="UTF-8" standalone="yes"?>
<Relationships xmlns="http://schemas.openxmlformats.org/package/2006/relationships"><Relationship Id="rId1" Type="http://schemas.microsoft.com/office/2006/relationships/activeXControlBinary" Target="activeX9.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activeX/activeX8.xml><?xml version="1.0" encoding="utf-8"?>
<ax:ocx xmlns:ax="http://schemas.microsoft.com/office/2006/activeX" xmlns:r="http://schemas.openxmlformats.org/officeDocument/2006/relationships" ax:classid="{D27CDB6E-AE6D-11CF-96B8-444553540000}" ax:persistence="persistStorage" r:id="rId1"/>
</file>

<file path=ppt/activeX/activeX9.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1.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3ACAAEE6-B9E7-4431-893E-AFB961ACB7AE}"/>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91CACA8A-DF80-4D72-9597-B82E8A94AC05}" type="slidenum">
              <a:rPr lang="en-GB" altLang="en-US"/>
              <a:pPr/>
              <a:t>‹#›</a:t>
            </a:fld>
            <a:endParaRPr lang="en-GB" altLang="en-US"/>
          </a:p>
        </p:txBody>
      </p:sp>
      <p:sp>
        <p:nvSpPr>
          <p:cNvPr id="5" name="Rectangle 7">
            <a:extLst>
              <a:ext uri="{FF2B5EF4-FFF2-40B4-BE49-F238E27FC236}">
                <a16:creationId xmlns:a16="http://schemas.microsoft.com/office/drawing/2014/main" id="{106D18EF-941D-4ED8-8EDA-1A4E1B58AD6B}"/>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6" name="Rectangle 9">
            <a:extLst>
              <a:ext uri="{FF2B5EF4-FFF2-40B4-BE49-F238E27FC236}">
                <a16:creationId xmlns:a16="http://schemas.microsoft.com/office/drawing/2014/main" id="{3E7B672B-4E16-4DDB-8E4B-3F0A0758D9C4}"/>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323211734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4">
            <a:extLst>
              <a:ext uri="{FF2B5EF4-FFF2-40B4-BE49-F238E27FC236}">
                <a16:creationId xmlns:a16="http://schemas.microsoft.com/office/drawing/2014/main" id="{64AD38FC-C0E9-47EB-93DC-4688DC69610E}"/>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5DE8AA28-06F0-4B05-B6F8-9DC28BBD87DF}"/>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69B5572E-5DBE-4DA6-AF0F-FEFA6E9DEB65}"/>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407984EC-6521-40EE-BE70-ECB94F734970}" type="slidenum">
              <a:rPr lang="en-US" altLang="en-US"/>
              <a:pPr/>
              <a:t>‹#›</a:t>
            </a:fld>
            <a:endParaRPr lang="en-US" altLang="en-US"/>
          </a:p>
        </p:txBody>
      </p:sp>
      <p:sp>
        <p:nvSpPr>
          <p:cNvPr id="7" name="Rectangle 9">
            <a:extLst>
              <a:ext uri="{FF2B5EF4-FFF2-40B4-BE49-F238E27FC236}">
                <a16:creationId xmlns:a16="http://schemas.microsoft.com/office/drawing/2014/main" id="{126C0220-FB3C-4D3F-A598-B107ACF89E26}"/>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8" name="Rectangle 9">
            <a:extLst>
              <a:ext uri="{FF2B5EF4-FFF2-40B4-BE49-F238E27FC236}">
                <a16:creationId xmlns:a16="http://schemas.microsoft.com/office/drawing/2014/main" id="{D4CC3707-8844-4DF2-B7A6-71587F833551}"/>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2626451202"/>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2">
            <a:extLst>
              <a:ext uri="{FF2B5EF4-FFF2-40B4-BE49-F238E27FC236}">
                <a16:creationId xmlns:a16="http://schemas.microsoft.com/office/drawing/2014/main" id="{3FF898C4-AD24-4E8F-BF32-A7F04DDE4AE0}"/>
              </a:ext>
            </a:extLst>
          </p:cNvPr>
          <p:cNvSpPr>
            <a:spLocks noGrp="1" noRot="1" noChangeAspect="1" noChangeArrowheads="1" noTextEdit="1"/>
          </p:cNvSpPr>
          <p:nvPr>
            <p:ph type="sldImg"/>
          </p:nvPr>
        </p:nvSpPr>
        <p:spPr>
          <a:ln/>
        </p:spPr>
      </p:sp>
      <p:sp>
        <p:nvSpPr>
          <p:cNvPr id="39940" name="Rectangle 3">
            <a:extLst>
              <a:ext uri="{FF2B5EF4-FFF2-40B4-BE49-F238E27FC236}">
                <a16:creationId xmlns:a16="http://schemas.microsoft.com/office/drawing/2014/main" id="{C2AD8B1A-D8F2-48A7-BCBB-76325687127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0A97D9EC-2274-4A7E-BEC8-14FF44E6996E}"/>
              </a:ext>
            </a:extLst>
          </p:cNvPr>
          <p:cNvSpPr>
            <a:spLocks noGrp="1"/>
          </p:cNvSpPr>
          <p:nvPr>
            <p:ph type="sldNum" sz="quarter" idx="10"/>
          </p:nvPr>
        </p:nvSpPr>
        <p:spPr/>
        <p:txBody>
          <a:bodyPr/>
          <a:lstStyle/>
          <a:p>
            <a:fld id="{407984EC-6521-40EE-BE70-ECB94F734970}"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2">
            <a:extLst>
              <a:ext uri="{FF2B5EF4-FFF2-40B4-BE49-F238E27FC236}">
                <a16:creationId xmlns:a16="http://schemas.microsoft.com/office/drawing/2014/main" id="{ABD7AAB3-EB9A-4C54-AF2E-2586876A6E06}"/>
              </a:ext>
            </a:extLst>
          </p:cNvPr>
          <p:cNvSpPr>
            <a:spLocks noGrp="1" noRot="1" noChangeAspect="1" noChangeArrowheads="1" noTextEdit="1"/>
          </p:cNvSpPr>
          <p:nvPr>
            <p:ph type="sldImg"/>
          </p:nvPr>
        </p:nvSpPr>
        <p:spPr>
          <a:ln/>
        </p:spPr>
      </p:sp>
      <p:sp>
        <p:nvSpPr>
          <p:cNvPr id="50180" name="Rectangle 3">
            <a:extLst>
              <a:ext uri="{FF2B5EF4-FFF2-40B4-BE49-F238E27FC236}">
                <a16:creationId xmlns:a16="http://schemas.microsoft.com/office/drawing/2014/main" id="{69867F33-3885-41F5-8390-7AC05CA73D8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02B63E6-CA42-499C-ABA4-0E4FC535220B}"/>
              </a:ext>
            </a:extLst>
          </p:cNvPr>
          <p:cNvSpPr>
            <a:spLocks noGrp="1"/>
          </p:cNvSpPr>
          <p:nvPr>
            <p:ph type="sldNum" sz="quarter" idx="10"/>
          </p:nvPr>
        </p:nvSpPr>
        <p:spPr/>
        <p:txBody>
          <a:bodyPr/>
          <a:lstStyle/>
          <a:p>
            <a:fld id="{407984EC-6521-40EE-BE70-ECB94F734970}"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4" name="Rectangle 2">
            <a:extLst>
              <a:ext uri="{FF2B5EF4-FFF2-40B4-BE49-F238E27FC236}">
                <a16:creationId xmlns:a16="http://schemas.microsoft.com/office/drawing/2014/main" id="{A27CBB34-D53D-4455-A9BA-C27D2095264D}"/>
              </a:ext>
            </a:extLst>
          </p:cNvPr>
          <p:cNvSpPr>
            <a:spLocks noGrp="1" noRot="1" noChangeAspect="1" noChangeArrowheads="1" noTextEdit="1"/>
          </p:cNvSpPr>
          <p:nvPr>
            <p:ph type="sldImg"/>
          </p:nvPr>
        </p:nvSpPr>
        <p:spPr>
          <a:ln/>
        </p:spPr>
      </p:sp>
      <p:sp>
        <p:nvSpPr>
          <p:cNvPr id="51205" name="Rectangle 3">
            <a:extLst>
              <a:ext uri="{FF2B5EF4-FFF2-40B4-BE49-F238E27FC236}">
                <a16:creationId xmlns:a16="http://schemas.microsoft.com/office/drawing/2014/main" id="{E49D8FD2-454A-4C36-A4C6-4E6394FF5B7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rial" panose="020B0604020202020204" pitchFamily="34" charset="0"/>
              </a:rPr>
              <a:t>Teacher notes</a:t>
            </a:r>
          </a:p>
          <a:p>
            <a:r>
              <a:rPr lang="en-US" altLang="en-US" dirty="0">
                <a:latin typeface="Arial" panose="020B0604020202020204" pitchFamily="34" charset="0"/>
              </a:rPr>
              <a:t>This animated graph could be used to introduce work on the current–voltage graphs for a bulb. While using this activity, it should be highlighted to students that a filament light bulb is a non-ohmic conductor.</a:t>
            </a:r>
          </a:p>
          <a:p>
            <a:r>
              <a:rPr lang="en-US" altLang="en-US" b="1" dirty="0">
                <a:latin typeface="Arial" panose="020B0604020202020204" pitchFamily="34" charset="0"/>
              </a:rPr>
              <a:t>Stage 3:</a:t>
            </a:r>
            <a:r>
              <a:rPr lang="en-US" altLang="en-US" dirty="0">
                <a:latin typeface="Arial" panose="020B0604020202020204" pitchFamily="34" charset="0"/>
              </a:rPr>
              <a:t>  If the voltage becomes too high, the filament will get too hot and melt. This will break the circuit, and the light will go out.</a:t>
            </a:r>
          </a:p>
        </p:txBody>
      </p:sp>
      <p:sp>
        <p:nvSpPr>
          <p:cNvPr id="2" name="Slide Number Placeholder 1">
            <a:extLst>
              <a:ext uri="{FF2B5EF4-FFF2-40B4-BE49-F238E27FC236}">
                <a16:creationId xmlns:a16="http://schemas.microsoft.com/office/drawing/2014/main" id="{7E0BCC80-DD76-4BAC-8234-7CD1287523FF}"/>
              </a:ext>
            </a:extLst>
          </p:cNvPr>
          <p:cNvSpPr>
            <a:spLocks noGrp="1"/>
          </p:cNvSpPr>
          <p:nvPr>
            <p:ph type="sldNum" sz="quarter" idx="10"/>
          </p:nvPr>
        </p:nvSpPr>
        <p:spPr/>
        <p:txBody>
          <a:bodyPr/>
          <a:lstStyle/>
          <a:p>
            <a:fld id="{407984EC-6521-40EE-BE70-ECB94F734970}"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2">
            <a:extLst>
              <a:ext uri="{FF2B5EF4-FFF2-40B4-BE49-F238E27FC236}">
                <a16:creationId xmlns:a16="http://schemas.microsoft.com/office/drawing/2014/main" id="{160EC720-020E-4C8C-A471-8C51F98170F8}"/>
              </a:ext>
            </a:extLst>
          </p:cNvPr>
          <p:cNvSpPr>
            <a:spLocks noGrp="1" noRot="1" noChangeAspect="1" noChangeArrowheads="1" noTextEdit="1"/>
          </p:cNvSpPr>
          <p:nvPr>
            <p:ph type="sldImg"/>
          </p:nvPr>
        </p:nvSpPr>
        <p:spPr>
          <a:ln/>
        </p:spPr>
      </p:sp>
      <p:sp>
        <p:nvSpPr>
          <p:cNvPr id="52228" name="Rectangle 3">
            <a:extLst>
              <a:ext uri="{FF2B5EF4-FFF2-40B4-BE49-F238E27FC236}">
                <a16:creationId xmlns:a16="http://schemas.microsoft.com/office/drawing/2014/main" id="{84067FED-E9CF-4CB8-9689-718FD7979E0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23C7192D-DF91-4BBE-879C-C299466448D8}"/>
              </a:ext>
            </a:extLst>
          </p:cNvPr>
          <p:cNvSpPr>
            <a:spLocks noGrp="1"/>
          </p:cNvSpPr>
          <p:nvPr>
            <p:ph type="sldNum" sz="quarter" idx="10"/>
          </p:nvPr>
        </p:nvSpPr>
        <p:spPr/>
        <p:txBody>
          <a:bodyPr/>
          <a:lstStyle/>
          <a:p>
            <a:fld id="{407984EC-6521-40EE-BE70-ECB94F734970}"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Slide Image Placeholder 1">
            <a:extLst>
              <a:ext uri="{FF2B5EF4-FFF2-40B4-BE49-F238E27FC236}">
                <a16:creationId xmlns:a16="http://schemas.microsoft.com/office/drawing/2014/main" id="{4947FDD8-B3B5-483F-A8AE-1797BCB7415B}"/>
              </a:ext>
            </a:extLst>
          </p:cNvPr>
          <p:cNvSpPr>
            <a:spLocks noGrp="1" noRot="1" noChangeAspect="1" noTextEdit="1"/>
          </p:cNvSpPr>
          <p:nvPr>
            <p:ph type="sldImg"/>
          </p:nvPr>
        </p:nvSpPr>
        <p:spPr>
          <a:ln/>
        </p:spPr>
      </p:sp>
      <p:sp>
        <p:nvSpPr>
          <p:cNvPr id="54276" name="Notes Placeholder 2">
            <a:extLst>
              <a:ext uri="{FF2B5EF4-FFF2-40B4-BE49-F238E27FC236}">
                <a16:creationId xmlns:a16="http://schemas.microsoft.com/office/drawing/2014/main" id="{23D8CF31-8878-4074-A5ED-7AA69BDEF1B1}"/>
              </a:ext>
            </a:extLst>
          </p:cNvPr>
          <p:cNvSpPr>
            <a:spLocks noGrp="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Students might be interested to know that diodes have a variety of uses, including logic gates and providing protection from back emf.</a:t>
            </a:r>
            <a:endParaRPr lang="en-GB" altLang="en-US" b="1" dirty="0">
              <a:latin typeface="Arial" panose="020B0604020202020204" pitchFamily="34" charset="0"/>
            </a:endParaRPr>
          </a:p>
          <a:p>
            <a:endParaRPr lang="en-GB" altLang="en-US" b="1"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a:t>
            </a:r>
            <a:r>
              <a:rPr lang="en-US" altLang="en-US" dirty="0">
                <a:latin typeface="Arial" panose="020B0604020202020204" pitchFamily="34" charset="0"/>
              </a:rPr>
              <a:t>© Kevin H Knuth, shutterstock.com 2018</a:t>
            </a:r>
          </a:p>
        </p:txBody>
      </p:sp>
      <p:sp>
        <p:nvSpPr>
          <p:cNvPr id="2" name="Slide Number Placeholder 1">
            <a:extLst>
              <a:ext uri="{FF2B5EF4-FFF2-40B4-BE49-F238E27FC236}">
                <a16:creationId xmlns:a16="http://schemas.microsoft.com/office/drawing/2014/main" id="{CF8D399D-AA26-4A75-A89A-6A258C5383AC}"/>
              </a:ext>
            </a:extLst>
          </p:cNvPr>
          <p:cNvSpPr>
            <a:spLocks noGrp="1"/>
          </p:cNvSpPr>
          <p:nvPr>
            <p:ph type="sldNum" sz="quarter" idx="10"/>
          </p:nvPr>
        </p:nvSpPr>
        <p:spPr/>
        <p:txBody>
          <a:bodyPr/>
          <a:lstStyle/>
          <a:p>
            <a:fld id="{407984EC-6521-40EE-BE70-ECB94F734970}"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0" name="Rectangle 2">
            <a:extLst>
              <a:ext uri="{FF2B5EF4-FFF2-40B4-BE49-F238E27FC236}">
                <a16:creationId xmlns:a16="http://schemas.microsoft.com/office/drawing/2014/main" id="{03A578CE-0203-47B3-968E-295853D29C89}"/>
              </a:ext>
            </a:extLst>
          </p:cNvPr>
          <p:cNvSpPr>
            <a:spLocks noGrp="1" noRot="1" noChangeAspect="1" noChangeArrowheads="1" noTextEdit="1"/>
          </p:cNvSpPr>
          <p:nvPr>
            <p:ph type="sldImg"/>
          </p:nvPr>
        </p:nvSpPr>
        <p:spPr>
          <a:ln/>
        </p:spPr>
      </p:sp>
      <p:sp>
        <p:nvSpPr>
          <p:cNvPr id="55301" name="Rectangle 3">
            <a:extLst>
              <a:ext uri="{FF2B5EF4-FFF2-40B4-BE49-F238E27FC236}">
                <a16:creationId xmlns:a16="http://schemas.microsoft.com/office/drawing/2014/main" id="{E997F55E-2746-4B22-ACA8-258057734AC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This animated graph could be used to introduce work on the current</a:t>
            </a:r>
            <a:r>
              <a:rPr lang="en-GB" altLang="en-US" dirty="0">
                <a:latin typeface="Arial" panose="020B0604020202020204" pitchFamily="34" charset="0"/>
                <a:cs typeface="Arial" panose="020B0604020202020204" pitchFamily="34" charset="0"/>
              </a:rPr>
              <a:t>­–</a:t>
            </a:r>
            <a:r>
              <a:rPr lang="en-GB" altLang="en-US" dirty="0">
                <a:latin typeface="Arial" panose="020B0604020202020204" pitchFamily="34" charset="0"/>
              </a:rPr>
              <a:t>voltage graph for a diode. </a:t>
            </a:r>
          </a:p>
        </p:txBody>
      </p:sp>
      <p:sp>
        <p:nvSpPr>
          <p:cNvPr id="2" name="Slide Number Placeholder 1">
            <a:extLst>
              <a:ext uri="{FF2B5EF4-FFF2-40B4-BE49-F238E27FC236}">
                <a16:creationId xmlns:a16="http://schemas.microsoft.com/office/drawing/2014/main" id="{C9B7D896-CABF-482A-948C-1CF9DC13D1C7}"/>
              </a:ext>
            </a:extLst>
          </p:cNvPr>
          <p:cNvSpPr>
            <a:spLocks noGrp="1"/>
          </p:cNvSpPr>
          <p:nvPr>
            <p:ph type="sldNum" sz="quarter" idx="10"/>
          </p:nvPr>
        </p:nvSpPr>
        <p:spPr/>
        <p:txBody>
          <a:bodyPr/>
          <a:lstStyle/>
          <a:p>
            <a:fld id="{407984EC-6521-40EE-BE70-ECB94F734970}"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8" name="Rectangle 2">
            <a:extLst>
              <a:ext uri="{FF2B5EF4-FFF2-40B4-BE49-F238E27FC236}">
                <a16:creationId xmlns:a16="http://schemas.microsoft.com/office/drawing/2014/main" id="{8A0812EE-EAA5-44A2-9FD3-C5F3A1A7497A}"/>
              </a:ext>
            </a:extLst>
          </p:cNvPr>
          <p:cNvSpPr>
            <a:spLocks noGrp="1" noRot="1" noChangeAspect="1" noChangeArrowheads="1" noTextEdit="1"/>
          </p:cNvSpPr>
          <p:nvPr>
            <p:ph type="sldImg"/>
          </p:nvPr>
        </p:nvSpPr>
        <p:spPr>
          <a:ln/>
        </p:spPr>
      </p:sp>
      <p:sp>
        <p:nvSpPr>
          <p:cNvPr id="57349" name="Rectangle 3">
            <a:extLst>
              <a:ext uri="{FF2B5EF4-FFF2-40B4-BE49-F238E27FC236}">
                <a16:creationId xmlns:a16="http://schemas.microsoft.com/office/drawing/2014/main" id="{F8304D8A-CB99-45FD-BF47-9D28B9DB18C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This activity provides illustrated information about components that are specifically designed to resist current. It could be used as an introduction to the topic or for summary purposes.</a:t>
            </a:r>
          </a:p>
        </p:txBody>
      </p:sp>
      <p:sp>
        <p:nvSpPr>
          <p:cNvPr id="2" name="Slide Number Placeholder 1">
            <a:extLst>
              <a:ext uri="{FF2B5EF4-FFF2-40B4-BE49-F238E27FC236}">
                <a16:creationId xmlns:a16="http://schemas.microsoft.com/office/drawing/2014/main" id="{0FF794B4-0CC3-40FD-8903-8EEB4B36FC7F}"/>
              </a:ext>
            </a:extLst>
          </p:cNvPr>
          <p:cNvSpPr>
            <a:spLocks noGrp="1"/>
          </p:cNvSpPr>
          <p:nvPr>
            <p:ph type="sldNum" sz="quarter" idx="10"/>
          </p:nvPr>
        </p:nvSpPr>
        <p:spPr/>
        <p:txBody>
          <a:bodyPr/>
          <a:lstStyle/>
          <a:p>
            <a:fld id="{407984EC-6521-40EE-BE70-ECB94F734970}"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2" name="Rectangle 2">
            <a:extLst>
              <a:ext uri="{FF2B5EF4-FFF2-40B4-BE49-F238E27FC236}">
                <a16:creationId xmlns:a16="http://schemas.microsoft.com/office/drawing/2014/main" id="{6966128A-5AB7-44D8-8958-E835C450FE97}"/>
              </a:ext>
            </a:extLst>
          </p:cNvPr>
          <p:cNvSpPr>
            <a:spLocks noGrp="1" noRot="1" noChangeAspect="1" noChangeArrowheads="1" noTextEdit="1"/>
          </p:cNvSpPr>
          <p:nvPr>
            <p:ph type="sldImg"/>
          </p:nvPr>
        </p:nvSpPr>
        <p:spPr>
          <a:ln/>
        </p:spPr>
      </p:sp>
      <p:sp>
        <p:nvSpPr>
          <p:cNvPr id="58373" name="Rectangle 3">
            <a:extLst>
              <a:ext uri="{FF2B5EF4-FFF2-40B4-BE49-F238E27FC236}">
                <a16:creationId xmlns:a16="http://schemas.microsoft.com/office/drawing/2014/main" id="{09B33F60-B925-4D3A-919F-8A487EBC6BA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This matching activity could be used as a introductory exercise on resistors’ circuit symbols.</a:t>
            </a:r>
          </a:p>
        </p:txBody>
      </p:sp>
      <p:sp>
        <p:nvSpPr>
          <p:cNvPr id="2" name="Slide Number Placeholder 1">
            <a:extLst>
              <a:ext uri="{FF2B5EF4-FFF2-40B4-BE49-F238E27FC236}">
                <a16:creationId xmlns:a16="http://schemas.microsoft.com/office/drawing/2014/main" id="{6517A2DF-E188-4EBD-834B-277D81843F7D}"/>
              </a:ext>
            </a:extLst>
          </p:cNvPr>
          <p:cNvSpPr>
            <a:spLocks noGrp="1"/>
          </p:cNvSpPr>
          <p:nvPr>
            <p:ph type="sldNum" sz="quarter" idx="10"/>
          </p:nvPr>
        </p:nvSpPr>
        <p:spPr/>
        <p:txBody>
          <a:bodyPr/>
          <a:lstStyle/>
          <a:p>
            <a:fld id="{407984EC-6521-40EE-BE70-ECB94F734970}"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Slide Image Placeholder 1">
            <a:extLst>
              <a:ext uri="{FF2B5EF4-FFF2-40B4-BE49-F238E27FC236}">
                <a16:creationId xmlns:a16="http://schemas.microsoft.com/office/drawing/2014/main" id="{6FB8817D-D26A-4FE7-8D8C-12D4A0124FFD}"/>
              </a:ext>
            </a:extLst>
          </p:cNvPr>
          <p:cNvSpPr>
            <a:spLocks noGrp="1" noRot="1" noChangeAspect="1" noTextEdit="1"/>
          </p:cNvSpPr>
          <p:nvPr>
            <p:ph type="sldImg"/>
          </p:nvPr>
        </p:nvSpPr>
        <p:spPr>
          <a:ln/>
        </p:spPr>
      </p:sp>
      <p:sp>
        <p:nvSpPr>
          <p:cNvPr id="59396" name="Notes Placeholder 2">
            <a:extLst>
              <a:ext uri="{FF2B5EF4-FFF2-40B4-BE49-F238E27FC236}">
                <a16:creationId xmlns:a16="http://schemas.microsoft.com/office/drawing/2014/main" id="{684F1DC4-36DF-4197-BB0A-6730863C06A3}"/>
              </a:ext>
            </a:extLst>
          </p:cNvPr>
          <p:cNvSpPr>
            <a:spLocks noGrp="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72E00C4E-12A7-4098-81BC-01AE16164455}"/>
              </a:ext>
            </a:extLst>
          </p:cNvPr>
          <p:cNvSpPr>
            <a:spLocks noGrp="1"/>
          </p:cNvSpPr>
          <p:nvPr>
            <p:ph type="sldNum" sz="quarter" idx="10"/>
          </p:nvPr>
        </p:nvSpPr>
        <p:spPr/>
        <p:txBody>
          <a:bodyPr/>
          <a:lstStyle/>
          <a:p>
            <a:fld id="{407984EC-6521-40EE-BE70-ECB94F734970}"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Slide Image Placeholder 1">
            <a:extLst>
              <a:ext uri="{FF2B5EF4-FFF2-40B4-BE49-F238E27FC236}">
                <a16:creationId xmlns:a16="http://schemas.microsoft.com/office/drawing/2014/main" id="{E05A551F-A8CE-4EB6-A722-7C25CB20236B}"/>
              </a:ext>
            </a:extLst>
          </p:cNvPr>
          <p:cNvSpPr>
            <a:spLocks noGrp="1" noRot="1" noChangeAspect="1" noTextEdit="1"/>
          </p:cNvSpPr>
          <p:nvPr>
            <p:ph type="sldImg"/>
          </p:nvPr>
        </p:nvSpPr>
        <p:spPr>
          <a:ln/>
        </p:spPr>
      </p:sp>
      <p:sp>
        <p:nvSpPr>
          <p:cNvPr id="60420" name="Notes Placeholder 2">
            <a:extLst>
              <a:ext uri="{FF2B5EF4-FFF2-40B4-BE49-F238E27FC236}">
                <a16:creationId xmlns:a16="http://schemas.microsoft.com/office/drawing/2014/main" id="{00822313-4B5E-4628-A2BC-11C6A8FB29E4}"/>
              </a:ext>
            </a:extLst>
          </p:cNvPr>
          <p:cNvSpPr>
            <a:spLocks noGrp="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9E643BD1-4E36-4DCC-A395-7E6C9DDE89B1}"/>
              </a:ext>
            </a:extLst>
          </p:cNvPr>
          <p:cNvSpPr>
            <a:spLocks noGrp="1"/>
          </p:cNvSpPr>
          <p:nvPr>
            <p:ph type="sldNum" sz="quarter" idx="10"/>
          </p:nvPr>
        </p:nvSpPr>
        <p:spPr/>
        <p:txBody>
          <a:bodyPr/>
          <a:lstStyle/>
          <a:p>
            <a:fld id="{407984EC-6521-40EE-BE70-ECB94F734970}"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4" name="Rectangle 2">
            <a:extLst>
              <a:ext uri="{FF2B5EF4-FFF2-40B4-BE49-F238E27FC236}">
                <a16:creationId xmlns:a16="http://schemas.microsoft.com/office/drawing/2014/main" id="{0BDAE004-955D-45EE-84F5-A5CC80344774}"/>
              </a:ext>
            </a:extLst>
          </p:cNvPr>
          <p:cNvSpPr>
            <a:spLocks noGrp="1" noRot="1" noChangeAspect="1" noChangeArrowheads="1" noTextEdit="1"/>
          </p:cNvSpPr>
          <p:nvPr>
            <p:ph type="sldImg"/>
          </p:nvPr>
        </p:nvSpPr>
        <p:spPr>
          <a:ln/>
        </p:spPr>
      </p:sp>
      <p:sp>
        <p:nvSpPr>
          <p:cNvPr id="61445" name="Rectangle 3">
            <a:extLst>
              <a:ext uri="{FF2B5EF4-FFF2-40B4-BE49-F238E27FC236}">
                <a16:creationId xmlns:a16="http://schemas.microsoft.com/office/drawing/2014/main" id="{028CFA00-E395-41B0-9D1C-AB39E4A1B27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true-or-false quiz could be used as a introductory exercise to work on resistors. Students could be given </a:t>
            </a:r>
            <a:r>
              <a:rPr lang="en-GB" altLang="en-US" dirty="0" err="1">
                <a:latin typeface="Arial" panose="020B0604020202020204" pitchFamily="34" charset="0"/>
              </a:rPr>
              <a:t>colored</a:t>
            </a:r>
            <a:r>
              <a:rPr lang="en-GB" altLang="en-US" dirty="0">
                <a:latin typeface="Arial" panose="020B0604020202020204" pitchFamily="34" charset="0"/>
              </a:rPr>
              <a:t> traffic light cards (red = false, green = true) to vote on the statements shown. To stretch students, they could be asked to explain their voting.</a:t>
            </a:r>
          </a:p>
        </p:txBody>
      </p:sp>
      <p:sp>
        <p:nvSpPr>
          <p:cNvPr id="2" name="Slide Number Placeholder 1">
            <a:extLst>
              <a:ext uri="{FF2B5EF4-FFF2-40B4-BE49-F238E27FC236}">
                <a16:creationId xmlns:a16="http://schemas.microsoft.com/office/drawing/2014/main" id="{A2B16237-D716-4262-88BF-7176C2CFC5C9}"/>
              </a:ext>
            </a:extLst>
          </p:cNvPr>
          <p:cNvSpPr>
            <a:spLocks noGrp="1"/>
          </p:cNvSpPr>
          <p:nvPr>
            <p:ph type="sldNum" sz="quarter" idx="10"/>
          </p:nvPr>
        </p:nvSpPr>
        <p:spPr/>
        <p:txBody>
          <a:bodyPr/>
          <a:lstStyle/>
          <a:p>
            <a:fld id="{407984EC-6521-40EE-BE70-ECB94F734970}"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C39F9D95-6918-4DEB-A09A-DCF7CDE3296A}"/>
              </a:ext>
            </a:extLst>
          </p:cNvPr>
          <p:cNvSpPr>
            <a:spLocks noGrp="1"/>
          </p:cNvSpPr>
          <p:nvPr>
            <p:ph type="sldNum" sz="quarter" idx="10"/>
          </p:nvPr>
        </p:nvSpPr>
        <p:spPr/>
        <p:txBody>
          <a:bodyPr/>
          <a:lstStyle/>
          <a:p>
            <a:fld id="{407984EC-6521-40EE-BE70-ECB94F734970}" type="slidenum">
              <a:rPr lang="en-US" altLang="en-US" smtClean="0"/>
              <a:pPr/>
              <a:t>2</a:t>
            </a:fld>
            <a:endParaRPr lang="en-US" altLang="en-US"/>
          </a:p>
        </p:txBody>
      </p:sp>
    </p:spTree>
    <p:extLst>
      <p:ext uri="{BB962C8B-B14F-4D97-AF65-F5344CB8AC3E}">
        <p14:creationId xmlns:p14="http://schemas.microsoft.com/office/powerpoint/2010/main" val="42668958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2" name="Rectangle 2">
            <a:extLst>
              <a:ext uri="{FF2B5EF4-FFF2-40B4-BE49-F238E27FC236}">
                <a16:creationId xmlns:a16="http://schemas.microsoft.com/office/drawing/2014/main" id="{2285DFCA-64D5-4B69-9633-0C9574983F84}"/>
              </a:ext>
            </a:extLst>
          </p:cNvPr>
          <p:cNvSpPr>
            <a:spLocks noGrp="1" noRot="1" noChangeAspect="1" noChangeArrowheads="1" noTextEdit="1"/>
          </p:cNvSpPr>
          <p:nvPr>
            <p:ph type="sldImg"/>
          </p:nvPr>
        </p:nvSpPr>
        <p:spPr>
          <a:ln/>
        </p:spPr>
      </p:sp>
      <p:sp>
        <p:nvSpPr>
          <p:cNvPr id="63493" name="Rectangle 3">
            <a:extLst>
              <a:ext uri="{FF2B5EF4-FFF2-40B4-BE49-F238E27FC236}">
                <a16:creationId xmlns:a16="http://schemas.microsoft.com/office/drawing/2014/main" id="{823266B9-C13D-4544-ACD5-B06B644819D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 investigation or test a design individually and collaboratively to produce data to serve as the basis for evidence as part of building and revising models, supporting explanations for phenomena, or testing solutions to problems. Consider possible variables or effects and evaluate the confounding investigation’s design to ensure variables are controlled.</a:t>
            </a:r>
            <a:endParaRPr lang="en-GB" dirty="0">
              <a:effectLst/>
            </a:endParaRPr>
          </a:p>
        </p:txBody>
      </p:sp>
      <p:sp>
        <p:nvSpPr>
          <p:cNvPr id="2" name="Slide Number Placeholder 1">
            <a:extLst>
              <a:ext uri="{FF2B5EF4-FFF2-40B4-BE49-F238E27FC236}">
                <a16:creationId xmlns:a16="http://schemas.microsoft.com/office/drawing/2014/main" id="{9D107825-2D0E-4587-A5C7-0A6B206B3F85}"/>
              </a:ext>
            </a:extLst>
          </p:cNvPr>
          <p:cNvSpPr>
            <a:spLocks noGrp="1"/>
          </p:cNvSpPr>
          <p:nvPr>
            <p:ph type="sldNum" sz="quarter" idx="10"/>
          </p:nvPr>
        </p:nvSpPr>
        <p:spPr/>
        <p:txBody>
          <a:bodyPr/>
          <a:lstStyle/>
          <a:p>
            <a:fld id="{407984EC-6521-40EE-BE70-ECB94F734970}" type="slidenum">
              <a:rPr lang="en-US" altLang="en-US" smtClean="0"/>
              <a:pPr/>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6" name="Rectangle 2">
            <a:extLst>
              <a:ext uri="{FF2B5EF4-FFF2-40B4-BE49-F238E27FC236}">
                <a16:creationId xmlns:a16="http://schemas.microsoft.com/office/drawing/2014/main" id="{FBE5FA05-FF8E-4C25-80FB-FBD24AD15371}"/>
              </a:ext>
            </a:extLst>
          </p:cNvPr>
          <p:cNvSpPr>
            <a:spLocks noGrp="1" noRot="1" noChangeAspect="1" noChangeArrowheads="1" noTextEdit="1"/>
          </p:cNvSpPr>
          <p:nvPr>
            <p:ph type="sldImg"/>
          </p:nvPr>
        </p:nvSpPr>
        <p:spPr>
          <a:ln/>
        </p:spPr>
      </p:sp>
      <p:sp>
        <p:nvSpPr>
          <p:cNvPr id="64517" name="Rectangle 3">
            <a:extLst>
              <a:ext uri="{FF2B5EF4-FFF2-40B4-BE49-F238E27FC236}">
                <a16:creationId xmlns:a16="http://schemas.microsoft.com/office/drawing/2014/main" id="{40F3CF3A-B29B-4B99-9C58-496F4B67F776}"/>
              </a:ext>
            </a:extLst>
          </p:cNvPr>
          <p:cNvSpPr>
            <a:spLocks noGrp="1" noChangeArrowheads="1"/>
          </p:cNvSpPr>
          <p:nvPr>
            <p:ph type="body" idx="1"/>
          </p:nvPr>
        </p:nvSpPr>
        <p:spPr>
          <a:ln/>
        </p:spPr>
        <p:txBody>
          <a:bodyPr>
            <a:normAutofit fontScale="77500" lnSpcReduction="20000"/>
          </a:bodyPr>
          <a:lstStyle/>
          <a:p>
            <a:pPr>
              <a:lnSpc>
                <a:spcPct val="120000"/>
              </a:lnSpc>
              <a:defRPr/>
            </a:pPr>
            <a:r>
              <a:rPr lang="en-GB" b="1" dirty="0"/>
              <a:t>Teacher notes</a:t>
            </a:r>
          </a:p>
          <a:p>
            <a:pPr>
              <a:lnSpc>
                <a:spcPct val="120000"/>
              </a:lnSpc>
              <a:defRPr/>
            </a:pPr>
            <a:r>
              <a:rPr lang="en-GB" dirty="0"/>
              <a:t>This virtual experiment can be used to investigate how resistance changes in a variety of components and also how voltage and current change.</a:t>
            </a:r>
          </a:p>
          <a:p>
            <a:pPr>
              <a:lnSpc>
                <a:spcPct val="120000"/>
              </a:lnSpc>
              <a:defRPr/>
            </a:pPr>
            <a:endParaRPr lang="en-GB" dirty="0"/>
          </a:p>
          <a:p>
            <a:pPr>
              <a:lnSpc>
                <a:spcPct val="120000"/>
              </a:lnSpc>
              <a:defRPr/>
            </a:pPr>
            <a:r>
              <a:rPr lang="en-GB" dirty="0"/>
              <a:t>It should be highlighted to students that the voltmeter is wired in parallel and the ammeter is wired in series.</a:t>
            </a:r>
          </a:p>
          <a:p>
            <a:pPr>
              <a:lnSpc>
                <a:spcPct val="120000"/>
              </a:lnSpc>
              <a:defRPr/>
            </a:pPr>
            <a:endParaRPr lang="en-GB" dirty="0"/>
          </a:p>
          <a:p>
            <a:pPr>
              <a:lnSpc>
                <a:spcPct val="120000"/>
              </a:lnSpc>
              <a:defRPr/>
            </a:pPr>
            <a:r>
              <a:rPr lang="en-GB" dirty="0"/>
              <a:t>Students could write down the readings on the ammeter and voltmeter and use these to plot I</a:t>
            </a:r>
            <a:r>
              <a:rPr lang="en-GB" dirty="0">
                <a:latin typeface="Arial"/>
                <a:cs typeface="Arial"/>
              </a:rPr>
              <a:t>­</a:t>
            </a:r>
            <a:r>
              <a:rPr lang="en-GB" dirty="0"/>
              <a:t>V graphs for each component. These graphs could then be compared with the graphs shown for each component in this presentation. </a:t>
            </a:r>
          </a:p>
          <a:p>
            <a:pPr>
              <a:lnSpc>
                <a:spcPct val="120000"/>
              </a:lnSpc>
              <a:defRPr/>
            </a:pPr>
            <a:endParaRPr lang="en-GB" dirty="0"/>
          </a:p>
          <a:p>
            <a:pPr>
              <a:lnSpc>
                <a:spcPct val="120000"/>
              </a:lnSpc>
              <a:defRPr/>
            </a:pPr>
            <a:r>
              <a:rPr lang="en-GB" dirty="0"/>
              <a:t>Please note, this virtual experiment is designed to demonstrate the principle of Ohm's Law and so has some simplified features:</a:t>
            </a:r>
          </a:p>
          <a:p>
            <a:pPr marL="108000" indent="-108000">
              <a:lnSpc>
                <a:spcPct val="120000"/>
              </a:lnSpc>
              <a:buFontTx/>
              <a:buChar char="•"/>
              <a:defRPr/>
            </a:pPr>
            <a:r>
              <a:rPr lang="en-GB" dirty="0"/>
              <a:t>A single cell has been used as the power source but more sophisticated apparatus would be needed if setting up this experiment in the laboratory.</a:t>
            </a:r>
          </a:p>
          <a:p>
            <a:pPr marL="108000" indent="-108000">
              <a:lnSpc>
                <a:spcPct val="120000"/>
              </a:lnSpc>
              <a:buFontTx/>
              <a:buChar char="•"/>
              <a:defRPr/>
            </a:pPr>
            <a:r>
              <a:rPr lang="en-GB" dirty="0"/>
              <a:t>The resistance values have been chosen to show the general </a:t>
            </a:r>
            <a:r>
              <a:rPr lang="en-GB" dirty="0" err="1"/>
              <a:t>behavior</a:t>
            </a:r>
            <a:r>
              <a:rPr lang="en-GB" dirty="0"/>
              <a:t> of each component so that comparisons can be made with other components. This is why an ordinary piece of copper wire has a measurable resistance.</a:t>
            </a:r>
          </a:p>
          <a:p>
            <a:pPr marL="0" indent="0">
              <a:lnSpc>
                <a:spcPct val="120000"/>
              </a:lnSpc>
              <a:buFontTx/>
              <a:buNone/>
              <a:defRPr/>
            </a:pPr>
            <a:endParaRPr lang="en-GB" dirty="0"/>
          </a:p>
          <a:p>
            <a:pPr marL="0" marR="0" lvl="0" indent="0" algn="l" defTabSz="914400" rtl="0" eaLnBrk="0" fontAlgn="base" latinLnBrk="0" hangingPunct="0">
              <a:lnSpc>
                <a:spcPct val="12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 investigation or test a design individually and collaboratively to produce data to serve as the basis for evidence as part of building and revising models, supporting explanations for phenomena, or testing solutions to problems. Consider possible variables or effects and evaluate the confounding investigation’s design to ensure variables are controlled.</a:t>
            </a:r>
            <a:endParaRPr lang="en-GB" dirty="0">
              <a:effectLst/>
            </a:endParaRPr>
          </a:p>
        </p:txBody>
      </p:sp>
      <p:sp>
        <p:nvSpPr>
          <p:cNvPr id="2" name="Slide Number Placeholder 1">
            <a:extLst>
              <a:ext uri="{FF2B5EF4-FFF2-40B4-BE49-F238E27FC236}">
                <a16:creationId xmlns:a16="http://schemas.microsoft.com/office/drawing/2014/main" id="{DF64F14F-1B95-4F0C-BF55-8CA98E9BD6D7}"/>
              </a:ext>
            </a:extLst>
          </p:cNvPr>
          <p:cNvSpPr>
            <a:spLocks noGrp="1"/>
          </p:cNvSpPr>
          <p:nvPr>
            <p:ph type="sldNum" sz="quarter" idx="10"/>
          </p:nvPr>
        </p:nvSpPr>
        <p:spPr/>
        <p:txBody>
          <a:bodyPr/>
          <a:lstStyle/>
          <a:p>
            <a:fld id="{407984EC-6521-40EE-BE70-ECB94F734970}" type="slidenum">
              <a:rPr lang="en-US" altLang="en-US" smtClean="0"/>
              <a:pPr/>
              <a:t>21</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Rectangle 2">
            <a:extLst>
              <a:ext uri="{FF2B5EF4-FFF2-40B4-BE49-F238E27FC236}">
                <a16:creationId xmlns:a16="http://schemas.microsoft.com/office/drawing/2014/main" id="{786302B5-6B48-4962-8911-90E143A22244}"/>
              </a:ext>
            </a:extLst>
          </p:cNvPr>
          <p:cNvSpPr>
            <a:spLocks noGrp="1" noRot="1" noChangeAspect="1" noChangeArrowheads="1" noTextEdit="1"/>
          </p:cNvSpPr>
          <p:nvPr>
            <p:ph type="sldImg"/>
          </p:nvPr>
        </p:nvSpPr>
        <p:spPr>
          <a:ln/>
        </p:spPr>
      </p:sp>
      <p:sp>
        <p:nvSpPr>
          <p:cNvPr id="41989" name="Rectangle 3">
            <a:extLst>
              <a:ext uri="{FF2B5EF4-FFF2-40B4-BE49-F238E27FC236}">
                <a16:creationId xmlns:a16="http://schemas.microsoft.com/office/drawing/2014/main" id="{19D5C19A-DFA2-402D-8699-EB1BDBFABC2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dirty="0">
                <a:latin typeface="Arial" panose="020B0604020202020204" pitchFamily="34" charset="0"/>
              </a:rPr>
              <a:t>This presentation is accompanied by the worksheet </a:t>
            </a:r>
            <a:r>
              <a:rPr lang="en-GB" altLang="en-US" i="1" dirty="0">
                <a:latin typeface="Arial" panose="020B0604020202020204" pitchFamily="34" charset="0"/>
              </a:rPr>
              <a:t>Resistors</a:t>
            </a:r>
            <a:r>
              <a:rPr lang="en-GB" altLang="en-US" dirty="0">
                <a:latin typeface="Arial" panose="020B0604020202020204" pitchFamily="34" charset="0"/>
              </a:rPr>
              <a:t>.</a:t>
            </a:r>
          </a:p>
        </p:txBody>
      </p:sp>
      <p:sp>
        <p:nvSpPr>
          <p:cNvPr id="2" name="Slide Number Placeholder 1">
            <a:extLst>
              <a:ext uri="{FF2B5EF4-FFF2-40B4-BE49-F238E27FC236}">
                <a16:creationId xmlns:a16="http://schemas.microsoft.com/office/drawing/2014/main" id="{83D1931C-81CF-4B6A-BA79-25388B453A8E}"/>
              </a:ext>
            </a:extLst>
          </p:cNvPr>
          <p:cNvSpPr>
            <a:spLocks noGrp="1"/>
          </p:cNvSpPr>
          <p:nvPr>
            <p:ph type="sldNum" sz="quarter" idx="10"/>
          </p:nvPr>
        </p:nvSpPr>
        <p:spPr/>
        <p:txBody>
          <a:bodyPr/>
          <a:lstStyle/>
          <a:p>
            <a:fld id="{407984EC-6521-40EE-BE70-ECB94F734970}"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2" name="Rectangle 2">
            <a:extLst>
              <a:ext uri="{FF2B5EF4-FFF2-40B4-BE49-F238E27FC236}">
                <a16:creationId xmlns:a16="http://schemas.microsoft.com/office/drawing/2014/main" id="{548A4B6E-65B5-41D9-BA0A-A09EB6801750}"/>
              </a:ext>
            </a:extLst>
          </p:cNvPr>
          <p:cNvSpPr>
            <a:spLocks noGrp="1" noRot="1" noChangeAspect="1" noChangeArrowheads="1" noTextEdit="1"/>
          </p:cNvSpPr>
          <p:nvPr>
            <p:ph type="sldImg"/>
          </p:nvPr>
        </p:nvSpPr>
        <p:spPr>
          <a:solidFill>
            <a:srgbClr val="FFFFFF"/>
          </a:solidFill>
          <a:ln/>
        </p:spPr>
      </p:sp>
      <p:sp>
        <p:nvSpPr>
          <p:cNvPr id="43013" name="Rectangle 3">
            <a:extLst>
              <a:ext uri="{FF2B5EF4-FFF2-40B4-BE49-F238E27FC236}">
                <a16:creationId xmlns:a16="http://schemas.microsoft.com/office/drawing/2014/main" id="{4A895FFE-CFCD-4F50-BF1E-CFFCBFCD42E4}"/>
              </a:ext>
            </a:extLst>
          </p:cNvPr>
          <p:cNvSpPr>
            <a:spLocks noGrp="1" noChangeArrowheads="1"/>
          </p:cNvSpPr>
          <p:nvPr>
            <p:ph type="body" idx="1"/>
          </p:nvPr>
        </p:nvSpPr>
        <p:spPr>
          <a:solidFill>
            <a:srgbClr val="FFFFFF"/>
          </a:solidFill>
          <a:ln/>
        </p:spPr>
        <p:txBody>
          <a:bodyPr/>
          <a:lstStyle/>
          <a:p>
            <a:pPr>
              <a:spcBef>
                <a:spcPts val="432"/>
              </a:spcBef>
              <a:defRPr/>
            </a:pPr>
            <a:r>
              <a:rPr lang="en-US" b="1" dirty="0"/>
              <a:t>Teacher notes</a:t>
            </a:r>
          </a:p>
          <a:p>
            <a:pPr>
              <a:spcBef>
                <a:spcPts val="432"/>
              </a:spcBef>
              <a:defRPr/>
            </a:pPr>
            <a:r>
              <a:rPr lang="en-US" dirty="0"/>
              <a:t>This animated graph could be used to introduce the topic of current–voltage graphs and Ohm’s law.</a:t>
            </a:r>
          </a:p>
          <a:p>
            <a:pPr>
              <a:spcBef>
                <a:spcPts val="432"/>
              </a:spcBef>
              <a:defRPr/>
            </a:pPr>
            <a:r>
              <a:rPr lang="en-US" dirty="0"/>
              <a:t>Suitable prompts include:</a:t>
            </a:r>
          </a:p>
          <a:p>
            <a:pPr>
              <a:spcBef>
                <a:spcPts val="432"/>
              </a:spcBef>
              <a:defRPr/>
            </a:pPr>
            <a:r>
              <a:rPr lang="en-US" b="1" dirty="0"/>
              <a:t>Stage 1:</a:t>
            </a:r>
            <a:r>
              <a:rPr lang="en-US" dirty="0"/>
              <a:t> What is the shape of the line?</a:t>
            </a:r>
            <a:endParaRPr lang="en-US" b="1" dirty="0"/>
          </a:p>
          <a:p>
            <a:pPr marL="648000" indent="-648000">
              <a:spcBef>
                <a:spcPts val="432"/>
              </a:spcBef>
              <a:defRPr/>
            </a:pPr>
            <a:r>
              <a:rPr lang="en-US" b="1" dirty="0"/>
              <a:t>Stage 2:</a:t>
            </a:r>
            <a:r>
              <a:rPr lang="en-US" dirty="0"/>
              <a:t> What will happen to the size of the current if voltage is multiplied by a factor of four?</a:t>
            </a:r>
          </a:p>
          <a:p>
            <a:pPr marL="648000" indent="-648000">
              <a:spcBef>
                <a:spcPts val="432"/>
              </a:spcBef>
              <a:defRPr/>
            </a:pPr>
            <a:r>
              <a:rPr lang="en-US" b="1" dirty="0"/>
              <a:t>Stage 3: </a:t>
            </a:r>
            <a:r>
              <a:rPr lang="en-US" dirty="0"/>
              <a:t>This stage introduces Ohm’s law, which states that voltage = current × resistance (V = I × R). Students could be asked to consider which factors control the size of the current.</a:t>
            </a:r>
          </a:p>
          <a:p>
            <a:pPr marL="648000" indent="-648000">
              <a:spcBef>
                <a:spcPts val="432"/>
              </a:spcBef>
              <a:defRPr/>
            </a:pPr>
            <a:endParaRPr lang="en-US" dirty="0"/>
          </a:p>
          <a:p>
            <a:pPr>
              <a:spcBef>
                <a:spcPts val="432"/>
              </a:spcBef>
              <a:defRPr/>
            </a:pPr>
            <a:r>
              <a:rPr lang="en-US" dirty="0"/>
              <a:t>Students may need reminding that “voltage” is often used interchangeably with “potential difference.”</a:t>
            </a:r>
          </a:p>
        </p:txBody>
      </p:sp>
      <p:sp>
        <p:nvSpPr>
          <p:cNvPr id="2" name="Slide Number Placeholder 1">
            <a:extLst>
              <a:ext uri="{FF2B5EF4-FFF2-40B4-BE49-F238E27FC236}">
                <a16:creationId xmlns:a16="http://schemas.microsoft.com/office/drawing/2014/main" id="{AD7647E1-2772-4FD4-92B8-1DC48B245A26}"/>
              </a:ext>
            </a:extLst>
          </p:cNvPr>
          <p:cNvSpPr>
            <a:spLocks noGrp="1"/>
          </p:cNvSpPr>
          <p:nvPr>
            <p:ph type="sldNum" sz="quarter" idx="10"/>
          </p:nvPr>
        </p:nvSpPr>
        <p:spPr/>
        <p:txBody>
          <a:bodyPr/>
          <a:lstStyle/>
          <a:p>
            <a:fld id="{407984EC-6521-40EE-BE70-ECB94F734970}"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Rectangle 2">
            <a:extLst>
              <a:ext uri="{FF2B5EF4-FFF2-40B4-BE49-F238E27FC236}">
                <a16:creationId xmlns:a16="http://schemas.microsoft.com/office/drawing/2014/main" id="{14B849BC-C3A9-4357-9CAB-0393592ABFEF}"/>
              </a:ext>
            </a:extLst>
          </p:cNvPr>
          <p:cNvSpPr>
            <a:spLocks noGrp="1" noRot="1" noChangeAspect="1" noChangeArrowheads="1" noTextEdit="1"/>
          </p:cNvSpPr>
          <p:nvPr>
            <p:ph type="sldImg"/>
          </p:nvPr>
        </p:nvSpPr>
        <p:spPr>
          <a:solidFill>
            <a:srgbClr val="FFFFFF"/>
          </a:solidFill>
          <a:ln/>
        </p:spPr>
      </p:sp>
      <p:sp>
        <p:nvSpPr>
          <p:cNvPr id="44037" name="Rectangle 4">
            <a:extLst>
              <a:ext uri="{FF2B5EF4-FFF2-40B4-BE49-F238E27FC236}">
                <a16:creationId xmlns:a16="http://schemas.microsoft.com/office/drawing/2014/main" id="{EED06CD4-2C57-475D-80A5-B1B8D3E8B5A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Only the gradient of a linear</a:t>
            </a:r>
            <a:r>
              <a:rPr lang="en-GB" altLang="en-US" b="1" dirty="0">
                <a:latin typeface="Arial" panose="020B0604020202020204" pitchFamily="34" charset="0"/>
              </a:rPr>
              <a:t> </a:t>
            </a:r>
            <a:r>
              <a:rPr lang="en-GB" altLang="en-US" dirty="0">
                <a:latin typeface="Arial" panose="020B0604020202020204" pitchFamily="34" charset="0"/>
              </a:rPr>
              <a:t>current–voltage graph gives the resistance. Not all materials have a straight line graph for their current–voltage graphs, and their resistance is not given by the gradient.</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Apply concepts of statistics and probability (including determining function fits to data, slope, intercept, and correlation coefficient for linear fits) to scientific and engineering questions and problems, using digital tools when feasible.</a:t>
            </a:r>
            <a:endParaRPr lang="en-GB" dirty="0">
              <a:effectLst/>
            </a:endParaRPr>
          </a:p>
        </p:txBody>
      </p:sp>
      <p:sp>
        <p:nvSpPr>
          <p:cNvPr id="2" name="Slide Number Placeholder 1">
            <a:extLst>
              <a:ext uri="{FF2B5EF4-FFF2-40B4-BE49-F238E27FC236}">
                <a16:creationId xmlns:a16="http://schemas.microsoft.com/office/drawing/2014/main" id="{2B0C88D1-45C5-49BC-AC0B-F3850B4A665D}"/>
              </a:ext>
            </a:extLst>
          </p:cNvPr>
          <p:cNvSpPr>
            <a:spLocks noGrp="1"/>
          </p:cNvSpPr>
          <p:nvPr>
            <p:ph type="sldNum" sz="quarter" idx="10"/>
          </p:nvPr>
        </p:nvSpPr>
        <p:spPr/>
        <p:txBody>
          <a:bodyPr/>
          <a:lstStyle/>
          <a:p>
            <a:fld id="{407984EC-6521-40EE-BE70-ECB94F734970}"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Rectangle 2">
            <a:extLst>
              <a:ext uri="{FF2B5EF4-FFF2-40B4-BE49-F238E27FC236}">
                <a16:creationId xmlns:a16="http://schemas.microsoft.com/office/drawing/2014/main" id="{24D3350D-7236-4B27-A882-247B5DFC7669}"/>
              </a:ext>
            </a:extLst>
          </p:cNvPr>
          <p:cNvSpPr>
            <a:spLocks noGrp="1" noRot="1" noChangeAspect="1" noChangeArrowheads="1" noTextEdit="1"/>
          </p:cNvSpPr>
          <p:nvPr>
            <p:ph type="sldImg"/>
          </p:nvPr>
        </p:nvSpPr>
        <p:spPr>
          <a:ln/>
        </p:spPr>
      </p:sp>
      <p:sp>
        <p:nvSpPr>
          <p:cNvPr id="45061" name="Rectangle 3">
            <a:extLst>
              <a:ext uri="{FF2B5EF4-FFF2-40B4-BE49-F238E27FC236}">
                <a16:creationId xmlns:a16="http://schemas.microsoft.com/office/drawing/2014/main" id="{8F81E83D-53E3-4413-B54E-2D126D4E62C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identifying activity could be used as a introductory or summary exercise on the current–voltage graphs.</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Apply concepts of statistics and probability (including determining function fits to data, slope, intercept, and correlation coefficient for linear fits) to scientific and engineering questions and problems, using digital tools when feasible.</a:t>
            </a:r>
            <a:endParaRPr lang="en-GB" dirty="0">
              <a:effectLst/>
            </a:endParaRPr>
          </a:p>
        </p:txBody>
      </p:sp>
      <p:sp>
        <p:nvSpPr>
          <p:cNvPr id="2" name="Slide Number Placeholder 1">
            <a:extLst>
              <a:ext uri="{FF2B5EF4-FFF2-40B4-BE49-F238E27FC236}">
                <a16:creationId xmlns:a16="http://schemas.microsoft.com/office/drawing/2014/main" id="{1BA3F7B5-588D-416A-8524-3FE80E020D07}"/>
              </a:ext>
            </a:extLst>
          </p:cNvPr>
          <p:cNvSpPr>
            <a:spLocks noGrp="1"/>
          </p:cNvSpPr>
          <p:nvPr>
            <p:ph type="sldNum" sz="quarter" idx="10"/>
          </p:nvPr>
        </p:nvSpPr>
        <p:spPr/>
        <p:txBody>
          <a:bodyPr/>
          <a:lstStyle/>
          <a:p>
            <a:fld id="{407984EC-6521-40EE-BE70-ECB94F734970}"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Rectangle 2">
            <a:extLst>
              <a:ext uri="{FF2B5EF4-FFF2-40B4-BE49-F238E27FC236}">
                <a16:creationId xmlns:a16="http://schemas.microsoft.com/office/drawing/2014/main" id="{B64F7799-8407-4BDC-844A-01CA7DD845C7}"/>
              </a:ext>
            </a:extLst>
          </p:cNvPr>
          <p:cNvSpPr>
            <a:spLocks noGrp="1" noRot="1" noChangeAspect="1" noChangeArrowheads="1" noTextEdit="1"/>
          </p:cNvSpPr>
          <p:nvPr>
            <p:ph type="sldImg"/>
          </p:nvPr>
        </p:nvSpPr>
        <p:spPr>
          <a:ln/>
        </p:spPr>
      </p:sp>
      <p:sp>
        <p:nvSpPr>
          <p:cNvPr id="47109" name="Rectangle 3">
            <a:extLst>
              <a:ext uri="{FF2B5EF4-FFF2-40B4-BE49-F238E27FC236}">
                <a16:creationId xmlns:a16="http://schemas.microsoft.com/office/drawing/2014/main" id="{BE1F7AA4-D1DE-493F-B8FB-F00AF280ADA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energy transfers, please refer to the </a:t>
            </a:r>
            <a:r>
              <a:rPr lang="en-GB" altLang="en-US" i="1" dirty="0">
                <a:latin typeface="Arial" panose="020B0604020202020204" pitchFamily="34" charset="0"/>
              </a:rPr>
              <a:t>Energy Transfers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9D1E918F-9AA6-4623-88C7-B27196402372}"/>
              </a:ext>
            </a:extLst>
          </p:cNvPr>
          <p:cNvSpPr>
            <a:spLocks noGrp="1"/>
          </p:cNvSpPr>
          <p:nvPr>
            <p:ph type="sldNum" sz="quarter" idx="10"/>
          </p:nvPr>
        </p:nvSpPr>
        <p:spPr/>
        <p:txBody>
          <a:bodyPr/>
          <a:lstStyle/>
          <a:p>
            <a:fld id="{407984EC-6521-40EE-BE70-ECB94F734970}"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2" name="Rectangle 2">
            <a:extLst>
              <a:ext uri="{FF2B5EF4-FFF2-40B4-BE49-F238E27FC236}">
                <a16:creationId xmlns:a16="http://schemas.microsoft.com/office/drawing/2014/main" id="{FBAA48CA-5320-460F-8531-C51B06DB7DA7}"/>
              </a:ext>
            </a:extLst>
          </p:cNvPr>
          <p:cNvSpPr>
            <a:spLocks noGrp="1" noRot="1" noChangeAspect="1" noChangeArrowheads="1" noTextEdit="1"/>
          </p:cNvSpPr>
          <p:nvPr>
            <p:ph type="sldImg"/>
          </p:nvPr>
        </p:nvSpPr>
        <p:spPr>
          <a:ln/>
        </p:spPr>
      </p:sp>
      <p:sp>
        <p:nvSpPr>
          <p:cNvPr id="48133" name="Rectangle 3">
            <a:extLst>
              <a:ext uri="{FF2B5EF4-FFF2-40B4-BE49-F238E27FC236}">
                <a16:creationId xmlns:a16="http://schemas.microsoft.com/office/drawing/2014/main" id="{443EF78C-CDAD-4EA1-9EB6-51D1FB54379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a:p>
            <a:pPr>
              <a:spcBef>
                <a:spcPts val="432"/>
              </a:spcBef>
            </a:pPr>
            <a:endParaRPr lang="en-GB" altLang="en-US" b="1" dirty="0">
              <a:latin typeface="Arial" panose="020B0604020202020204" pitchFamily="34" charset="0"/>
            </a:endParaRPr>
          </a:p>
          <a:p>
            <a:pPr>
              <a:spcBef>
                <a:spcPts val="432"/>
              </a:spcBef>
            </a:pPr>
            <a:r>
              <a:rPr lang="en-GB" altLang="en-US" b="1" dirty="0">
                <a:latin typeface="Arial" panose="020B0604020202020204" pitchFamily="34" charset="0"/>
              </a:rPr>
              <a:t>Photo credit:</a:t>
            </a:r>
            <a:r>
              <a:rPr lang="en-GB" altLang="en-US" dirty="0">
                <a:latin typeface="Arial" panose="020B0604020202020204" pitchFamily="34" charset="0"/>
              </a:rPr>
              <a:t> </a:t>
            </a:r>
            <a:r>
              <a:rPr lang="en-US" altLang="en-US" dirty="0">
                <a:latin typeface="Arial" panose="020B0604020202020204" pitchFamily="34" charset="0"/>
              </a:rPr>
              <a:t>©</a:t>
            </a:r>
            <a:r>
              <a:rPr lang="en-GB" altLang="en-US" dirty="0">
                <a:latin typeface="Arial" panose="020B0604020202020204" pitchFamily="34" charset="0"/>
              </a:rPr>
              <a:t> photos.com 2018</a:t>
            </a:r>
          </a:p>
        </p:txBody>
      </p:sp>
      <p:sp>
        <p:nvSpPr>
          <p:cNvPr id="2" name="Slide Number Placeholder 1">
            <a:extLst>
              <a:ext uri="{FF2B5EF4-FFF2-40B4-BE49-F238E27FC236}">
                <a16:creationId xmlns:a16="http://schemas.microsoft.com/office/drawing/2014/main" id="{86BBD280-C619-4FA0-B0CF-F3A7BBF438F9}"/>
              </a:ext>
            </a:extLst>
          </p:cNvPr>
          <p:cNvSpPr>
            <a:spLocks noGrp="1"/>
          </p:cNvSpPr>
          <p:nvPr>
            <p:ph type="sldNum" sz="quarter" idx="10"/>
          </p:nvPr>
        </p:nvSpPr>
        <p:spPr/>
        <p:txBody>
          <a:bodyPr/>
          <a:lstStyle/>
          <a:p>
            <a:fld id="{407984EC-6521-40EE-BE70-ECB94F734970}"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2">
            <a:extLst>
              <a:ext uri="{FF2B5EF4-FFF2-40B4-BE49-F238E27FC236}">
                <a16:creationId xmlns:a16="http://schemas.microsoft.com/office/drawing/2014/main" id="{F1562CFE-466D-461B-9477-C0D95456B7DC}"/>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C527069A-A327-4F51-9A90-E9DF4D99800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B5A598EF-DBB4-4A51-90E5-0DF9BEA726E6}"/>
              </a:ext>
            </a:extLst>
          </p:cNvPr>
          <p:cNvSpPr>
            <a:spLocks noGrp="1"/>
          </p:cNvSpPr>
          <p:nvPr>
            <p:ph type="sldNum" sz="quarter" idx="10"/>
          </p:nvPr>
        </p:nvSpPr>
        <p:spPr/>
        <p:txBody>
          <a:bodyPr/>
          <a:lstStyle/>
          <a:p>
            <a:fld id="{407984EC-6521-40EE-BE70-ECB94F734970}"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230310" y="1187865"/>
            <a:ext cx="4990744" cy="3110670"/>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21</a:t>
            </a:r>
          </a:p>
        </p:txBody>
      </p:sp>
    </p:spTree>
    <p:custDataLst>
      <p:tags r:id="rId1"/>
    </p:custDataLst>
    <p:extLst>
      <p:ext uri="{BB962C8B-B14F-4D97-AF65-F5344CB8AC3E}">
        <p14:creationId xmlns:p14="http://schemas.microsoft.com/office/powerpoint/2010/main" val="4014741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8086336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463824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384280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616488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28059208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113175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13340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2922225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4816275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61172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216000" indent="-216000">
              <a:buFont typeface="Wingdings 2" panose="05020102010507070707" pitchFamily="18" charset="2"/>
              <a:buChar char=""/>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21</a:t>
            </a:r>
          </a:p>
        </p:txBody>
      </p:sp>
    </p:spTree>
    <p:custDataLst>
      <p:tags r:id="rId1"/>
    </p:custDataLst>
    <p:extLst>
      <p:ext uri="{BB962C8B-B14F-4D97-AF65-F5344CB8AC3E}">
        <p14:creationId xmlns:p14="http://schemas.microsoft.com/office/powerpoint/2010/main" val="37319488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640397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77640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101192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8467615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266525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131273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018358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0243984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7824115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503791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202031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587043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781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8393944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21</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999701343"/>
      </p:ext>
    </p:extLst>
  </p:cSld>
  <p:clrMap bg1="lt1" tx1="dk1" bg2="lt2" tx2="dk2" accent1="accent1" accent2="accent2" accent3="accent3" accent4="accent4" accent5="accent5" accent6="accent6" hlink="hlink" folHlink="folHlink"/>
  <p:sldLayoutIdLst>
    <p:sldLayoutId id="2147485561" r:id="rId1"/>
    <p:sldLayoutId id="2147485562" r:id="rId2"/>
    <p:sldLayoutId id="2147485563" r:id="rId3"/>
    <p:sldLayoutId id="2147485564" r:id="rId4"/>
    <p:sldLayoutId id="2147485565" r:id="rId5"/>
    <p:sldLayoutId id="2147485566" r:id="rId6"/>
    <p:sldLayoutId id="2147485567" r:id="rId7"/>
    <p:sldLayoutId id="2147485568" r:id="rId8"/>
    <p:sldLayoutId id="2147485569" r:id="rId9"/>
    <p:sldLayoutId id="2147485570" r:id="rId10"/>
    <p:sldLayoutId id="2147485571" r:id="rId11"/>
    <p:sldLayoutId id="2147485572" r:id="rId12"/>
    <p:sldLayoutId id="2147485573" r:id="rId13"/>
    <p:sldLayoutId id="2147485574"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3">
            <a:extLst>
              <a:ext uri="{FF2B5EF4-FFF2-40B4-BE49-F238E27FC236}">
                <a16:creationId xmlns:a16="http://schemas.microsoft.com/office/drawing/2014/main" id="{02B6023A-B143-4E07-96F9-6AA6CF89D2C9}"/>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21</a:t>
            </a:r>
          </a:p>
        </p:txBody>
      </p:sp>
    </p:spTree>
    <p:custDataLst>
      <p:tags r:id="rId14"/>
    </p:custDataLst>
    <p:extLst>
      <p:ext uri="{BB962C8B-B14F-4D97-AF65-F5344CB8AC3E}">
        <p14:creationId xmlns:p14="http://schemas.microsoft.com/office/powerpoint/2010/main" val="1132416999"/>
      </p:ext>
    </p:extLst>
  </p:cSld>
  <p:clrMap bg1="lt1" tx1="dk1" bg2="lt2" tx2="dk2" accent1="accent1" accent2="accent2" accent3="accent3" accent4="accent4" accent5="accent5" accent6="accent6" hlink="hlink" folHlink="folHlink"/>
  <p:sldLayoutIdLst>
    <p:sldLayoutId id="2147485576" r:id="rId1"/>
    <p:sldLayoutId id="2147485577" r:id="rId2"/>
    <p:sldLayoutId id="2147485578" r:id="rId3"/>
    <p:sldLayoutId id="2147485579" r:id="rId4"/>
    <p:sldLayoutId id="2147485580" r:id="rId5"/>
    <p:sldLayoutId id="2147485581" r:id="rId6"/>
    <p:sldLayoutId id="2147485582" r:id="rId7"/>
    <p:sldLayoutId id="2147485583" r:id="rId8"/>
    <p:sldLayoutId id="2147485584" r:id="rId9"/>
    <p:sldLayoutId id="2147485585" r:id="rId10"/>
    <p:sldLayoutId id="2147485586" r:id="rId11"/>
    <p:sldLayoutId id="2147485587"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slideLayout" Target="../slideLayouts/slideLayout20.xml"/><Relationship Id="rId7" Type="http://schemas.openxmlformats.org/officeDocument/2006/relationships/image" Target="../media/image13.pn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notesSlide" Target="../notesSlides/notesSlide11.xml"/><Relationship Id="rId9" Type="http://schemas.openxmlformats.org/officeDocument/2006/relationships/image" Target="../media/image11.wmf"/></Relationships>
</file>

<file path=ppt/slides/_rels/slide12.xml.rels><?xml version="1.0" encoding="UTF-8" standalone="yes"?>
<Relationships xmlns="http://schemas.openxmlformats.org/package/2006/relationships"><Relationship Id="rId8" Type="http://schemas.openxmlformats.org/officeDocument/2006/relationships/image" Target="../media/image11.wmf"/><Relationship Id="rId3" Type="http://schemas.openxmlformats.org/officeDocument/2006/relationships/slideLayout" Target="../slideLayouts/slideLayout20.xml"/><Relationship Id="rId7" Type="http://schemas.openxmlformats.org/officeDocument/2006/relationships/image" Target="../media/image14.jpg"/><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5.jpeg"/><Relationship Id="rId7"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7.pn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slideLayout" Target="../slideLayouts/slideLayout20.xml"/><Relationship Id="rId7" Type="http://schemas.openxmlformats.org/officeDocument/2006/relationships/image" Target="../media/image13.png"/><Relationship Id="rId2" Type="http://schemas.openxmlformats.org/officeDocument/2006/relationships/control" Target="../activeX/activeX5.xml"/><Relationship Id="rId1" Type="http://schemas.openxmlformats.org/officeDocument/2006/relationships/vmlDrawing" Target="../drawings/vmlDrawing5.v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notesSlide" Target="../notesSlides/notesSlide14.xml"/><Relationship Id="rId9" Type="http://schemas.openxmlformats.org/officeDocument/2006/relationships/image" Target="../media/image11.wmf"/></Relationships>
</file>

<file path=ppt/slides/_rels/slide15.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slideLayout" Target="../slideLayouts/slideLayout20.xml"/><Relationship Id="rId7" Type="http://schemas.openxmlformats.org/officeDocument/2006/relationships/image" Target="../media/image13.png"/><Relationship Id="rId2" Type="http://schemas.openxmlformats.org/officeDocument/2006/relationships/control" Target="../activeX/activeX6.xml"/><Relationship Id="rId1" Type="http://schemas.openxmlformats.org/officeDocument/2006/relationships/vmlDrawing" Target="../drawings/vmlDrawing6.v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notesSlide" Target="../notesSlides/notesSlide15.xml"/><Relationship Id="rId9" Type="http://schemas.openxmlformats.org/officeDocument/2006/relationships/image" Target="../media/image11.wmf"/></Relationships>
</file>

<file path=ppt/slides/_rels/slide16.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slideLayout" Target="../slideLayouts/slideLayout20.xml"/><Relationship Id="rId7" Type="http://schemas.openxmlformats.org/officeDocument/2006/relationships/image" Target="../media/image13.png"/><Relationship Id="rId2" Type="http://schemas.openxmlformats.org/officeDocument/2006/relationships/control" Target="../activeX/activeX7.xml"/><Relationship Id="rId1" Type="http://schemas.openxmlformats.org/officeDocument/2006/relationships/vmlDrawing" Target="../drawings/vmlDrawing7.v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notesSlide" Target="../notesSlides/notesSlide16.xml"/><Relationship Id="rId9" Type="http://schemas.openxmlformats.org/officeDocument/2006/relationships/image" Target="../media/image11.wmf"/></Relationships>
</file>

<file path=ppt/slides/_rels/slide1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0.png"/><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slideLayout" Target="../slideLayouts/slideLayout20.xml"/><Relationship Id="rId7" Type="http://schemas.openxmlformats.org/officeDocument/2006/relationships/image" Target="../media/image13.png"/><Relationship Id="rId2" Type="http://schemas.openxmlformats.org/officeDocument/2006/relationships/control" Target="../activeX/activeX8.xml"/><Relationship Id="rId1" Type="http://schemas.openxmlformats.org/officeDocument/2006/relationships/vmlDrawing" Target="../drawings/vmlDrawing8.v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notesSlide" Target="../notesSlides/notesSlide19.xml"/><Relationship Id="rId9" Type="http://schemas.openxmlformats.org/officeDocument/2006/relationships/image" Target="../media/image11.wmf"/></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36.png"/></Relationships>
</file>

<file path=ppt/slides/_rels/slide2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20.xml"/><Relationship Id="rId7" Type="http://schemas.openxmlformats.org/officeDocument/2006/relationships/image" Target="../media/image37.png"/><Relationship Id="rId2" Type="http://schemas.openxmlformats.org/officeDocument/2006/relationships/control" Target="../activeX/activeX9.xml"/><Relationship Id="rId1" Type="http://schemas.openxmlformats.org/officeDocument/2006/relationships/vmlDrawing" Target="../drawings/vmlDrawing9.v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11.wmf"/><Relationship Id="rId4" Type="http://schemas.openxmlformats.org/officeDocument/2006/relationships/notesSlide" Target="../notesSlides/notesSlide21.xml"/><Relationship Id="rId9"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slideLayout" Target="../slideLayouts/slideLayout20.xml"/><Relationship Id="rId7" Type="http://schemas.openxmlformats.org/officeDocument/2006/relationships/image" Target="../media/image13.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notesSlide" Target="../notesSlides/notesSlide4.xml"/><Relationship Id="rId9" Type="http://schemas.openxmlformats.org/officeDocument/2006/relationships/image" Target="../media/image11.wmf"/></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20.xml"/><Relationship Id="rId7" Type="http://schemas.openxmlformats.org/officeDocument/2006/relationships/image" Target="../media/image13.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wmf"/><Relationship Id="rId4" Type="http://schemas.openxmlformats.org/officeDocument/2006/relationships/notesSlide" Target="../notesSlides/notesSlide6.xml"/><Relationship Id="rId9" Type="http://schemas.openxmlformats.org/officeDocument/2006/relationships/image" Target="../media/image14.jp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6.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16.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3">
            <a:extLst>
              <a:ext uri="{FF2B5EF4-FFF2-40B4-BE49-F238E27FC236}">
                <a16:creationId xmlns:a16="http://schemas.microsoft.com/office/drawing/2014/main" id="{348FA0F2-7299-4B63-B8A2-FFD09316FD8B}"/>
              </a:ext>
            </a:extLst>
          </p:cNvPr>
          <p:cNvSpPr>
            <a:spLocks noGrp="1"/>
          </p:cNvSpPr>
          <p:nvPr>
            <p:ph type="title"/>
          </p:nvPr>
        </p:nvSpPr>
        <p:spPr/>
        <p:txBody>
          <a:bodyPr/>
          <a:lstStyle/>
          <a:p>
            <a:r>
              <a:rPr lang="en-GB" altLang="en-US" dirty="0"/>
              <a:t>Resistors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4">
            <a:extLst>
              <a:ext uri="{FF2B5EF4-FFF2-40B4-BE49-F238E27FC236}">
                <a16:creationId xmlns:a16="http://schemas.microsoft.com/office/drawing/2014/main" id="{4635E42C-6DEE-456D-B743-2B247362F107}"/>
              </a:ext>
            </a:extLst>
          </p:cNvPr>
          <p:cNvSpPr>
            <a:spLocks noGrp="1" noChangeArrowheads="1"/>
          </p:cNvSpPr>
          <p:nvPr>
            <p:ph type="title"/>
          </p:nvPr>
        </p:nvSpPr>
        <p:spPr/>
        <p:txBody>
          <a:bodyPr/>
          <a:lstStyle/>
          <a:p>
            <a:r>
              <a:rPr lang="en-GB" altLang="en-US"/>
              <a:t>Non-ohmic conductors</a:t>
            </a:r>
          </a:p>
        </p:txBody>
      </p:sp>
      <p:sp>
        <p:nvSpPr>
          <p:cNvPr id="29699" name="Text Box 5">
            <a:extLst>
              <a:ext uri="{FF2B5EF4-FFF2-40B4-BE49-F238E27FC236}">
                <a16:creationId xmlns:a16="http://schemas.microsoft.com/office/drawing/2014/main" id="{569A05B6-2FE5-49DF-864D-E6C13041C8FA}"/>
              </a:ext>
            </a:extLst>
          </p:cNvPr>
          <p:cNvSpPr txBox="1">
            <a:spLocks noChangeArrowheads="1"/>
          </p:cNvSpPr>
          <p:nvPr/>
        </p:nvSpPr>
        <p:spPr bwMode="auto">
          <a:xfrm>
            <a:off x="354013" y="773113"/>
            <a:ext cx="863123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The resistance of some electrical components is not constant: it changes as the current through the component changes. These components are </a:t>
            </a:r>
            <a:r>
              <a:rPr lang="en-GB" altLang="en-US" b="1">
                <a:solidFill>
                  <a:srgbClr val="286DA6"/>
                </a:solidFill>
              </a:rPr>
              <a:t>non-ohmic conductors</a:t>
            </a:r>
            <a:r>
              <a:rPr lang="en-GB" altLang="en-US">
                <a:solidFill>
                  <a:srgbClr val="010066"/>
                </a:solidFill>
              </a:rPr>
              <a:t>.</a:t>
            </a:r>
          </a:p>
        </p:txBody>
      </p:sp>
      <p:sp>
        <p:nvSpPr>
          <p:cNvPr id="328715" name="Text Box 11">
            <a:extLst>
              <a:ext uri="{FF2B5EF4-FFF2-40B4-BE49-F238E27FC236}">
                <a16:creationId xmlns:a16="http://schemas.microsoft.com/office/drawing/2014/main" id="{A9CD3F1F-84D7-4AE3-B7BD-1412BD007E5C}"/>
              </a:ext>
            </a:extLst>
          </p:cNvPr>
          <p:cNvSpPr txBox="1">
            <a:spLocks noChangeArrowheads="1"/>
          </p:cNvSpPr>
          <p:nvPr/>
        </p:nvSpPr>
        <p:spPr bwMode="auto">
          <a:xfrm>
            <a:off x="354013" y="2071688"/>
            <a:ext cx="832643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Filament bulbs, diodes, thermistors and LDRs are examples of non-ohmic conductors.</a:t>
            </a:r>
          </a:p>
        </p:txBody>
      </p:sp>
      <p:sp>
        <p:nvSpPr>
          <p:cNvPr id="209930" name="Text Box 10">
            <a:extLst>
              <a:ext uri="{FF2B5EF4-FFF2-40B4-BE49-F238E27FC236}">
                <a16:creationId xmlns:a16="http://schemas.microsoft.com/office/drawing/2014/main" id="{A879B4C1-CE6E-4C1A-A839-AC66A6B1B573}"/>
              </a:ext>
            </a:extLst>
          </p:cNvPr>
          <p:cNvSpPr txBox="1">
            <a:spLocks noChangeArrowheads="1"/>
          </p:cNvSpPr>
          <p:nvPr/>
        </p:nvSpPr>
        <p:spPr bwMode="auto">
          <a:xfrm>
            <a:off x="358775" y="3017838"/>
            <a:ext cx="3851275" cy="304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For non-ohmic conductors, the relationship between current and potential difference is </a:t>
            </a:r>
            <a:r>
              <a:rPr lang="en-GB" altLang="en-US" b="1">
                <a:solidFill>
                  <a:srgbClr val="286DA6"/>
                </a:solidFill>
              </a:rPr>
              <a:t>non-linear</a:t>
            </a:r>
            <a:r>
              <a:rPr lang="en-GB" altLang="en-US"/>
              <a:t>. </a:t>
            </a:r>
            <a:br>
              <a:rPr lang="en-GB" altLang="en-US"/>
            </a:br>
            <a:r>
              <a:rPr lang="en-GB" altLang="en-US"/>
              <a:t>A graph of current against potential difference for a non-ohmic conductor is </a:t>
            </a:r>
            <a:br>
              <a:rPr lang="en-GB" altLang="en-US"/>
            </a:br>
            <a:r>
              <a:rPr lang="en-GB" altLang="en-US" b="1"/>
              <a:t>not</a:t>
            </a:r>
            <a:r>
              <a:rPr lang="en-GB" altLang="en-US"/>
              <a:t> a straight line.</a:t>
            </a:r>
          </a:p>
        </p:txBody>
      </p:sp>
      <p:pic>
        <p:nvPicPr>
          <p:cNvPr id="12" name="Picture 11" descr="graph_nonlinear.png">
            <a:extLst>
              <a:ext uri="{FF2B5EF4-FFF2-40B4-BE49-F238E27FC236}">
                <a16:creationId xmlns:a16="http://schemas.microsoft.com/office/drawing/2014/main" id="{DCB9FA82-FA7E-4C1E-9C8A-F0FAF0B8D63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29150" y="3097213"/>
            <a:ext cx="3948113" cy="285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 Box 55">
            <a:extLst>
              <a:ext uri="{FF2B5EF4-FFF2-40B4-BE49-F238E27FC236}">
                <a16:creationId xmlns:a16="http://schemas.microsoft.com/office/drawing/2014/main" id="{DD88C558-D9AB-4142-B98D-93E0C770C2AE}"/>
              </a:ext>
            </a:extLst>
          </p:cNvPr>
          <p:cNvSpPr txBox="1">
            <a:spLocks noChangeArrowheads="1"/>
          </p:cNvSpPr>
          <p:nvPr/>
        </p:nvSpPr>
        <p:spPr bwMode="auto">
          <a:xfrm>
            <a:off x="5581650" y="5797550"/>
            <a:ext cx="17414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b="1">
                <a:solidFill>
                  <a:srgbClr val="010066"/>
                </a:solidFill>
              </a:rPr>
              <a:t>voltage (V)</a:t>
            </a:r>
          </a:p>
        </p:txBody>
      </p:sp>
      <p:pic>
        <p:nvPicPr>
          <p:cNvPr id="10" name="Picture 9" descr="Resistors_5.1.png">
            <a:extLst>
              <a:ext uri="{FF2B5EF4-FFF2-40B4-BE49-F238E27FC236}">
                <a16:creationId xmlns:a16="http://schemas.microsoft.com/office/drawing/2014/main" id="{D9562480-57E1-46D5-B375-AC36BB2E39D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222750" y="3448050"/>
            <a:ext cx="504825"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9">
            <a:hlinkClick r:id="" action="ppaction://hlinkshowjump?jump=nextslide"/>
            <a:extLst>
              <a:ext uri="{FF2B5EF4-FFF2-40B4-BE49-F238E27FC236}">
                <a16:creationId xmlns:a16="http://schemas.microsoft.com/office/drawing/2014/main" id="{7F1FC7DF-754E-45C2-A7BD-981EFCB7B86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871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993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par>
                          <p:cTn id="15" fill="hold" nodeType="afterGroup">
                            <p:stCondLst>
                              <p:cond delay="0"/>
                            </p:stCondLst>
                            <p:childTnLst>
                              <p:par>
                                <p:cTn id="16" presetID="1" presetClass="entr" presetSubtype="0" fill="hold" grpId="0" nodeType="afterEffect">
                                  <p:stCondLst>
                                    <p:cond delay="0"/>
                                  </p:stCondLst>
                                  <p:childTnLst>
                                    <p:set>
                                      <p:cBhvr>
                                        <p:cTn id="17" dur="1" fill="hold">
                                          <p:stCondLst>
                                            <p:cond delay="0"/>
                                          </p:stCondLst>
                                        </p:cTn>
                                        <p:tgtEl>
                                          <p:spTgt spid="14"/>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8715" grpId="0"/>
      <p:bldP spid="209930" grpId="0"/>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Rectangle 32">
            <a:extLst>
              <a:ext uri="{FF2B5EF4-FFF2-40B4-BE49-F238E27FC236}">
                <a16:creationId xmlns:a16="http://schemas.microsoft.com/office/drawing/2014/main" id="{15DA2DF5-5D1C-4597-9CE3-E51CCC103749}"/>
              </a:ext>
            </a:extLst>
          </p:cNvPr>
          <p:cNvSpPr>
            <a:spLocks noGrp="1" noChangeArrowheads="1"/>
          </p:cNvSpPr>
          <p:nvPr>
            <p:ph type="title"/>
          </p:nvPr>
        </p:nvSpPr>
        <p:spPr/>
        <p:txBody>
          <a:bodyPr/>
          <a:lstStyle/>
          <a:p>
            <a:pPr eaLnBrk="1" hangingPunct="1"/>
            <a:r>
              <a:rPr lang="en-GB" altLang="en-US" dirty="0"/>
              <a:t>Current–voltage graph for a bulb</a:t>
            </a:r>
          </a:p>
        </p:txBody>
      </p:sp>
      <p:pic>
        <p:nvPicPr>
          <p:cNvPr id="7" name="Picture 19">
            <a:hlinkClick r:id="" action="ppaction://hlinkshowjump?jump=nextslide"/>
            <a:extLst>
              <a:ext uri="{FF2B5EF4-FFF2-40B4-BE49-F238E27FC236}">
                <a16:creationId xmlns:a16="http://schemas.microsoft.com/office/drawing/2014/main" id="{C077435C-1AAA-40A7-8932-6B15C478345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9B1DE982-253E-4AAB-8E87-44985C3D80E1}"/>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AD39F79F-2996-4B30-97F3-00AEFCF528BC}"/>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3108"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B30CFD93-ED77-4D9D-AE00-94D9854C6A23}"/>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4">
            <a:extLst>
              <a:ext uri="{FF2B5EF4-FFF2-40B4-BE49-F238E27FC236}">
                <a16:creationId xmlns:a16="http://schemas.microsoft.com/office/drawing/2014/main" id="{249BFDA9-D564-4D64-8B64-B9EC83B52299}"/>
              </a:ext>
            </a:extLst>
          </p:cNvPr>
          <p:cNvSpPr>
            <a:spLocks noGrp="1" noChangeArrowheads="1"/>
          </p:cNvSpPr>
          <p:nvPr>
            <p:ph type="title"/>
          </p:nvPr>
        </p:nvSpPr>
        <p:spPr/>
        <p:txBody>
          <a:bodyPr/>
          <a:lstStyle/>
          <a:p>
            <a:r>
              <a:rPr lang="en-GB" altLang="en-US" sz="2700" dirty="0"/>
              <a:t>Advantages and disadvantages of heating</a:t>
            </a:r>
          </a:p>
        </p:txBody>
      </p:sp>
      <p:pic>
        <p:nvPicPr>
          <p:cNvPr id="6" name="Picture 19">
            <a:hlinkClick r:id="" action="ppaction://hlinkshowjump?jump=nextslide"/>
            <a:extLst>
              <a:ext uri="{FF2B5EF4-FFF2-40B4-BE49-F238E27FC236}">
                <a16:creationId xmlns:a16="http://schemas.microsoft.com/office/drawing/2014/main" id="{38583057-4E35-4B27-A8BA-9FBEC2E8C87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DD2C7BBF-1BA9-4D90-8AA8-052BD1976739}"/>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4131"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90FA1160-4EA6-4572-87DD-3FDAEBE8CC5B}"/>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2F7080F8-E711-405F-86B2-EAA0C39DF5CC}"/>
              </a:ext>
            </a:extLst>
          </p:cNvPr>
          <p:cNvSpPr>
            <a:spLocks noGrp="1" noChangeArrowheads="1"/>
          </p:cNvSpPr>
          <p:nvPr>
            <p:ph type="title"/>
          </p:nvPr>
        </p:nvSpPr>
        <p:spPr/>
        <p:txBody>
          <a:bodyPr/>
          <a:lstStyle/>
          <a:p>
            <a:r>
              <a:rPr lang="en-GB" altLang="en-US"/>
              <a:t>What is a diode?</a:t>
            </a:r>
          </a:p>
        </p:txBody>
      </p:sp>
      <p:sp>
        <p:nvSpPr>
          <p:cNvPr id="31747" name="TextBox 2">
            <a:extLst>
              <a:ext uri="{FF2B5EF4-FFF2-40B4-BE49-F238E27FC236}">
                <a16:creationId xmlns:a16="http://schemas.microsoft.com/office/drawing/2014/main" id="{C01BE2B0-ACBB-4A81-BAE3-100F38F2020E}"/>
              </a:ext>
            </a:extLst>
          </p:cNvPr>
          <p:cNvSpPr txBox="1">
            <a:spLocks noChangeArrowheads="1"/>
          </p:cNvSpPr>
          <p:nvPr/>
        </p:nvSpPr>
        <p:spPr bwMode="auto">
          <a:xfrm>
            <a:off x="358775" y="776288"/>
            <a:ext cx="45720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A </a:t>
            </a:r>
            <a:r>
              <a:rPr lang="en-GB" altLang="en-US" b="1">
                <a:solidFill>
                  <a:srgbClr val="286DA6"/>
                </a:solidFill>
              </a:rPr>
              <a:t>diode</a:t>
            </a:r>
            <a:r>
              <a:rPr lang="en-GB" altLang="en-US">
                <a:solidFill>
                  <a:srgbClr val="010066"/>
                </a:solidFill>
              </a:rPr>
              <a:t> is a component made from a semiconducting material such as silicon.</a:t>
            </a:r>
          </a:p>
        </p:txBody>
      </p:sp>
      <p:sp>
        <p:nvSpPr>
          <p:cNvPr id="215044" name="TextBox 4">
            <a:extLst>
              <a:ext uri="{FF2B5EF4-FFF2-40B4-BE49-F238E27FC236}">
                <a16:creationId xmlns:a16="http://schemas.microsoft.com/office/drawing/2014/main" id="{23A25568-074C-4916-932A-7EC945933C4F}"/>
              </a:ext>
            </a:extLst>
          </p:cNvPr>
          <p:cNvSpPr txBox="1">
            <a:spLocks noChangeArrowheads="1"/>
          </p:cNvSpPr>
          <p:nvPr/>
        </p:nvSpPr>
        <p:spPr bwMode="auto">
          <a:xfrm>
            <a:off x="358775" y="2044700"/>
            <a:ext cx="5094288"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Diodes have the unique property </a:t>
            </a:r>
            <a:br>
              <a:rPr lang="en-GB" altLang="en-US" dirty="0">
                <a:solidFill>
                  <a:srgbClr val="010066"/>
                </a:solidFill>
              </a:rPr>
            </a:br>
            <a:r>
              <a:rPr lang="en-GB" altLang="en-US" dirty="0">
                <a:solidFill>
                  <a:srgbClr val="010066"/>
                </a:solidFill>
              </a:rPr>
              <a:t>of only allowing current to pass through them in one direction. </a:t>
            </a:r>
            <a:br>
              <a:rPr lang="en-GB" altLang="en-US" dirty="0">
                <a:solidFill>
                  <a:srgbClr val="010066"/>
                </a:solidFill>
              </a:rPr>
            </a:br>
            <a:r>
              <a:rPr lang="en-GB" altLang="en-US" dirty="0">
                <a:solidFill>
                  <a:srgbClr val="010066"/>
                </a:solidFill>
              </a:rPr>
              <a:t>This is because it has a very high </a:t>
            </a:r>
            <a:r>
              <a:rPr lang="en-GB" altLang="en-US" b="1" dirty="0">
                <a:solidFill>
                  <a:srgbClr val="286DA6"/>
                </a:solidFill>
              </a:rPr>
              <a:t>resistance</a:t>
            </a:r>
            <a:r>
              <a:rPr lang="en-GB" altLang="en-US" dirty="0">
                <a:solidFill>
                  <a:srgbClr val="010066"/>
                </a:solidFill>
              </a:rPr>
              <a:t> in the reverse direction.</a:t>
            </a:r>
          </a:p>
        </p:txBody>
      </p:sp>
      <p:sp>
        <p:nvSpPr>
          <p:cNvPr id="215045" name="TextBox 6">
            <a:extLst>
              <a:ext uri="{FF2B5EF4-FFF2-40B4-BE49-F238E27FC236}">
                <a16:creationId xmlns:a16="http://schemas.microsoft.com/office/drawing/2014/main" id="{889AC3EC-A3F7-4196-A2DE-C13734CCAB3F}"/>
              </a:ext>
            </a:extLst>
          </p:cNvPr>
          <p:cNvSpPr txBox="1">
            <a:spLocks noChangeArrowheads="1"/>
          </p:cNvSpPr>
          <p:nvPr/>
        </p:nvSpPr>
        <p:spPr bwMode="auto">
          <a:xfrm>
            <a:off x="358775" y="5018088"/>
            <a:ext cx="51133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Some diodes emit light when they conduct electricity. These are called </a:t>
            </a:r>
            <a:r>
              <a:rPr lang="en-GB" altLang="en-US" b="1" dirty="0">
                <a:solidFill>
                  <a:srgbClr val="286DA6"/>
                </a:solidFill>
              </a:rPr>
              <a:t>Light Emitting Diodes </a:t>
            </a:r>
            <a:r>
              <a:rPr lang="en-GB" altLang="en-US" dirty="0">
                <a:solidFill>
                  <a:srgbClr val="010066"/>
                </a:solidFill>
              </a:rPr>
              <a:t>(LEDs).</a:t>
            </a:r>
          </a:p>
        </p:txBody>
      </p:sp>
      <p:pic>
        <p:nvPicPr>
          <p:cNvPr id="215046" name="Picture 6" descr="LEDs">
            <a:extLst>
              <a:ext uri="{FF2B5EF4-FFF2-40B4-BE49-F238E27FC236}">
                <a16:creationId xmlns:a16="http://schemas.microsoft.com/office/drawing/2014/main" id="{C8EBE060-783E-4B14-829E-D8D99BBA21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41988" y="3681413"/>
            <a:ext cx="2341562" cy="255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47" name="Picture 7" descr="diodes_diode">
            <a:extLst>
              <a:ext uri="{FF2B5EF4-FFF2-40B4-BE49-F238E27FC236}">
                <a16:creationId xmlns:a16="http://schemas.microsoft.com/office/drawing/2014/main" id="{F3B235DD-22B8-4FE1-A6CF-49683DAA9A1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48648"/>
          <a:stretch/>
        </p:blipFill>
        <p:spPr bwMode="auto">
          <a:xfrm>
            <a:off x="5040313" y="619126"/>
            <a:ext cx="3671887" cy="1266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48" name="Text Box 8">
            <a:extLst>
              <a:ext uri="{FF2B5EF4-FFF2-40B4-BE49-F238E27FC236}">
                <a16:creationId xmlns:a16="http://schemas.microsoft.com/office/drawing/2014/main" id="{B4D7DCCD-BED9-41F2-A478-4709D3BA8DA4}"/>
              </a:ext>
            </a:extLst>
          </p:cNvPr>
          <p:cNvSpPr txBox="1">
            <a:spLocks noChangeArrowheads="1"/>
          </p:cNvSpPr>
          <p:nvPr/>
        </p:nvSpPr>
        <p:spPr bwMode="auto">
          <a:xfrm>
            <a:off x="358775" y="4071938"/>
            <a:ext cx="49688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The arrowhead on the symbol shows the direction of current flow.</a:t>
            </a:r>
          </a:p>
        </p:txBody>
      </p:sp>
      <p:sp>
        <p:nvSpPr>
          <p:cNvPr id="215050" name="Text Box 10">
            <a:extLst>
              <a:ext uri="{FF2B5EF4-FFF2-40B4-BE49-F238E27FC236}">
                <a16:creationId xmlns:a16="http://schemas.microsoft.com/office/drawing/2014/main" id="{46FD0122-727C-4054-BCBA-3DA60876B465}"/>
              </a:ext>
            </a:extLst>
          </p:cNvPr>
          <p:cNvSpPr txBox="1">
            <a:spLocks noChangeArrowheads="1"/>
          </p:cNvSpPr>
          <p:nvPr/>
        </p:nvSpPr>
        <p:spPr bwMode="auto">
          <a:xfrm>
            <a:off x="5508625" y="2876551"/>
            <a:ext cx="27082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sz="2000" b="1" dirty="0">
                <a:solidFill>
                  <a:srgbClr val="010066"/>
                </a:solidFill>
              </a:rPr>
              <a:t>diode and its symbol</a:t>
            </a:r>
          </a:p>
        </p:txBody>
      </p:sp>
      <p:pic>
        <p:nvPicPr>
          <p:cNvPr id="215051" name="Picture 11">
            <a:extLst>
              <a:ext uri="{FF2B5EF4-FFF2-40B4-BE49-F238E27FC236}">
                <a16:creationId xmlns:a16="http://schemas.microsoft.com/office/drawing/2014/main" id="{EAA03AA3-A5CF-459F-88C8-3CC78F5C9DA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5400675" y="3667683"/>
            <a:ext cx="1260475" cy="1045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9">
            <a:hlinkClick r:id="" action="ppaction://hlinkshowjump?jump=nextslide"/>
            <a:extLst>
              <a:ext uri="{FF2B5EF4-FFF2-40B4-BE49-F238E27FC236}">
                <a16:creationId xmlns:a16="http://schemas.microsoft.com/office/drawing/2014/main" id="{86F91DCA-66B2-4EE2-BCC8-939FE5C66E8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C34DF816-53DA-4A45-9BA8-3C1308DFF833}"/>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pic>
        <p:nvPicPr>
          <p:cNvPr id="3" name="Picture 2">
            <a:extLst>
              <a:ext uri="{FF2B5EF4-FFF2-40B4-BE49-F238E27FC236}">
                <a16:creationId xmlns:a16="http://schemas.microsoft.com/office/drawing/2014/main" id="{3B4D9D0A-05C7-40CA-8DE2-0A8BA28C112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741988" y="1934967"/>
            <a:ext cx="2195159" cy="93411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1504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par>
                          <p:cTn id="9" fill="hold">
                            <p:stCondLst>
                              <p:cond delay="0"/>
                            </p:stCondLst>
                            <p:childTnLst>
                              <p:par>
                                <p:cTn id="10" presetID="1" presetClass="entr" presetSubtype="0" fill="hold" grpId="0" nodeType="afterEffect">
                                  <p:stCondLst>
                                    <p:cond delay="0"/>
                                  </p:stCondLst>
                                  <p:childTnLst>
                                    <p:set>
                                      <p:cBhvr>
                                        <p:cTn id="11" dur="1" fill="hold">
                                          <p:stCondLst>
                                            <p:cond delay="0"/>
                                          </p:stCondLst>
                                        </p:cTn>
                                        <p:tgtEl>
                                          <p:spTgt spid="215050"/>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15044"/>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215048"/>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215045"/>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215046"/>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215051"/>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44" grpId="0"/>
      <p:bldP spid="215045" grpId="0"/>
      <p:bldP spid="215048" grpId="0"/>
      <p:bldP spid="21505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a:extLst>
              <a:ext uri="{FF2B5EF4-FFF2-40B4-BE49-F238E27FC236}">
                <a16:creationId xmlns:a16="http://schemas.microsoft.com/office/drawing/2014/main" id="{34632283-5827-4C27-AB05-1870888A4FB1}"/>
              </a:ext>
            </a:extLst>
          </p:cNvPr>
          <p:cNvSpPr>
            <a:spLocks noGrp="1" noChangeArrowheads="1"/>
          </p:cNvSpPr>
          <p:nvPr>
            <p:ph type="title"/>
          </p:nvPr>
        </p:nvSpPr>
        <p:spPr/>
        <p:txBody>
          <a:bodyPr/>
          <a:lstStyle/>
          <a:p>
            <a:pPr eaLnBrk="1" hangingPunct="1"/>
            <a:r>
              <a:rPr lang="en-GB" altLang="en-US" dirty="0"/>
              <a:t>Current–voltage graph for a diode</a:t>
            </a:r>
          </a:p>
        </p:txBody>
      </p:sp>
      <p:pic>
        <p:nvPicPr>
          <p:cNvPr id="7" name="Picture 19">
            <a:hlinkClick r:id="" action="ppaction://hlinkshowjump?jump=nextslide"/>
            <a:extLst>
              <a:ext uri="{FF2B5EF4-FFF2-40B4-BE49-F238E27FC236}">
                <a16:creationId xmlns:a16="http://schemas.microsoft.com/office/drawing/2014/main" id="{50B98D19-1EC4-488D-9D88-44283A2E1F0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2910B7DA-F3DE-4EA2-8E08-1DC81039381A}"/>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30EE61E2-7574-40AA-9D0D-C4BB169595AF}"/>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5155"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FA0A9EDE-92EA-4BCF-A39A-C401B0D54787}"/>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a:extLst>
              <a:ext uri="{FF2B5EF4-FFF2-40B4-BE49-F238E27FC236}">
                <a16:creationId xmlns:a16="http://schemas.microsoft.com/office/drawing/2014/main" id="{FD7D288A-D41D-4A33-A214-812F52788F2E}"/>
              </a:ext>
            </a:extLst>
          </p:cNvPr>
          <p:cNvSpPr>
            <a:spLocks noGrp="1" noChangeArrowheads="1"/>
          </p:cNvSpPr>
          <p:nvPr>
            <p:ph type="title"/>
          </p:nvPr>
        </p:nvSpPr>
        <p:spPr/>
        <p:txBody>
          <a:bodyPr/>
          <a:lstStyle/>
          <a:p>
            <a:pPr eaLnBrk="1" hangingPunct="1"/>
            <a:r>
              <a:rPr lang="en-GB" altLang="en-US" dirty="0"/>
              <a:t>Uses of resistors</a:t>
            </a:r>
          </a:p>
        </p:txBody>
      </p:sp>
      <p:pic>
        <p:nvPicPr>
          <p:cNvPr id="7" name="Picture 19">
            <a:hlinkClick r:id="" action="ppaction://hlinkshowjump?jump=nextslide"/>
            <a:extLst>
              <a:ext uri="{FF2B5EF4-FFF2-40B4-BE49-F238E27FC236}">
                <a16:creationId xmlns:a16="http://schemas.microsoft.com/office/drawing/2014/main" id="{DED26A46-50E1-417D-8E61-FA3A13A2BC6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8F4F0C35-B391-415F-BAB6-E2157790BF98}"/>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9B1DF7CF-AD67-4CEF-B798-B4BE06EC3296}"/>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6182"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D3FCB8F9-4245-4684-8006-C421EA62DBAF}"/>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4" name="Rectangle 6">
            <a:extLst>
              <a:ext uri="{FF2B5EF4-FFF2-40B4-BE49-F238E27FC236}">
                <a16:creationId xmlns:a16="http://schemas.microsoft.com/office/drawing/2014/main" id="{A9F1FC66-5CCB-46B2-98CE-69C7EB4D7CF7}"/>
              </a:ext>
            </a:extLst>
          </p:cNvPr>
          <p:cNvSpPr>
            <a:spLocks noGrp="1" noChangeArrowheads="1"/>
          </p:cNvSpPr>
          <p:nvPr>
            <p:ph type="title"/>
          </p:nvPr>
        </p:nvSpPr>
        <p:spPr/>
        <p:txBody>
          <a:bodyPr/>
          <a:lstStyle/>
          <a:p>
            <a:r>
              <a:rPr lang="en-GB" altLang="en-US" dirty="0"/>
              <a:t>Resistor circuit diagram symbols</a:t>
            </a:r>
          </a:p>
        </p:txBody>
      </p:sp>
      <p:pic>
        <p:nvPicPr>
          <p:cNvPr id="7" name="Picture 19">
            <a:hlinkClick r:id="" action="ppaction://hlinkshowjump?jump=nextslide"/>
            <a:extLst>
              <a:ext uri="{FF2B5EF4-FFF2-40B4-BE49-F238E27FC236}">
                <a16:creationId xmlns:a16="http://schemas.microsoft.com/office/drawing/2014/main" id="{A6C691F3-3E2E-4E6C-A85B-94A1F555E58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EE5E2DCC-7AB3-4DFA-9301-0C342CFA9D5A}"/>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262342E5-C87B-4F44-B745-4C5F3B804160}"/>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7205"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FC044D42-FBDD-4AC9-9582-6F99C13C3A4C}"/>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1186" name="Picture 2" descr="axes">
            <a:extLst>
              <a:ext uri="{FF2B5EF4-FFF2-40B4-BE49-F238E27FC236}">
                <a16:creationId xmlns:a16="http://schemas.microsoft.com/office/drawing/2014/main" id="{35AFA265-51E8-4755-8A5D-F913DDC7CB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5588" r="6544"/>
          <a:stretch>
            <a:fillRect/>
          </a:stretch>
        </p:blipFill>
        <p:spPr bwMode="auto">
          <a:xfrm>
            <a:off x="468313" y="3500438"/>
            <a:ext cx="3598862" cy="2681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Text Box 8">
            <a:extLst>
              <a:ext uri="{FF2B5EF4-FFF2-40B4-BE49-F238E27FC236}">
                <a16:creationId xmlns:a16="http://schemas.microsoft.com/office/drawing/2014/main" id="{FF9F4FAC-58E0-4721-8EE4-03384D4D93FD}"/>
              </a:ext>
            </a:extLst>
          </p:cNvPr>
          <p:cNvSpPr txBox="1">
            <a:spLocks noChangeArrowheads="1"/>
          </p:cNvSpPr>
          <p:nvPr/>
        </p:nvSpPr>
        <p:spPr bwMode="auto">
          <a:xfrm>
            <a:off x="347663" y="776288"/>
            <a:ext cx="4500562"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40000"/>
              </a:spcBef>
            </a:pPr>
            <a:r>
              <a:rPr lang="en-GB" altLang="en-US"/>
              <a:t>The resistance of a </a:t>
            </a:r>
            <a:r>
              <a:rPr lang="en-GB" altLang="en-US" b="1">
                <a:solidFill>
                  <a:srgbClr val="286DA6"/>
                </a:solidFill>
              </a:rPr>
              <a:t>light dependent resistor</a:t>
            </a:r>
            <a:r>
              <a:rPr lang="en-GB" altLang="en-US">
                <a:solidFill>
                  <a:srgbClr val="286DA6"/>
                </a:solidFill>
              </a:rPr>
              <a:t> </a:t>
            </a:r>
            <a:r>
              <a:rPr lang="en-GB" altLang="en-US" b="1">
                <a:solidFill>
                  <a:srgbClr val="286DA6"/>
                </a:solidFill>
              </a:rPr>
              <a:t>(LDR)</a:t>
            </a:r>
            <a:r>
              <a:rPr lang="en-GB" altLang="en-US"/>
              <a:t> is not fixed. It is dependent on </a:t>
            </a:r>
            <a:br>
              <a:rPr lang="en-GB" altLang="en-US"/>
            </a:br>
            <a:r>
              <a:rPr lang="en-GB" altLang="en-US"/>
              <a:t>the intensity of incident light.</a:t>
            </a:r>
          </a:p>
        </p:txBody>
      </p:sp>
      <p:sp>
        <p:nvSpPr>
          <p:cNvPr id="9" name="Text Box 13">
            <a:extLst>
              <a:ext uri="{FF2B5EF4-FFF2-40B4-BE49-F238E27FC236}">
                <a16:creationId xmlns:a16="http://schemas.microsoft.com/office/drawing/2014/main" id="{F87BF013-02F9-45A2-9453-82F1C3E4BF0F}"/>
              </a:ext>
            </a:extLst>
          </p:cNvPr>
          <p:cNvSpPr txBox="1">
            <a:spLocks noChangeArrowheads="1"/>
          </p:cNvSpPr>
          <p:nvPr/>
        </p:nvSpPr>
        <p:spPr bwMode="auto">
          <a:xfrm>
            <a:off x="1481138" y="5892800"/>
            <a:ext cx="18319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sz="2000" b="1"/>
              <a:t>light intensity</a:t>
            </a:r>
            <a:endParaRPr lang="en-US" altLang="en-US" sz="2000" b="1">
              <a:sym typeface="Symbol" panose="05050102010706020507" pitchFamily="18" charset="2"/>
            </a:endParaRPr>
          </a:p>
        </p:txBody>
      </p:sp>
      <p:sp>
        <p:nvSpPr>
          <p:cNvPr id="33797" name="Rectangle 6">
            <a:extLst>
              <a:ext uri="{FF2B5EF4-FFF2-40B4-BE49-F238E27FC236}">
                <a16:creationId xmlns:a16="http://schemas.microsoft.com/office/drawing/2014/main" id="{30C58CC7-9B1A-408E-A98F-379BAF5EC377}"/>
              </a:ext>
            </a:extLst>
          </p:cNvPr>
          <p:cNvSpPr>
            <a:spLocks noGrp="1" noChangeArrowheads="1"/>
          </p:cNvSpPr>
          <p:nvPr>
            <p:ph type="title"/>
          </p:nvPr>
        </p:nvSpPr>
        <p:spPr/>
        <p:txBody>
          <a:bodyPr/>
          <a:lstStyle/>
          <a:p>
            <a:r>
              <a:rPr lang="en-GB" altLang="en-US"/>
              <a:t>LDRs: light and resistance</a:t>
            </a:r>
          </a:p>
        </p:txBody>
      </p:sp>
      <p:sp>
        <p:nvSpPr>
          <p:cNvPr id="221192" name="Text Box 81">
            <a:extLst>
              <a:ext uri="{FF2B5EF4-FFF2-40B4-BE49-F238E27FC236}">
                <a16:creationId xmlns:a16="http://schemas.microsoft.com/office/drawing/2014/main" id="{FAB69D9D-F80E-4C44-8B19-72D99D575998}"/>
              </a:ext>
            </a:extLst>
          </p:cNvPr>
          <p:cNvSpPr txBox="1">
            <a:spLocks noChangeArrowheads="1"/>
          </p:cNvSpPr>
          <p:nvPr/>
        </p:nvSpPr>
        <p:spPr bwMode="auto">
          <a:xfrm>
            <a:off x="347663" y="2384425"/>
            <a:ext cx="38893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An LDR has a high resistance in the dark but a low resistance in the light. </a:t>
            </a:r>
            <a:endParaRPr lang="en-GB" altLang="en-US">
              <a:solidFill>
                <a:schemeClr val="tx1"/>
              </a:solidFill>
            </a:endParaRPr>
          </a:p>
        </p:txBody>
      </p:sp>
      <p:sp>
        <p:nvSpPr>
          <p:cNvPr id="221193" name="Text Box 9">
            <a:extLst>
              <a:ext uri="{FF2B5EF4-FFF2-40B4-BE49-F238E27FC236}">
                <a16:creationId xmlns:a16="http://schemas.microsoft.com/office/drawing/2014/main" id="{0A5D7EFE-BDF7-4808-A432-FB9ABFFC7812}"/>
              </a:ext>
            </a:extLst>
          </p:cNvPr>
          <p:cNvSpPr txBox="1">
            <a:spLocks noChangeArrowheads="1"/>
          </p:cNvSpPr>
          <p:nvPr/>
        </p:nvSpPr>
        <p:spPr bwMode="auto">
          <a:xfrm>
            <a:off x="4211638" y="4779963"/>
            <a:ext cx="4932362"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This means that LDRs can be used in </a:t>
            </a:r>
            <a:r>
              <a:rPr lang="en-GB" altLang="en-US" b="1">
                <a:solidFill>
                  <a:srgbClr val="286DA6"/>
                </a:solidFill>
              </a:rPr>
              <a:t>light sensing circuits</a:t>
            </a:r>
            <a:r>
              <a:rPr lang="en-GB" altLang="en-US"/>
              <a:t>, </a:t>
            </a:r>
            <a:br>
              <a:rPr lang="en-GB" altLang="en-US"/>
            </a:br>
            <a:r>
              <a:rPr lang="en-GB" altLang="en-US"/>
              <a:t>such as circuits that switch on lights when it gets dark.</a:t>
            </a:r>
            <a:endParaRPr lang="en-GB" altLang="en-US">
              <a:solidFill>
                <a:schemeClr val="tx1"/>
              </a:solidFill>
            </a:endParaRPr>
          </a:p>
        </p:txBody>
      </p:sp>
      <p:sp>
        <p:nvSpPr>
          <p:cNvPr id="221194" name="Text Box 10">
            <a:extLst>
              <a:ext uri="{FF2B5EF4-FFF2-40B4-BE49-F238E27FC236}">
                <a16:creationId xmlns:a16="http://schemas.microsoft.com/office/drawing/2014/main" id="{32CF442B-00ED-40EA-8B5F-29B9E20F62D8}"/>
              </a:ext>
            </a:extLst>
          </p:cNvPr>
          <p:cNvSpPr txBox="1">
            <a:spLocks noChangeArrowheads="1"/>
          </p:cNvSpPr>
          <p:nvPr/>
        </p:nvSpPr>
        <p:spPr bwMode="auto">
          <a:xfrm>
            <a:off x="4211638" y="3536950"/>
            <a:ext cx="457358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The graph shows how the resistance of an LDR decreases as the light intensity increases.</a:t>
            </a:r>
          </a:p>
        </p:txBody>
      </p:sp>
      <p:pic>
        <p:nvPicPr>
          <p:cNvPr id="221195" name="Picture 11" descr="curve">
            <a:extLst>
              <a:ext uri="{FF2B5EF4-FFF2-40B4-BE49-F238E27FC236}">
                <a16:creationId xmlns:a16="http://schemas.microsoft.com/office/drawing/2014/main" id="{57163B18-6E77-4FCB-81CB-9A94C823E0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8525" y="3765550"/>
            <a:ext cx="3168650" cy="1912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1196" name="Picture 12">
            <a:extLst>
              <a:ext uri="{FF2B5EF4-FFF2-40B4-BE49-F238E27FC236}">
                <a16:creationId xmlns:a16="http://schemas.microsoft.com/office/drawing/2014/main" id="{DC0B2AC0-C7AC-42BD-B8D6-3BF6D1C401F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4696179" y="1334795"/>
            <a:ext cx="1908175" cy="903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1197" name="Picture 13" descr="LDR">
            <a:extLst>
              <a:ext uri="{FF2B5EF4-FFF2-40B4-BE49-F238E27FC236}">
                <a16:creationId xmlns:a16="http://schemas.microsoft.com/office/drawing/2014/main" id="{19C3C41F-9378-40F7-90F7-9E881F1311D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b="42070"/>
          <a:stretch>
            <a:fillRect/>
          </a:stretch>
        </p:blipFill>
        <p:spPr bwMode="auto">
          <a:xfrm>
            <a:off x="6602767" y="800100"/>
            <a:ext cx="2306637" cy="241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1198" name="Text Box 14">
            <a:extLst>
              <a:ext uri="{FF2B5EF4-FFF2-40B4-BE49-F238E27FC236}">
                <a16:creationId xmlns:a16="http://schemas.microsoft.com/office/drawing/2014/main" id="{066277F9-6120-4024-9C93-10AA670C3255}"/>
              </a:ext>
            </a:extLst>
          </p:cNvPr>
          <p:cNvSpPr txBox="1">
            <a:spLocks noChangeArrowheads="1"/>
          </p:cNvSpPr>
          <p:nvPr/>
        </p:nvSpPr>
        <p:spPr bwMode="auto">
          <a:xfrm>
            <a:off x="4840642" y="2359553"/>
            <a:ext cx="16668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sz="2000" b="1" dirty="0">
                <a:solidFill>
                  <a:srgbClr val="010066"/>
                </a:solidFill>
              </a:rPr>
              <a:t>LDR symbol</a:t>
            </a:r>
          </a:p>
        </p:txBody>
      </p:sp>
      <p:pic>
        <p:nvPicPr>
          <p:cNvPr id="15" name="Picture 14" descr="Resistors_20.1.png">
            <a:extLst>
              <a:ext uri="{FF2B5EF4-FFF2-40B4-BE49-F238E27FC236}">
                <a16:creationId xmlns:a16="http://schemas.microsoft.com/office/drawing/2014/main" id="{AAAC09EA-7AFA-4CE6-BB17-52520E9528A4}"/>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58775" y="3660775"/>
            <a:ext cx="438150" cy="222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9">
            <a:hlinkClick r:id="" action="ppaction://hlinkshowjump?jump=nextslide"/>
            <a:extLst>
              <a:ext uri="{FF2B5EF4-FFF2-40B4-BE49-F238E27FC236}">
                <a16:creationId xmlns:a16="http://schemas.microsoft.com/office/drawing/2014/main" id="{58A1DB17-225D-4B7F-93FD-C717B9745B0E}"/>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119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119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2119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119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2118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21195"/>
                                        </p:tgtEl>
                                        <p:attrNameLst>
                                          <p:attrName>style.visibility</p:attrName>
                                        </p:attrNameLst>
                                      </p:cBhvr>
                                      <p:to>
                                        <p:strVal val="visible"/>
                                      </p:to>
                                    </p:set>
                                  </p:childTnLst>
                                </p:cTn>
                              </p:par>
                            </p:childTnLst>
                          </p:cTn>
                        </p:par>
                        <p:par>
                          <p:cTn id="23" fill="hold" nodeType="afterGroup">
                            <p:stCondLst>
                              <p:cond delay="0"/>
                            </p:stCondLst>
                            <p:childTnLst>
                              <p:par>
                                <p:cTn id="24" presetID="1" presetClass="entr" presetSubtype="0" fill="hold" grpId="0" nodeType="afterEffect">
                                  <p:stCondLst>
                                    <p:cond delay="0"/>
                                  </p:stCondLst>
                                  <p:childTnLst>
                                    <p:set>
                                      <p:cBhvr>
                                        <p:cTn id="25" dur="1" fill="hold">
                                          <p:stCondLst>
                                            <p:cond delay="0"/>
                                          </p:stCondLst>
                                        </p:cTn>
                                        <p:tgtEl>
                                          <p:spTgt spid="221194"/>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21193"/>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21192" grpId="0"/>
      <p:bldP spid="221193" grpId="0"/>
      <p:bldP spid="221194" grpId="0"/>
      <p:bldP spid="22119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3234" name="Picture 2" descr="axes">
            <a:extLst>
              <a:ext uri="{FF2B5EF4-FFF2-40B4-BE49-F238E27FC236}">
                <a16:creationId xmlns:a16="http://schemas.microsoft.com/office/drawing/2014/main" id="{900B9F98-234C-470D-946C-B03EAD0CBB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5588" r="6544"/>
          <a:stretch>
            <a:fillRect/>
          </a:stretch>
        </p:blipFill>
        <p:spPr bwMode="auto">
          <a:xfrm>
            <a:off x="468313" y="3340100"/>
            <a:ext cx="3598862" cy="2681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Text Box 10">
            <a:extLst>
              <a:ext uri="{FF2B5EF4-FFF2-40B4-BE49-F238E27FC236}">
                <a16:creationId xmlns:a16="http://schemas.microsoft.com/office/drawing/2014/main" id="{1DE49E39-5DCC-428A-B40C-75772274B9DA}"/>
              </a:ext>
            </a:extLst>
          </p:cNvPr>
          <p:cNvSpPr txBox="1">
            <a:spLocks noChangeArrowheads="1"/>
          </p:cNvSpPr>
          <p:nvPr/>
        </p:nvSpPr>
        <p:spPr bwMode="auto">
          <a:xfrm>
            <a:off x="347663" y="776288"/>
            <a:ext cx="333851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The resistance of a </a:t>
            </a:r>
            <a:r>
              <a:rPr lang="en-GB" altLang="en-US" b="1">
                <a:solidFill>
                  <a:srgbClr val="286DA6"/>
                </a:solidFill>
              </a:rPr>
              <a:t>thermistor</a:t>
            </a:r>
            <a:r>
              <a:rPr lang="en-GB" altLang="en-US"/>
              <a:t> varies </a:t>
            </a:r>
            <a:br>
              <a:rPr lang="en-GB" altLang="en-US"/>
            </a:br>
            <a:r>
              <a:rPr lang="en-GB" altLang="en-US"/>
              <a:t>with temperature. </a:t>
            </a:r>
          </a:p>
        </p:txBody>
      </p:sp>
      <p:pic>
        <p:nvPicPr>
          <p:cNvPr id="20" name="Picture 30">
            <a:extLst>
              <a:ext uri="{FF2B5EF4-FFF2-40B4-BE49-F238E27FC236}">
                <a16:creationId xmlns:a16="http://schemas.microsoft.com/office/drawing/2014/main" id="{8E2F94F5-2686-4E82-BD4D-FC68D5B37E8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89688" y="1000125"/>
            <a:ext cx="2160587" cy="196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1" name="Rectangle 5">
            <a:extLst>
              <a:ext uri="{FF2B5EF4-FFF2-40B4-BE49-F238E27FC236}">
                <a16:creationId xmlns:a16="http://schemas.microsoft.com/office/drawing/2014/main" id="{69CB97F9-6615-4A9C-9293-9BDE2686A1D0}"/>
              </a:ext>
            </a:extLst>
          </p:cNvPr>
          <p:cNvSpPr>
            <a:spLocks noGrp="1" noChangeArrowheads="1"/>
          </p:cNvSpPr>
          <p:nvPr>
            <p:ph type="title"/>
          </p:nvPr>
        </p:nvSpPr>
        <p:spPr/>
        <p:txBody>
          <a:bodyPr/>
          <a:lstStyle/>
          <a:p>
            <a:r>
              <a:rPr lang="en-GB" altLang="en-US"/>
              <a:t>Thermistors: temperature and resistance</a:t>
            </a:r>
          </a:p>
        </p:txBody>
      </p:sp>
      <p:sp>
        <p:nvSpPr>
          <p:cNvPr id="223239" name="Text Box 7">
            <a:extLst>
              <a:ext uri="{FF2B5EF4-FFF2-40B4-BE49-F238E27FC236}">
                <a16:creationId xmlns:a16="http://schemas.microsoft.com/office/drawing/2014/main" id="{FD145C66-5DB2-461D-B371-2894A1BA6927}"/>
              </a:ext>
            </a:extLst>
          </p:cNvPr>
          <p:cNvSpPr txBox="1">
            <a:spLocks noChangeArrowheads="1"/>
          </p:cNvSpPr>
          <p:nvPr/>
        </p:nvSpPr>
        <p:spPr bwMode="auto">
          <a:xfrm>
            <a:off x="4222750" y="3227388"/>
            <a:ext cx="428466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This is unusual, as resistance normally increases with increasing temperature.</a:t>
            </a:r>
            <a:endParaRPr lang="en-GB" altLang="en-US" dirty="0">
              <a:solidFill>
                <a:schemeClr val="tx1"/>
              </a:solidFill>
            </a:endParaRPr>
          </a:p>
        </p:txBody>
      </p:sp>
      <p:sp>
        <p:nvSpPr>
          <p:cNvPr id="223240" name="Text Box 8">
            <a:extLst>
              <a:ext uri="{FF2B5EF4-FFF2-40B4-BE49-F238E27FC236}">
                <a16:creationId xmlns:a16="http://schemas.microsoft.com/office/drawing/2014/main" id="{BE2E2785-535C-443D-AC5E-10EDF1DC042C}"/>
              </a:ext>
            </a:extLst>
          </p:cNvPr>
          <p:cNvSpPr txBox="1">
            <a:spLocks noChangeArrowheads="1"/>
          </p:cNvSpPr>
          <p:nvPr/>
        </p:nvSpPr>
        <p:spPr bwMode="auto">
          <a:xfrm>
            <a:off x="4222750" y="4487863"/>
            <a:ext cx="463867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Thermistors are useful in the sensor circuits of a </a:t>
            </a:r>
            <a:r>
              <a:rPr lang="en-GB" altLang="en-US" b="1">
                <a:solidFill>
                  <a:srgbClr val="286DA6"/>
                </a:solidFill>
              </a:rPr>
              <a:t>thermostat</a:t>
            </a:r>
            <a:r>
              <a:rPr lang="en-GB" altLang="en-US"/>
              <a:t>, as their output varies with temperature fluctuations.</a:t>
            </a:r>
            <a:endParaRPr lang="en-GB" altLang="en-US">
              <a:solidFill>
                <a:schemeClr val="tx1"/>
              </a:solidFill>
            </a:endParaRPr>
          </a:p>
        </p:txBody>
      </p:sp>
      <p:sp>
        <p:nvSpPr>
          <p:cNvPr id="223241" name="Text Box 9">
            <a:extLst>
              <a:ext uri="{FF2B5EF4-FFF2-40B4-BE49-F238E27FC236}">
                <a16:creationId xmlns:a16="http://schemas.microsoft.com/office/drawing/2014/main" id="{A0291FF8-C98D-4043-A79B-24CDAC6666DF}"/>
              </a:ext>
            </a:extLst>
          </p:cNvPr>
          <p:cNvSpPr txBox="1">
            <a:spLocks noChangeArrowheads="1"/>
          </p:cNvSpPr>
          <p:nvPr/>
        </p:nvSpPr>
        <p:spPr bwMode="auto">
          <a:xfrm>
            <a:off x="352425" y="2024063"/>
            <a:ext cx="41862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Most thermistors have a high resistance when cold but a low resistance when hot. </a:t>
            </a:r>
            <a:endParaRPr lang="en-GB" altLang="en-US">
              <a:solidFill>
                <a:schemeClr val="tx1"/>
              </a:solidFill>
            </a:endParaRPr>
          </a:p>
        </p:txBody>
      </p:sp>
      <p:sp>
        <p:nvSpPr>
          <p:cNvPr id="9" name="Text Box 13">
            <a:extLst>
              <a:ext uri="{FF2B5EF4-FFF2-40B4-BE49-F238E27FC236}">
                <a16:creationId xmlns:a16="http://schemas.microsoft.com/office/drawing/2014/main" id="{D763C7D4-B2EE-4585-BF12-E12880DCBBA6}"/>
              </a:ext>
            </a:extLst>
          </p:cNvPr>
          <p:cNvSpPr txBox="1">
            <a:spLocks noChangeArrowheads="1"/>
          </p:cNvSpPr>
          <p:nvPr/>
        </p:nvSpPr>
        <p:spPr bwMode="auto">
          <a:xfrm>
            <a:off x="1295400" y="5661025"/>
            <a:ext cx="21748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sz="2000" b="1"/>
              <a:t>temperature (</a:t>
            </a:r>
            <a:r>
              <a:rPr lang="en-US" altLang="en-US" sz="2000" b="1">
                <a:cs typeface="Arial" panose="020B0604020202020204" pitchFamily="34" charset="0"/>
              </a:rPr>
              <a:t>°C)</a:t>
            </a:r>
            <a:endParaRPr lang="en-US" altLang="en-US" sz="2000" b="1">
              <a:cs typeface="Arial" panose="020B0604020202020204" pitchFamily="34" charset="0"/>
              <a:sym typeface="Symbol" panose="05050102010706020507" pitchFamily="18" charset="2"/>
            </a:endParaRPr>
          </a:p>
        </p:txBody>
      </p:sp>
      <p:pic>
        <p:nvPicPr>
          <p:cNvPr id="223244" name="Picture 12" descr="curve">
            <a:extLst>
              <a:ext uri="{FF2B5EF4-FFF2-40B4-BE49-F238E27FC236}">
                <a16:creationId xmlns:a16="http://schemas.microsoft.com/office/drawing/2014/main" id="{55EC74B9-9F72-4984-A447-264B1A4FF9E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8525" y="3605213"/>
            <a:ext cx="3168650" cy="191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3245" name="Picture 20">
            <a:extLst>
              <a:ext uri="{FF2B5EF4-FFF2-40B4-BE49-F238E27FC236}">
                <a16:creationId xmlns:a16="http://schemas.microsoft.com/office/drawing/2014/main" id="{FC6C33A9-1C83-4FD8-A9A6-28B49AFD8BA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bwMode="auto">
          <a:xfrm>
            <a:off x="4484688" y="1148556"/>
            <a:ext cx="1657350"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3247" name="Text Box 15">
            <a:extLst>
              <a:ext uri="{FF2B5EF4-FFF2-40B4-BE49-F238E27FC236}">
                <a16:creationId xmlns:a16="http://schemas.microsoft.com/office/drawing/2014/main" id="{9A842B79-3082-4B08-982B-B12C1DD0DF88}"/>
              </a:ext>
            </a:extLst>
          </p:cNvPr>
          <p:cNvSpPr txBox="1">
            <a:spLocks noChangeArrowheads="1"/>
          </p:cNvSpPr>
          <p:nvPr/>
        </p:nvSpPr>
        <p:spPr bwMode="auto">
          <a:xfrm>
            <a:off x="4556125" y="2135188"/>
            <a:ext cx="15081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sz="2000" b="1">
                <a:solidFill>
                  <a:srgbClr val="010066"/>
                </a:solidFill>
              </a:rPr>
              <a:t>thermistor </a:t>
            </a:r>
          </a:p>
          <a:p>
            <a:pPr algn="ctr" eaLnBrk="1" hangingPunct="1"/>
            <a:r>
              <a:rPr lang="en-GB" altLang="en-US" sz="2000" b="1">
                <a:solidFill>
                  <a:srgbClr val="010066"/>
                </a:solidFill>
              </a:rPr>
              <a:t>symbol</a:t>
            </a:r>
          </a:p>
        </p:txBody>
      </p:sp>
      <p:pic>
        <p:nvPicPr>
          <p:cNvPr id="15" name="Picture 14" descr="Resistors_20.1.png">
            <a:extLst>
              <a:ext uri="{FF2B5EF4-FFF2-40B4-BE49-F238E27FC236}">
                <a16:creationId xmlns:a16="http://schemas.microsoft.com/office/drawing/2014/main" id="{6B9BB247-2D20-4766-A16A-83ABE1F6F26A}"/>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58775" y="3527425"/>
            <a:ext cx="438150" cy="222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9">
            <a:hlinkClick r:id="" action="ppaction://hlinkshowjump?jump=nextslide"/>
            <a:extLst>
              <a:ext uri="{FF2B5EF4-FFF2-40B4-BE49-F238E27FC236}">
                <a16:creationId xmlns:a16="http://schemas.microsoft.com/office/drawing/2014/main" id="{D051D7D7-03B0-47ED-BC8F-392A8176218A}"/>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324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2324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3247"/>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22323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223244"/>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23239"/>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23240"/>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3239" grpId="0"/>
      <p:bldP spid="223240" grpId="0"/>
      <p:bldP spid="223241" grpId="0"/>
      <p:bldP spid="9" grpId="0"/>
      <p:bldP spid="22324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8" name="Rectangle 41">
            <a:extLst>
              <a:ext uri="{FF2B5EF4-FFF2-40B4-BE49-F238E27FC236}">
                <a16:creationId xmlns:a16="http://schemas.microsoft.com/office/drawing/2014/main" id="{C9BD5E90-A6AC-4D3E-88A1-5E0A6088EC16}"/>
              </a:ext>
            </a:extLst>
          </p:cNvPr>
          <p:cNvSpPr>
            <a:spLocks noGrp="1" noChangeArrowheads="1"/>
          </p:cNvSpPr>
          <p:nvPr>
            <p:ph type="title"/>
          </p:nvPr>
        </p:nvSpPr>
        <p:spPr/>
        <p:txBody>
          <a:bodyPr/>
          <a:lstStyle/>
          <a:p>
            <a:pPr eaLnBrk="1" hangingPunct="1"/>
            <a:r>
              <a:rPr lang="en-GB" altLang="en-US" dirty="0"/>
              <a:t>Resistor quiz</a:t>
            </a:r>
          </a:p>
        </p:txBody>
      </p:sp>
      <p:pic>
        <p:nvPicPr>
          <p:cNvPr id="7" name="Picture 19">
            <a:hlinkClick r:id="" action="ppaction://hlinkshowjump?jump=nextslide"/>
            <a:extLst>
              <a:ext uri="{FF2B5EF4-FFF2-40B4-BE49-F238E27FC236}">
                <a16:creationId xmlns:a16="http://schemas.microsoft.com/office/drawing/2014/main" id="{9B67CFBD-3985-4DB2-A440-9356957AEE7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F6C09077-1EBF-40ED-AC46-00054F406BD9}"/>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B8DACD10-04F7-4A79-BF3E-4869EB411951}"/>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8227"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280648AF-CE06-4ED6-BAB0-6B7FC1D9C50D}"/>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a:buSzPct val="100000"/>
            </a:pPr>
            <a:r>
              <a:rPr lang="en-GB" sz="1600" dirty="0"/>
              <a:t>Developing and Using Models</a:t>
            </a:r>
          </a:p>
          <a:p>
            <a:pPr>
              <a:buSzPct val="100000"/>
            </a:pPr>
            <a:r>
              <a:rPr lang="en-GB" sz="1600" dirty="0"/>
              <a:t>Planning and Carrying Out Investigations</a:t>
            </a:r>
          </a:p>
          <a:p>
            <a:pPr>
              <a:buSzPct val="100000"/>
            </a:pPr>
            <a:r>
              <a:rPr lang="en-GB" sz="1600" dirty="0" err="1"/>
              <a:t>Analyzing</a:t>
            </a:r>
            <a:r>
              <a:rPr lang="en-GB" sz="1600" dirty="0"/>
              <a:t> and Interpreting Data</a:t>
            </a:r>
          </a:p>
          <a:p>
            <a:pPr>
              <a:buSzPct val="100000"/>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2. Cause and Effect</a:t>
            </a:r>
          </a:p>
          <a:p>
            <a:r>
              <a:rPr lang="en-GB" sz="1600" dirty="0"/>
              <a:t>5. Energy and Matter</a:t>
            </a:r>
          </a:p>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812" name="AutoShape 60">
            <a:extLst>
              <a:ext uri="{FF2B5EF4-FFF2-40B4-BE49-F238E27FC236}">
                <a16:creationId xmlns:a16="http://schemas.microsoft.com/office/drawing/2014/main" id="{B19DDAC6-4174-473C-9FB2-127CDF21D736}"/>
              </a:ext>
            </a:extLst>
          </p:cNvPr>
          <p:cNvSpPr>
            <a:spLocks noChangeArrowheads="1"/>
          </p:cNvSpPr>
          <p:nvPr/>
        </p:nvSpPr>
        <p:spPr bwMode="auto">
          <a:xfrm>
            <a:off x="5537200" y="1268413"/>
            <a:ext cx="3106738" cy="687387"/>
          </a:xfrm>
          <a:prstGeom prst="roundRect">
            <a:avLst>
              <a:gd name="adj" fmla="val 0"/>
            </a:avLst>
          </a:prstGeom>
          <a:solidFill>
            <a:srgbClr val="286DA6"/>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6867" name="Rectangle 71">
            <a:extLst>
              <a:ext uri="{FF2B5EF4-FFF2-40B4-BE49-F238E27FC236}">
                <a16:creationId xmlns:a16="http://schemas.microsoft.com/office/drawing/2014/main" id="{FA809C61-7FDB-48F2-BBC0-418F5614A820}"/>
              </a:ext>
            </a:extLst>
          </p:cNvPr>
          <p:cNvSpPr>
            <a:spLocks noChangeArrowheads="1"/>
          </p:cNvSpPr>
          <p:nvPr/>
        </p:nvSpPr>
        <p:spPr bwMode="auto">
          <a:xfrm>
            <a:off x="855134" y="1282700"/>
            <a:ext cx="3874911" cy="2832100"/>
          </a:xfrm>
          <a:prstGeom prst="rect">
            <a:avLst/>
          </a:prstGeom>
          <a:noFill/>
          <a:ln w="38100">
            <a:solidFill>
              <a:srgbClr val="286DA6"/>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endParaRPr lang="en-GB" altLang="en-US">
              <a:solidFill>
                <a:srgbClr val="010066"/>
              </a:solidFill>
            </a:endParaRPr>
          </a:p>
        </p:txBody>
      </p:sp>
      <p:sp>
        <p:nvSpPr>
          <p:cNvPr id="36868" name="Text Box 3">
            <a:extLst>
              <a:ext uri="{FF2B5EF4-FFF2-40B4-BE49-F238E27FC236}">
                <a16:creationId xmlns:a16="http://schemas.microsoft.com/office/drawing/2014/main" id="{0138026F-D24B-4115-AD32-DF65DE0BA4AD}"/>
              </a:ext>
            </a:extLst>
          </p:cNvPr>
          <p:cNvSpPr txBox="1">
            <a:spLocks noChangeArrowheads="1"/>
          </p:cNvSpPr>
          <p:nvPr/>
        </p:nvSpPr>
        <p:spPr bwMode="auto">
          <a:xfrm>
            <a:off x="354013" y="773113"/>
            <a:ext cx="8343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Set up this circuit with a resistor and a variable resistor.</a:t>
            </a:r>
          </a:p>
        </p:txBody>
      </p:sp>
      <p:sp>
        <p:nvSpPr>
          <p:cNvPr id="353284" name="Rectangle 4">
            <a:extLst>
              <a:ext uri="{FF2B5EF4-FFF2-40B4-BE49-F238E27FC236}">
                <a16:creationId xmlns:a16="http://schemas.microsoft.com/office/drawing/2014/main" id="{B7D7BD10-476D-4109-BAA8-733C8536A91F}"/>
              </a:ext>
            </a:extLst>
          </p:cNvPr>
          <p:cNvSpPr>
            <a:spLocks noChangeArrowheads="1"/>
          </p:cNvSpPr>
          <p:nvPr/>
        </p:nvSpPr>
        <p:spPr bwMode="auto">
          <a:xfrm>
            <a:off x="354013" y="4173538"/>
            <a:ext cx="512127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Slowly adjust the </a:t>
            </a:r>
            <a:r>
              <a:rPr lang="en-GB" altLang="en-US" b="1">
                <a:solidFill>
                  <a:srgbClr val="286DA6"/>
                </a:solidFill>
              </a:rPr>
              <a:t>variable resistor</a:t>
            </a:r>
            <a:r>
              <a:rPr lang="en-GB" altLang="en-US">
                <a:solidFill>
                  <a:srgbClr val="010066"/>
                </a:solidFill>
              </a:rPr>
              <a:t>, increasing the voltage by 0.5</a:t>
            </a:r>
            <a:r>
              <a:rPr lang="en-GB" altLang="en-US" sz="1000">
                <a:solidFill>
                  <a:srgbClr val="010066"/>
                </a:solidFill>
              </a:rPr>
              <a:t> </a:t>
            </a:r>
            <a:r>
              <a:rPr lang="en-GB" altLang="en-US">
                <a:solidFill>
                  <a:srgbClr val="010066"/>
                </a:solidFill>
              </a:rPr>
              <a:t>V at </a:t>
            </a:r>
            <a:br>
              <a:rPr lang="en-GB" altLang="en-US">
                <a:solidFill>
                  <a:srgbClr val="010066"/>
                </a:solidFill>
              </a:rPr>
            </a:br>
            <a:r>
              <a:rPr lang="en-GB" altLang="en-US">
                <a:solidFill>
                  <a:srgbClr val="010066"/>
                </a:solidFill>
              </a:rPr>
              <a:t>a time and record the current for each setting.</a:t>
            </a:r>
          </a:p>
        </p:txBody>
      </p:sp>
      <p:sp>
        <p:nvSpPr>
          <p:cNvPr id="353285" name="Text Box 5">
            <a:extLst>
              <a:ext uri="{FF2B5EF4-FFF2-40B4-BE49-F238E27FC236}">
                <a16:creationId xmlns:a16="http://schemas.microsoft.com/office/drawing/2014/main" id="{9E173B70-5564-4928-AE77-6B14CE35BAE8}"/>
              </a:ext>
            </a:extLst>
          </p:cNvPr>
          <p:cNvSpPr txBox="1">
            <a:spLocks noChangeArrowheads="1"/>
          </p:cNvSpPr>
          <p:nvPr/>
        </p:nvSpPr>
        <p:spPr bwMode="auto">
          <a:xfrm>
            <a:off x="354013" y="5768975"/>
            <a:ext cx="61880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Plot a </a:t>
            </a:r>
            <a:r>
              <a:rPr lang="en-GB" altLang="en-US" b="1" dirty="0">
                <a:solidFill>
                  <a:srgbClr val="286DA6"/>
                </a:solidFill>
              </a:rPr>
              <a:t>current–voltage graph </a:t>
            </a:r>
            <a:r>
              <a:rPr lang="en-GB" altLang="en-US" dirty="0">
                <a:solidFill>
                  <a:srgbClr val="010066"/>
                </a:solidFill>
              </a:rPr>
              <a:t>of the results.</a:t>
            </a:r>
          </a:p>
        </p:txBody>
      </p:sp>
      <p:sp>
        <p:nvSpPr>
          <p:cNvPr id="36891" name="Rectangle 70">
            <a:extLst>
              <a:ext uri="{FF2B5EF4-FFF2-40B4-BE49-F238E27FC236}">
                <a16:creationId xmlns:a16="http://schemas.microsoft.com/office/drawing/2014/main" id="{A246422D-1100-482F-81D0-487C4C4A1203}"/>
              </a:ext>
            </a:extLst>
          </p:cNvPr>
          <p:cNvSpPr>
            <a:spLocks noGrp="1" noChangeArrowheads="1"/>
          </p:cNvSpPr>
          <p:nvPr>
            <p:ph type="title"/>
          </p:nvPr>
        </p:nvSpPr>
        <p:spPr/>
        <p:txBody>
          <a:bodyPr/>
          <a:lstStyle/>
          <a:p>
            <a:pPr eaLnBrk="1" hangingPunct="1"/>
            <a:r>
              <a:rPr lang="en-GB" altLang="en-US"/>
              <a:t>How can resistance be investigated?</a:t>
            </a:r>
          </a:p>
        </p:txBody>
      </p:sp>
      <p:sp>
        <p:nvSpPr>
          <p:cNvPr id="202782" name="Text Box 90">
            <a:extLst>
              <a:ext uri="{FF2B5EF4-FFF2-40B4-BE49-F238E27FC236}">
                <a16:creationId xmlns:a16="http://schemas.microsoft.com/office/drawing/2014/main" id="{F4453205-B4BA-47DF-B9FB-D3E9C61B2047}"/>
              </a:ext>
            </a:extLst>
          </p:cNvPr>
          <p:cNvSpPr txBox="1">
            <a:spLocks noChangeArrowheads="1"/>
          </p:cNvSpPr>
          <p:nvPr/>
        </p:nvSpPr>
        <p:spPr bwMode="auto">
          <a:xfrm>
            <a:off x="5654675" y="1260475"/>
            <a:ext cx="1317625"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80000"/>
              </a:lnSpc>
              <a:spcBef>
                <a:spcPct val="50000"/>
              </a:spcBef>
            </a:pPr>
            <a:r>
              <a:rPr lang="en-GB" altLang="en-US" b="1">
                <a:solidFill>
                  <a:schemeClr val="bg1"/>
                </a:solidFill>
              </a:rPr>
              <a:t>voltage (V)</a:t>
            </a:r>
          </a:p>
        </p:txBody>
      </p:sp>
      <p:sp>
        <p:nvSpPr>
          <p:cNvPr id="202784" name="Line 94">
            <a:extLst>
              <a:ext uri="{FF2B5EF4-FFF2-40B4-BE49-F238E27FC236}">
                <a16:creationId xmlns:a16="http://schemas.microsoft.com/office/drawing/2014/main" id="{06345E47-A019-49AC-BFD0-EBDEA3D79FA4}"/>
              </a:ext>
            </a:extLst>
          </p:cNvPr>
          <p:cNvSpPr>
            <a:spLocks noChangeShapeType="1"/>
          </p:cNvSpPr>
          <p:nvPr/>
        </p:nvSpPr>
        <p:spPr bwMode="auto">
          <a:xfrm>
            <a:off x="5556250" y="1962150"/>
            <a:ext cx="3113088" cy="0"/>
          </a:xfrm>
          <a:prstGeom prst="line">
            <a:avLst/>
          </a:prstGeom>
          <a:noFill/>
          <a:ln w="25400">
            <a:solidFill>
              <a:srgbClr val="286DA6"/>
            </a:solidFill>
            <a:round/>
            <a:headEnd/>
            <a:tailEnd/>
          </a:ln>
          <a:extLst>
            <a:ext uri="{909E8E84-426E-40DD-AFC4-6F175D3DCCD1}">
              <a14:hiddenFill xmlns:a14="http://schemas.microsoft.com/office/drawing/2010/main">
                <a:noFill/>
              </a14:hiddenFill>
            </a:ext>
          </a:extLst>
        </p:spPr>
        <p:txBody>
          <a:bodyPr>
            <a:spAutoFit/>
          </a:bodyPr>
          <a:lstStyle/>
          <a:p>
            <a:endParaRPr lang="en-GB"/>
          </a:p>
        </p:txBody>
      </p:sp>
      <p:sp>
        <p:nvSpPr>
          <p:cNvPr id="202785" name="Text Box 72">
            <a:extLst>
              <a:ext uri="{FF2B5EF4-FFF2-40B4-BE49-F238E27FC236}">
                <a16:creationId xmlns:a16="http://schemas.microsoft.com/office/drawing/2014/main" id="{173AB763-9829-4A56-912A-AE83030159CC}"/>
              </a:ext>
            </a:extLst>
          </p:cNvPr>
          <p:cNvSpPr txBox="1">
            <a:spLocks noChangeArrowheads="1"/>
          </p:cNvSpPr>
          <p:nvPr/>
        </p:nvSpPr>
        <p:spPr bwMode="auto">
          <a:xfrm>
            <a:off x="7461250" y="1973263"/>
            <a:ext cx="7270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a:t>0.0</a:t>
            </a:r>
          </a:p>
        </p:txBody>
      </p:sp>
      <p:sp>
        <p:nvSpPr>
          <p:cNvPr id="202786" name="Text Box 73">
            <a:extLst>
              <a:ext uri="{FF2B5EF4-FFF2-40B4-BE49-F238E27FC236}">
                <a16:creationId xmlns:a16="http://schemas.microsoft.com/office/drawing/2014/main" id="{36903B0B-B7DB-4768-94CB-D0D3AF77BB45}"/>
              </a:ext>
            </a:extLst>
          </p:cNvPr>
          <p:cNvSpPr txBox="1">
            <a:spLocks noChangeArrowheads="1"/>
          </p:cNvSpPr>
          <p:nvPr/>
        </p:nvSpPr>
        <p:spPr bwMode="auto">
          <a:xfrm>
            <a:off x="7510463" y="2452688"/>
            <a:ext cx="628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a:t>0.6</a:t>
            </a:r>
          </a:p>
        </p:txBody>
      </p:sp>
      <p:sp>
        <p:nvSpPr>
          <p:cNvPr id="202787" name="Text Box 74">
            <a:extLst>
              <a:ext uri="{FF2B5EF4-FFF2-40B4-BE49-F238E27FC236}">
                <a16:creationId xmlns:a16="http://schemas.microsoft.com/office/drawing/2014/main" id="{48595BC6-4525-4F02-9104-0617DE8FAA17}"/>
              </a:ext>
            </a:extLst>
          </p:cNvPr>
          <p:cNvSpPr txBox="1">
            <a:spLocks noChangeArrowheads="1"/>
          </p:cNvSpPr>
          <p:nvPr/>
        </p:nvSpPr>
        <p:spPr bwMode="auto">
          <a:xfrm>
            <a:off x="7515225" y="2933700"/>
            <a:ext cx="619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a:t>1.1</a:t>
            </a:r>
          </a:p>
        </p:txBody>
      </p:sp>
      <p:sp>
        <p:nvSpPr>
          <p:cNvPr id="202788" name="Text Box 75">
            <a:extLst>
              <a:ext uri="{FF2B5EF4-FFF2-40B4-BE49-F238E27FC236}">
                <a16:creationId xmlns:a16="http://schemas.microsoft.com/office/drawing/2014/main" id="{575E5484-017C-4CE2-B095-C6339622648F}"/>
              </a:ext>
            </a:extLst>
          </p:cNvPr>
          <p:cNvSpPr txBox="1">
            <a:spLocks noChangeArrowheads="1"/>
          </p:cNvSpPr>
          <p:nvPr/>
        </p:nvSpPr>
        <p:spPr bwMode="auto">
          <a:xfrm>
            <a:off x="7483475" y="3413125"/>
            <a:ext cx="682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a:t>1.8</a:t>
            </a:r>
          </a:p>
        </p:txBody>
      </p:sp>
      <p:sp>
        <p:nvSpPr>
          <p:cNvPr id="202789" name="Text Box 76">
            <a:extLst>
              <a:ext uri="{FF2B5EF4-FFF2-40B4-BE49-F238E27FC236}">
                <a16:creationId xmlns:a16="http://schemas.microsoft.com/office/drawing/2014/main" id="{8413F27C-EEDF-41AD-A7FE-38560A8E0B80}"/>
              </a:ext>
            </a:extLst>
          </p:cNvPr>
          <p:cNvSpPr txBox="1">
            <a:spLocks noChangeArrowheads="1"/>
          </p:cNvSpPr>
          <p:nvPr/>
        </p:nvSpPr>
        <p:spPr bwMode="auto">
          <a:xfrm>
            <a:off x="7443788" y="3892550"/>
            <a:ext cx="76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a:t>2.5</a:t>
            </a:r>
          </a:p>
        </p:txBody>
      </p:sp>
      <p:sp>
        <p:nvSpPr>
          <p:cNvPr id="202790" name="Text Box 77">
            <a:extLst>
              <a:ext uri="{FF2B5EF4-FFF2-40B4-BE49-F238E27FC236}">
                <a16:creationId xmlns:a16="http://schemas.microsoft.com/office/drawing/2014/main" id="{49353A0B-E4FA-431E-8077-9C9558560246}"/>
              </a:ext>
            </a:extLst>
          </p:cNvPr>
          <p:cNvSpPr txBox="1">
            <a:spLocks noChangeArrowheads="1"/>
          </p:cNvSpPr>
          <p:nvPr/>
        </p:nvSpPr>
        <p:spPr bwMode="auto">
          <a:xfrm>
            <a:off x="7464425" y="4373563"/>
            <a:ext cx="720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a:t>3.0</a:t>
            </a:r>
          </a:p>
        </p:txBody>
      </p:sp>
      <p:sp>
        <p:nvSpPr>
          <p:cNvPr id="202791" name="Text Box 78">
            <a:extLst>
              <a:ext uri="{FF2B5EF4-FFF2-40B4-BE49-F238E27FC236}">
                <a16:creationId xmlns:a16="http://schemas.microsoft.com/office/drawing/2014/main" id="{883F5C45-5D7B-4A20-988C-57582B493058}"/>
              </a:ext>
            </a:extLst>
          </p:cNvPr>
          <p:cNvSpPr txBox="1">
            <a:spLocks noChangeArrowheads="1"/>
          </p:cNvSpPr>
          <p:nvPr/>
        </p:nvSpPr>
        <p:spPr bwMode="auto">
          <a:xfrm>
            <a:off x="7478713" y="4852988"/>
            <a:ext cx="692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a:t>3.5</a:t>
            </a:r>
          </a:p>
        </p:txBody>
      </p:sp>
      <p:sp>
        <p:nvSpPr>
          <p:cNvPr id="202792" name="Text Box 79">
            <a:extLst>
              <a:ext uri="{FF2B5EF4-FFF2-40B4-BE49-F238E27FC236}">
                <a16:creationId xmlns:a16="http://schemas.microsoft.com/office/drawing/2014/main" id="{E1530480-66AD-4C84-A8A6-3586B0F04EE3}"/>
              </a:ext>
            </a:extLst>
          </p:cNvPr>
          <p:cNvSpPr txBox="1">
            <a:spLocks noChangeArrowheads="1"/>
          </p:cNvSpPr>
          <p:nvPr/>
        </p:nvSpPr>
        <p:spPr bwMode="auto">
          <a:xfrm>
            <a:off x="7381875" y="5334000"/>
            <a:ext cx="885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a:t>4.2</a:t>
            </a:r>
          </a:p>
        </p:txBody>
      </p:sp>
      <p:sp>
        <p:nvSpPr>
          <p:cNvPr id="202793" name="Text Box 82">
            <a:extLst>
              <a:ext uri="{FF2B5EF4-FFF2-40B4-BE49-F238E27FC236}">
                <a16:creationId xmlns:a16="http://schemas.microsoft.com/office/drawing/2014/main" id="{1FE91812-0C8C-4B31-B539-D6AB090F0A32}"/>
              </a:ext>
            </a:extLst>
          </p:cNvPr>
          <p:cNvSpPr txBox="1">
            <a:spLocks noChangeArrowheads="1"/>
          </p:cNvSpPr>
          <p:nvPr/>
        </p:nvSpPr>
        <p:spPr bwMode="auto">
          <a:xfrm>
            <a:off x="6016625" y="1973263"/>
            <a:ext cx="733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a:t>0.0</a:t>
            </a:r>
          </a:p>
        </p:txBody>
      </p:sp>
      <p:sp>
        <p:nvSpPr>
          <p:cNvPr id="202794" name="Text Box 83">
            <a:extLst>
              <a:ext uri="{FF2B5EF4-FFF2-40B4-BE49-F238E27FC236}">
                <a16:creationId xmlns:a16="http://schemas.microsoft.com/office/drawing/2014/main" id="{817D44D7-70B5-4A07-8372-3224561D89BA}"/>
              </a:ext>
            </a:extLst>
          </p:cNvPr>
          <p:cNvSpPr txBox="1">
            <a:spLocks noChangeArrowheads="1"/>
          </p:cNvSpPr>
          <p:nvPr/>
        </p:nvSpPr>
        <p:spPr bwMode="auto">
          <a:xfrm>
            <a:off x="6010275" y="2452688"/>
            <a:ext cx="746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a:t>0.5</a:t>
            </a:r>
          </a:p>
        </p:txBody>
      </p:sp>
      <p:sp>
        <p:nvSpPr>
          <p:cNvPr id="202795" name="Text Box 84">
            <a:extLst>
              <a:ext uri="{FF2B5EF4-FFF2-40B4-BE49-F238E27FC236}">
                <a16:creationId xmlns:a16="http://schemas.microsoft.com/office/drawing/2014/main" id="{D0117228-A6CF-4ED8-B769-CB0729A60A11}"/>
              </a:ext>
            </a:extLst>
          </p:cNvPr>
          <p:cNvSpPr txBox="1">
            <a:spLocks noChangeArrowheads="1"/>
          </p:cNvSpPr>
          <p:nvPr/>
        </p:nvSpPr>
        <p:spPr bwMode="auto">
          <a:xfrm>
            <a:off x="6061075" y="2933700"/>
            <a:ext cx="644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a:t>1.0</a:t>
            </a:r>
          </a:p>
        </p:txBody>
      </p:sp>
      <p:sp>
        <p:nvSpPr>
          <p:cNvPr id="202796" name="Text Box 85">
            <a:extLst>
              <a:ext uri="{FF2B5EF4-FFF2-40B4-BE49-F238E27FC236}">
                <a16:creationId xmlns:a16="http://schemas.microsoft.com/office/drawing/2014/main" id="{DCFB5769-5605-44B1-9EC6-E71F51AE142C}"/>
              </a:ext>
            </a:extLst>
          </p:cNvPr>
          <p:cNvSpPr txBox="1">
            <a:spLocks noChangeArrowheads="1"/>
          </p:cNvSpPr>
          <p:nvPr/>
        </p:nvSpPr>
        <p:spPr bwMode="auto">
          <a:xfrm>
            <a:off x="6061075" y="3413125"/>
            <a:ext cx="644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a:t>1.5</a:t>
            </a:r>
          </a:p>
        </p:txBody>
      </p:sp>
      <p:sp>
        <p:nvSpPr>
          <p:cNvPr id="202797" name="Text Box 86">
            <a:extLst>
              <a:ext uri="{FF2B5EF4-FFF2-40B4-BE49-F238E27FC236}">
                <a16:creationId xmlns:a16="http://schemas.microsoft.com/office/drawing/2014/main" id="{F040D591-074D-4D77-9485-EC36D8876BFD}"/>
              </a:ext>
            </a:extLst>
          </p:cNvPr>
          <p:cNvSpPr txBox="1">
            <a:spLocks noChangeArrowheads="1"/>
          </p:cNvSpPr>
          <p:nvPr/>
        </p:nvSpPr>
        <p:spPr bwMode="auto">
          <a:xfrm>
            <a:off x="6046788" y="4373563"/>
            <a:ext cx="673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a:t>2.5</a:t>
            </a:r>
          </a:p>
        </p:txBody>
      </p:sp>
      <p:sp>
        <p:nvSpPr>
          <p:cNvPr id="202798" name="Text Box 87">
            <a:extLst>
              <a:ext uri="{FF2B5EF4-FFF2-40B4-BE49-F238E27FC236}">
                <a16:creationId xmlns:a16="http://schemas.microsoft.com/office/drawing/2014/main" id="{FC2D2439-86CA-42CF-A47D-B62251ACCC27}"/>
              </a:ext>
            </a:extLst>
          </p:cNvPr>
          <p:cNvSpPr txBox="1">
            <a:spLocks noChangeArrowheads="1"/>
          </p:cNvSpPr>
          <p:nvPr/>
        </p:nvSpPr>
        <p:spPr bwMode="auto">
          <a:xfrm>
            <a:off x="6067425" y="3892550"/>
            <a:ext cx="631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a:t>2.0</a:t>
            </a:r>
          </a:p>
        </p:txBody>
      </p:sp>
      <p:sp>
        <p:nvSpPr>
          <p:cNvPr id="202799" name="Text Box 88">
            <a:extLst>
              <a:ext uri="{FF2B5EF4-FFF2-40B4-BE49-F238E27FC236}">
                <a16:creationId xmlns:a16="http://schemas.microsoft.com/office/drawing/2014/main" id="{7FD8F62A-1C68-43C8-BB8F-3ED7F3F853E6}"/>
              </a:ext>
            </a:extLst>
          </p:cNvPr>
          <p:cNvSpPr txBox="1">
            <a:spLocks noChangeArrowheads="1"/>
          </p:cNvSpPr>
          <p:nvPr/>
        </p:nvSpPr>
        <p:spPr bwMode="auto">
          <a:xfrm>
            <a:off x="6054725" y="4852988"/>
            <a:ext cx="6572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a:t>3.0</a:t>
            </a:r>
          </a:p>
        </p:txBody>
      </p:sp>
      <p:sp>
        <p:nvSpPr>
          <p:cNvPr id="202800" name="Text Box 89">
            <a:extLst>
              <a:ext uri="{FF2B5EF4-FFF2-40B4-BE49-F238E27FC236}">
                <a16:creationId xmlns:a16="http://schemas.microsoft.com/office/drawing/2014/main" id="{47BDD5E5-A3A0-4B9F-8B72-15FA08A7A552}"/>
              </a:ext>
            </a:extLst>
          </p:cNvPr>
          <p:cNvSpPr txBox="1">
            <a:spLocks noChangeArrowheads="1"/>
          </p:cNvSpPr>
          <p:nvPr/>
        </p:nvSpPr>
        <p:spPr bwMode="auto">
          <a:xfrm>
            <a:off x="6042025" y="5334000"/>
            <a:ext cx="682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a:t>3.5</a:t>
            </a:r>
          </a:p>
        </p:txBody>
      </p:sp>
      <p:sp>
        <p:nvSpPr>
          <p:cNvPr id="202801" name="Text Box 91">
            <a:extLst>
              <a:ext uri="{FF2B5EF4-FFF2-40B4-BE49-F238E27FC236}">
                <a16:creationId xmlns:a16="http://schemas.microsoft.com/office/drawing/2014/main" id="{A1B3FE86-9D82-454D-AD8B-CC29FDC28922}"/>
              </a:ext>
            </a:extLst>
          </p:cNvPr>
          <p:cNvSpPr txBox="1">
            <a:spLocks noChangeArrowheads="1"/>
          </p:cNvSpPr>
          <p:nvPr/>
        </p:nvSpPr>
        <p:spPr bwMode="auto">
          <a:xfrm>
            <a:off x="7191375" y="1260475"/>
            <a:ext cx="1317625"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80000"/>
              </a:lnSpc>
              <a:spcBef>
                <a:spcPct val="50000"/>
              </a:spcBef>
            </a:pPr>
            <a:r>
              <a:rPr lang="en-GB" altLang="en-US" b="1">
                <a:solidFill>
                  <a:schemeClr val="bg1"/>
                </a:solidFill>
              </a:rPr>
              <a:t>current (A)</a:t>
            </a:r>
          </a:p>
        </p:txBody>
      </p:sp>
      <p:sp>
        <p:nvSpPr>
          <p:cNvPr id="202802" name="Line 95">
            <a:extLst>
              <a:ext uri="{FF2B5EF4-FFF2-40B4-BE49-F238E27FC236}">
                <a16:creationId xmlns:a16="http://schemas.microsoft.com/office/drawing/2014/main" id="{AE868018-3125-4975-9672-B54010FD7AAC}"/>
              </a:ext>
            </a:extLst>
          </p:cNvPr>
          <p:cNvSpPr>
            <a:spLocks noChangeShapeType="1"/>
          </p:cNvSpPr>
          <p:nvPr/>
        </p:nvSpPr>
        <p:spPr bwMode="auto">
          <a:xfrm>
            <a:off x="5543550" y="2441575"/>
            <a:ext cx="3079750" cy="0"/>
          </a:xfrm>
          <a:prstGeom prst="line">
            <a:avLst/>
          </a:prstGeom>
          <a:noFill/>
          <a:ln w="25400">
            <a:solidFill>
              <a:srgbClr val="286DA6"/>
            </a:solidFill>
            <a:round/>
            <a:headEnd/>
            <a:tailEnd/>
          </a:ln>
          <a:extLst>
            <a:ext uri="{909E8E84-426E-40DD-AFC4-6F175D3DCCD1}">
              <a14:hiddenFill xmlns:a14="http://schemas.microsoft.com/office/drawing/2010/main">
                <a:noFill/>
              </a14:hiddenFill>
            </a:ext>
          </a:extLst>
        </p:spPr>
        <p:txBody>
          <a:bodyPr>
            <a:spAutoFit/>
          </a:bodyPr>
          <a:lstStyle/>
          <a:p>
            <a:endParaRPr lang="en-GB"/>
          </a:p>
        </p:txBody>
      </p:sp>
      <p:sp>
        <p:nvSpPr>
          <p:cNvPr id="202803" name="Line 96">
            <a:extLst>
              <a:ext uri="{FF2B5EF4-FFF2-40B4-BE49-F238E27FC236}">
                <a16:creationId xmlns:a16="http://schemas.microsoft.com/office/drawing/2014/main" id="{F4652472-CCD5-4F04-ACC2-2555123FC0B3}"/>
              </a:ext>
            </a:extLst>
          </p:cNvPr>
          <p:cNvSpPr>
            <a:spLocks noChangeShapeType="1"/>
          </p:cNvSpPr>
          <p:nvPr/>
        </p:nvSpPr>
        <p:spPr bwMode="auto">
          <a:xfrm>
            <a:off x="5537200" y="2921000"/>
            <a:ext cx="3124200" cy="0"/>
          </a:xfrm>
          <a:prstGeom prst="line">
            <a:avLst/>
          </a:prstGeom>
          <a:noFill/>
          <a:ln w="25400">
            <a:solidFill>
              <a:srgbClr val="286DA6"/>
            </a:solidFill>
            <a:round/>
            <a:headEnd/>
            <a:tailEnd/>
          </a:ln>
          <a:extLst>
            <a:ext uri="{909E8E84-426E-40DD-AFC4-6F175D3DCCD1}">
              <a14:hiddenFill xmlns:a14="http://schemas.microsoft.com/office/drawing/2010/main">
                <a:noFill/>
              </a14:hiddenFill>
            </a:ext>
          </a:extLst>
        </p:spPr>
        <p:txBody>
          <a:bodyPr wrap="square">
            <a:spAutoFit/>
          </a:bodyPr>
          <a:lstStyle/>
          <a:p>
            <a:endParaRPr lang="en-GB"/>
          </a:p>
        </p:txBody>
      </p:sp>
      <p:sp>
        <p:nvSpPr>
          <p:cNvPr id="202804" name="Line 97">
            <a:extLst>
              <a:ext uri="{FF2B5EF4-FFF2-40B4-BE49-F238E27FC236}">
                <a16:creationId xmlns:a16="http://schemas.microsoft.com/office/drawing/2014/main" id="{AA9AAC7B-9F13-4A91-B497-117EAF31714C}"/>
              </a:ext>
            </a:extLst>
          </p:cNvPr>
          <p:cNvSpPr>
            <a:spLocks noChangeShapeType="1"/>
          </p:cNvSpPr>
          <p:nvPr/>
        </p:nvSpPr>
        <p:spPr bwMode="auto">
          <a:xfrm>
            <a:off x="5543550" y="3402013"/>
            <a:ext cx="3092450" cy="1587"/>
          </a:xfrm>
          <a:prstGeom prst="line">
            <a:avLst/>
          </a:prstGeom>
          <a:noFill/>
          <a:ln w="25400">
            <a:solidFill>
              <a:srgbClr val="286DA6"/>
            </a:solidFill>
            <a:round/>
            <a:headEnd/>
            <a:tailEnd/>
          </a:ln>
          <a:extLst>
            <a:ext uri="{909E8E84-426E-40DD-AFC4-6F175D3DCCD1}">
              <a14:hiddenFill xmlns:a14="http://schemas.microsoft.com/office/drawing/2010/main">
                <a:noFill/>
              </a14:hiddenFill>
            </a:ext>
          </a:extLst>
        </p:spPr>
        <p:txBody>
          <a:bodyPr>
            <a:spAutoFit/>
          </a:bodyPr>
          <a:lstStyle/>
          <a:p>
            <a:endParaRPr lang="en-GB"/>
          </a:p>
        </p:txBody>
      </p:sp>
      <p:sp>
        <p:nvSpPr>
          <p:cNvPr id="202805" name="Line 98">
            <a:extLst>
              <a:ext uri="{FF2B5EF4-FFF2-40B4-BE49-F238E27FC236}">
                <a16:creationId xmlns:a16="http://schemas.microsoft.com/office/drawing/2014/main" id="{A1E750A0-C06E-4A4F-8675-60E81C00786D}"/>
              </a:ext>
            </a:extLst>
          </p:cNvPr>
          <p:cNvSpPr>
            <a:spLocks noChangeShapeType="1"/>
          </p:cNvSpPr>
          <p:nvPr/>
        </p:nvSpPr>
        <p:spPr bwMode="auto">
          <a:xfrm>
            <a:off x="5545138" y="3881438"/>
            <a:ext cx="3117850" cy="0"/>
          </a:xfrm>
          <a:prstGeom prst="line">
            <a:avLst/>
          </a:prstGeom>
          <a:noFill/>
          <a:ln w="25400">
            <a:solidFill>
              <a:srgbClr val="286DA6"/>
            </a:solidFill>
            <a:round/>
            <a:headEnd/>
            <a:tailEnd/>
          </a:ln>
          <a:extLst>
            <a:ext uri="{909E8E84-426E-40DD-AFC4-6F175D3DCCD1}">
              <a14:hiddenFill xmlns:a14="http://schemas.microsoft.com/office/drawing/2010/main">
                <a:noFill/>
              </a14:hiddenFill>
            </a:ext>
          </a:extLst>
        </p:spPr>
        <p:txBody>
          <a:bodyPr>
            <a:spAutoFit/>
          </a:bodyPr>
          <a:lstStyle/>
          <a:p>
            <a:endParaRPr lang="en-GB"/>
          </a:p>
        </p:txBody>
      </p:sp>
      <p:sp>
        <p:nvSpPr>
          <p:cNvPr id="202806" name="Line 99">
            <a:extLst>
              <a:ext uri="{FF2B5EF4-FFF2-40B4-BE49-F238E27FC236}">
                <a16:creationId xmlns:a16="http://schemas.microsoft.com/office/drawing/2014/main" id="{E289DC06-E8AA-45A1-93D2-CE2798F463EB}"/>
              </a:ext>
            </a:extLst>
          </p:cNvPr>
          <p:cNvSpPr>
            <a:spLocks noChangeShapeType="1"/>
          </p:cNvSpPr>
          <p:nvPr/>
        </p:nvSpPr>
        <p:spPr bwMode="auto">
          <a:xfrm>
            <a:off x="5543550" y="4362450"/>
            <a:ext cx="3105150" cy="0"/>
          </a:xfrm>
          <a:prstGeom prst="line">
            <a:avLst/>
          </a:prstGeom>
          <a:noFill/>
          <a:ln w="25400">
            <a:solidFill>
              <a:srgbClr val="286DA6"/>
            </a:solidFill>
            <a:round/>
            <a:headEnd/>
            <a:tailEnd/>
          </a:ln>
          <a:extLst>
            <a:ext uri="{909E8E84-426E-40DD-AFC4-6F175D3DCCD1}">
              <a14:hiddenFill xmlns:a14="http://schemas.microsoft.com/office/drawing/2010/main">
                <a:noFill/>
              </a14:hiddenFill>
            </a:ext>
          </a:extLst>
        </p:spPr>
        <p:txBody>
          <a:bodyPr>
            <a:spAutoFit/>
          </a:bodyPr>
          <a:lstStyle/>
          <a:p>
            <a:endParaRPr lang="en-GB"/>
          </a:p>
        </p:txBody>
      </p:sp>
      <p:sp>
        <p:nvSpPr>
          <p:cNvPr id="202807" name="Line 100">
            <a:extLst>
              <a:ext uri="{FF2B5EF4-FFF2-40B4-BE49-F238E27FC236}">
                <a16:creationId xmlns:a16="http://schemas.microsoft.com/office/drawing/2014/main" id="{3EB7529C-55D0-4E9C-AA3D-383E73095397}"/>
              </a:ext>
            </a:extLst>
          </p:cNvPr>
          <p:cNvSpPr>
            <a:spLocks noChangeShapeType="1"/>
          </p:cNvSpPr>
          <p:nvPr/>
        </p:nvSpPr>
        <p:spPr bwMode="auto">
          <a:xfrm>
            <a:off x="5581650" y="4841875"/>
            <a:ext cx="3067050" cy="0"/>
          </a:xfrm>
          <a:prstGeom prst="line">
            <a:avLst/>
          </a:prstGeom>
          <a:noFill/>
          <a:ln w="25400">
            <a:solidFill>
              <a:srgbClr val="286DA6"/>
            </a:solidFill>
            <a:round/>
            <a:headEnd/>
            <a:tailEnd/>
          </a:ln>
          <a:extLst>
            <a:ext uri="{909E8E84-426E-40DD-AFC4-6F175D3DCCD1}">
              <a14:hiddenFill xmlns:a14="http://schemas.microsoft.com/office/drawing/2010/main">
                <a:noFill/>
              </a14:hiddenFill>
            </a:ext>
          </a:extLst>
        </p:spPr>
        <p:txBody>
          <a:bodyPr>
            <a:spAutoFit/>
          </a:bodyPr>
          <a:lstStyle/>
          <a:p>
            <a:endParaRPr lang="en-GB"/>
          </a:p>
        </p:txBody>
      </p:sp>
      <p:sp>
        <p:nvSpPr>
          <p:cNvPr id="202808" name="Line 101">
            <a:extLst>
              <a:ext uri="{FF2B5EF4-FFF2-40B4-BE49-F238E27FC236}">
                <a16:creationId xmlns:a16="http://schemas.microsoft.com/office/drawing/2014/main" id="{9761B320-E8EA-4F9D-A88F-D86B065164DB}"/>
              </a:ext>
            </a:extLst>
          </p:cNvPr>
          <p:cNvSpPr>
            <a:spLocks noChangeShapeType="1"/>
          </p:cNvSpPr>
          <p:nvPr/>
        </p:nvSpPr>
        <p:spPr bwMode="auto">
          <a:xfrm>
            <a:off x="5543550" y="5321300"/>
            <a:ext cx="3092450" cy="0"/>
          </a:xfrm>
          <a:prstGeom prst="line">
            <a:avLst/>
          </a:prstGeom>
          <a:noFill/>
          <a:ln w="25400">
            <a:solidFill>
              <a:srgbClr val="286DA6"/>
            </a:solidFill>
            <a:round/>
            <a:headEnd/>
            <a:tailEnd/>
          </a:ln>
          <a:extLst>
            <a:ext uri="{909E8E84-426E-40DD-AFC4-6F175D3DCCD1}">
              <a14:hiddenFill xmlns:a14="http://schemas.microsoft.com/office/drawing/2010/main">
                <a:noFill/>
              </a14:hiddenFill>
            </a:ext>
          </a:extLst>
        </p:spPr>
        <p:txBody>
          <a:bodyPr>
            <a:spAutoFit/>
          </a:bodyPr>
          <a:lstStyle/>
          <a:p>
            <a:endParaRPr lang="en-GB"/>
          </a:p>
        </p:txBody>
      </p:sp>
      <p:sp>
        <p:nvSpPr>
          <p:cNvPr id="202809" name="Line 93">
            <a:extLst>
              <a:ext uri="{FF2B5EF4-FFF2-40B4-BE49-F238E27FC236}">
                <a16:creationId xmlns:a16="http://schemas.microsoft.com/office/drawing/2014/main" id="{C20ED6AD-C2B7-4D1B-8A69-D01B948B7E55}"/>
              </a:ext>
            </a:extLst>
          </p:cNvPr>
          <p:cNvSpPr>
            <a:spLocks noChangeShapeType="1"/>
          </p:cNvSpPr>
          <p:nvPr/>
        </p:nvSpPr>
        <p:spPr bwMode="auto">
          <a:xfrm>
            <a:off x="7086600" y="1270000"/>
            <a:ext cx="12700" cy="4505325"/>
          </a:xfrm>
          <a:prstGeom prst="line">
            <a:avLst/>
          </a:prstGeom>
          <a:noFill/>
          <a:ln w="25400">
            <a:solidFill>
              <a:srgbClr val="286DA6"/>
            </a:solidFill>
            <a:round/>
            <a:headEnd/>
            <a:tailEnd/>
          </a:ln>
          <a:extLst>
            <a:ext uri="{909E8E84-426E-40DD-AFC4-6F175D3DCCD1}">
              <a14:hiddenFill xmlns:a14="http://schemas.microsoft.com/office/drawing/2010/main">
                <a:noFill/>
              </a14:hiddenFill>
            </a:ext>
          </a:extLst>
        </p:spPr>
        <p:txBody>
          <a:bodyPr>
            <a:spAutoFit/>
          </a:bodyPr>
          <a:lstStyle/>
          <a:p>
            <a:endParaRPr lang="en-GB"/>
          </a:p>
        </p:txBody>
      </p:sp>
      <p:sp>
        <p:nvSpPr>
          <p:cNvPr id="202811" name="AutoShape 59">
            <a:extLst>
              <a:ext uri="{FF2B5EF4-FFF2-40B4-BE49-F238E27FC236}">
                <a16:creationId xmlns:a16="http://schemas.microsoft.com/office/drawing/2014/main" id="{E1B255AE-DD52-47F8-8488-6507795FE61E}"/>
              </a:ext>
            </a:extLst>
          </p:cNvPr>
          <p:cNvSpPr>
            <a:spLocks noChangeArrowheads="1"/>
          </p:cNvSpPr>
          <p:nvPr/>
        </p:nvSpPr>
        <p:spPr bwMode="auto">
          <a:xfrm>
            <a:off x="5549900" y="1270000"/>
            <a:ext cx="3097213" cy="4508500"/>
          </a:xfrm>
          <a:prstGeom prst="roundRect">
            <a:avLst>
              <a:gd name="adj" fmla="val 0"/>
            </a:avLst>
          </a:prstGeom>
          <a:noFill/>
          <a:ln w="38100">
            <a:solidFill>
              <a:srgbClr val="286DA6"/>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pic>
        <p:nvPicPr>
          <p:cNvPr id="59" name="Picture 19">
            <a:hlinkClick r:id="" action="ppaction://hlinkshowjump?jump=nextslide"/>
            <a:extLst>
              <a:ext uri="{FF2B5EF4-FFF2-40B4-BE49-F238E27FC236}">
                <a16:creationId xmlns:a16="http://schemas.microsoft.com/office/drawing/2014/main" id="{9BAB699E-CFA7-4C44-A955-5D86E72D668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3" name="Picture 2">
            <a:extLst>
              <a:ext uri="{FF2B5EF4-FFF2-40B4-BE49-F238E27FC236}">
                <a16:creationId xmlns:a16="http://schemas.microsoft.com/office/drawing/2014/main" id="{78A38B4F-7261-4DBB-B628-B3C7BF57ED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7913" y="1381766"/>
            <a:ext cx="3691821" cy="2696521"/>
          </a:xfrm>
          <a:prstGeom prst="rect">
            <a:avLst/>
          </a:prstGeom>
        </p:spPr>
      </p:pic>
      <p:pic>
        <p:nvPicPr>
          <p:cNvPr id="60" name="Picture 59">
            <a:extLst>
              <a:ext uri="{FF2B5EF4-FFF2-40B4-BE49-F238E27FC236}">
                <a16:creationId xmlns:a16="http://schemas.microsoft.com/office/drawing/2014/main" id="{35AA9820-A10A-4C9F-995B-3FF436F1007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328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28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278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278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278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278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278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278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0278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279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0279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0279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0279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0279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0279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279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02797"/>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0279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02799"/>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02800"/>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02801"/>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02802"/>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02803"/>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02804"/>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202805"/>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202806"/>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202807"/>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202808"/>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202809"/>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202811"/>
                                        </p:tgtEl>
                                        <p:attrNameLst>
                                          <p:attrName>style.visibility</p:attrName>
                                        </p:attrNameLst>
                                      </p:cBhvr>
                                      <p:to>
                                        <p:strVal val="visible"/>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353285"/>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2812" grpId="0" animBg="1"/>
      <p:bldP spid="353284" grpId="0"/>
      <p:bldP spid="353285" grpId="0"/>
      <p:bldP spid="202782" grpId="0"/>
      <p:bldP spid="202785" grpId="0"/>
      <p:bldP spid="202786" grpId="0"/>
      <p:bldP spid="202787" grpId="0"/>
      <p:bldP spid="202788" grpId="0"/>
      <p:bldP spid="202789" grpId="0"/>
      <p:bldP spid="202790" grpId="0"/>
      <p:bldP spid="202791" grpId="0"/>
      <p:bldP spid="202792" grpId="0"/>
      <p:bldP spid="202793" grpId="0"/>
      <p:bldP spid="202794" grpId="0"/>
      <p:bldP spid="202795" grpId="0"/>
      <p:bldP spid="202796" grpId="0"/>
      <p:bldP spid="202797" grpId="0"/>
      <p:bldP spid="202798" grpId="0"/>
      <p:bldP spid="202799" grpId="0"/>
      <p:bldP spid="202800" grpId="0"/>
      <p:bldP spid="202801" grpId="0"/>
      <p:bldP spid="20281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a:extLst>
              <a:ext uri="{FF2B5EF4-FFF2-40B4-BE49-F238E27FC236}">
                <a16:creationId xmlns:a16="http://schemas.microsoft.com/office/drawing/2014/main" id="{FC03684E-58B0-4CC9-B5CB-48DD47A7036D}"/>
              </a:ext>
            </a:extLst>
          </p:cNvPr>
          <p:cNvSpPr>
            <a:spLocks noGrp="1" noChangeArrowheads="1"/>
          </p:cNvSpPr>
          <p:nvPr>
            <p:ph type="title"/>
          </p:nvPr>
        </p:nvSpPr>
        <p:spPr/>
        <p:txBody>
          <a:bodyPr/>
          <a:lstStyle/>
          <a:p>
            <a:pPr eaLnBrk="1" hangingPunct="1"/>
            <a:r>
              <a:rPr lang="en-GB" altLang="en-US" dirty="0"/>
              <a:t>Investigating current and voltage</a:t>
            </a:r>
          </a:p>
        </p:txBody>
      </p:sp>
      <p:pic>
        <p:nvPicPr>
          <p:cNvPr id="8" name="Picture 6" descr="flash_icon">
            <a:extLst>
              <a:ext uri="{FF2B5EF4-FFF2-40B4-BE49-F238E27FC236}">
                <a16:creationId xmlns:a16="http://schemas.microsoft.com/office/drawing/2014/main" id="{7AB6D052-3DA5-4512-BB69-03F8578A91AD}"/>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545B591D-39BB-45AB-91E0-FA982C9DE09C}"/>
              </a:ext>
            </a:extLst>
          </p:cNvPr>
          <p:cNvPicPr>
            <a:picLocks noChangeAspect="1" noChangeArrowheads="1"/>
          </p:cNvPicPr>
          <p:nvPr/>
        </p:nvPicPr>
        <p:blipFill>
          <a:blip r:embed="rId6"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9E039D30-5083-4760-8707-51B870E5807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36559" y="136153"/>
            <a:ext cx="609685" cy="390580"/>
          </a:xfrm>
          <a:prstGeom prst="rect">
            <a:avLst/>
          </a:prstGeom>
        </p:spPr>
      </p:pic>
      <p:pic>
        <p:nvPicPr>
          <p:cNvPr id="11" name="Picture 9">
            <a:extLst>
              <a:ext uri="{FF2B5EF4-FFF2-40B4-BE49-F238E27FC236}">
                <a16:creationId xmlns:a16="http://schemas.microsoft.com/office/drawing/2014/main" id="{79B1999D-2D60-40A2-AE2A-E973DB8DF1CC}"/>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6978239"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9252"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DB23435B-A931-4914-AD8B-AA5934604CBF}"/>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FC4B0439-B45D-4A2A-839E-2610A7D7C240}"/>
              </a:ext>
            </a:extLst>
          </p:cNvPr>
          <p:cNvSpPr>
            <a:spLocks noGrp="1" noChangeArrowheads="1"/>
          </p:cNvSpPr>
          <p:nvPr>
            <p:ph type="title"/>
          </p:nvPr>
        </p:nvSpPr>
        <p:spPr/>
        <p:txBody>
          <a:bodyPr/>
          <a:lstStyle/>
          <a:p>
            <a:pPr eaLnBrk="1" hangingPunct="1"/>
            <a:r>
              <a:rPr lang="en-GB" altLang="en-US" sz="3000"/>
              <a:t>Resistors</a:t>
            </a:r>
          </a:p>
        </p:txBody>
      </p:sp>
      <p:sp>
        <p:nvSpPr>
          <p:cNvPr id="23556" name="Text Box 52">
            <a:extLst>
              <a:ext uri="{FF2B5EF4-FFF2-40B4-BE49-F238E27FC236}">
                <a16:creationId xmlns:a16="http://schemas.microsoft.com/office/drawing/2014/main" id="{E8EA181A-8462-4E43-B786-8FEA497DDF2D}"/>
              </a:ext>
            </a:extLst>
          </p:cNvPr>
          <p:cNvSpPr txBox="1">
            <a:spLocks noChangeArrowheads="1"/>
          </p:cNvSpPr>
          <p:nvPr/>
        </p:nvSpPr>
        <p:spPr bwMode="auto">
          <a:xfrm>
            <a:off x="354013" y="773113"/>
            <a:ext cx="547052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Some resistors have a constant value of resistance, R. They are called </a:t>
            </a:r>
            <a:r>
              <a:rPr lang="en-GB" altLang="en-US" b="1" dirty="0">
                <a:solidFill>
                  <a:srgbClr val="286DA6"/>
                </a:solidFill>
              </a:rPr>
              <a:t>fixed resistors</a:t>
            </a:r>
            <a:r>
              <a:rPr lang="en-GB" altLang="en-US" dirty="0">
                <a:solidFill>
                  <a:srgbClr val="010066"/>
                </a:solidFill>
              </a:rPr>
              <a:t>. For other resistors, the value of R varies with the current. </a:t>
            </a:r>
          </a:p>
        </p:txBody>
      </p:sp>
      <p:sp>
        <p:nvSpPr>
          <p:cNvPr id="207883" name="Text Box 51">
            <a:extLst>
              <a:ext uri="{FF2B5EF4-FFF2-40B4-BE49-F238E27FC236}">
                <a16:creationId xmlns:a16="http://schemas.microsoft.com/office/drawing/2014/main" id="{B882AA6D-81B0-489F-8EE5-D8EA1D08434D}"/>
              </a:ext>
            </a:extLst>
          </p:cNvPr>
          <p:cNvSpPr txBox="1">
            <a:spLocks noChangeArrowheads="1"/>
          </p:cNvSpPr>
          <p:nvPr/>
        </p:nvSpPr>
        <p:spPr bwMode="auto">
          <a:xfrm>
            <a:off x="358775" y="4662488"/>
            <a:ext cx="8174038"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For ohmic conductors, the relationship between current and potential difference is </a:t>
            </a:r>
            <a:r>
              <a:rPr lang="en-GB" altLang="en-US" b="1">
                <a:solidFill>
                  <a:srgbClr val="286DA6"/>
                </a:solidFill>
              </a:rPr>
              <a:t>linear</a:t>
            </a:r>
            <a:r>
              <a:rPr lang="en-GB" altLang="en-US">
                <a:solidFill>
                  <a:srgbClr val="010066"/>
                </a:solidFill>
              </a:rPr>
              <a:t>. A graph of current against potential difference for an ohmic conductor, such as a fixed resistor, is a </a:t>
            </a:r>
            <a:r>
              <a:rPr lang="en-GB" altLang="en-US" b="1">
                <a:solidFill>
                  <a:srgbClr val="286DA6"/>
                </a:solidFill>
              </a:rPr>
              <a:t>straight line</a:t>
            </a:r>
            <a:r>
              <a:rPr lang="en-GB" altLang="en-US">
                <a:solidFill>
                  <a:srgbClr val="010066"/>
                </a:solidFill>
              </a:rPr>
              <a:t>.</a:t>
            </a:r>
          </a:p>
        </p:txBody>
      </p:sp>
      <p:sp>
        <p:nvSpPr>
          <p:cNvPr id="207885" name="Text Box 13">
            <a:extLst>
              <a:ext uri="{FF2B5EF4-FFF2-40B4-BE49-F238E27FC236}">
                <a16:creationId xmlns:a16="http://schemas.microsoft.com/office/drawing/2014/main" id="{6F032F7B-22F9-4DD3-B49E-C1676BAD971F}"/>
              </a:ext>
            </a:extLst>
          </p:cNvPr>
          <p:cNvSpPr txBox="1">
            <a:spLocks noChangeArrowheads="1"/>
          </p:cNvSpPr>
          <p:nvPr/>
        </p:nvSpPr>
        <p:spPr bwMode="auto">
          <a:xfrm>
            <a:off x="354013" y="2362200"/>
            <a:ext cx="5662612"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Components that have a constant value of R are known as </a:t>
            </a:r>
            <a:r>
              <a:rPr lang="en-GB" altLang="en-US" b="1">
                <a:solidFill>
                  <a:srgbClr val="286DA6"/>
                </a:solidFill>
              </a:rPr>
              <a:t>ohmic conductors</a:t>
            </a:r>
            <a:r>
              <a:rPr lang="en-GB" altLang="en-US">
                <a:solidFill>
                  <a:srgbClr val="010066"/>
                </a:solidFill>
              </a:rPr>
              <a:t>. This means that they obey </a:t>
            </a:r>
            <a:r>
              <a:rPr lang="en-GB" altLang="en-US" b="1">
                <a:solidFill>
                  <a:srgbClr val="286DA6"/>
                </a:solidFill>
              </a:rPr>
              <a:t>Ohm’s law</a:t>
            </a:r>
            <a:r>
              <a:rPr lang="en-GB" altLang="en-US">
                <a:solidFill>
                  <a:srgbClr val="010066"/>
                </a:solidFill>
              </a:rPr>
              <a:t>: the current through the component is proportional to the potential difference across it (at a constant temperature).</a:t>
            </a:r>
            <a:endParaRPr lang="en-GB" altLang="en-US"/>
          </a:p>
        </p:txBody>
      </p:sp>
      <p:pic>
        <p:nvPicPr>
          <p:cNvPr id="23560" name="Picture 12" descr="Resistor.png">
            <a:extLst>
              <a:ext uri="{FF2B5EF4-FFF2-40B4-BE49-F238E27FC236}">
                <a16:creationId xmlns:a16="http://schemas.microsoft.com/office/drawing/2014/main" id="{797EC83A-DE09-461D-B746-25C5816AB00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2543666">
            <a:off x="5486400" y="1927225"/>
            <a:ext cx="3629025"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1" name="Picture 13">
            <a:extLst>
              <a:ext uri="{FF2B5EF4-FFF2-40B4-BE49-F238E27FC236}">
                <a16:creationId xmlns:a16="http://schemas.microsoft.com/office/drawing/2014/main" id="{AD67501D-91E3-45BE-8ED4-31214B43ACE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6199686" y="3567113"/>
            <a:ext cx="2246902"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2" name="Text Box 10">
            <a:extLst>
              <a:ext uri="{FF2B5EF4-FFF2-40B4-BE49-F238E27FC236}">
                <a16:creationId xmlns:a16="http://schemas.microsoft.com/office/drawing/2014/main" id="{8E0D01D2-C8EB-409F-AF54-73A52C3548EA}"/>
              </a:ext>
            </a:extLst>
          </p:cNvPr>
          <p:cNvSpPr txBox="1">
            <a:spLocks noChangeArrowheads="1"/>
          </p:cNvSpPr>
          <p:nvPr/>
        </p:nvSpPr>
        <p:spPr bwMode="auto">
          <a:xfrm>
            <a:off x="5959475" y="4219575"/>
            <a:ext cx="27606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sz="2000" b="1">
                <a:solidFill>
                  <a:srgbClr val="010066"/>
                </a:solidFill>
              </a:rPr>
              <a:t>fixed resistor symbol</a:t>
            </a:r>
          </a:p>
        </p:txBody>
      </p:sp>
      <p:pic>
        <p:nvPicPr>
          <p:cNvPr id="11" name="Picture 19">
            <a:hlinkClick r:id="" action="ppaction://hlinkshowjump?jump=nextslide"/>
            <a:extLst>
              <a:ext uri="{FF2B5EF4-FFF2-40B4-BE49-F238E27FC236}">
                <a16:creationId xmlns:a16="http://schemas.microsoft.com/office/drawing/2014/main" id="{76E5DBB7-62C8-4572-AB34-6FA70FBCB31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11">
            <a:extLst>
              <a:ext uri="{FF2B5EF4-FFF2-40B4-BE49-F238E27FC236}">
                <a16:creationId xmlns:a16="http://schemas.microsoft.com/office/drawing/2014/main" id="{39AFD99C-7A1B-4225-9957-0FA6E677147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32800" y="115200"/>
            <a:ext cx="453390" cy="4667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788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788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883" grpId="0"/>
      <p:bldP spid="20788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0" name="Rectangle 1084">
            <a:extLst>
              <a:ext uri="{FF2B5EF4-FFF2-40B4-BE49-F238E27FC236}">
                <a16:creationId xmlns:a16="http://schemas.microsoft.com/office/drawing/2014/main" id="{7CD8BB37-00FF-4253-B519-57D6D7D8EFC6}"/>
              </a:ext>
            </a:extLst>
          </p:cNvPr>
          <p:cNvSpPr>
            <a:spLocks noGrp="1" noChangeArrowheads="1"/>
          </p:cNvSpPr>
          <p:nvPr>
            <p:ph type="title"/>
          </p:nvPr>
        </p:nvSpPr>
        <p:spPr/>
        <p:txBody>
          <a:bodyPr/>
          <a:lstStyle/>
          <a:p>
            <a:pPr eaLnBrk="1" hangingPunct="1"/>
            <a:r>
              <a:rPr lang="en-GB" altLang="en-US" dirty="0"/>
              <a:t>Current–voltage graphs</a:t>
            </a:r>
          </a:p>
        </p:txBody>
      </p:sp>
      <p:pic>
        <p:nvPicPr>
          <p:cNvPr id="8" name="Picture 19">
            <a:hlinkClick r:id="" action="ppaction://hlinkshowjump?jump=nextslide"/>
            <a:extLst>
              <a:ext uri="{FF2B5EF4-FFF2-40B4-BE49-F238E27FC236}">
                <a16:creationId xmlns:a16="http://schemas.microsoft.com/office/drawing/2014/main" id="{8D5F1F0F-9254-4853-B6A3-1408C28C4F1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D359E503-1929-462F-B1F2-5BC59A6FEB41}"/>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7" descr="notes_icon">
            <a:extLst>
              <a:ext uri="{FF2B5EF4-FFF2-40B4-BE49-F238E27FC236}">
                <a16:creationId xmlns:a16="http://schemas.microsoft.com/office/drawing/2014/main" id="{8CE98699-8E01-4CDE-8C0F-338568CE2D45}"/>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060"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47AB0E22-A667-4F05-BF59-99B674F2A3A1}"/>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59" descr="PA8_gfx_wire_graph">
            <a:extLst>
              <a:ext uri="{FF2B5EF4-FFF2-40B4-BE49-F238E27FC236}">
                <a16:creationId xmlns:a16="http://schemas.microsoft.com/office/drawing/2014/main" id="{47EE0833-F14C-4337-A818-E48F36A1E9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8013" y="793750"/>
            <a:ext cx="4286250" cy="333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8911" name="AutoShape 15">
            <a:extLst>
              <a:ext uri="{FF2B5EF4-FFF2-40B4-BE49-F238E27FC236}">
                <a16:creationId xmlns:a16="http://schemas.microsoft.com/office/drawing/2014/main" id="{ACF38C59-990F-46F9-A60C-6002C646F975}"/>
              </a:ext>
            </a:extLst>
          </p:cNvPr>
          <p:cNvSpPr>
            <a:spLocks noChangeArrowheads="1"/>
          </p:cNvSpPr>
          <p:nvPr/>
        </p:nvSpPr>
        <p:spPr bwMode="auto">
          <a:xfrm>
            <a:off x="1141413" y="5648325"/>
            <a:ext cx="6835775" cy="882650"/>
          </a:xfrm>
          <a:prstGeom prst="roundRect">
            <a:avLst>
              <a:gd name="adj" fmla="val 0"/>
            </a:avLst>
          </a:prstGeom>
          <a:solidFill>
            <a:srgbClr val="286DA6"/>
          </a:solidFill>
          <a:ln>
            <a:noFill/>
          </a:ln>
          <a:extLst>
            <a:ext uri="{91240B29-F687-4F45-9708-019B960494DF}">
              <a14:hiddenLine xmlns:a14="http://schemas.microsoft.com/office/drawing/2010/main" w="44450" algn="ctr">
                <a:solidFill>
                  <a:srgbClr val="000000"/>
                </a:solidFill>
                <a:round/>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8908" name="Rectangle 63">
            <a:extLst>
              <a:ext uri="{FF2B5EF4-FFF2-40B4-BE49-F238E27FC236}">
                <a16:creationId xmlns:a16="http://schemas.microsoft.com/office/drawing/2014/main" id="{747F554A-A7FA-427E-ADC3-95832B5FA3B4}"/>
              </a:ext>
            </a:extLst>
          </p:cNvPr>
          <p:cNvSpPr>
            <a:spLocks noChangeArrowheads="1"/>
          </p:cNvSpPr>
          <p:nvPr/>
        </p:nvSpPr>
        <p:spPr bwMode="auto">
          <a:xfrm>
            <a:off x="1157288" y="5672138"/>
            <a:ext cx="68040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solidFill>
                  <a:schemeClr val="bg1"/>
                </a:solidFill>
              </a:rPr>
              <a:t>The steeper the gradient of a current–voltage graph, the lower the resistance of the wire.</a:t>
            </a:r>
          </a:p>
        </p:txBody>
      </p:sp>
      <p:sp>
        <p:nvSpPr>
          <p:cNvPr id="24581" name="Text Box 19">
            <a:extLst>
              <a:ext uri="{FF2B5EF4-FFF2-40B4-BE49-F238E27FC236}">
                <a16:creationId xmlns:a16="http://schemas.microsoft.com/office/drawing/2014/main" id="{F86D11EC-72CF-43A4-93B9-78E9B35A1B1E}"/>
              </a:ext>
            </a:extLst>
          </p:cNvPr>
          <p:cNvSpPr txBox="1">
            <a:spLocks noChangeArrowheads="1"/>
          </p:cNvSpPr>
          <p:nvPr/>
        </p:nvSpPr>
        <p:spPr bwMode="auto">
          <a:xfrm>
            <a:off x="354013" y="773113"/>
            <a:ext cx="400685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Plotting </a:t>
            </a:r>
            <a:r>
              <a:rPr lang="en-GB" altLang="en-US" b="1">
                <a:solidFill>
                  <a:srgbClr val="286DA6"/>
                </a:solidFill>
              </a:rPr>
              <a:t>current–voltage</a:t>
            </a:r>
            <a:r>
              <a:rPr lang="en-GB" altLang="en-US"/>
              <a:t> results for nichrome and copper wires on the same graph gives straight lines with different </a:t>
            </a:r>
            <a:r>
              <a:rPr lang="en-GB" altLang="en-US" b="1">
                <a:solidFill>
                  <a:srgbClr val="286DA6"/>
                </a:solidFill>
              </a:rPr>
              <a:t>gradients</a:t>
            </a:r>
            <a:r>
              <a:rPr lang="en-GB" altLang="en-US"/>
              <a:t>.</a:t>
            </a:r>
          </a:p>
        </p:txBody>
      </p:sp>
      <p:sp>
        <p:nvSpPr>
          <p:cNvPr id="150570" name="Text Box 42">
            <a:extLst>
              <a:ext uri="{FF2B5EF4-FFF2-40B4-BE49-F238E27FC236}">
                <a16:creationId xmlns:a16="http://schemas.microsoft.com/office/drawing/2014/main" id="{F94DFDD5-0214-4CE4-BBB0-57D4B9922128}"/>
              </a:ext>
            </a:extLst>
          </p:cNvPr>
          <p:cNvSpPr txBox="1">
            <a:spLocks noChangeArrowheads="1"/>
          </p:cNvSpPr>
          <p:nvPr/>
        </p:nvSpPr>
        <p:spPr bwMode="auto">
          <a:xfrm>
            <a:off x="354013" y="2778125"/>
            <a:ext cx="400685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At the same voltage, a copper wire allows a larger current than a nichrome wire of the same size.</a:t>
            </a:r>
          </a:p>
        </p:txBody>
      </p:sp>
      <p:sp>
        <p:nvSpPr>
          <p:cNvPr id="24583" name="Text Box 49">
            <a:extLst>
              <a:ext uri="{FF2B5EF4-FFF2-40B4-BE49-F238E27FC236}">
                <a16:creationId xmlns:a16="http://schemas.microsoft.com/office/drawing/2014/main" id="{A6577EAA-D762-43F9-81E1-DEFAADD5C6A2}"/>
              </a:ext>
            </a:extLst>
          </p:cNvPr>
          <p:cNvSpPr txBox="1">
            <a:spLocks noChangeArrowheads="1"/>
          </p:cNvSpPr>
          <p:nvPr/>
        </p:nvSpPr>
        <p:spPr bwMode="auto">
          <a:xfrm>
            <a:off x="6873875" y="2959100"/>
            <a:ext cx="1555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010066"/>
                </a:solidFill>
              </a:rPr>
              <a:t>nichrome</a:t>
            </a:r>
          </a:p>
        </p:txBody>
      </p:sp>
      <p:sp>
        <p:nvSpPr>
          <p:cNvPr id="24584" name="Text Box 50">
            <a:extLst>
              <a:ext uri="{FF2B5EF4-FFF2-40B4-BE49-F238E27FC236}">
                <a16:creationId xmlns:a16="http://schemas.microsoft.com/office/drawing/2014/main" id="{FD260609-3A73-43D2-9721-B4634CCC235B}"/>
              </a:ext>
            </a:extLst>
          </p:cNvPr>
          <p:cNvSpPr txBox="1">
            <a:spLocks noChangeArrowheads="1"/>
          </p:cNvSpPr>
          <p:nvPr/>
        </p:nvSpPr>
        <p:spPr bwMode="auto">
          <a:xfrm>
            <a:off x="6332538" y="1222375"/>
            <a:ext cx="1200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t>copper</a:t>
            </a:r>
          </a:p>
        </p:txBody>
      </p:sp>
      <p:sp>
        <p:nvSpPr>
          <p:cNvPr id="150579" name="Text Box 51">
            <a:extLst>
              <a:ext uri="{FF2B5EF4-FFF2-40B4-BE49-F238E27FC236}">
                <a16:creationId xmlns:a16="http://schemas.microsoft.com/office/drawing/2014/main" id="{7FA6C581-7E20-4FC4-85E6-6109A8E29E3B}"/>
              </a:ext>
            </a:extLst>
          </p:cNvPr>
          <p:cNvSpPr txBox="1">
            <a:spLocks noChangeArrowheads="1"/>
          </p:cNvSpPr>
          <p:nvPr/>
        </p:nvSpPr>
        <p:spPr bwMode="auto">
          <a:xfrm>
            <a:off x="354013" y="4406900"/>
            <a:ext cx="819943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This means that the copper wire has a lower resistance than the nichrome wire. What does the gradient tell you about resistance?</a:t>
            </a:r>
          </a:p>
        </p:txBody>
      </p:sp>
      <p:sp>
        <p:nvSpPr>
          <p:cNvPr id="24586" name="Text Box 55">
            <a:extLst>
              <a:ext uri="{FF2B5EF4-FFF2-40B4-BE49-F238E27FC236}">
                <a16:creationId xmlns:a16="http://schemas.microsoft.com/office/drawing/2014/main" id="{C84B78E1-397A-49E1-93FD-AC3E09E93DB5}"/>
              </a:ext>
            </a:extLst>
          </p:cNvPr>
          <p:cNvSpPr txBox="1">
            <a:spLocks noChangeArrowheads="1"/>
          </p:cNvSpPr>
          <p:nvPr/>
        </p:nvSpPr>
        <p:spPr bwMode="auto">
          <a:xfrm>
            <a:off x="5953125" y="3787775"/>
            <a:ext cx="17414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b="1">
                <a:solidFill>
                  <a:srgbClr val="010066"/>
                </a:solidFill>
              </a:rPr>
              <a:t>voltage (V)</a:t>
            </a:r>
          </a:p>
        </p:txBody>
      </p:sp>
      <p:sp>
        <p:nvSpPr>
          <p:cNvPr id="24588" name="Rectangle 66">
            <a:extLst>
              <a:ext uri="{FF2B5EF4-FFF2-40B4-BE49-F238E27FC236}">
                <a16:creationId xmlns:a16="http://schemas.microsoft.com/office/drawing/2014/main" id="{34CBF17A-4024-42DC-8646-A17FEAB3C499}"/>
              </a:ext>
            </a:extLst>
          </p:cNvPr>
          <p:cNvSpPr>
            <a:spLocks noGrp="1" noChangeArrowheads="1"/>
          </p:cNvSpPr>
          <p:nvPr>
            <p:ph type="title"/>
          </p:nvPr>
        </p:nvSpPr>
        <p:spPr/>
        <p:txBody>
          <a:bodyPr/>
          <a:lstStyle/>
          <a:p>
            <a:pPr eaLnBrk="1" hangingPunct="1"/>
            <a:r>
              <a:rPr lang="en-GB" altLang="en-US" dirty="0"/>
              <a:t>Is resistance the same in all wires?</a:t>
            </a:r>
          </a:p>
        </p:txBody>
      </p:sp>
      <p:pic>
        <p:nvPicPr>
          <p:cNvPr id="24590" name="Picture 14" descr="Resistors_5.1.png">
            <a:extLst>
              <a:ext uri="{FF2B5EF4-FFF2-40B4-BE49-F238E27FC236}">
                <a16:creationId xmlns:a16="http://schemas.microsoft.com/office/drawing/2014/main" id="{C029B255-3F1B-4371-9B3D-45F3C2D1665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265613" y="1309688"/>
            <a:ext cx="504825" cy="192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9">
            <a:hlinkClick r:id="" action="ppaction://hlinkshowjump?jump=nextslide"/>
            <a:extLst>
              <a:ext uri="{FF2B5EF4-FFF2-40B4-BE49-F238E27FC236}">
                <a16:creationId xmlns:a16="http://schemas.microsoft.com/office/drawing/2014/main" id="{D851A5B1-6143-4382-AA2E-0B7DAB7C822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6" name="Picture 9" descr="notes_icon">
            <a:extLst>
              <a:ext uri="{FF2B5EF4-FFF2-40B4-BE49-F238E27FC236}">
                <a16:creationId xmlns:a16="http://schemas.microsoft.com/office/drawing/2014/main" id="{8440FEC2-1743-4627-8932-7F347DD629FE}"/>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7" name="Picture 9">
            <a:extLst>
              <a:ext uri="{FF2B5EF4-FFF2-40B4-BE49-F238E27FC236}">
                <a16:creationId xmlns:a16="http://schemas.microsoft.com/office/drawing/2014/main" id="{82219574-077F-4B7D-A59D-ACCDF5B5D63D}"/>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057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057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89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890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8911" grpId="0" animBg="1"/>
      <p:bldP spid="208908" grpId="0"/>
      <p:bldP spid="150570" grpId="0"/>
      <p:bldP spid="15057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56">
            <a:extLst>
              <a:ext uri="{FF2B5EF4-FFF2-40B4-BE49-F238E27FC236}">
                <a16:creationId xmlns:a16="http://schemas.microsoft.com/office/drawing/2014/main" id="{C3C37544-0C68-494D-B7D4-D5DAA3639500}"/>
              </a:ext>
            </a:extLst>
          </p:cNvPr>
          <p:cNvSpPr>
            <a:spLocks noGrp="1" noChangeArrowheads="1"/>
          </p:cNvSpPr>
          <p:nvPr>
            <p:ph type="title"/>
          </p:nvPr>
        </p:nvSpPr>
        <p:spPr/>
        <p:txBody>
          <a:bodyPr/>
          <a:lstStyle/>
          <a:p>
            <a:pPr eaLnBrk="1" hangingPunct="1"/>
            <a:r>
              <a:rPr lang="en-GB" altLang="en-US" dirty="0"/>
              <a:t>Current</a:t>
            </a:r>
            <a:r>
              <a:rPr lang="en-GB" altLang="en-US" dirty="0">
                <a:cs typeface="Arial" panose="020B0604020202020204" pitchFamily="34" charset="0"/>
              </a:rPr>
              <a:t>–</a:t>
            </a:r>
            <a:r>
              <a:rPr lang="en-GB" altLang="en-US" dirty="0"/>
              <a:t>voltage graphs for wires</a:t>
            </a:r>
          </a:p>
        </p:txBody>
      </p:sp>
      <p:pic>
        <p:nvPicPr>
          <p:cNvPr id="7" name="Picture 19">
            <a:hlinkClick r:id="" action="ppaction://hlinkshowjump?jump=nextslide"/>
            <a:extLst>
              <a:ext uri="{FF2B5EF4-FFF2-40B4-BE49-F238E27FC236}">
                <a16:creationId xmlns:a16="http://schemas.microsoft.com/office/drawing/2014/main" id="{0FE68F67-9348-4E87-9F68-FE75FA8E365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3944F62D-BDFA-4042-93E1-34E57130D4E8}"/>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404A4AAA-3351-410E-894C-CEA3E3B45DFB}"/>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29FED64B-9C45-47B7-8AA4-E6762F81D6E4}"/>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599130"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2083"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E2F3FED0-34F5-44F2-BDDB-9E6035C948D7}"/>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9D7BFC70-CCD6-4135-B090-99FB31142B08}"/>
              </a:ext>
            </a:extLst>
          </p:cNvPr>
          <p:cNvSpPr>
            <a:spLocks noGrp="1" noChangeArrowheads="1"/>
          </p:cNvSpPr>
          <p:nvPr>
            <p:ph type="title"/>
          </p:nvPr>
        </p:nvSpPr>
        <p:spPr/>
        <p:txBody>
          <a:bodyPr/>
          <a:lstStyle/>
          <a:p>
            <a:pPr eaLnBrk="1" hangingPunct="1"/>
            <a:r>
              <a:rPr lang="en-GB" altLang="en-US"/>
              <a:t>How can resistance be used?</a:t>
            </a:r>
          </a:p>
        </p:txBody>
      </p:sp>
      <p:sp>
        <p:nvSpPr>
          <p:cNvPr id="338948" name="Text Box 4">
            <a:extLst>
              <a:ext uri="{FF2B5EF4-FFF2-40B4-BE49-F238E27FC236}">
                <a16:creationId xmlns:a16="http://schemas.microsoft.com/office/drawing/2014/main" id="{77D7EE67-ED9E-4E3A-858D-E4CEAC90D404}"/>
              </a:ext>
            </a:extLst>
          </p:cNvPr>
          <p:cNvSpPr txBox="1">
            <a:spLocks noChangeArrowheads="1"/>
          </p:cNvSpPr>
          <p:nvPr/>
        </p:nvSpPr>
        <p:spPr bwMode="auto">
          <a:xfrm>
            <a:off x="354013" y="2974975"/>
            <a:ext cx="42449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Nichrome, an alloy of nickel and chromium, resists current and gets very hot.</a:t>
            </a:r>
          </a:p>
        </p:txBody>
      </p:sp>
      <p:pic>
        <p:nvPicPr>
          <p:cNvPr id="338949" name="Picture 5" descr="PA8_gfx_hairdryer">
            <a:extLst>
              <a:ext uri="{FF2B5EF4-FFF2-40B4-BE49-F238E27FC236}">
                <a16:creationId xmlns:a16="http://schemas.microsoft.com/office/drawing/2014/main" id="{027D76C4-EB3B-4F23-9DFF-8292A3B17A6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46763" y="1924050"/>
            <a:ext cx="2903537" cy="210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9" name="Text Box 6">
            <a:extLst>
              <a:ext uri="{FF2B5EF4-FFF2-40B4-BE49-F238E27FC236}">
                <a16:creationId xmlns:a16="http://schemas.microsoft.com/office/drawing/2014/main" id="{D0B455B0-F553-4C3E-9BF1-1A2D0BFDE0E0}"/>
              </a:ext>
            </a:extLst>
          </p:cNvPr>
          <p:cNvSpPr txBox="1">
            <a:spLocks noChangeArrowheads="1"/>
          </p:cNvSpPr>
          <p:nvPr/>
        </p:nvSpPr>
        <p:spPr bwMode="auto">
          <a:xfrm>
            <a:off x="354013" y="773113"/>
            <a:ext cx="841533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When a material resists current, some of the electrical energy is transferred to heat or light. This property of resistance is used in many electrical appliances. </a:t>
            </a:r>
          </a:p>
        </p:txBody>
      </p:sp>
      <p:sp>
        <p:nvSpPr>
          <p:cNvPr id="338951" name="Text Box 7">
            <a:extLst>
              <a:ext uri="{FF2B5EF4-FFF2-40B4-BE49-F238E27FC236}">
                <a16:creationId xmlns:a16="http://schemas.microsoft.com/office/drawing/2014/main" id="{C8913555-AE4E-414D-8E31-8D75CA39E9A5}"/>
              </a:ext>
            </a:extLst>
          </p:cNvPr>
          <p:cNvSpPr txBox="1">
            <a:spLocks noChangeArrowheads="1"/>
          </p:cNvSpPr>
          <p:nvPr/>
        </p:nvSpPr>
        <p:spPr bwMode="auto">
          <a:xfrm>
            <a:off x="3516313" y="4913313"/>
            <a:ext cx="513238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Tungsten resists current and gets so hot that it glows. This is why bulbs waste energy as heat. </a:t>
            </a:r>
          </a:p>
        </p:txBody>
      </p:sp>
      <p:pic>
        <p:nvPicPr>
          <p:cNvPr id="338953" name="Picture 9" descr="PA8_gfx_bulb">
            <a:extLst>
              <a:ext uri="{FF2B5EF4-FFF2-40B4-BE49-F238E27FC236}">
                <a16:creationId xmlns:a16="http://schemas.microsoft.com/office/drawing/2014/main" id="{61D17ADE-9F72-4D0F-B613-E71D037132D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6438" y="3644900"/>
            <a:ext cx="2570162" cy="295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954" name="Rectangle 10">
            <a:extLst>
              <a:ext uri="{FF2B5EF4-FFF2-40B4-BE49-F238E27FC236}">
                <a16:creationId xmlns:a16="http://schemas.microsoft.com/office/drawing/2014/main" id="{BA047376-BA2F-49B6-A0F3-2A529FC7AFC6}"/>
              </a:ext>
            </a:extLst>
          </p:cNvPr>
          <p:cNvSpPr>
            <a:spLocks noChangeArrowheads="1"/>
          </p:cNvSpPr>
          <p:nvPr/>
        </p:nvSpPr>
        <p:spPr bwMode="auto">
          <a:xfrm>
            <a:off x="354013" y="2070100"/>
            <a:ext cx="47656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Hairdryers and electric heaters contain coils of </a:t>
            </a:r>
            <a:r>
              <a:rPr lang="en-GB" altLang="en-US" b="1">
                <a:solidFill>
                  <a:srgbClr val="286DA6"/>
                </a:solidFill>
              </a:rPr>
              <a:t>nichrome</a:t>
            </a:r>
            <a:r>
              <a:rPr lang="en-GB" altLang="en-US">
                <a:solidFill>
                  <a:srgbClr val="010066"/>
                </a:solidFill>
              </a:rPr>
              <a:t> wire.</a:t>
            </a:r>
          </a:p>
        </p:txBody>
      </p:sp>
      <p:sp>
        <p:nvSpPr>
          <p:cNvPr id="338955" name="Rectangle 11">
            <a:extLst>
              <a:ext uri="{FF2B5EF4-FFF2-40B4-BE49-F238E27FC236}">
                <a16:creationId xmlns:a16="http://schemas.microsoft.com/office/drawing/2014/main" id="{6B077302-813A-4D3A-82EB-121373E8CD26}"/>
              </a:ext>
            </a:extLst>
          </p:cNvPr>
          <p:cNvSpPr>
            <a:spLocks noChangeArrowheads="1"/>
          </p:cNvSpPr>
          <p:nvPr/>
        </p:nvSpPr>
        <p:spPr bwMode="auto">
          <a:xfrm>
            <a:off x="3513138" y="4356100"/>
            <a:ext cx="5419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Filament light bulbs contain </a:t>
            </a:r>
            <a:r>
              <a:rPr lang="en-GB" altLang="en-US" b="1">
                <a:solidFill>
                  <a:srgbClr val="286DA6"/>
                </a:solidFill>
              </a:rPr>
              <a:t>tungsten</a:t>
            </a:r>
            <a:r>
              <a:rPr lang="en-GB" altLang="en-US">
                <a:solidFill>
                  <a:srgbClr val="010066"/>
                </a:solidFill>
              </a:rPr>
              <a:t>.</a:t>
            </a:r>
          </a:p>
        </p:txBody>
      </p:sp>
      <p:pic>
        <p:nvPicPr>
          <p:cNvPr id="12" name="Picture 19">
            <a:hlinkClick r:id="" action="ppaction://hlinkshowjump?jump=nextslide"/>
            <a:extLst>
              <a:ext uri="{FF2B5EF4-FFF2-40B4-BE49-F238E27FC236}">
                <a16:creationId xmlns:a16="http://schemas.microsoft.com/office/drawing/2014/main" id="{40267821-3F18-4D6B-BCF9-24AE3A46618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39BF4B95-8B34-4AA1-8497-1F2C920D132D}"/>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8954"/>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338949"/>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338948"/>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38955"/>
                                        </p:tgtEl>
                                        <p:attrNameLst>
                                          <p:attrName>style.visibility</p:attrName>
                                        </p:attrNameLst>
                                      </p:cBhvr>
                                      <p:to>
                                        <p:strVal val="visible"/>
                                      </p:to>
                                    </p:set>
                                  </p:childTnLst>
                                </p:cTn>
                              </p:par>
                            </p:childTnLst>
                          </p:cTn>
                        </p:par>
                        <p:par>
                          <p:cTn id="18" fill="hold" nodeType="afterGroup">
                            <p:stCondLst>
                              <p:cond delay="0"/>
                            </p:stCondLst>
                            <p:childTnLst>
                              <p:par>
                                <p:cTn id="19" presetID="1" presetClass="entr" presetSubtype="0" fill="hold" nodeType="afterEffect">
                                  <p:stCondLst>
                                    <p:cond delay="0"/>
                                  </p:stCondLst>
                                  <p:childTnLst>
                                    <p:set>
                                      <p:cBhvr>
                                        <p:cTn id="20" dur="1" fill="hold">
                                          <p:stCondLst>
                                            <p:cond delay="0"/>
                                          </p:stCondLst>
                                        </p:cTn>
                                        <p:tgtEl>
                                          <p:spTgt spid="338953"/>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3895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8948" grpId="0"/>
      <p:bldP spid="338951" grpId="0"/>
      <p:bldP spid="338954" grpId="0"/>
      <p:bldP spid="33895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408E3207-8A93-4A8F-AEFB-BDDA35963E48}"/>
              </a:ext>
            </a:extLst>
          </p:cNvPr>
          <p:cNvSpPr>
            <a:spLocks noGrp="1" noChangeArrowheads="1"/>
          </p:cNvSpPr>
          <p:nvPr>
            <p:ph type="title"/>
          </p:nvPr>
        </p:nvSpPr>
        <p:spPr/>
        <p:txBody>
          <a:bodyPr/>
          <a:lstStyle/>
          <a:p>
            <a:pPr eaLnBrk="1" hangingPunct="1"/>
            <a:r>
              <a:rPr lang="en-GB" altLang="en-US"/>
              <a:t>Why do resistors get hot?</a:t>
            </a:r>
          </a:p>
        </p:txBody>
      </p:sp>
      <p:sp>
        <p:nvSpPr>
          <p:cNvPr id="27652" name="Text Box 51">
            <a:extLst>
              <a:ext uri="{FF2B5EF4-FFF2-40B4-BE49-F238E27FC236}">
                <a16:creationId xmlns:a16="http://schemas.microsoft.com/office/drawing/2014/main" id="{A1F4FDE0-93C0-4A88-BC04-5E9F60D7BBFF}"/>
              </a:ext>
            </a:extLst>
          </p:cNvPr>
          <p:cNvSpPr txBox="1">
            <a:spLocks noChangeArrowheads="1"/>
          </p:cNvSpPr>
          <p:nvPr/>
        </p:nvSpPr>
        <p:spPr bwMode="auto">
          <a:xfrm>
            <a:off x="354013" y="773113"/>
            <a:ext cx="406876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When an electric current passes through a resistor, the resistor gets </a:t>
            </a:r>
            <a:r>
              <a:rPr lang="en-GB" altLang="en-US" b="1">
                <a:solidFill>
                  <a:srgbClr val="286DA6"/>
                </a:solidFill>
              </a:rPr>
              <a:t>hotter</a:t>
            </a:r>
            <a:r>
              <a:rPr lang="en-GB" altLang="en-US">
                <a:solidFill>
                  <a:srgbClr val="010066"/>
                </a:solidFill>
              </a:rPr>
              <a:t>.</a:t>
            </a:r>
          </a:p>
        </p:txBody>
      </p:sp>
      <p:sp>
        <p:nvSpPr>
          <p:cNvPr id="207883" name="Text Box 52">
            <a:extLst>
              <a:ext uri="{FF2B5EF4-FFF2-40B4-BE49-F238E27FC236}">
                <a16:creationId xmlns:a16="http://schemas.microsoft.com/office/drawing/2014/main" id="{439A7E7A-8480-42C8-969D-714BBD8BFC70}"/>
              </a:ext>
            </a:extLst>
          </p:cNvPr>
          <p:cNvSpPr txBox="1">
            <a:spLocks noChangeArrowheads="1"/>
          </p:cNvSpPr>
          <p:nvPr/>
        </p:nvSpPr>
        <p:spPr bwMode="auto">
          <a:xfrm>
            <a:off x="4375150" y="3567113"/>
            <a:ext cx="4157663"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This heating effect is caused by </a:t>
            </a:r>
            <a:r>
              <a:rPr lang="en-GB" altLang="en-US" b="1" dirty="0">
                <a:solidFill>
                  <a:srgbClr val="286DA6"/>
                </a:solidFill>
              </a:rPr>
              <a:t>collisions</a:t>
            </a:r>
            <a:r>
              <a:rPr lang="en-GB" altLang="en-US" dirty="0">
                <a:solidFill>
                  <a:srgbClr val="010066"/>
                </a:solidFill>
              </a:rPr>
              <a:t> between moving electrons and stationary ions in the wire.</a:t>
            </a:r>
          </a:p>
        </p:txBody>
      </p:sp>
      <p:pic>
        <p:nvPicPr>
          <p:cNvPr id="207884" name="Picture 12" descr="lightbulb_92039677_small">
            <a:extLst>
              <a:ext uri="{FF2B5EF4-FFF2-40B4-BE49-F238E27FC236}">
                <a16:creationId xmlns:a16="http://schemas.microsoft.com/office/drawing/2014/main" id="{14A27026-4E8F-4188-8119-B3AF863500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84738" y="784225"/>
            <a:ext cx="3749675" cy="2500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7885" name="Text Box 13">
            <a:extLst>
              <a:ext uri="{FF2B5EF4-FFF2-40B4-BE49-F238E27FC236}">
                <a16:creationId xmlns:a16="http://schemas.microsoft.com/office/drawing/2014/main" id="{D209D2FD-6472-4130-A09A-82E8D7ECE022}"/>
              </a:ext>
            </a:extLst>
          </p:cNvPr>
          <p:cNvSpPr txBox="1">
            <a:spLocks noChangeArrowheads="1"/>
          </p:cNvSpPr>
          <p:nvPr/>
        </p:nvSpPr>
        <p:spPr bwMode="auto">
          <a:xfrm>
            <a:off x="354013" y="2192338"/>
            <a:ext cx="4445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This is why the filament in a light bulb gets hot and glows.</a:t>
            </a:r>
            <a:endParaRPr lang="en-GB" altLang="en-US"/>
          </a:p>
        </p:txBody>
      </p:sp>
      <p:pic>
        <p:nvPicPr>
          <p:cNvPr id="207887" name="Picture 15" descr="atoms_wire_collisions">
            <a:extLst>
              <a:ext uri="{FF2B5EF4-FFF2-40B4-BE49-F238E27FC236}">
                <a16:creationId xmlns:a16="http://schemas.microsoft.com/office/drawing/2014/main" id="{5F0B85E4-D973-4DA7-B83F-6DF9DCB98B6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4013" y="3300413"/>
            <a:ext cx="3860800" cy="2265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7889" name="Text Box 5">
            <a:extLst>
              <a:ext uri="{FF2B5EF4-FFF2-40B4-BE49-F238E27FC236}">
                <a16:creationId xmlns:a16="http://schemas.microsoft.com/office/drawing/2014/main" id="{1B1D95FA-2B64-4539-BE2B-6B71761B7FAC}"/>
              </a:ext>
            </a:extLst>
          </p:cNvPr>
          <p:cNvSpPr txBox="1">
            <a:spLocks noChangeArrowheads="1"/>
          </p:cNvSpPr>
          <p:nvPr/>
        </p:nvSpPr>
        <p:spPr bwMode="auto">
          <a:xfrm>
            <a:off x="4375150" y="5305425"/>
            <a:ext cx="44164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This transfers energy from the moving electrons to the metal.</a:t>
            </a:r>
          </a:p>
        </p:txBody>
      </p:sp>
      <p:sp>
        <p:nvSpPr>
          <p:cNvPr id="207890" name="AutoShape 18">
            <a:extLst>
              <a:ext uri="{FF2B5EF4-FFF2-40B4-BE49-F238E27FC236}">
                <a16:creationId xmlns:a16="http://schemas.microsoft.com/office/drawing/2014/main" id="{D5A7FEB7-C135-409B-B2C6-48F05D60AD02}"/>
              </a:ext>
            </a:extLst>
          </p:cNvPr>
          <p:cNvSpPr>
            <a:spLocks noChangeArrowheads="1"/>
          </p:cNvSpPr>
          <p:nvPr/>
        </p:nvSpPr>
        <p:spPr bwMode="auto">
          <a:xfrm>
            <a:off x="1357313" y="5357813"/>
            <a:ext cx="1981200" cy="381000"/>
          </a:xfrm>
          <a:prstGeom prst="rightArrow">
            <a:avLst>
              <a:gd name="adj1" fmla="val 50000"/>
              <a:gd name="adj2" fmla="val 86667"/>
            </a:avLst>
          </a:prstGeom>
          <a:solidFill>
            <a:srgbClr val="286DA6"/>
          </a:solidFill>
          <a:ln>
            <a:noFill/>
          </a:ln>
          <a:extLst>
            <a:ext uri="{91240B29-F687-4F45-9708-019B960494DF}">
              <a14:hiddenLine xmlns:a14="http://schemas.microsoft.com/office/drawing/2010/main" w="25400">
                <a:solidFill>
                  <a:srgbClr val="000000"/>
                </a:solidFill>
                <a:miter lim="800000"/>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7891" name="Text Box 19">
            <a:extLst>
              <a:ext uri="{FF2B5EF4-FFF2-40B4-BE49-F238E27FC236}">
                <a16:creationId xmlns:a16="http://schemas.microsoft.com/office/drawing/2014/main" id="{AB7B572F-58BA-4DA1-8F50-26C2015BEC12}"/>
              </a:ext>
            </a:extLst>
          </p:cNvPr>
          <p:cNvSpPr txBox="1">
            <a:spLocks noChangeArrowheads="1"/>
          </p:cNvSpPr>
          <p:nvPr/>
        </p:nvSpPr>
        <p:spPr bwMode="auto">
          <a:xfrm>
            <a:off x="965200" y="5683250"/>
            <a:ext cx="28321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i="1"/>
              <a:t>electron movement</a:t>
            </a:r>
            <a:br>
              <a:rPr lang="en-GB" altLang="en-US" i="1"/>
            </a:br>
            <a:r>
              <a:rPr lang="en-GB" altLang="en-US" i="1"/>
              <a:t>through wire</a:t>
            </a:r>
          </a:p>
        </p:txBody>
      </p:sp>
      <p:pic>
        <p:nvPicPr>
          <p:cNvPr id="12" name="Picture 19">
            <a:hlinkClick r:id="" action="ppaction://hlinkshowjump?jump=nextslide"/>
            <a:extLst>
              <a:ext uri="{FF2B5EF4-FFF2-40B4-BE49-F238E27FC236}">
                <a16:creationId xmlns:a16="http://schemas.microsoft.com/office/drawing/2014/main" id="{AEF84C31-5675-4D0D-BE9F-893B9CC5ADE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12">
            <a:extLst>
              <a:ext uri="{FF2B5EF4-FFF2-40B4-BE49-F238E27FC236}">
                <a16:creationId xmlns:a16="http://schemas.microsoft.com/office/drawing/2014/main" id="{8906F57F-0D19-4C65-9AA0-DF178399F6A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7885"/>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207884"/>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07883"/>
                                        </p:tgtEl>
                                        <p:attrNameLst>
                                          <p:attrName>style.visibility</p:attrName>
                                        </p:attrNameLst>
                                      </p:cBhvr>
                                      <p:to>
                                        <p:strVal val="visible"/>
                                      </p:to>
                                    </p:set>
                                  </p:childTnLst>
                                </p:cTn>
                              </p:par>
                            </p:childTnLst>
                          </p:cTn>
                        </p:par>
                        <p:par>
                          <p:cTn id="14" fill="hold" nodeType="afterGroup">
                            <p:stCondLst>
                              <p:cond delay="0"/>
                            </p:stCondLst>
                            <p:childTnLst>
                              <p:par>
                                <p:cTn id="15" presetID="1" presetClass="entr" presetSubtype="0" fill="hold" nodeType="afterEffect">
                                  <p:stCondLst>
                                    <p:cond delay="0"/>
                                  </p:stCondLst>
                                  <p:childTnLst>
                                    <p:set>
                                      <p:cBhvr>
                                        <p:cTn id="16" dur="1" fill="hold">
                                          <p:stCondLst>
                                            <p:cond delay="0"/>
                                          </p:stCondLst>
                                        </p:cTn>
                                        <p:tgtEl>
                                          <p:spTgt spid="207887"/>
                                        </p:tgtEl>
                                        <p:attrNameLst>
                                          <p:attrName>style.visibility</p:attrName>
                                        </p:attrNameLst>
                                      </p:cBhvr>
                                      <p:to>
                                        <p:strVal val="visible"/>
                                      </p:to>
                                    </p:set>
                                  </p:childTnLst>
                                </p:cTn>
                              </p:par>
                            </p:childTnLst>
                          </p:cTn>
                        </p:par>
                        <p:par>
                          <p:cTn id="17" fill="hold" nodeType="afterGroup">
                            <p:stCondLst>
                              <p:cond delay="0"/>
                            </p:stCondLst>
                            <p:childTnLst>
                              <p:par>
                                <p:cTn id="18" presetID="1" presetClass="entr" presetSubtype="0" fill="hold" grpId="0" nodeType="afterEffect">
                                  <p:stCondLst>
                                    <p:cond delay="0"/>
                                  </p:stCondLst>
                                  <p:childTnLst>
                                    <p:set>
                                      <p:cBhvr>
                                        <p:cTn id="19" dur="1" fill="hold">
                                          <p:stCondLst>
                                            <p:cond delay="0"/>
                                          </p:stCondLst>
                                        </p:cTn>
                                        <p:tgtEl>
                                          <p:spTgt spid="207890"/>
                                        </p:tgtEl>
                                        <p:attrNameLst>
                                          <p:attrName>style.visibility</p:attrName>
                                        </p:attrNameLst>
                                      </p:cBhvr>
                                      <p:to>
                                        <p:strVal val="visible"/>
                                      </p:to>
                                    </p:set>
                                  </p:childTnLst>
                                </p:cTn>
                              </p:par>
                            </p:childTnLst>
                          </p:cTn>
                        </p:par>
                        <p:par>
                          <p:cTn id="20" fill="hold" nodeType="afterGroup">
                            <p:stCondLst>
                              <p:cond delay="0"/>
                            </p:stCondLst>
                            <p:childTnLst>
                              <p:par>
                                <p:cTn id="21" presetID="1" presetClass="entr" presetSubtype="0" fill="hold" grpId="0" nodeType="afterEffect">
                                  <p:stCondLst>
                                    <p:cond delay="0"/>
                                  </p:stCondLst>
                                  <p:childTnLst>
                                    <p:set>
                                      <p:cBhvr>
                                        <p:cTn id="22" dur="1" fill="hold">
                                          <p:stCondLst>
                                            <p:cond delay="0"/>
                                          </p:stCondLst>
                                        </p:cTn>
                                        <p:tgtEl>
                                          <p:spTgt spid="207891"/>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788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883" grpId="0"/>
      <p:bldP spid="207885" grpId="0"/>
      <p:bldP spid="207889" grpId="0"/>
      <p:bldP spid="207890" grpId="0" animBg="1"/>
      <p:bldP spid="20789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931" name="Picture 111" descr="PA8_gfx_wire_graph2">
            <a:extLst>
              <a:ext uri="{FF2B5EF4-FFF2-40B4-BE49-F238E27FC236}">
                <a16:creationId xmlns:a16="http://schemas.microsoft.com/office/drawing/2014/main" id="{9BCCBF66-5B2E-4CB2-8877-54EF7CBC32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175" y="3559175"/>
            <a:ext cx="3509963" cy="273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9933" name="Text Box 55">
            <a:extLst>
              <a:ext uri="{FF2B5EF4-FFF2-40B4-BE49-F238E27FC236}">
                <a16:creationId xmlns:a16="http://schemas.microsoft.com/office/drawing/2014/main" id="{979BAC5F-9EAC-441F-8F7F-7DE98D66EE10}"/>
              </a:ext>
            </a:extLst>
          </p:cNvPr>
          <p:cNvSpPr txBox="1">
            <a:spLocks noChangeArrowheads="1"/>
          </p:cNvSpPr>
          <p:nvPr/>
        </p:nvSpPr>
        <p:spPr bwMode="auto">
          <a:xfrm>
            <a:off x="1709738" y="6027738"/>
            <a:ext cx="17414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b="1">
                <a:solidFill>
                  <a:srgbClr val="010066"/>
                </a:solidFill>
              </a:rPr>
              <a:t>voltage (V)</a:t>
            </a:r>
          </a:p>
        </p:txBody>
      </p:sp>
      <p:sp>
        <p:nvSpPr>
          <p:cNvPr id="28676" name="Rectangle 4">
            <a:extLst>
              <a:ext uri="{FF2B5EF4-FFF2-40B4-BE49-F238E27FC236}">
                <a16:creationId xmlns:a16="http://schemas.microsoft.com/office/drawing/2014/main" id="{86159053-0F71-4A8F-8E10-0DB1A370C1C5}"/>
              </a:ext>
            </a:extLst>
          </p:cNvPr>
          <p:cNvSpPr>
            <a:spLocks noGrp="1" noChangeArrowheads="1"/>
          </p:cNvSpPr>
          <p:nvPr>
            <p:ph type="title"/>
          </p:nvPr>
        </p:nvSpPr>
        <p:spPr/>
        <p:txBody>
          <a:bodyPr/>
          <a:lstStyle/>
          <a:p>
            <a:r>
              <a:rPr lang="en-GB" altLang="en-US"/>
              <a:t>How does temperature affect resistance?</a:t>
            </a:r>
          </a:p>
        </p:txBody>
      </p:sp>
      <p:sp>
        <p:nvSpPr>
          <p:cNvPr id="28677" name="Text Box 5">
            <a:extLst>
              <a:ext uri="{FF2B5EF4-FFF2-40B4-BE49-F238E27FC236}">
                <a16:creationId xmlns:a16="http://schemas.microsoft.com/office/drawing/2014/main" id="{1B934DBA-1DA4-446F-9144-5E0C3671F2C5}"/>
              </a:ext>
            </a:extLst>
          </p:cNvPr>
          <p:cNvSpPr txBox="1">
            <a:spLocks noChangeArrowheads="1"/>
          </p:cNvSpPr>
          <p:nvPr/>
        </p:nvSpPr>
        <p:spPr bwMode="auto">
          <a:xfrm>
            <a:off x="354013" y="773113"/>
            <a:ext cx="70231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Increasing the temperature of a material increases its resistance. </a:t>
            </a:r>
          </a:p>
        </p:txBody>
      </p:sp>
      <p:sp>
        <p:nvSpPr>
          <p:cNvPr id="328715" name="Text Box 11">
            <a:extLst>
              <a:ext uri="{FF2B5EF4-FFF2-40B4-BE49-F238E27FC236}">
                <a16:creationId xmlns:a16="http://schemas.microsoft.com/office/drawing/2014/main" id="{5B89B0E0-8E88-4E8E-B63A-5A920E62846E}"/>
              </a:ext>
            </a:extLst>
          </p:cNvPr>
          <p:cNvSpPr txBox="1">
            <a:spLocks noChangeArrowheads="1"/>
          </p:cNvSpPr>
          <p:nvPr/>
        </p:nvSpPr>
        <p:spPr bwMode="auto">
          <a:xfrm>
            <a:off x="354013" y="1587500"/>
            <a:ext cx="4700587"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This is because the positively charged metal ions vibrate faster when they are hot, making it more difficult for the electrons to flow through the metal.</a:t>
            </a:r>
          </a:p>
        </p:txBody>
      </p:sp>
      <p:pic>
        <p:nvPicPr>
          <p:cNvPr id="209928" name="Picture 8" descr="atoms_wire_collisions2">
            <a:extLst>
              <a:ext uri="{FF2B5EF4-FFF2-40B4-BE49-F238E27FC236}">
                <a16:creationId xmlns:a16="http://schemas.microsoft.com/office/drawing/2014/main" id="{77739F53-B36A-4C3C-9808-A82E682B4D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45113" y="1292225"/>
            <a:ext cx="3378200" cy="198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9930" name="Text Box 10">
            <a:extLst>
              <a:ext uri="{FF2B5EF4-FFF2-40B4-BE49-F238E27FC236}">
                <a16:creationId xmlns:a16="http://schemas.microsoft.com/office/drawing/2014/main" id="{1240C5FC-EAAA-4740-9B69-29D51E990EB9}"/>
              </a:ext>
            </a:extLst>
          </p:cNvPr>
          <p:cNvSpPr txBox="1">
            <a:spLocks noChangeArrowheads="1"/>
          </p:cNvSpPr>
          <p:nvPr/>
        </p:nvSpPr>
        <p:spPr bwMode="auto">
          <a:xfrm>
            <a:off x="4151313" y="3367088"/>
            <a:ext cx="4319587"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rgbClr val="286DA6"/>
                </a:solidFill>
              </a:rPr>
              <a:t>Ohm’s law</a:t>
            </a:r>
            <a:r>
              <a:rPr lang="en-GB" altLang="en-US"/>
              <a:t> (</a:t>
            </a:r>
            <a:r>
              <a:rPr lang="en-GB" altLang="en-US" b="1"/>
              <a:t>V = IR</a:t>
            </a:r>
            <a:r>
              <a:rPr lang="en-GB" altLang="en-US"/>
              <a:t>) means that if resistance is constant in a circuit, voltage and current are directly proportional.</a:t>
            </a:r>
          </a:p>
        </p:txBody>
      </p:sp>
      <p:sp>
        <p:nvSpPr>
          <p:cNvPr id="209934" name="Text Box 51">
            <a:extLst>
              <a:ext uri="{FF2B5EF4-FFF2-40B4-BE49-F238E27FC236}">
                <a16:creationId xmlns:a16="http://schemas.microsoft.com/office/drawing/2014/main" id="{6AE9E19B-5EBB-4024-BA3F-F4E4B8305995}"/>
              </a:ext>
            </a:extLst>
          </p:cNvPr>
          <p:cNvSpPr txBox="1">
            <a:spLocks noChangeArrowheads="1"/>
          </p:cNvSpPr>
          <p:nvPr/>
        </p:nvSpPr>
        <p:spPr bwMode="auto">
          <a:xfrm>
            <a:off x="4151313" y="4960938"/>
            <a:ext cx="4660900" cy="1201737"/>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What will happen if resistance increases as more current raises the temperature of the resistor?</a:t>
            </a:r>
          </a:p>
        </p:txBody>
      </p:sp>
      <p:pic>
        <p:nvPicPr>
          <p:cNvPr id="12" name="Picture 11" descr="Resistors_5.1.png">
            <a:extLst>
              <a:ext uri="{FF2B5EF4-FFF2-40B4-BE49-F238E27FC236}">
                <a16:creationId xmlns:a16="http://schemas.microsoft.com/office/drawing/2014/main" id="{BA976A49-DC72-4B94-A46B-FE99189D6B4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58775" y="3783013"/>
            <a:ext cx="506413" cy="192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9">
            <a:hlinkClick r:id="" action="ppaction://hlinkshowjump?jump=nextslide"/>
            <a:extLst>
              <a:ext uri="{FF2B5EF4-FFF2-40B4-BE49-F238E27FC236}">
                <a16:creationId xmlns:a16="http://schemas.microsoft.com/office/drawing/2014/main" id="{67F2933A-F076-4066-AC3D-2C2A2A2F81A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13">
            <a:extLst>
              <a:ext uri="{FF2B5EF4-FFF2-40B4-BE49-F238E27FC236}">
                <a16:creationId xmlns:a16="http://schemas.microsoft.com/office/drawing/2014/main" id="{BF24FA07-3DB7-4520-B956-681B75AD072F}"/>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8715"/>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209928"/>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09930"/>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12"/>
                                        </p:tgtEl>
                                        <p:attrNameLst>
                                          <p:attrName>style.visibility</p:attrName>
                                        </p:attrNameLst>
                                      </p:cBhvr>
                                      <p:to>
                                        <p:strVal val="visible"/>
                                      </p:to>
                                    </p:set>
                                  </p:childTnLst>
                                </p:cTn>
                              </p:par>
                            </p:childTnLst>
                          </p:cTn>
                        </p:par>
                        <p:par>
                          <p:cTn id="16" fill="hold" nodeType="afterGroup">
                            <p:stCondLst>
                              <p:cond delay="0"/>
                            </p:stCondLst>
                            <p:childTnLst>
                              <p:par>
                                <p:cTn id="17" presetID="1" presetClass="entr" presetSubtype="0" fill="hold" grpId="0" nodeType="afterEffect">
                                  <p:stCondLst>
                                    <p:cond delay="0"/>
                                  </p:stCondLst>
                                  <p:childTnLst>
                                    <p:set>
                                      <p:cBhvr>
                                        <p:cTn id="18" dur="1" fill="hold">
                                          <p:stCondLst>
                                            <p:cond delay="0"/>
                                          </p:stCondLst>
                                        </p:cTn>
                                        <p:tgtEl>
                                          <p:spTgt spid="20993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09931"/>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0993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933" grpId="0"/>
      <p:bldP spid="328715" grpId="0"/>
      <p:bldP spid="209930" grpId="0"/>
      <p:bldP spid="20993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9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14793</TotalTime>
  <Words>1854</Words>
  <Application>Microsoft Office PowerPoint</Application>
  <PresentationFormat>On-screen Show (4:3)</PresentationFormat>
  <Paragraphs>178</Paragraphs>
  <Slides>21</Slides>
  <Notes>21</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21</vt:i4>
      </vt:variant>
    </vt:vector>
  </HeadingPairs>
  <TitlesOfParts>
    <vt:vector size="25" baseType="lpstr">
      <vt:lpstr>Arial</vt:lpstr>
      <vt:lpstr>Wingdings 2</vt:lpstr>
      <vt:lpstr>1_Default Design</vt:lpstr>
      <vt:lpstr>9_Default Design</vt:lpstr>
      <vt:lpstr>Resistors</vt:lpstr>
      <vt:lpstr>Information</vt:lpstr>
      <vt:lpstr>Resistors</vt:lpstr>
      <vt:lpstr>Current–voltage graphs</vt:lpstr>
      <vt:lpstr>Is resistance the same in all wires?</vt:lpstr>
      <vt:lpstr>Current–voltage graphs for wires</vt:lpstr>
      <vt:lpstr>How can resistance be used?</vt:lpstr>
      <vt:lpstr>Why do resistors get hot?</vt:lpstr>
      <vt:lpstr>How does temperature affect resistance?</vt:lpstr>
      <vt:lpstr>Non-ohmic conductors</vt:lpstr>
      <vt:lpstr>Current–voltage graph for a bulb</vt:lpstr>
      <vt:lpstr>Advantages and disadvantages of heating</vt:lpstr>
      <vt:lpstr>What is a diode?</vt:lpstr>
      <vt:lpstr>Current–voltage graph for a diode</vt:lpstr>
      <vt:lpstr>Uses of resistors</vt:lpstr>
      <vt:lpstr>Resistor circuit diagram symbols</vt:lpstr>
      <vt:lpstr>LDRs: light and resistance</vt:lpstr>
      <vt:lpstr>Thermistors: temperature and resistance</vt:lpstr>
      <vt:lpstr>Resistor quiz</vt:lpstr>
      <vt:lpstr>How can resistance be investigated?</vt:lpstr>
      <vt:lpstr>Investigating current and voltage</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Resistors</dc:title>
  <dc:subject>Boardworks High School Physical Science</dc:subject>
  <dc:creator>Boardworks</dc:creator>
  <cp:lastModifiedBy>Tim Crilly</cp:lastModifiedBy>
  <cp:revision>564</cp:revision>
  <dcterms:created xsi:type="dcterms:W3CDTF">2003-10-06T13:07:42Z</dcterms:created>
  <dcterms:modified xsi:type="dcterms:W3CDTF">2019-01-31T15:31:21Z</dcterms:modified>
</cp:coreProperties>
</file>