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ctiveX/activeX2.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095" r:id="rId1"/>
    <p:sldMasterId id="2147485110" r:id="rId2"/>
  </p:sldMasterIdLst>
  <p:notesMasterIdLst>
    <p:notesMasterId r:id="rId16"/>
  </p:notesMasterIdLst>
  <p:handoutMasterIdLst>
    <p:handoutMasterId r:id="rId17"/>
  </p:handoutMasterIdLst>
  <p:sldIdLst>
    <p:sldId id="430" r:id="rId3"/>
    <p:sldId id="513" r:id="rId4"/>
    <p:sldId id="484" r:id="rId5"/>
    <p:sldId id="486" r:id="rId6"/>
    <p:sldId id="487" r:id="rId7"/>
    <p:sldId id="489" r:id="rId8"/>
    <p:sldId id="504" r:id="rId9"/>
    <p:sldId id="490" r:id="rId10"/>
    <p:sldId id="507" r:id="rId11"/>
    <p:sldId id="512" r:id="rId12"/>
    <p:sldId id="508" r:id="rId13"/>
    <p:sldId id="506" r:id="rId14"/>
    <p:sldId id="505" r:id="rId15"/>
  </p:sldIdLst>
  <p:sldSz cx="9144000" cy="6858000" type="screen4x3"/>
  <p:notesSz cx="6858000" cy="9296400"/>
  <p:embeddedFontLst>
    <p:embeddedFont>
      <p:font typeface="Wingdings 2" panose="05020102010507070707" pitchFamily="18" charset="2"/>
      <p:regular r:id="rId18"/>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76">
          <p15:clr>
            <a:srgbClr val="A4A3A4"/>
          </p15:clr>
        </p15:guide>
        <p15:guide id="3" pos="5375">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BEDAF0"/>
    <a:srgbClr val="000066"/>
    <a:srgbClr val="CC0099"/>
    <a:srgbClr val="33CC33"/>
    <a:srgbClr val="009900"/>
    <a:srgbClr val="010066"/>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333" autoAdjust="0"/>
  </p:normalViewPr>
  <p:slideViewPr>
    <p:cSldViewPr snapToGrid="0">
      <p:cViewPr>
        <p:scale>
          <a:sx n="85" d="100"/>
          <a:sy n="85" d="100"/>
        </p:scale>
        <p:origin x="618" y="162"/>
      </p:cViewPr>
      <p:guideLst>
        <p:guide orient="horz" pos="497"/>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863B243C-A9C0-43F7-A427-B4E05F37140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D5402CD-CC6B-4872-8680-F9AB9A8A2FEE}" type="slidenum">
              <a:rPr lang="en-GB" altLang="en-US"/>
              <a:pPr/>
              <a:t>‹#›</a:t>
            </a:fld>
            <a:endParaRPr lang="en-GB" altLang="en-US"/>
          </a:p>
        </p:txBody>
      </p:sp>
      <p:sp>
        <p:nvSpPr>
          <p:cNvPr id="5" name="Rectangle 7">
            <a:extLst>
              <a:ext uri="{FF2B5EF4-FFF2-40B4-BE49-F238E27FC236}">
                <a16:creationId xmlns:a16="http://schemas.microsoft.com/office/drawing/2014/main" id="{985373C3-0B4A-44C1-96F9-496599CC886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7BB301F5-9C1E-4CBE-9175-EFD32E8CA1B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68275970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4">
            <a:extLst>
              <a:ext uri="{FF2B5EF4-FFF2-40B4-BE49-F238E27FC236}">
                <a16:creationId xmlns:a16="http://schemas.microsoft.com/office/drawing/2014/main" id="{8DD9660C-06E1-45CF-95AC-951E61EFFB82}"/>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AFB55AF-CE85-4836-BD0B-7AFF4955296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12498F95-7714-4AB9-8DD4-A7AB2122B0D1}"/>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20FEB35A-133E-4F21-9F5B-72DFD7A5BF1B}" type="slidenum">
              <a:rPr lang="en-US" altLang="en-US"/>
              <a:pPr/>
              <a:t>‹#›</a:t>
            </a:fld>
            <a:endParaRPr lang="en-US" altLang="en-US"/>
          </a:p>
        </p:txBody>
      </p:sp>
      <p:sp>
        <p:nvSpPr>
          <p:cNvPr id="7" name="Rectangle 9">
            <a:extLst>
              <a:ext uri="{FF2B5EF4-FFF2-40B4-BE49-F238E27FC236}">
                <a16:creationId xmlns:a16="http://schemas.microsoft.com/office/drawing/2014/main" id="{A11C226B-B51C-4FF7-8969-46AF7BAECAF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ED3BC981-570B-470A-85F3-85DD1026B8A5}"/>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78117366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a:extLst>
              <a:ext uri="{FF2B5EF4-FFF2-40B4-BE49-F238E27FC236}">
                <a16:creationId xmlns:a16="http://schemas.microsoft.com/office/drawing/2014/main" id="{475C047F-A2A1-4B20-BBFE-346F95F29A31}"/>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0FA11787-709E-43E3-9372-1C5DB1FA19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E1A2E57-FC38-4B04-A797-93BD87A31EF2}"/>
              </a:ext>
            </a:extLst>
          </p:cNvPr>
          <p:cNvSpPr>
            <a:spLocks noGrp="1"/>
          </p:cNvSpPr>
          <p:nvPr>
            <p:ph type="sldNum" sz="quarter" idx="10"/>
          </p:nvPr>
        </p:nvSpPr>
        <p:spPr/>
        <p:txBody>
          <a:bodyPr/>
          <a:lstStyle/>
          <a:p>
            <a:fld id="{20FEB35A-133E-4F21-9F5B-72DFD7A5BF1B}"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CF30A2F1-1FC1-4D65-822D-552733EC603C}"/>
              </a:ext>
            </a:extLst>
          </p:cNvPr>
          <p:cNvSpPr>
            <a:spLocks noGrp="1" noRot="1" noChangeAspect="1" noChangeArrowheads="1" noTextEdit="1"/>
          </p:cNvSpPr>
          <p:nvPr>
            <p:ph type="sldImg"/>
          </p:nvPr>
        </p:nvSpPr>
        <p:spPr>
          <a:ln/>
        </p:spPr>
      </p:sp>
      <p:sp>
        <p:nvSpPr>
          <p:cNvPr id="34820" name="Rectangle 4">
            <a:extLst>
              <a:ext uri="{FF2B5EF4-FFF2-40B4-BE49-F238E27FC236}">
                <a16:creationId xmlns:a16="http://schemas.microsoft.com/office/drawing/2014/main" id="{E13D733B-A5B3-4042-94FA-14F0B2531B7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spcBef>
                <a:spcPts val="432"/>
              </a:spcBef>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1F92A0EC-99FC-4A7A-86F3-3ACC5768A489}"/>
              </a:ext>
            </a:extLst>
          </p:cNvPr>
          <p:cNvSpPr>
            <a:spLocks noGrp="1"/>
          </p:cNvSpPr>
          <p:nvPr>
            <p:ph type="sldNum" sz="quarter" idx="10"/>
          </p:nvPr>
        </p:nvSpPr>
        <p:spPr/>
        <p:txBody>
          <a:bodyPr/>
          <a:lstStyle/>
          <a:p>
            <a:fld id="{20FEB35A-133E-4F21-9F5B-72DFD7A5BF1B}"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a:extLst>
              <a:ext uri="{FF2B5EF4-FFF2-40B4-BE49-F238E27FC236}">
                <a16:creationId xmlns:a16="http://schemas.microsoft.com/office/drawing/2014/main" id="{5588EA16-F055-4D22-9449-3F05F0BD1D8F}"/>
              </a:ext>
            </a:extLst>
          </p:cNvPr>
          <p:cNvSpPr>
            <a:spLocks noGrp="1" noRot="1" noChangeAspect="1" noChangeArrowheads="1" noTextEdit="1"/>
          </p:cNvSpPr>
          <p:nvPr>
            <p:ph type="sldImg"/>
          </p:nvPr>
        </p:nvSpPr>
        <p:spPr>
          <a:ln/>
        </p:spPr>
      </p:sp>
      <p:sp>
        <p:nvSpPr>
          <p:cNvPr id="35844" name="Rectangle 4">
            <a:extLst>
              <a:ext uri="{FF2B5EF4-FFF2-40B4-BE49-F238E27FC236}">
                <a16:creationId xmlns:a16="http://schemas.microsoft.com/office/drawing/2014/main" id="{AEFE9FB8-0860-41A4-AD66-170BAB02F1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spcBef>
                <a:spcPts val="432"/>
              </a:spcBef>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576B556E-C2C4-4CBE-9F31-5C0E022DE447}"/>
              </a:ext>
            </a:extLst>
          </p:cNvPr>
          <p:cNvSpPr>
            <a:spLocks noGrp="1"/>
          </p:cNvSpPr>
          <p:nvPr>
            <p:ph type="sldNum" sz="quarter" idx="10"/>
          </p:nvPr>
        </p:nvSpPr>
        <p:spPr/>
        <p:txBody>
          <a:bodyPr/>
          <a:lstStyle/>
          <a:p>
            <a:fld id="{20FEB35A-133E-4F21-9F5B-72DFD7A5BF1B}"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6CA85800-E3C4-4570-88C2-91D1E71753DE}"/>
              </a:ext>
            </a:extLst>
          </p:cNvPr>
          <p:cNvSpPr>
            <a:spLocks noGrp="1" noRot="1" noChangeAspect="1" noChangeArrowheads="1" noTextEdit="1"/>
          </p:cNvSpPr>
          <p:nvPr>
            <p:ph type="sldImg"/>
          </p:nvPr>
        </p:nvSpPr>
        <p:spPr>
          <a:ln/>
        </p:spPr>
      </p:sp>
      <p:sp>
        <p:nvSpPr>
          <p:cNvPr id="37892" name="Rectangle 4">
            <a:extLst>
              <a:ext uri="{FF2B5EF4-FFF2-40B4-BE49-F238E27FC236}">
                <a16:creationId xmlns:a16="http://schemas.microsoft.com/office/drawing/2014/main" id="{5F59DF29-17CE-4386-B016-C09CCE9B2B7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spcBef>
                <a:spcPts val="432"/>
              </a:spcBef>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40108D04-7E89-4315-B9A1-B5564397305B}"/>
              </a:ext>
            </a:extLst>
          </p:cNvPr>
          <p:cNvSpPr>
            <a:spLocks noGrp="1"/>
          </p:cNvSpPr>
          <p:nvPr>
            <p:ph type="sldNum" sz="quarter" idx="10"/>
          </p:nvPr>
        </p:nvSpPr>
        <p:spPr/>
        <p:txBody>
          <a:bodyPr/>
          <a:lstStyle/>
          <a:p>
            <a:fld id="{20FEB35A-133E-4F21-9F5B-72DFD7A5BF1B}"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DC6F93FB-14D4-49D7-84E6-CDB3108BE709}"/>
              </a:ext>
            </a:extLst>
          </p:cNvPr>
          <p:cNvSpPr>
            <a:spLocks noGrp="1" noRot="1" noChangeAspect="1" noChangeArrowheads="1" noTextEdit="1"/>
          </p:cNvSpPr>
          <p:nvPr>
            <p:ph type="sldImg"/>
          </p:nvPr>
        </p:nvSpPr>
        <p:spPr>
          <a:ln/>
        </p:spPr>
      </p:sp>
      <p:sp>
        <p:nvSpPr>
          <p:cNvPr id="38916" name="Rectangle 4">
            <a:extLst>
              <a:ext uri="{FF2B5EF4-FFF2-40B4-BE49-F238E27FC236}">
                <a16:creationId xmlns:a16="http://schemas.microsoft.com/office/drawing/2014/main" id="{70AAD6B5-14CE-4073-B9C1-D67745E8856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spcBef>
                <a:spcPts val="432"/>
              </a:spcBef>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F9373198-7BE9-4A2B-B941-0729BE5ED68B}"/>
              </a:ext>
            </a:extLst>
          </p:cNvPr>
          <p:cNvSpPr>
            <a:spLocks noGrp="1"/>
          </p:cNvSpPr>
          <p:nvPr>
            <p:ph type="sldNum" sz="quarter" idx="10"/>
          </p:nvPr>
        </p:nvSpPr>
        <p:spPr/>
        <p:txBody>
          <a:bodyPr/>
          <a:lstStyle/>
          <a:p>
            <a:fld id="{20FEB35A-133E-4F21-9F5B-72DFD7A5BF1B}" type="slidenum">
              <a:rPr lang="en-US" altLang="en-US" smtClean="0"/>
              <a:pPr/>
              <a:t>13</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423FD297-EFBA-4E94-B8F6-3E28F057374E}"/>
              </a:ext>
            </a:extLst>
          </p:cNvPr>
          <p:cNvSpPr>
            <a:spLocks noGrp="1"/>
          </p:cNvSpPr>
          <p:nvPr>
            <p:ph type="sldNum" sz="quarter" idx="10"/>
          </p:nvPr>
        </p:nvSpPr>
        <p:spPr/>
        <p:txBody>
          <a:bodyPr/>
          <a:lstStyle/>
          <a:p>
            <a:fld id="{20FEB35A-133E-4F21-9F5B-72DFD7A5BF1B}" type="slidenum">
              <a:rPr lang="en-US" altLang="en-US" smtClean="0"/>
              <a:pPr/>
              <a:t>2</a:t>
            </a:fld>
            <a:endParaRPr lang="en-US" altLang="en-US"/>
          </a:p>
        </p:txBody>
      </p:sp>
    </p:spTree>
    <p:extLst>
      <p:ext uri="{BB962C8B-B14F-4D97-AF65-F5344CB8AC3E}">
        <p14:creationId xmlns:p14="http://schemas.microsoft.com/office/powerpoint/2010/main" val="42663117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a:extLst>
              <a:ext uri="{FF2B5EF4-FFF2-40B4-BE49-F238E27FC236}">
                <a16:creationId xmlns:a16="http://schemas.microsoft.com/office/drawing/2014/main" id="{2C43B156-73FA-4A93-8300-DCE9A0032A60}"/>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5C0864DD-C0F5-4678-90A7-4A3BC3FDCF2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BEA3074-BA1E-4C6E-8342-90707B830183}"/>
              </a:ext>
            </a:extLst>
          </p:cNvPr>
          <p:cNvSpPr>
            <a:spLocks noGrp="1"/>
          </p:cNvSpPr>
          <p:nvPr>
            <p:ph type="sldNum" sz="quarter" idx="10"/>
          </p:nvPr>
        </p:nvSpPr>
        <p:spPr/>
        <p:txBody>
          <a:bodyPr/>
          <a:lstStyle/>
          <a:p>
            <a:fld id="{20FEB35A-133E-4F21-9F5B-72DFD7A5BF1B}"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a:extLst>
              <a:ext uri="{FF2B5EF4-FFF2-40B4-BE49-F238E27FC236}">
                <a16:creationId xmlns:a16="http://schemas.microsoft.com/office/drawing/2014/main" id="{57D27B66-99EA-4410-AE69-86555FB385FE}"/>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EB505E15-C476-4B90-B7B9-62AA418816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3820693-640A-41AA-92A0-581CE6F08EBB}"/>
              </a:ext>
            </a:extLst>
          </p:cNvPr>
          <p:cNvSpPr>
            <a:spLocks noGrp="1"/>
          </p:cNvSpPr>
          <p:nvPr>
            <p:ph type="sldNum" sz="quarter" idx="10"/>
          </p:nvPr>
        </p:nvSpPr>
        <p:spPr/>
        <p:txBody>
          <a:bodyPr/>
          <a:lstStyle/>
          <a:p>
            <a:fld id="{20FEB35A-133E-4F21-9F5B-72DFD7A5BF1B}"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a:extLst>
              <a:ext uri="{FF2B5EF4-FFF2-40B4-BE49-F238E27FC236}">
                <a16:creationId xmlns:a16="http://schemas.microsoft.com/office/drawing/2014/main" id="{6A8E8C76-6BC1-4F58-84B0-E02CD54EB21F}"/>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D764CAF5-2A63-459F-B61F-DACA44EF38C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activity provides the opportunity for informal assessment of students’ ability to identify different forces. It should be pointed out to students that only selected forces are shown in each case.</a:t>
            </a:r>
          </a:p>
        </p:txBody>
      </p:sp>
      <p:sp>
        <p:nvSpPr>
          <p:cNvPr id="2" name="Slide Number Placeholder 1">
            <a:extLst>
              <a:ext uri="{FF2B5EF4-FFF2-40B4-BE49-F238E27FC236}">
                <a16:creationId xmlns:a16="http://schemas.microsoft.com/office/drawing/2014/main" id="{78226801-9914-4968-8749-254D07996A1C}"/>
              </a:ext>
            </a:extLst>
          </p:cNvPr>
          <p:cNvSpPr>
            <a:spLocks noGrp="1"/>
          </p:cNvSpPr>
          <p:nvPr>
            <p:ph type="sldNum" sz="quarter" idx="10"/>
          </p:nvPr>
        </p:nvSpPr>
        <p:spPr/>
        <p:txBody>
          <a:bodyPr/>
          <a:lstStyle/>
          <a:p>
            <a:fld id="{20FEB35A-133E-4F21-9F5B-72DFD7A5BF1B}"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FFFB9998-CF0F-4C20-AE89-5035F5D36973}"/>
              </a:ext>
            </a:extLst>
          </p:cNvPr>
          <p:cNvSpPr>
            <a:spLocks noGrp="1" noRot="1" noChangeAspect="1" noChangeArrowheads="1" noTextEdit="1"/>
          </p:cNvSpPr>
          <p:nvPr>
            <p:ph type="sldImg"/>
          </p:nvPr>
        </p:nvSpPr>
        <p:spPr>
          <a:ln/>
        </p:spPr>
      </p:sp>
      <p:sp>
        <p:nvSpPr>
          <p:cNvPr id="30724" name="Rectangle 4">
            <a:extLst>
              <a:ext uri="{FF2B5EF4-FFF2-40B4-BE49-F238E27FC236}">
                <a16:creationId xmlns:a16="http://schemas.microsoft.com/office/drawing/2014/main" id="{DCC8ECEA-C0D8-46B2-A655-BCBCC2D6E7A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77DD2007-FCD4-4880-9107-6002514F4DD6}"/>
              </a:ext>
            </a:extLst>
          </p:cNvPr>
          <p:cNvSpPr>
            <a:spLocks noGrp="1"/>
          </p:cNvSpPr>
          <p:nvPr>
            <p:ph type="sldNum" sz="quarter" idx="10"/>
          </p:nvPr>
        </p:nvSpPr>
        <p:spPr/>
        <p:txBody>
          <a:bodyPr/>
          <a:lstStyle/>
          <a:p>
            <a:fld id="{20FEB35A-133E-4F21-9F5B-72DFD7A5BF1B}"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a:extLst>
              <a:ext uri="{FF2B5EF4-FFF2-40B4-BE49-F238E27FC236}">
                <a16:creationId xmlns:a16="http://schemas.microsoft.com/office/drawing/2014/main" id="{2EE886A8-C704-4A18-AA46-201591E19A4E}"/>
              </a:ext>
            </a:extLst>
          </p:cNvPr>
          <p:cNvSpPr>
            <a:spLocks noGrp="1" noRot="1" noChangeAspect="1" noChangeArrowheads="1" noTextEdit="1"/>
          </p:cNvSpPr>
          <p:nvPr>
            <p:ph type="sldImg"/>
          </p:nvPr>
        </p:nvSpPr>
        <p:spPr>
          <a:ln/>
        </p:spPr>
      </p:sp>
      <p:sp>
        <p:nvSpPr>
          <p:cNvPr id="31748" name="Rectangle 4">
            <a:extLst>
              <a:ext uri="{FF2B5EF4-FFF2-40B4-BE49-F238E27FC236}">
                <a16:creationId xmlns:a16="http://schemas.microsoft.com/office/drawing/2014/main" id="{8D9A761B-2F98-49BD-992B-AD6C1F8C98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E53B7575-7B7C-428F-B30F-AAB5197364EB}"/>
              </a:ext>
            </a:extLst>
          </p:cNvPr>
          <p:cNvSpPr>
            <a:spLocks noGrp="1"/>
          </p:cNvSpPr>
          <p:nvPr>
            <p:ph type="sldNum" sz="quarter" idx="10"/>
          </p:nvPr>
        </p:nvSpPr>
        <p:spPr/>
        <p:txBody>
          <a:bodyPr/>
          <a:lstStyle/>
          <a:p>
            <a:fld id="{20FEB35A-133E-4F21-9F5B-72DFD7A5BF1B}"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a:extLst>
              <a:ext uri="{FF2B5EF4-FFF2-40B4-BE49-F238E27FC236}">
                <a16:creationId xmlns:a16="http://schemas.microsoft.com/office/drawing/2014/main" id="{AB58C3CD-AD67-4B38-80F8-E6C748D01351}"/>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236B8A95-3BA4-4BBB-94E5-9374BFB1F1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747DB46C-6F33-48E8-98F9-EE6E6B19C488}"/>
              </a:ext>
            </a:extLst>
          </p:cNvPr>
          <p:cNvSpPr>
            <a:spLocks noGrp="1"/>
          </p:cNvSpPr>
          <p:nvPr>
            <p:ph type="sldNum" sz="quarter" idx="10"/>
          </p:nvPr>
        </p:nvSpPr>
        <p:spPr/>
        <p:txBody>
          <a:bodyPr/>
          <a:lstStyle/>
          <a:p>
            <a:fld id="{20FEB35A-133E-4F21-9F5B-72DFD7A5BF1B}"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a:extLst>
              <a:ext uri="{FF2B5EF4-FFF2-40B4-BE49-F238E27FC236}">
                <a16:creationId xmlns:a16="http://schemas.microsoft.com/office/drawing/2014/main" id="{789A72F3-B307-485F-AED7-6B12BA6EEC94}"/>
              </a:ext>
            </a:extLst>
          </p:cNvPr>
          <p:cNvSpPr>
            <a:spLocks noGrp="1" noRot="1" noChangeAspect="1" noChangeArrowheads="1" noTextEdit="1"/>
          </p:cNvSpPr>
          <p:nvPr>
            <p:ph type="sldImg"/>
          </p:nvPr>
        </p:nvSpPr>
        <p:spPr>
          <a:ln/>
        </p:spPr>
      </p:sp>
      <p:sp>
        <p:nvSpPr>
          <p:cNvPr id="33796" name="Rectangle 4">
            <a:extLst>
              <a:ext uri="{FF2B5EF4-FFF2-40B4-BE49-F238E27FC236}">
                <a16:creationId xmlns:a16="http://schemas.microsoft.com/office/drawing/2014/main" id="{3DC0AA12-ED10-47E6-869E-8E2380766D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157164ED-5FD2-43AD-825C-47730C666202}"/>
              </a:ext>
            </a:extLst>
          </p:cNvPr>
          <p:cNvSpPr>
            <a:spLocks noGrp="1"/>
          </p:cNvSpPr>
          <p:nvPr>
            <p:ph type="sldNum" sz="quarter" idx="10"/>
          </p:nvPr>
        </p:nvSpPr>
        <p:spPr/>
        <p:txBody>
          <a:bodyPr/>
          <a:lstStyle/>
          <a:p>
            <a:fld id="{20FEB35A-133E-4F21-9F5B-72DFD7A5BF1B}"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1784974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150585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11382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80115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079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896957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4261514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34153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374647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239884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6848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41580181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8901634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999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729186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137709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058428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320214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1193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8410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11112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489479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7005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521774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87337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18777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2724730657"/>
      </p:ext>
    </p:extLst>
  </p:cSld>
  <p:clrMap bg1="lt1" tx1="dk1" bg2="lt2" tx2="dk2" accent1="accent1" accent2="accent2" accent3="accent3" accent4="accent4" accent5="accent5" accent6="accent6" hlink="hlink" folHlink="folHlink"/>
  <p:sldLayoutIdLst>
    <p:sldLayoutId id="2147485096" r:id="rId1"/>
    <p:sldLayoutId id="2147485097" r:id="rId2"/>
    <p:sldLayoutId id="2147485098" r:id="rId3"/>
    <p:sldLayoutId id="2147485099" r:id="rId4"/>
    <p:sldLayoutId id="2147485100" r:id="rId5"/>
    <p:sldLayoutId id="2147485101" r:id="rId6"/>
    <p:sldLayoutId id="2147485102" r:id="rId7"/>
    <p:sldLayoutId id="2147485103" r:id="rId8"/>
    <p:sldLayoutId id="2147485104" r:id="rId9"/>
    <p:sldLayoutId id="2147485105" r:id="rId10"/>
    <p:sldLayoutId id="2147485106" r:id="rId11"/>
    <p:sldLayoutId id="2147485107" r:id="rId12"/>
    <p:sldLayoutId id="2147485108" r:id="rId13"/>
    <p:sldLayoutId id="214748510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3522440407"/>
      </p:ext>
    </p:extLst>
  </p:cSld>
  <p:clrMap bg1="lt1" tx1="dk1" bg2="lt2" tx2="dk2" accent1="accent1" accent2="accent2" accent3="accent3" accent4="accent4" accent5="accent5" accent6="accent6" hlink="hlink" folHlink="folHlink"/>
  <p:sldLayoutIdLst>
    <p:sldLayoutId id="2147485111" r:id="rId1"/>
    <p:sldLayoutId id="2147485112" r:id="rId2"/>
    <p:sldLayoutId id="2147485113" r:id="rId3"/>
    <p:sldLayoutId id="2147485114" r:id="rId4"/>
    <p:sldLayoutId id="2147485115" r:id="rId5"/>
    <p:sldLayoutId id="2147485116" r:id="rId6"/>
    <p:sldLayoutId id="2147485117" r:id="rId7"/>
    <p:sldLayoutId id="2147485118" r:id="rId8"/>
    <p:sldLayoutId id="2147485119" r:id="rId9"/>
    <p:sldLayoutId id="2147485120" r:id="rId10"/>
    <p:sldLayoutId id="2147485121" r:id="rId11"/>
    <p:sldLayoutId id="214748512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0.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20.xml"/><Relationship Id="rId7" Type="http://schemas.openxmlformats.org/officeDocument/2006/relationships/image" Target="../media/image14.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5.xml"/><Relationship Id="rId9" Type="http://schemas.openxmlformats.org/officeDocument/2006/relationships/image" Target="../media/image12.wmf"/></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9.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5.jpg"/><Relationship Id="rId3" Type="http://schemas.openxmlformats.org/officeDocument/2006/relationships/slideLayout" Target="../slideLayouts/slideLayout20.xml"/><Relationship Id="rId7" Type="http://schemas.openxmlformats.org/officeDocument/2006/relationships/image" Target="../media/image19.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8.xml"/><Relationship Id="rId9" Type="http://schemas.openxmlformats.org/officeDocument/2006/relationships/image" Target="../media/image12.wmf"/></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3">
            <a:extLst>
              <a:ext uri="{FF2B5EF4-FFF2-40B4-BE49-F238E27FC236}">
                <a16:creationId xmlns:a16="http://schemas.microsoft.com/office/drawing/2014/main" id="{DB441F0A-7FD0-47B9-86E9-C28F6B8FE982}"/>
              </a:ext>
            </a:extLst>
          </p:cNvPr>
          <p:cNvSpPr>
            <a:spLocks noGrp="1"/>
          </p:cNvSpPr>
          <p:nvPr>
            <p:ph type="title"/>
          </p:nvPr>
        </p:nvSpPr>
        <p:spPr/>
        <p:txBody>
          <a:bodyPr/>
          <a:lstStyle/>
          <a:p>
            <a:r>
              <a:rPr lang="en-GB" altLang="en-US" dirty="0"/>
              <a:t>Resultant </a:t>
            </a:r>
            <a:br>
              <a:rPr lang="en-GB" altLang="en-US" dirty="0"/>
            </a:br>
            <a:r>
              <a:rPr lang="en-GB" altLang="en-US" dirty="0"/>
              <a:t>Forces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7A12971F-715D-4BE0-AF96-C49A3B3BEEE2}"/>
              </a:ext>
            </a:extLst>
          </p:cNvPr>
          <p:cNvSpPr>
            <a:spLocks noGrp="1" noChangeArrowheads="1"/>
          </p:cNvSpPr>
          <p:nvPr>
            <p:ph type="title"/>
          </p:nvPr>
        </p:nvSpPr>
        <p:spPr>
          <a:noFill/>
        </p:spPr>
        <p:txBody>
          <a:bodyPr/>
          <a:lstStyle/>
          <a:p>
            <a:r>
              <a:rPr lang="en-GB" altLang="en-US"/>
              <a:t>Resultant force example</a:t>
            </a:r>
          </a:p>
        </p:txBody>
      </p:sp>
      <p:sp>
        <p:nvSpPr>
          <p:cNvPr id="18435" name="Text Box 4">
            <a:extLst>
              <a:ext uri="{FF2B5EF4-FFF2-40B4-BE49-F238E27FC236}">
                <a16:creationId xmlns:a16="http://schemas.microsoft.com/office/drawing/2014/main" id="{89DA7B56-914E-46BB-A8D1-D1A96B87B86C}"/>
              </a:ext>
            </a:extLst>
          </p:cNvPr>
          <p:cNvSpPr txBox="1">
            <a:spLocks noChangeArrowheads="1"/>
          </p:cNvSpPr>
          <p:nvPr/>
        </p:nvSpPr>
        <p:spPr bwMode="auto">
          <a:xfrm>
            <a:off x="350838" y="773113"/>
            <a:ext cx="7902575" cy="830262"/>
          </a:xfrm>
          <a:prstGeom prst="rect">
            <a:avLst/>
          </a:prstGeom>
          <a:solidFill>
            <a:srgbClr val="BEDAF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Draw this pair of forces to scale and find the magnitude </a:t>
            </a:r>
            <a:br>
              <a:rPr lang="en-GB" altLang="en-US"/>
            </a:br>
            <a:r>
              <a:rPr lang="en-GB" altLang="en-US"/>
              <a:t>and direction of the resultant force.</a:t>
            </a:r>
          </a:p>
        </p:txBody>
      </p:sp>
      <p:sp>
        <p:nvSpPr>
          <p:cNvPr id="1011718" name="Text Box 6">
            <a:extLst>
              <a:ext uri="{FF2B5EF4-FFF2-40B4-BE49-F238E27FC236}">
                <a16:creationId xmlns:a16="http://schemas.microsoft.com/office/drawing/2014/main" id="{4CAE35C7-A6B9-4273-85C1-52F9ED5997D6}"/>
              </a:ext>
            </a:extLst>
          </p:cNvPr>
          <p:cNvSpPr txBox="1">
            <a:spLocks noChangeArrowheads="1"/>
          </p:cNvSpPr>
          <p:nvPr/>
        </p:nvSpPr>
        <p:spPr bwMode="auto">
          <a:xfrm>
            <a:off x="4206875" y="1647825"/>
            <a:ext cx="4657725" cy="83185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marL="32385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1. </a:t>
            </a:r>
            <a:r>
              <a:rPr lang="en-GB" altLang="en-US"/>
              <a:t>Choose a </a:t>
            </a:r>
            <a:r>
              <a:rPr lang="en-GB" altLang="en-US" b="1">
                <a:solidFill>
                  <a:srgbClr val="286DA6"/>
                </a:solidFill>
              </a:rPr>
              <a:t>scale</a:t>
            </a:r>
            <a:r>
              <a:rPr lang="en-GB" altLang="en-US"/>
              <a:t>: for example, 1</a:t>
            </a:r>
            <a:r>
              <a:rPr lang="en-GB" altLang="en-US" sz="1000"/>
              <a:t> </a:t>
            </a:r>
            <a:r>
              <a:rPr lang="en-GB" altLang="en-US"/>
              <a:t>cm = 1</a:t>
            </a:r>
            <a:r>
              <a:rPr lang="en-GB" altLang="en-US" sz="1000"/>
              <a:t> </a:t>
            </a:r>
            <a:r>
              <a:rPr lang="en-GB" altLang="en-US"/>
              <a:t>N.</a:t>
            </a:r>
          </a:p>
        </p:txBody>
      </p:sp>
      <p:sp>
        <p:nvSpPr>
          <p:cNvPr id="1011730" name="Text Box 18">
            <a:extLst>
              <a:ext uri="{FF2B5EF4-FFF2-40B4-BE49-F238E27FC236}">
                <a16:creationId xmlns:a16="http://schemas.microsoft.com/office/drawing/2014/main" id="{6EDCB05C-3015-4CB9-A04F-E28FFB35E19D}"/>
              </a:ext>
            </a:extLst>
          </p:cNvPr>
          <p:cNvSpPr txBox="1">
            <a:spLocks noChangeArrowheads="1"/>
          </p:cNvSpPr>
          <p:nvPr/>
        </p:nvSpPr>
        <p:spPr bwMode="auto">
          <a:xfrm>
            <a:off x="4206875" y="2524125"/>
            <a:ext cx="46577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2385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2. </a:t>
            </a:r>
            <a:r>
              <a:rPr lang="en-GB" altLang="en-US"/>
              <a:t>Draw the two forces to scale, placed </a:t>
            </a:r>
            <a:r>
              <a:rPr lang="en-GB" altLang="en-US" b="1">
                <a:solidFill>
                  <a:srgbClr val="286DA6"/>
                </a:solidFill>
              </a:rPr>
              <a:t>head to tail</a:t>
            </a:r>
            <a:r>
              <a:rPr lang="en-GB" altLang="en-US"/>
              <a:t>. </a:t>
            </a:r>
          </a:p>
        </p:txBody>
      </p:sp>
      <p:sp>
        <p:nvSpPr>
          <p:cNvPr id="15" name="Rectangle 14">
            <a:extLst>
              <a:ext uri="{FF2B5EF4-FFF2-40B4-BE49-F238E27FC236}">
                <a16:creationId xmlns:a16="http://schemas.microsoft.com/office/drawing/2014/main" id="{510C66DA-5F5F-4AD7-B98A-59AC02DC2B6F}"/>
              </a:ext>
            </a:extLst>
          </p:cNvPr>
          <p:cNvSpPr>
            <a:spLocks noChangeArrowheads="1"/>
          </p:cNvSpPr>
          <p:nvPr/>
        </p:nvSpPr>
        <p:spPr bwMode="auto">
          <a:xfrm>
            <a:off x="4206875" y="3400425"/>
            <a:ext cx="48895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2385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3. </a:t>
            </a:r>
            <a:r>
              <a:rPr lang="en-GB" altLang="en-US"/>
              <a:t>Draw an arrow from the tail of the first vector to the head of the second. This arrow represents the </a:t>
            </a:r>
            <a:r>
              <a:rPr lang="en-GB" altLang="en-US" b="1">
                <a:solidFill>
                  <a:srgbClr val="286DA6"/>
                </a:solidFill>
              </a:rPr>
              <a:t>resultant force</a:t>
            </a:r>
            <a:r>
              <a:rPr lang="en-GB" altLang="en-US"/>
              <a:t>.</a:t>
            </a:r>
          </a:p>
        </p:txBody>
      </p:sp>
      <p:sp>
        <p:nvSpPr>
          <p:cNvPr id="18441" name="Text Box 47">
            <a:extLst>
              <a:ext uri="{FF2B5EF4-FFF2-40B4-BE49-F238E27FC236}">
                <a16:creationId xmlns:a16="http://schemas.microsoft.com/office/drawing/2014/main" id="{94B8B7B2-ABE4-44F2-8095-FD69309E97B8}"/>
              </a:ext>
            </a:extLst>
          </p:cNvPr>
          <p:cNvSpPr txBox="1">
            <a:spLocks noChangeArrowheads="1"/>
          </p:cNvSpPr>
          <p:nvPr/>
        </p:nvSpPr>
        <p:spPr bwMode="auto">
          <a:xfrm>
            <a:off x="1773238" y="3214688"/>
            <a:ext cx="885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16</a:t>
            </a:r>
            <a:r>
              <a:rPr lang="en-GB" altLang="en-US" sz="1000"/>
              <a:t> </a:t>
            </a:r>
            <a:r>
              <a:rPr lang="en-GB" altLang="en-US"/>
              <a:t>N</a:t>
            </a:r>
          </a:p>
        </p:txBody>
      </p:sp>
      <p:sp>
        <p:nvSpPr>
          <p:cNvPr id="27" name="Rectangle 26">
            <a:extLst>
              <a:ext uri="{FF2B5EF4-FFF2-40B4-BE49-F238E27FC236}">
                <a16:creationId xmlns:a16="http://schemas.microsoft.com/office/drawing/2014/main" id="{A79058D1-4043-488B-AACE-8964C13526D1}"/>
              </a:ext>
            </a:extLst>
          </p:cNvPr>
          <p:cNvSpPr>
            <a:spLocks noChangeArrowheads="1"/>
          </p:cNvSpPr>
          <p:nvPr/>
        </p:nvSpPr>
        <p:spPr bwMode="auto">
          <a:xfrm>
            <a:off x="4206875" y="5014913"/>
            <a:ext cx="4657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2385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4. </a:t>
            </a:r>
            <a:r>
              <a:rPr lang="en-GB" altLang="en-US"/>
              <a:t>Measure the length of the resultant force arrow. Use the scale to convert from cm to N.</a:t>
            </a:r>
          </a:p>
        </p:txBody>
      </p:sp>
      <p:sp>
        <p:nvSpPr>
          <p:cNvPr id="18443" name="Text Box 46">
            <a:extLst>
              <a:ext uri="{FF2B5EF4-FFF2-40B4-BE49-F238E27FC236}">
                <a16:creationId xmlns:a16="http://schemas.microsoft.com/office/drawing/2014/main" id="{B24B2730-49E8-48F6-903B-52AEEEFF883D}"/>
              </a:ext>
            </a:extLst>
          </p:cNvPr>
          <p:cNvSpPr txBox="1">
            <a:spLocks noChangeArrowheads="1"/>
          </p:cNvSpPr>
          <p:nvPr/>
        </p:nvSpPr>
        <p:spPr bwMode="auto">
          <a:xfrm>
            <a:off x="987425" y="2547938"/>
            <a:ext cx="806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12</a:t>
            </a:r>
            <a:r>
              <a:rPr lang="en-GB" altLang="en-US" sz="1000"/>
              <a:t> </a:t>
            </a:r>
            <a:r>
              <a:rPr lang="en-GB" altLang="en-US"/>
              <a:t>N</a:t>
            </a:r>
          </a:p>
        </p:txBody>
      </p:sp>
      <p:sp>
        <p:nvSpPr>
          <p:cNvPr id="31" name="Text Box 44">
            <a:extLst>
              <a:ext uri="{FF2B5EF4-FFF2-40B4-BE49-F238E27FC236}">
                <a16:creationId xmlns:a16="http://schemas.microsoft.com/office/drawing/2014/main" id="{D4E4945A-BF22-4564-86C3-DFCDE786E59E}"/>
              </a:ext>
            </a:extLst>
          </p:cNvPr>
          <p:cNvSpPr txBox="1">
            <a:spLocks noChangeArrowheads="1"/>
          </p:cNvSpPr>
          <p:nvPr/>
        </p:nvSpPr>
        <p:spPr bwMode="auto">
          <a:xfrm>
            <a:off x="1698625" y="5716588"/>
            <a:ext cx="1033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12</a:t>
            </a:r>
            <a:r>
              <a:rPr lang="en-GB" altLang="en-US" sz="1000"/>
              <a:t> </a:t>
            </a:r>
            <a:r>
              <a:rPr lang="en-GB" altLang="en-US"/>
              <a:t>cm</a:t>
            </a:r>
          </a:p>
        </p:txBody>
      </p:sp>
      <p:sp>
        <p:nvSpPr>
          <p:cNvPr id="32" name="Text Box 43">
            <a:extLst>
              <a:ext uri="{FF2B5EF4-FFF2-40B4-BE49-F238E27FC236}">
                <a16:creationId xmlns:a16="http://schemas.microsoft.com/office/drawing/2014/main" id="{FBB2CAB6-4D4A-4266-8821-9CABDCBF7C57}"/>
              </a:ext>
            </a:extLst>
          </p:cNvPr>
          <p:cNvSpPr txBox="1">
            <a:spLocks noChangeArrowheads="1"/>
          </p:cNvSpPr>
          <p:nvPr/>
        </p:nvSpPr>
        <p:spPr bwMode="auto">
          <a:xfrm>
            <a:off x="2565400" y="5172075"/>
            <a:ext cx="993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16</a:t>
            </a:r>
            <a:r>
              <a:rPr lang="en-GB" altLang="en-US" sz="1000"/>
              <a:t> </a:t>
            </a:r>
            <a:r>
              <a:rPr lang="en-GB" altLang="en-US"/>
              <a:t>cm</a:t>
            </a:r>
          </a:p>
        </p:txBody>
      </p:sp>
      <p:sp>
        <p:nvSpPr>
          <p:cNvPr id="33" name="Text Box 42">
            <a:extLst>
              <a:ext uri="{FF2B5EF4-FFF2-40B4-BE49-F238E27FC236}">
                <a16:creationId xmlns:a16="http://schemas.microsoft.com/office/drawing/2014/main" id="{8046532D-4725-4485-8BC1-0FE259F6ABA1}"/>
              </a:ext>
            </a:extLst>
          </p:cNvPr>
          <p:cNvSpPr txBox="1">
            <a:spLocks noChangeArrowheads="1"/>
          </p:cNvSpPr>
          <p:nvPr/>
        </p:nvSpPr>
        <p:spPr bwMode="auto">
          <a:xfrm>
            <a:off x="865188" y="4470400"/>
            <a:ext cx="11287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20</a:t>
            </a:r>
            <a:r>
              <a:rPr lang="en-GB" altLang="en-US" sz="1000" b="1">
                <a:solidFill>
                  <a:srgbClr val="286DA6"/>
                </a:solidFill>
              </a:rPr>
              <a:t> </a:t>
            </a:r>
            <a:r>
              <a:rPr lang="en-GB" altLang="en-US" b="1">
                <a:solidFill>
                  <a:srgbClr val="286DA6"/>
                </a:solidFill>
              </a:rPr>
              <a:t>cm</a:t>
            </a:r>
          </a:p>
        </p:txBody>
      </p:sp>
      <p:sp>
        <p:nvSpPr>
          <p:cNvPr id="34" name="Text Box 41">
            <a:extLst>
              <a:ext uri="{FF2B5EF4-FFF2-40B4-BE49-F238E27FC236}">
                <a16:creationId xmlns:a16="http://schemas.microsoft.com/office/drawing/2014/main" id="{9CA76943-FA54-4B18-9416-6F9290C0648A}"/>
              </a:ext>
            </a:extLst>
          </p:cNvPr>
          <p:cNvSpPr txBox="1">
            <a:spLocks noChangeArrowheads="1"/>
          </p:cNvSpPr>
          <p:nvPr/>
        </p:nvSpPr>
        <p:spPr bwMode="auto">
          <a:xfrm>
            <a:off x="833438" y="4943475"/>
            <a:ext cx="11906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 20</a:t>
            </a:r>
            <a:r>
              <a:rPr lang="en-GB" altLang="en-US" sz="1000" b="1">
                <a:solidFill>
                  <a:srgbClr val="286DA6"/>
                </a:solidFill>
              </a:rPr>
              <a:t> </a:t>
            </a:r>
            <a:r>
              <a:rPr lang="en-GB" altLang="en-US" b="1">
                <a:solidFill>
                  <a:srgbClr val="286DA6"/>
                </a:solidFill>
              </a:rPr>
              <a:t>N</a:t>
            </a:r>
          </a:p>
        </p:txBody>
      </p:sp>
      <p:pic>
        <p:nvPicPr>
          <p:cNvPr id="18448" name="Picture 21" descr="Resultant_forces_10.1.png">
            <a:extLst>
              <a:ext uri="{FF2B5EF4-FFF2-40B4-BE49-F238E27FC236}">
                <a16:creationId xmlns:a16="http://schemas.microsoft.com/office/drawing/2014/main" id="{4F1F6285-8833-47B1-BB9C-40CE180F2FE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7388" y="1641475"/>
            <a:ext cx="481012" cy="217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9" name="Picture 24" descr="Resultant_forces_9.3.png">
            <a:extLst>
              <a:ext uri="{FF2B5EF4-FFF2-40B4-BE49-F238E27FC236}">
                <a16:creationId xmlns:a16="http://schemas.microsoft.com/office/drawing/2014/main" id="{9D1EFA74-7375-4EC1-B4B9-EE8FC5CF684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5188" y="3497263"/>
            <a:ext cx="2895600"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Resultant_forces_9.3.png">
            <a:extLst>
              <a:ext uri="{FF2B5EF4-FFF2-40B4-BE49-F238E27FC236}">
                <a16:creationId xmlns:a16="http://schemas.microsoft.com/office/drawing/2014/main" id="{18650787-2785-408D-94AD-F21B9087CBB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8675" y="6007100"/>
            <a:ext cx="2895600" cy="481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Resultant_forces_10.3.png">
            <a:extLst>
              <a:ext uri="{FF2B5EF4-FFF2-40B4-BE49-F238E27FC236}">
                <a16:creationId xmlns:a16="http://schemas.microsoft.com/office/drawing/2014/main" id="{6C1C97A6-8249-4D55-B433-84FD8B66EC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43288" y="4097338"/>
            <a:ext cx="482600" cy="217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Resultant_forces_10.2.png">
            <a:extLst>
              <a:ext uri="{FF2B5EF4-FFF2-40B4-BE49-F238E27FC236}">
                <a16:creationId xmlns:a16="http://schemas.microsoft.com/office/drawing/2014/main" id="{AFEE4B90-DDA5-4280-A4B8-193F11BC59B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7550" y="4108450"/>
            <a:ext cx="2949575" cy="221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9">
            <a:hlinkClick r:id="" action="ppaction://hlinkshowjump?jump=nextslide"/>
            <a:extLst>
              <a:ext uri="{FF2B5EF4-FFF2-40B4-BE49-F238E27FC236}">
                <a16:creationId xmlns:a16="http://schemas.microsoft.com/office/drawing/2014/main" id="{04138766-A451-43F4-AC53-0E60235009E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19">
            <a:extLst>
              <a:ext uri="{FF2B5EF4-FFF2-40B4-BE49-F238E27FC236}">
                <a16:creationId xmlns:a16="http://schemas.microsoft.com/office/drawing/2014/main" id="{B9FC7E0B-A9D5-4965-ABB3-9F7BEA0ABB4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17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11730"/>
                                        </p:tgtEl>
                                        <p:attrNameLst>
                                          <p:attrName>style.visibility</p:attrName>
                                        </p:attrNameLst>
                                      </p:cBhvr>
                                      <p:to>
                                        <p:strVal val="visible"/>
                                      </p:to>
                                    </p:set>
                                  </p:childTnLst>
                                </p:cTn>
                              </p:par>
                              <p:par>
                                <p:cTn id="11" presetID="22" presetClass="entr" presetSubtype="8"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left)">
                                      <p:cBhvr>
                                        <p:cTn id="13" dur="500"/>
                                        <p:tgtEl>
                                          <p:spTgt spid="26"/>
                                        </p:tgtEl>
                                      </p:cBhvr>
                                    </p:animEffect>
                                  </p:childTnLst>
                                </p:cTn>
                              </p:par>
                            </p:childTnLst>
                          </p:cTn>
                        </p:par>
                        <p:par>
                          <p:cTn id="14" fill="hold" nodeType="afterGroup">
                            <p:stCondLst>
                              <p:cond delay="500"/>
                            </p:stCondLst>
                            <p:childTnLst>
                              <p:par>
                                <p:cTn id="15" presetID="22" presetClass="entr" presetSubtype="4" fill="hold"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par>
                          <p:cTn id="18" fill="hold" nodeType="afterGroup">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22" presetClass="entr" presetSubtype="4"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down)">
                                      <p:cBhvr>
                                        <p:cTn id="29" dur="500"/>
                                        <p:tgtEl>
                                          <p:spTgt spid="23"/>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7"/>
                                        </p:tgtEl>
                                        <p:attrNameLst>
                                          <p:attrName>style.visibility</p:attrName>
                                        </p:attrNameLst>
                                      </p:cBhvr>
                                      <p:to>
                                        <p:strVal val="visible"/>
                                      </p:to>
                                    </p:set>
                                  </p:childTnLst>
                                </p:cTn>
                              </p:par>
                            </p:childTnLst>
                          </p:cTn>
                        </p:par>
                      </p:childTnLst>
                    </p:cTn>
                  </p:par>
                  <p:par>
                    <p:cTn id="34" fill="hold">
                      <p:stCondLst>
                        <p:cond delay="indefinite"/>
                      </p:stCondLst>
                      <p:childTnLst>
                        <p:par>
                          <p:cTn id="35" fill="hold" nodeType="afterGroup">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33"/>
                                        </p:tgtEl>
                                        <p:attrNameLst>
                                          <p:attrName>style.visibility</p:attrName>
                                        </p:attrNameLst>
                                      </p:cBhvr>
                                      <p:to>
                                        <p:strVal val="visible"/>
                                      </p:to>
                                    </p:set>
                                  </p:childTnLst>
                                </p:cTn>
                              </p:par>
                            </p:childTnLst>
                          </p:cTn>
                        </p:par>
                        <p:par>
                          <p:cTn id="38" fill="hold" nodeType="afterGroup">
                            <p:stCondLst>
                              <p:cond delay="0"/>
                            </p:stCondLst>
                            <p:childTnLst>
                              <p:par>
                                <p:cTn id="39" presetID="1" presetClass="entr" presetSubtype="0" fill="hold" grpId="0" nodeType="after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1718" grpId="0" animBg="1"/>
      <p:bldP spid="1011730" grpId="0"/>
      <p:bldP spid="15" grpId="0"/>
      <p:bldP spid="27" grpId="0"/>
      <p:bldP spid="31" grpId="0"/>
      <p:bldP spid="32" grpId="0"/>
      <p:bldP spid="33"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32C7CCCB-960C-488A-ABEC-57F3679BD9F7}"/>
              </a:ext>
            </a:extLst>
          </p:cNvPr>
          <p:cNvSpPr>
            <a:spLocks noGrp="1" noChangeArrowheads="1"/>
          </p:cNvSpPr>
          <p:nvPr>
            <p:ph type="title"/>
          </p:nvPr>
        </p:nvSpPr>
        <p:spPr>
          <a:noFill/>
        </p:spPr>
        <p:txBody>
          <a:bodyPr/>
          <a:lstStyle/>
          <a:p>
            <a:r>
              <a:rPr lang="en-GB" altLang="en-US"/>
              <a:t>Vector diagrams of balanced forces</a:t>
            </a:r>
          </a:p>
        </p:txBody>
      </p:sp>
      <p:sp>
        <p:nvSpPr>
          <p:cNvPr id="19459" name="Text Box 4">
            <a:extLst>
              <a:ext uri="{FF2B5EF4-FFF2-40B4-BE49-F238E27FC236}">
                <a16:creationId xmlns:a16="http://schemas.microsoft.com/office/drawing/2014/main" id="{86AE3C0C-18BC-4CBF-AE90-1C41EDBBA3B1}"/>
              </a:ext>
            </a:extLst>
          </p:cNvPr>
          <p:cNvSpPr txBox="1">
            <a:spLocks noChangeArrowheads="1"/>
          </p:cNvSpPr>
          <p:nvPr/>
        </p:nvSpPr>
        <p:spPr bwMode="auto">
          <a:xfrm>
            <a:off x="350838" y="773113"/>
            <a:ext cx="87931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an object is in </a:t>
            </a:r>
            <a:r>
              <a:rPr lang="en-GB" altLang="en-US" b="1">
                <a:solidFill>
                  <a:srgbClr val="286DA6"/>
                </a:solidFill>
              </a:rPr>
              <a:t>equilibrium</a:t>
            </a:r>
            <a:r>
              <a:rPr lang="en-GB" altLang="en-US"/>
              <a:t>, the forces acting on the object are balanced and the resultant force is zero.</a:t>
            </a:r>
          </a:p>
        </p:txBody>
      </p:sp>
      <p:sp>
        <p:nvSpPr>
          <p:cNvPr id="16" name="Text Box 41">
            <a:extLst>
              <a:ext uri="{FF2B5EF4-FFF2-40B4-BE49-F238E27FC236}">
                <a16:creationId xmlns:a16="http://schemas.microsoft.com/office/drawing/2014/main" id="{4822734C-2013-4F7A-81CE-BD8A9FDE5196}"/>
              </a:ext>
            </a:extLst>
          </p:cNvPr>
          <p:cNvSpPr txBox="1">
            <a:spLocks noChangeArrowheads="1"/>
          </p:cNvSpPr>
          <p:nvPr/>
        </p:nvSpPr>
        <p:spPr bwMode="auto">
          <a:xfrm>
            <a:off x="347663" y="1693863"/>
            <a:ext cx="427196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means that, when the arrows representing these forces are placed head to tail, the tail of the first arrow is in the </a:t>
            </a:r>
            <a:r>
              <a:rPr lang="en-GB" altLang="en-US" b="1">
                <a:solidFill>
                  <a:srgbClr val="286DA6"/>
                </a:solidFill>
              </a:rPr>
              <a:t>same place </a:t>
            </a:r>
            <a:r>
              <a:rPr lang="en-GB" altLang="en-US"/>
              <a:t>as the head of the last arrow. </a:t>
            </a:r>
          </a:p>
        </p:txBody>
      </p:sp>
      <p:sp>
        <p:nvSpPr>
          <p:cNvPr id="12" name="Rectangle 11">
            <a:extLst>
              <a:ext uri="{FF2B5EF4-FFF2-40B4-BE49-F238E27FC236}">
                <a16:creationId xmlns:a16="http://schemas.microsoft.com/office/drawing/2014/main" id="{4F615BCA-8E22-4C12-9CC0-F6657D4EA00C}"/>
              </a:ext>
            </a:extLst>
          </p:cNvPr>
          <p:cNvSpPr>
            <a:spLocks noChangeArrowheads="1"/>
          </p:cNvSpPr>
          <p:nvPr/>
        </p:nvSpPr>
        <p:spPr bwMode="auto">
          <a:xfrm>
            <a:off x="347663" y="4111625"/>
            <a:ext cx="45720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adding vectors together head to tail, the </a:t>
            </a:r>
            <a:r>
              <a:rPr lang="en-GB" altLang="en-US" b="1" dirty="0">
                <a:solidFill>
                  <a:srgbClr val="286DA6"/>
                </a:solidFill>
              </a:rPr>
              <a:t>order</a:t>
            </a:r>
            <a:r>
              <a:rPr lang="en-GB" altLang="en-US" dirty="0"/>
              <a:t> in which they are placed does not matter. You will get the same result whichever order you use!</a:t>
            </a:r>
          </a:p>
        </p:txBody>
      </p:sp>
      <p:sp>
        <p:nvSpPr>
          <p:cNvPr id="19463" name="AutoShape 15">
            <a:extLst>
              <a:ext uri="{FF2B5EF4-FFF2-40B4-BE49-F238E27FC236}">
                <a16:creationId xmlns:a16="http://schemas.microsoft.com/office/drawing/2014/main" id="{E7A9B8B3-AD9D-4177-8070-DF066065CF02}"/>
              </a:ext>
            </a:extLst>
          </p:cNvPr>
          <p:cNvSpPr>
            <a:spLocks noChangeArrowheads="1"/>
          </p:cNvSpPr>
          <p:nvPr/>
        </p:nvSpPr>
        <p:spPr bwMode="auto">
          <a:xfrm>
            <a:off x="6369050" y="3281363"/>
            <a:ext cx="473075" cy="1620837"/>
          </a:xfrm>
          <a:prstGeom prst="downArrow">
            <a:avLst>
              <a:gd name="adj1" fmla="val 31824"/>
              <a:gd name="adj2" fmla="val 65732"/>
            </a:avLst>
          </a:prstGeom>
          <a:solidFill>
            <a:srgbClr val="286DA6"/>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19464" name="Picture 12" descr="Resultant_forces_11.1.png">
            <a:extLst>
              <a:ext uri="{FF2B5EF4-FFF2-40B4-BE49-F238E27FC236}">
                <a16:creationId xmlns:a16="http://schemas.microsoft.com/office/drawing/2014/main" id="{A98A783D-1A22-44D7-8406-9679F58A32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84688" y="1697038"/>
            <a:ext cx="2219325"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13" descr="Resultant_forces_11.2.png">
            <a:extLst>
              <a:ext uri="{FF2B5EF4-FFF2-40B4-BE49-F238E27FC236}">
                <a16:creationId xmlns:a16="http://schemas.microsoft.com/office/drawing/2014/main" id="{022CD995-0D06-4896-A449-5439FAA60B5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616700" y="3040063"/>
            <a:ext cx="2176463"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Resultant_forces_11.3.png">
            <a:extLst>
              <a:ext uri="{FF2B5EF4-FFF2-40B4-BE49-F238E27FC236}">
                <a16:creationId xmlns:a16="http://schemas.microsoft.com/office/drawing/2014/main" id="{2017AF7A-422E-429E-B2BB-235A4530D43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27613" y="4668838"/>
            <a:ext cx="487362"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Resultant_forces_11.4.png">
            <a:extLst>
              <a:ext uri="{FF2B5EF4-FFF2-40B4-BE49-F238E27FC236}">
                <a16:creationId xmlns:a16="http://schemas.microsoft.com/office/drawing/2014/main" id="{FEF21088-D236-4DDF-BD5B-4B18BF8292DB}"/>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275263" y="5992813"/>
            <a:ext cx="2170112"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2" descr="Resultant_forces_11.5.png">
            <a:extLst>
              <a:ext uri="{FF2B5EF4-FFF2-40B4-BE49-F238E27FC236}">
                <a16:creationId xmlns:a16="http://schemas.microsoft.com/office/drawing/2014/main" id="{9BAB565B-5016-4367-B781-07EE016BA66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83188" y="4606925"/>
            <a:ext cx="2219325"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DF7D443C-C2B5-4313-B8CC-9AC6F8BCC31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B014A7ED-5FDB-4301-AE19-1AAB6F0949ED}"/>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1" fill="hold" nodeType="after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wipe(up)">
                                      <p:cBhvr>
                                        <p:cTn id="10" dur="500"/>
                                        <p:tgtEl>
                                          <p:spTgt spid="17"/>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wipe(left)">
                                      <p:cBhvr>
                                        <p:cTn id="14" dur="500"/>
                                        <p:tgtEl>
                                          <p:spTgt spid="18"/>
                                        </p:tgtEl>
                                      </p:cBhvr>
                                    </p:animEffect>
                                  </p:childTnLst>
                                </p:cTn>
                              </p:par>
                            </p:childTnLst>
                          </p:cTn>
                        </p:par>
                        <p:par>
                          <p:cTn id="15" fill="hold" nodeType="afterGroup">
                            <p:stCondLst>
                              <p:cond delay="1000"/>
                            </p:stCondLst>
                            <p:childTnLst>
                              <p:par>
                                <p:cTn id="16" presetID="22" presetClass="entr" presetSubtype="2" fill="hold" nodeType="after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right)">
                                      <p:cBhvr>
                                        <p:cTn id="18" dur="500"/>
                                        <p:tgtEl>
                                          <p:spTgt spid="21"/>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2F844A3F-5E52-430F-9773-9C3C4097D321}"/>
              </a:ext>
            </a:extLst>
          </p:cNvPr>
          <p:cNvSpPr>
            <a:spLocks noGrp="1" noChangeArrowheads="1"/>
          </p:cNvSpPr>
          <p:nvPr>
            <p:ph type="title"/>
          </p:nvPr>
        </p:nvSpPr>
        <p:spPr>
          <a:noFill/>
        </p:spPr>
        <p:txBody>
          <a:bodyPr/>
          <a:lstStyle/>
          <a:p>
            <a:r>
              <a:rPr lang="en-GB" altLang="en-US"/>
              <a:t>Resolving forces</a:t>
            </a:r>
          </a:p>
        </p:txBody>
      </p:sp>
      <p:sp>
        <p:nvSpPr>
          <p:cNvPr id="21507" name="Text Box 4">
            <a:extLst>
              <a:ext uri="{FF2B5EF4-FFF2-40B4-BE49-F238E27FC236}">
                <a16:creationId xmlns:a16="http://schemas.microsoft.com/office/drawing/2014/main" id="{82351CF3-647E-4A29-826F-859905E51F07}"/>
              </a:ext>
            </a:extLst>
          </p:cNvPr>
          <p:cNvSpPr txBox="1">
            <a:spLocks noChangeArrowheads="1"/>
          </p:cNvSpPr>
          <p:nvPr/>
        </p:nvSpPr>
        <p:spPr bwMode="auto">
          <a:xfrm>
            <a:off x="350838" y="773113"/>
            <a:ext cx="8580437" cy="120015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Just as several forces can be represented by a single resultant force, a single force can be represented by two forces that have the </a:t>
            </a:r>
            <a:r>
              <a:rPr lang="en-GB" altLang="en-US" b="1">
                <a:solidFill>
                  <a:srgbClr val="286DA6"/>
                </a:solidFill>
              </a:rPr>
              <a:t>same effect </a:t>
            </a:r>
            <a:r>
              <a:rPr lang="en-GB" altLang="en-US"/>
              <a:t>as the single force.</a:t>
            </a:r>
          </a:p>
        </p:txBody>
      </p:sp>
      <p:sp>
        <p:nvSpPr>
          <p:cNvPr id="1011718" name="Text Box 6">
            <a:extLst>
              <a:ext uri="{FF2B5EF4-FFF2-40B4-BE49-F238E27FC236}">
                <a16:creationId xmlns:a16="http://schemas.microsoft.com/office/drawing/2014/main" id="{7CEC0148-99D1-48BE-BCB8-8DA6499983D4}"/>
              </a:ext>
            </a:extLst>
          </p:cNvPr>
          <p:cNvSpPr txBox="1">
            <a:spLocks noChangeArrowheads="1"/>
          </p:cNvSpPr>
          <p:nvPr/>
        </p:nvSpPr>
        <p:spPr bwMode="auto">
          <a:xfrm>
            <a:off x="350838" y="2116138"/>
            <a:ext cx="5480050" cy="120015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These two forces are </a:t>
            </a:r>
            <a:r>
              <a:rPr lang="en-GB" altLang="en-US" b="1">
                <a:solidFill>
                  <a:srgbClr val="286DA6"/>
                </a:solidFill>
              </a:rPr>
              <a:t>components</a:t>
            </a:r>
            <a:r>
              <a:rPr lang="en-GB" altLang="en-US"/>
              <a:t> of the single force and act at right angles to one another.</a:t>
            </a:r>
          </a:p>
        </p:txBody>
      </p:sp>
      <p:sp>
        <p:nvSpPr>
          <p:cNvPr id="9" name="Text Box 64">
            <a:extLst>
              <a:ext uri="{FF2B5EF4-FFF2-40B4-BE49-F238E27FC236}">
                <a16:creationId xmlns:a16="http://schemas.microsoft.com/office/drawing/2014/main" id="{3E44C4EF-FD93-418D-9755-245365577405}"/>
              </a:ext>
            </a:extLst>
          </p:cNvPr>
          <p:cNvSpPr txBox="1">
            <a:spLocks noChangeArrowheads="1"/>
          </p:cNvSpPr>
          <p:nvPr/>
        </p:nvSpPr>
        <p:spPr bwMode="auto">
          <a:xfrm>
            <a:off x="349250" y="3421063"/>
            <a:ext cx="4768850" cy="2308225"/>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Replacing a single force with two component forces is known as </a:t>
            </a:r>
            <a:r>
              <a:rPr lang="en-GB" altLang="en-US" b="1">
                <a:solidFill>
                  <a:srgbClr val="286DA6"/>
                </a:solidFill>
              </a:rPr>
              <a:t>resolving</a:t>
            </a:r>
            <a:r>
              <a:rPr lang="en-GB" altLang="en-US"/>
              <a:t> the force. This can be useful if we want to know the amount of a force that acts in a particular direction.</a:t>
            </a:r>
          </a:p>
        </p:txBody>
      </p:sp>
      <p:sp>
        <p:nvSpPr>
          <p:cNvPr id="21511" name="Text Box 43">
            <a:extLst>
              <a:ext uri="{FF2B5EF4-FFF2-40B4-BE49-F238E27FC236}">
                <a16:creationId xmlns:a16="http://schemas.microsoft.com/office/drawing/2014/main" id="{C959CB4F-0864-4D3E-B276-15BF769A2DD8}"/>
              </a:ext>
            </a:extLst>
          </p:cNvPr>
          <p:cNvSpPr txBox="1">
            <a:spLocks noChangeArrowheads="1"/>
          </p:cNvSpPr>
          <p:nvPr/>
        </p:nvSpPr>
        <p:spPr bwMode="auto">
          <a:xfrm>
            <a:off x="5703888" y="3248025"/>
            <a:ext cx="625475" cy="461963"/>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a:t>
            </a:r>
            <a:r>
              <a:rPr lang="en-GB" altLang="en-US" sz="1000"/>
              <a:t> </a:t>
            </a:r>
            <a:r>
              <a:rPr lang="en-GB" altLang="en-US"/>
              <a:t>N</a:t>
            </a:r>
          </a:p>
        </p:txBody>
      </p:sp>
      <p:sp>
        <p:nvSpPr>
          <p:cNvPr id="21512" name="Text Box 42">
            <a:extLst>
              <a:ext uri="{FF2B5EF4-FFF2-40B4-BE49-F238E27FC236}">
                <a16:creationId xmlns:a16="http://schemas.microsoft.com/office/drawing/2014/main" id="{61AC8253-6A22-42B3-BF6A-C3BA84C75C10}"/>
              </a:ext>
            </a:extLst>
          </p:cNvPr>
          <p:cNvSpPr txBox="1">
            <a:spLocks noChangeArrowheads="1"/>
          </p:cNvSpPr>
          <p:nvPr/>
        </p:nvSpPr>
        <p:spPr bwMode="auto">
          <a:xfrm>
            <a:off x="6215063" y="5922963"/>
            <a:ext cx="625475" cy="460375"/>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3</a:t>
            </a:r>
            <a:r>
              <a:rPr lang="en-GB" altLang="en-US" sz="1000"/>
              <a:t> </a:t>
            </a:r>
            <a:r>
              <a:rPr lang="en-GB" altLang="en-US"/>
              <a:t>N</a:t>
            </a:r>
          </a:p>
        </p:txBody>
      </p:sp>
      <p:sp>
        <p:nvSpPr>
          <p:cNvPr id="21513" name="Text Box 41">
            <a:extLst>
              <a:ext uri="{FF2B5EF4-FFF2-40B4-BE49-F238E27FC236}">
                <a16:creationId xmlns:a16="http://schemas.microsoft.com/office/drawing/2014/main" id="{AE45BD73-48DB-484F-8814-4115FF25828B}"/>
              </a:ext>
            </a:extLst>
          </p:cNvPr>
          <p:cNvSpPr txBox="1">
            <a:spLocks noChangeArrowheads="1"/>
          </p:cNvSpPr>
          <p:nvPr/>
        </p:nvSpPr>
        <p:spPr bwMode="auto">
          <a:xfrm>
            <a:off x="8220075" y="3687763"/>
            <a:ext cx="625475" cy="460375"/>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4</a:t>
            </a:r>
            <a:r>
              <a:rPr lang="en-GB" altLang="en-US" sz="1000"/>
              <a:t> </a:t>
            </a:r>
            <a:r>
              <a:rPr lang="en-GB" altLang="en-US"/>
              <a:t>N</a:t>
            </a:r>
          </a:p>
        </p:txBody>
      </p:sp>
      <p:pic>
        <p:nvPicPr>
          <p:cNvPr id="21514" name="Picture 16" descr="Resultant_forces_13.1.png">
            <a:extLst>
              <a:ext uri="{FF2B5EF4-FFF2-40B4-BE49-F238E27FC236}">
                <a16:creationId xmlns:a16="http://schemas.microsoft.com/office/drawing/2014/main" id="{E87EE2AE-68A8-4EB7-8980-29399CB4D38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97450" y="2084388"/>
            <a:ext cx="2968625" cy="3576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5" name="Picture 17" descr="Resultant_forces_13.2.png">
            <a:extLst>
              <a:ext uri="{FF2B5EF4-FFF2-40B4-BE49-F238E27FC236}">
                <a16:creationId xmlns:a16="http://schemas.microsoft.com/office/drawing/2014/main" id="{3A2B377B-40D9-4213-BD8B-51A6A799097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53025" y="5389563"/>
            <a:ext cx="287178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6" name="Picture 18" descr="Resultant_forces_13.3.png">
            <a:extLst>
              <a:ext uri="{FF2B5EF4-FFF2-40B4-BE49-F238E27FC236}">
                <a16:creationId xmlns:a16="http://schemas.microsoft.com/office/drawing/2014/main" id="{01163E4F-1DE6-4F64-AF7B-F732B5FCC0D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77150" y="2085975"/>
            <a:ext cx="487363" cy="354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FC3B7E1F-6975-4DF1-9B8F-544EA1112DC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E444F4C1-DBC6-4A7E-818E-767C383194D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17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171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D9B90FFA-0AD8-4DCF-8E9F-93C591020DD5}"/>
              </a:ext>
            </a:extLst>
          </p:cNvPr>
          <p:cNvSpPr>
            <a:spLocks noGrp="1" noChangeArrowheads="1"/>
          </p:cNvSpPr>
          <p:nvPr>
            <p:ph type="title"/>
          </p:nvPr>
        </p:nvSpPr>
        <p:spPr>
          <a:noFill/>
        </p:spPr>
        <p:txBody>
          <a:bodyPr/>
          <a:lstStyle/>
          <a:p>
            <a:r>
              <a:rPr lang="en-GB" altLang="en-US"/>
              <a:t>How can forces be resolved?</a:t>
            </a:r>
          </a:p>
        </p:txBody>
      </p:sp>
      <p:sp>
        <p:nvSpPr>
          <p:cNvPr id="22531" name="Text Box 46">
            <a:extLst>
              <a:ext uri="{FF2B5EF4-FFF2-40B4-BE49-F238E27FC236}">
                <a16:creationId xmlns:a16="http://schemas.microsoft.com/office/drawing/2014/main" id="{B2B38D77-8809-4337-96B4-C62AB516A6B3}"/>
              </a:ext>
            </a:extLst>
          </p:cNvPr>
          <p:cNvSpPr txBox="1">
            <a:spLocks noChangeArrowheads="1"/>
          </p:cNvSpPr>
          <p:nvPr/>
        </p:nvSpPr>
        <p:spPr bwMode="auto">
          <a:xfrm>
            <a:off x="350838" y="773113"/>
            <a:ext cx="8580437" cy="120015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force can be resolved into two components using a </a:t>
            </a:r>
            <a:r>
              <a:rPr lang="en-GB" altLang="en-US" b="1">
                <a:solidFill>
                  <a:srgbClr val="286DA6"/>
                </a:solidFill>
              </a:rPr>
              <a:t>scale vector diagram</a:t>
            </a:r>
            <a:r>
              <a:rPr lang="en-GB" altLang="en-US"/>
              <a:t>. This shows the size and direction of the forces, with the size of the forces drawn to scale.</a:t>
            </a:r>
          </a:p>
        </p:txBody>
      </p:sp>
      <p:sp>
        <p:nvSpPr>
          <p:cNvPr id="1011718" name="Text Box 6">
            <a:extLst>
              <a:ext uri="{FF2B5EF4-FFF2-40B4-BE49-F238E27FC236}">
                <a16:creationId xmlns:a16="http://schemas.microsoft.com/office/drawing/2014/main" id="{9FDFF931-D4C8-4162-841A-E33C322F0EB9}"/>
              </a:ext>
            </a:extLst>
          </p:cNvPr>
          <p:cNvSpPr txBox="1">
            <a:spLocks noChangeArrowheads="1"/>
          </p:cNvSpPr>
          <p:nvPr/>
        </p:nvSpPr>
        <p:spPr bwMode="auto">
          <a:xfrm>
            <a:off x="347663" y="2081213"/>
            <a:ext cx="8185150" cy="83026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Suppose we want to resolve the force acting on the crate into vertical and horizontal components.</a:t>
            </a:r>
          </a:p>
        </p:txBody>
      </p:sp>
      <p:sp>
        <p:nvSpPr>
          <p:cNvPr id="1011730" name="Text Box 18">
            <a:extLst>
              <a:ext uri="{FF2B5EF4-FFF2-40B4-BE49-F238E27FC236}">
                <a16:creationId xmlns:a16="http://schemas.microsoft.com/office/drawing/2014/main" id="{40ECF6B6-EA0B-4F9C-9F51-E48CC79089E9}"/>
              </a:ext>
            </a:extLst>
          </p:cNvPr>
          <p:cNvSpPr txBox="1">
            <a:spLocks noChangeArrowheads="1"/>
          </p:cNvSpPr>
          <p:nvPr/>
        </p:nvSpPr>
        <p:spPr bwMode="auto">
          <a:xfrm>
            <a:off x="347663" y="3008313"/>
            <a:ext cx="42830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force on the crate has been drawn to a scale of </a:t>
            </a:r>
            <a:br>
              <a:rPr lang="en-GB" altLang="en-US"/>
            </a:br>
            <a:r>
              <a:rPr lang="en-GB" altLang="en-US" b="1">
                <a:solidFill>
                  <a:srgbClr val="286DA6"/>
                </a:solidFill>
              </a:rPr>
              <a:t>1</a:t>
            </a:r>
            <a:r>
              <a:rPr lang="en-GB" altLang="en-US" sz="1000" b="1">
                <a:solidFill>
                  <a:srgbClr val="286DA6"/>
                </a:solidFill>
              </a:rPr>
              <a:t> </a:t>
            </a:r>
            <a:r>
              <a:rPr lang="en-GB" altLang="en-US" b="1">
                <a:solidFill>
                  <a:srgbClr val="286DA6"/>
                </a:solidFill>
              </a:rPr>
              <a:t>cm = 1</a:t>
            </a:r>
            <a:r>
              <a:rPr lang="en-GB" altLang="en-US" sz="1000" b="1">
                <a:solidFill>
                  <a:srgbClr val="286DA6"/>
                </a:solidFill>
              </a:rPr>
              <a:t> </a:t>
            </a:r>
            <a:r>
              <a:rPr lang="en-GB" altLang="en-US" b="1">
                <a:solidFill>
                  <a:srgbClr val="286DA6"/>
                </a:solidFill>
              </a:rPr>
              <a:t>N</a:t>
            </a:r>
            <a:r>
              <a:rPr lang="en-GB" altLang="en-US"/>
              <a:t>. </a:t>
            </a:r>
          </a:p>
        </p:txBody>
      </p:sp>
      <p:sp>
        <p:nvSpPr>
          <p:cNvPr id="15" name="Rectangle 141">
            <a:extLst>
              <a:ext uri="{FF2B5EF4-FFF2-40B4-BE49-F238E27FC236}">
                <a16:creationId xmlns:a16="http://schemas.microsoft.com/office/drawing/2014/main" id="{F4B55DC1-0052-4A6E-AA87-61A8ACF1EAA1}"/>
              </a:ext>
            </a:extLst>
          </p:cNvPr>
          <p:cNvSpPr>
            <a:spLocks noChangeArrowheads="1"/>
          </p:cNvSpPr>
          <p:nvPr/>
        </p:nvSpPr>
        <p:spPr bwMode="auto">
          <a:xfrm>
            <a:off x="347663" y="4306888"/>
            <a:ext cx="48895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 find the size of the component forces, we need to measure the </a:t>
            </a:r>
            <a:r>
              <a:rPr lang="en-GB" altLang="en-US" b="1">
                <a:solidFill>
                  <a:srgbClr val="286DA6"/>
                </a:solidFill>
              </a:rPr>
              <a:t>length</a:t>
            </a:r>
            <a:r>
              <a:rPr lang="en-GB" altLang="en-US"/>
              <a:t> of the arrows in the diagram and use the scale to calculate the size of the force.</a:t>
            </a:r>
          </a:p>
        </p:txBody>
      </p:sp>
      <p:pic>
        <p:nvPicPr>
          <p:cNvPr id="16" name="Picture 8" descr="crate">
            <a:extLst>
              <a:ext uri="{FF2B5EF4-FFF2-40B4-BE49-F238E27FC236}">
                <a16:creationId xmlns:a16="http://schemas.microsoft.com/office/drawing/2014/main" id="{1177678B-D466-4736-ABEC-66F4A2CD16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33938" y="5073650"/>
            <a:ext cx="1389062"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45">
            <a:extLst>
              <a:ext uri="{FF2B5EF4-FFF2-40B4-BE49-F238E27FC236}">
                <a16:creationId xmlns:a16="http://schemas.microsoft.com/office/drawing/2014/main" id="{80760512-C164-4822-8BBD-6C2B2060ECD5}"/>
              </a:ext>
            </a:extLst>
          </p:cNvPr>
          <p:cNvSpPr txBox="1">
            <a:spLocks noChangeArrowheads="1"/>
          </p:cNvSpPr>
          <p:nvPr/>
        </p:nvSpPr>
        <p:spPr bwMode="auto">
          <a:xfrm>
            <a:off x="6453188" y="4316413"/>
            <a:ext cx="8858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10</a:t>
            </a:r>
            <a:r>
              <a:rPr lang="en-GB" altLang="en-US" sz="1000"/>
              <a:t> </a:t>
            </a:r>
            <a:r>
              <a:rPr lang="en-GB" altLang="en-US"/>
              <a:t>N</a:t>
            </a:r>
          </a:p>
        </p:txBody>
      </p:sp>
      <p:cxnSp>
        <p:nvCxnSpPr>
          <p:cNvPr id="22" name="Straight Arrow Connector 21">
            <a:extLst>
              <a:ext uri="{FF2B5EF4-FFF2-40B4-BE49-F238E27FC236}">
                <a16:creationId xmlns:a16="http://schemas.microsoft.com/office/drawing/2014/main" id="{FC51F9E0-1DC9-4165-B006-A3339F667FCA}"/>
              </a:ext>
            </a:extLst>
          </p:cNvPr>
          <p:cNvCxnSpPr>
            <a:cxnSpLocks noChangeShapeType="1"/>
          </p:cNvCxnSpPr>
          <p:nvPr/>
        </p:nvCxnSpPr>
        <p:spPr bwMode="auto">
          <a:xfrm flipH="1">
            <a:off x="5237163" y="2733675"/>
            <a:ext cx="2159000" cy="2881313"/>
          </a:xfrm>
          <a:prstGeom prst="straightConnector1">
            <a:avLst/>
          </a:prstGeom>
          <a:noFill/>
          <a:ln w="28575" algn="ctr">
            <a:solidFill>
              <a:srgbClr val="000066"/>
            </a:solidFill>
            <a:round/>
            <a:headEnd type="arrow" w="med" len="med"/>
            <a:tailEnd type="arrow" w="med" len="med"/>
          </a:ln>
          <a:extLst>
            <a:ext uri="{909E8E84-426E-40DD-AFC4-6F175D3DCCD1}">
              <a14:hiddenFill xmlns:a14="http://schemas.microsoft.com/office/drawing/2010/main">
                <a:noFill/>
              </a14:hiddenFill>
            </a:ext>
          </a:extLst>
        </p:spPr>
      </p:cxnSp>
      <p:sp>
        <p:nvSpPr>
          <p:cNvPr id="23" name="Text Box 44">
            <a:extLst>
              <a:ext uri="{FF2B5EF4-FFF2-40B4-BE49-F238E27FC236}">
                <a16:creationId xmlns:a16="http://schemas.microsoft.com/office/drawing/2014/main" id="{D1D111E3-FBD9-4DB6-8B49-A401B97C8141}"/>
              </a:ext>
            </a:extLst>
          </p:cNvPr>
          <p:cNvSpPr txBox="1">
            <a:spLocks noChangeArrowheads="1"/>
          </p:cNvSpPr>
          <p:nvPr/>
        </p:nvSpPr>
        <p:spPr bwMode="auto">
          <a:xfrm>
            <a:off x="5418138" y="3708400"/>
            <a:ext cx="1101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10</a:t>
            </a:r>
            <a:r>
              <a:rPr lang="en-GB" altLang="en-US" sz="1000"/>
              <a:t> </a:t>
            </a:r>
            <a:r>
              <a:rPr lang="en-GB" altLang="en-US"/>
              <a:t>cm</a:t>
            </a:r>
          </a:p>
        </p:txBody>
      </p:sp>
      <p:cxnSp>
        <p:nvCxnSpPr>
          <p:cNvPr id="25" name="Straight Arrow Connector 24">
            <a:extLst>
              <a:ext uri="{FF2B5EF4-FFF2-40B4-BE49-F238E27FC236}">
                <a16:creationId xmlns:a16="http://schemas.microsoft.com/office/drawing/2014/main" id="{6E8D41CE-E016-429E-8B42-A91C3A7EB435}"/>
              </a:ext>
            </a:extLst>
          </p:cNvPr>
          <p:cNvCxnSpPr>
            <a:cxnSpLocks noChangeShapeType="1"/>
          </p:cNvCxnSpPr>
          <p:nvPr/>
        </p:nvCxnSpPr>
        <p:spPr bwMode="auto">
          <a:xfrm flipH="1" flipV="1">
            <a:off x="5438775" y="5959475"/>
            <a:ext cx="2144713" cy="1588"/>
          </a:xfrm>
          <a:prstGeom prst="straightConnector1">
            <a:avLst/>
          </a:prstGeom>
          <a:noFill/>
          <a:ln w="28575" algn="ctr">
            <a:solidFill>
              <a:srgbClr val="000066"/>
            </a:solidFill>
            <a:round/>
            <a:headEnd type="arrow" w="med" len="med"/>
            <a:tailEnd type="arrow" w="med" len="med"/>
          </a:ln>
          <a:extLst>
            <a:ext uri="{909E8E84-426E-40DD-AFC4-6F175D3DCCD1}">
              <a14:hiddenFill xmlns:a14="http://schemas.microsoft.com/office/drawing/2010/main">
                <a:noFill/>
              </a14:hiddenFill>
            </a:ext>
          </a:extLst>
        </p:spPr>
      </p:cxnSp>
      <p:sp>
        <p:nvSpPr>
          <p:cNvPr id="26" name="Text Box 43">
            <a:extLst>
              <a:ext uri="{FF2B5EF4-FFF2-40B4-BE49-F238E27FC236}">
                <a16:creationId xmlns:a16="http://schemas.microsoft.com/office/drawing/2014/main" id="{739E7B87-C0FC-4587-9172-2CDF46A1D28B}"/>
              </a:ext>
            </a:extLst>
          </p:cNvPr>
          <p:cNvSpPr txBox="1">
            <a:spLocks noChangeArrowheads="1"/>
          </p:cNvSpPr>
          <p:nvPr/>
        </p:nvSpPr>
        <p:spPr bwMode="auto">
          <a:xfrm>
            <a:off x="5783263" y="6064250"/>
            <a:ext cx="17224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6</a:t>
            </a:r>
            <a:r>
              <a:rPr lang="en-GB" altLang="en-US" sz="1000"/>
              <a:t> </a:t>
            </a:r>
            <a:r>
              <a:rPr lang="en-GB" altLang="en-US"/>
              <a:t>cm = </a:t>
            </a:r>
            <a:r>
              <a:rPr lang="en-GB" altLang="en-US" b="1">
                <a:solidFill>
                  <a:srgbClr val="286DA6"/>
                </a:solidFill>
              </a:rPr>
              <a:t>6</a:t>
            </a:r>
            <a:r>
              <a:rPr lang="en-GB" altLang="en-US" sz="1000" b="1">
                <a:solidFill>
                  <a:srgbClr val="286DA6"/>
                </a:solidFill>
              </a:rPr>
              <a:t> </a:t>
            </a:r>
            <a:r>
              <a:rPr lang="en-GB" altLang="en-US" b="1">
                <a:solidFill>
                  <a:srgbClr val="286DA6"/>
                </a:solidFill>
              </a:rPr>
              <a:t>N</a:t>
            </a:r>
          </a:p>
        </p:txBody>
      </p:sp>
      <p:cxnSp>
        <p:nvCxnSpPr>
          <p:cNvPr id="28" name="Straight Arrow Connector 27">
            <a:extLst>
              <a:ext uri="{FF2B5EF4-FFF2-40B4-BE49-F238E27FC236}">
                <a16:creationId xmlns:a16="http://schemas.microsoft.com/office/drawing/2014/main" id="{31652DA3-D787-403C-8DED-E60FDD3FB674}"/>
              </a:ext>
            </a:extLst>
          </p:cNvPr>
          <p:cNvCxnSpPr>
            <a:cxnSpLocks noChangeShapeType="1"/>
          </p:cNvCxnSpPr>
          <p:nvPr/>
        </p:nvCxnSpPr>
        <p:spPr bwMode="auto">
          <a:xfrm flipH="1">
            <a:off x="7880350" y="2852738"/>
            <a:ext cx="14288" cy="2882900"/>
          </a:xfrm>
          <a:prstGeom prst="straightConnector1">
            <a:avLst/>
          </a:prstGeom>
          <a:noFill/>
          <a:ln w="28575" algn="ctr">
            <a:solidFill>
              <a:srgbClr val="000066"/>
            </a:solidFill>
            <a:round/>
            <a:headEnd type="arrow" w="med" len="med"/>
            <a:tailEnd type="arrow" w="med" len="med"/>
          </a:ln>
          <a:extLst>
            <a:ext uri="{909E8E84-426E-40DD-AFC4-6F175D3DCCD1}">
              <a14:hiddenFill xmlns:a14="http://schemas.microsoft.com/office/drawing/2010/main">
                <a:noFill/>
              </a14:hiddenFill>
            </a:ext>
          </a:extLst>
        </p:spPr>
      </p:cxnSp>
      <p:sp>
        <p:nvSpPr>
          <p:cNvPr id="29" name="Text Box 42">
            <a:extLst>
              <a:ext uri="{FF2B5EF4-FFF2-40B4-BE49-F238E27FC236}">
                <a16:creationId xmlns:a16="http://schemas.microsoft.com/office/drawing/2014/main" id="{249052AF-3812-46E5-A90F-B0C40782EF62}"/>
              </a:ext>
            </a:extLst>
          </p:cNvPr>
          <p:cNvSpPr txBox="1">
            <a:spLocks noChangeArrowheads="1"/>
          </p:cNvSpPr>
          <p:nvPr/>
        </p:nvSpPr>
        <p:spPr bwMode="auto">
          <a:xfrm>
            <a:off x="8069263" y="3581400"/>
            <a:ext cx="1092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8</a:t>
            </a:r>
            <a:r>
              <a:rPr lang="en-GB" altLang="en-US" sz="1000"/>
              <a:t> </a:t>
            </a:r>
            <a:r>
              <a:rPr lang="en-GB" altLang="en-US"/>
              <a:t>cm </a:t>
            </a:r>
          </a:p>
          <a:p>
            <a:r>
              <a:rPr lang="en-GB" altLang="en-US"/>
              <a:t>= </a:t>
            </a:r>
            <a:r>
              <a:rPr lang="en-GB" altLang="en-US" b="1">
                <a:solidFill>
                  <a:srgbClr val="286DA6"/>
                </a:solidFill>
              </a:rPr>
              <a:t>8</a:t>
            </a:r>
            <a:r>
              <a:rPr lang="en-GB" altLang="en-US" sz="1000" b="1">
                <a:solidFill>
                  <a:srgbClr val="286DA6"/>
                </a:solidFill>
              </a:rPr>
              <a:t> </a:t>
            </a:r>
            <a:r>
              <a:rPr lang="en-GB" altLang="en-US" b="1">
                <a:solidFill>
                  <a:srgbClr val="286DA6"/>
                </a:solidFill>
              </a:rPr>
              <a:t>N</a:t>
            </a:r>
          </a:p>
        </p:txBody>
      </p:sp>
      <p:pic>
        <p:nvPicPr>
          <p:cNvPr id="21" name="Picture 201" descr="Resultant_forces_14.1.png">
            <a:extLst>
              <a:ext uri="{FF2B5EF4-FFF2-40B4-BE49-F238E27FC236}">
                <a16:creationId xmlns:a16="http://schemas.microsoft.com/office/drawing/2014/main" id="{5090857C-BA30-4727-B54D-F7DB957E151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80038" y="2860675"/>
            <a:ext cx="2230437" cy="29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Resultant_forces_14.2.png">
            <a:extLst>
              <a:ext uri="{FF2B5EF4-FFF2-40B4-BE49-F238E27FC236}">
                <a16:creationId xmlns:a16="http://schemas.microsoft.com/office/drawing/2014/main" id="{10A0B180-794B-4CC5-A5B3-6290E8EE262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18150" y="5462588"/>
            <a:ext cx="2170113"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Resultant_forces_14.3.png">
            <a:extLst>
              <a:ext uri="{FF2B5EF4-FFF2-40B4-BE49-F238E27FC236}">
                <a16:creationId xmlns:a16="http://schemas.microsoft.com/office/drawing/2014/main" id="{7A813DA3-85AF-4DCC-893E-9679280C6AE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326313" y="2841625"/>
            <a:ext cx="48895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a:extLst>
              <a:ext uri="{FF2B5EF4-FFF2-40B4-BE49-F238E27FC236}">
                <a16:creationId xmlns:a16="http://schemas.microsoft.com/office/drawing/2014/main" id="{384DDB04-B343-4862-A2B4-6ECD2B1655D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17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8"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500"/>
                                        <p:tgtEl>
                                          <p:spTgt spid="24"/>
                                        </p:tgtEl>
                                      </p:cBhvr>
                                    </p:animEffect>
                                  </p:childTnLst>
                                </p:cTn>
                              </p:par>
                            </p:childTnLst>
                          </p:cTn>
                        </p:par>
                        <p:par>
                          <p:cTn id="19" fill="hold" nodeType="afterGroup">
                            <p:stCondLst>
                              <p:cond delay="500"/>
                            </p:stCondLst>
                            <p:childTnLst>
                              <p:par>
                                <p:cTn id="20" presetID="22" presetClass="entr" presetSubtype="4" fill="hold" nodeType="after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wipe(down)">
                                      <p:cBhvr>
                                        <p:cTn id="22" dur="500"/>
                                        <p:tgtEl>
                                          <p:spTgt spid="2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117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23"/>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par>
                          <p:cTn id="36" fill="hold" nodeType="afterGroup">
                            <p:stCondLst>
                              <p:cond delay="0"/>
                            </p:stCondLst>
                            <p:childTnLst>
                              <p:par>
                                <p:cTn id="37" presetID="1" presetClass="entr" presetSubtype="0" fill="hold" nodeType="after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par>
                          <p:cTn id="39" fill="hold" nodeType="afterGroup">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26"/>
                                        </p:tgtEl>
                                        <p:attrNameLst>
                                          <p:attrName>style.visibility</p:attrName>
                                        </p:attrNameLst>
                                      </p:cBhvr>
                                      <p:to>
                                        <p:strVal val="visible"/>
                                      </p:to>
                                    </p:set>
                                  </p:childTnLst>
                                </p:cTn>
                              </p:par>
                            </p:childTnLst>
                          </p:cTn>
                        </p:par>
                        <p:par>
                          <p:cTn id="42" fill="hold" nodeType="afterGroup">
                            <p:stCondLst>
                              <p:cond delay="0"/>
                            </p:stCondLst>
                            <p:childTnLst>
                              <p:par>
                                <p:cTn id="43" presetID="1" presetClass="entr" presetSubtype="0" fill="hold" nodeType="after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par>
                          <p:cTn id="45" fill="hold" nodeType="afterGroup">
                            <p:stCondLst>
                              <p:cond delay="0"/>
                            </p:stCondLst>
                            <p:childTnLst>
                              <p:par>
                                <p:cTn id="46" presetID="1" presetClass="entr" presetSubtype="0" fill="hold" grpId="0" nodeType="afterEffect">
                                  <p:stCondLst>
                                    <p:cond delay="0"/>
                                  </p:stCondLst>
                                  <p:childTnLst>
                                    <p:set>
                                      <p:cBhvr>
                                        <p:cTn id="47"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1718" grpId="0" animBg="1"/>
      <p:bldP spid="1011730" grpId="0"/>
      <p:bldP spid="15" grpId="0"/>
      <p:bldP spid="20" grpId="0"/>
      <p:bldP spid="23" grpId="0"/>
      <p:bldP spid="26" grpId="0"/>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a:xfrm>
            <a:off x="3148552" y="4271390"/>
            <a:ext cx="5712644" cy="2359165"/>
          </a:xfrm>
        </p:spPr>
        <p:txBody>
          <a:bodyPr>
            <a:normAutofit/>
          </a:bodyPr>
          <a:lstStyle/>
          <a:p>
            <a:r>
              <a:rPr lang="en-GB" sz="1600" dirty="0"/>
              <a:t>2. Cause and Effect</a:t>
            </a:r>
          </a:p>
          <a:p>
            <a:r>
              <a:rPr lang="en-GB" sz="1600" dirty="0"/>
              <a:t>4. Systems and System Models</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0831" name="Picture 15" descr="football">
            <a:extLst>
              <a:ext uri="{FF2B5EF4-FFF2-40B4-BE49-F238E27FC236}">
                <a16:creationId xmlns:a16="http://schemas.microsoft.com/office/drawing/2014/main" id="{F5246282-8B61-4F99-9A33-9AF6C390DE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725" y="3206750"/>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0818" name="Text Box 2">
            <a:extLst>
              <a:ext uri="{FF2B5EF4-FFF2-40B4-BE49-F238E27FC236}">
                <a16:creationId xmlns:a16="http://schemas.microsoft.com/office/drawing/2014/main" id="{A82948C2-8D5A-4E47-AF2B-9DA83BF471FE}"/>
              </a:ext>
            </a:extLst>
          </p:cNvPr>
          <p:cNvSpPr txBox="1">
            <a:spLocks noChangeArrowheads="1"/>
          </p:cNvSpPr>
          <p:nvPr/>
        </p:nvSpPr>
        <p:spPr bwMode="auto">
          <a:xfrm>
            <a:off x="563563" y="2765425"/>
            <a:ext cx="53625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The </a:t>
            </a:r>
            <a:r>
              <a:rPr lang="en-GB" altLang="en-US" b="1"/>
              <a:t>direction</a:t>
            </a:r>
            <a:r>
              <a:rPr lang="en-GB" altLang="en-US"/>
              <a:t> of each arrow shows the </a:t>
            </a:r>
            <a:r>
              <a:rPr lang="en-GB" altLang="en-US" b="1"/>
              <a:t>direction</a:t>
            </a:r>
            <a:r>
              <a:rPr lang="en-GB" altLang="en-US"/>
              <a:t> of each force.</a:t>
            </a:r>
          </a:p>
        </p:txBody>
      </p:sp>
      <p:sp>
        <p:nvSpPr>
          <p:cNvPr id="930819" name="Text Box 3">
            <a:extLst>
              <a:ext uri="{FF2B5EF4-FFF2-40B4-BE49-F238E27FC236}">
                <a16:creationId xmlns:a16="http://schemas.microsoft.com/office/drawing/2014/main" id="{2091B63D-CD41-4EB7-B60D-E45C6A7F581D}"/>
              </a:ext>
            </a:extLst>
          </p:cNvPr>
          <p:cNvSpPr txBox="1">
            <a:spLocks noChangeArrowheads="1"/>
          </p:cNvSpPr>
          <p:nvPr/>
        </p:nvSpPr>
        <p:spPr bwMode="auto">
          <a:xfrm>
            <a:off x="350838" y="1774825"/>
            <a:ext cx="83248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vector diagram uses </a:t>
            </a:r>
            <a:r>
              <a:rPr lang="en-GB" altLang="en-US" dirty="0" err="1"/>
              <a:t>labeled</a:t>
            </a:r>
            <a:r>
              <a:rPr lang="en-GB" altLang="en-US" dirty="0"/>
              <a:t> arrows to show all the forces acting on an object.</a:t>
            </a:r>
          </a:p>
        </p:txBody>
      </p:sp>
      <p:sp>
        <p:nvSpPr>
          <p:cNvPr id="930820" name="Text Box 4">
            <a:extLst>
              <a:ext uri="{FF2B5EF4-FFF2-40B4-BE49-F238E27FC236}">
                <a16:creationId xmlns:a16="http://schemas.microsoft.com/office/drawing/2014/main" id="{22EA2EFE-5657-4FD9-80E1-22F1421C21A7}"/>
              </a:ext>
            </a:extLst>
          </p:cNvPr>
          <p:cNvSpPr txBox="1">
            <a:spLocks noChangeArrowheads="1"/>
          </p:cNvSpPr>
          <p:nvPr/>
        </p:nvSpPr>
        <p:spPr bwMode="auto">
          <a:xfrm>
            <a:off x="350838" y="4783138"/>
            <a:ext cx="4506912" cy="1201737"/>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the vector diagram for </a:t>
            </a:r>
            <a:br>
              <a:rPr lang="en-GB" altLang="en-US" dirty="0"/>
            </a:br>
            <a:r>
              <a:rPr lang="en-GB" altLang="en-US" dirty="0"/>
              <a:t>the forces on this ball when it </a:t>
            </a:r>
            <a:br>
              <a:rPr lang="en-GB" altLang="en-US" dirty="0"/>
            </a:br>
            <a:r>
              <a:rPr lang="en-GB" altLang="en-US" dirty="0"/>
              <a:t>first starts to fall?</a:t>
            </a:r>
          </a:p>
        </p:txBody>
      </p:sp>
      <p:sp>
        <p:nvSpPr>
          <p:cNvPr id="930821" name="Text Box 5">
            <a:extLst>
              <a:ext uri="{FF2B5EF4-FFF2-40B4-BE49-F238E27FC236}">
                <a16:creationId xmlns:a16="http://schemas.microsoft.com/office/drawing/2014/main" id="{684C9E92-D319-4C64-B12D-07E89608F8BE}"/>
              </a:ext>
            </a:extLst>
          </p:cNvPr>
          <p:cNvSpPr txBox="1">
            <a:spLocks noChangeArrowheads="1"/>
          </p:cNvSpPr>
          <p:nvPr/>
        </p:nvSpPr>
        <p:spPr bwMode="auto">
          <a:xfrm>
            <a:off x="7153275" y="2520950"/>
            <a:ext cx="17272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b="1">
                <a:solidFill>
                  <a:srgbClr val="286DA6"/>
                </a:solidFill>
              </a:rPr>
              <a:t>air resistance</a:t>
            </a:r>
          </a:p>
        </p:txBody>
      </p:sp>
      <p:sp>
        <p:nvSpPr>
          <p:cNvPr id="930822" name="Rectangle 6">
            <a:extLst>
              <a:ext uri="{FF2B5EF4-FFF2-40B4-BE49-F238E27FC236}">
                <a16:creationId xmlns:a16="http://schemas.microsoft.com/office/drawing/2014/main" id="{E594B6DD-C013-4329-8C04-C4D7CAD88F29}"/>
              </a:ext>
            </a:extLst>
          </p:cNvPr>
          <p:cNvSpPr>
            <a:spLocks noChangeArrowheads="1"/>
          </p:cNvSpPr>
          <p:nvPr/>
        </p:nvSpPr>
        <p:spPr bwMode="auto">
          <a:xfrm>
            <a:off x="7153275" y="4987925"/>
            <a:ext cx="1147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weight</a:t>
            </a:r>
          </a:p>
        </p:txBody>
      </p:sp>
      <p:sp>
        <p:nvSpPr>
          <p:cNvPr id="930825" name="Line 9">
            <a:extLst>
              <a:ext uri="{FF2B5EF4-FFF2-40B4-BE49-F238E27FC236}">
                <a16:creationId xmlns:a16="http://schemas.microsoft.com/office/drawing/2014/main" id="{CD0340D3-E003-4F57-8B55-77722175B6DE}"/>
              </a:ext>
            </a:extLst>
          </p:cNvPr>
          <p:cNvSpPr>
            <a:spLocks noChangeShapeType="1"/>
          </p:cNvSpPr>
          <p:nvPr/>
        </p:nvSpPr>
        <p:spPr bwMode="auto">
          <a:xfrm>
            <a:off x="6896100" y="4711700"/>
            <a:ext cx="0" cy="1104900"/>
          </a:xfrm>
          <a:prstGeom prst="line">
            <a:avLst/>
          </a:prstGeom>
          <a:noFill/>
          <a:ln w="152400">
            <a:solidFill>
              <a:srgbClr val="FF0000"/>
            </a:solidFill>
            <a:round/>
            <a:headEnd/>
            <a:tailEnd type="triangle" w="med" len="sm"/>
          </a:ln>
          <a:extLst>
            <a:ext uri="{909E8E84-426E-40DD-AFC4-6F175D3DCCD1}">
              <a14:hiddenFill xmlns:a14="http://schemas.microsoft.com/office/drawing/2010/main">
                <a:noFill/>
              </a14:hiddenFill>
            </a:ext>
          </a:extLst>
        </p:spPr>
        <p:txBody>
          <a:bodyPr/>
          <a:lstStyle/>
          <a:p>
            <a:endParaRPr lang="en-GB"/>
          </a:p>
        </p:txBody>
      </p:sp>
      <p:sp>
        <p:nvSpPr>
          <p:cNvPr id="13321" name="Rectangle 11">
            <a:extLst>
              <a:ext uri="{FF2B5EF4-FFF2-40B4-BE49-F238E27FC236}">
                <a16:creationId xmlns:a16="http://schemas.microsoft.com/office/drawing/2014/main" id="{3C65C656-F5C4-4A7F-BF9E-26B7A0CFDFA8}"/>
              </a:ext>
            </a:extLst>
          </p:cNvPr>
          <p:cNvSpPr>
            <a:spLocks noGrp="1" noChangeArrowheads="1"/>
          </p:cNvSpPr>
          <p:nvPr>
            <p:ph type="title"/>
          </p:nvPr>
        </p:nvSpPr>
        <p:spPr/>
        <p:txBody>
          <a:bodyPr/>
          <a:lstStyle/>
          <a:p>
            <a:r>
              <a:rPr lang="en-GB" altLang="en-US"/>
              <a:t>How can forces be represented?</a:t>
            </a:r>
          </a:p>
        </p:txBody>
      </p:sp>
      <p:sp>
        <p:nvSpPr>
          <p:cNvPr id="13322" name="Text Box 13">
            <a:extLst>
              <a:ext uri="{FF2B5EF4-FFF2-40B4-BE49-F238E27FC236}">
                <a16:creationId xmlns:a16="http://schemas.microsoft.com/office/drawing/2014/main" id="{7D133C31-203B-45FC-B8B3-019B2006A299}"/>
              </a:ext>
            </a:extLst>
          </p:cNvPr>
          <p:cNvSpPr txBox="1">
            <a:spLocks noChangeArrowheads="1"/>
          </p:cNvSpPr>
          <p:nvPr/>
        </p:nvSpPr>
        <p:spPr bwMode="auto">
          <a:xfrm>
            <a:off x="350838" y="773113"/>
            <a:ext cx="80200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forces acting on any object can be shown using a </a:t>
            </a:r>
            <a:r>
              <a:rPr lang="en-GB" altLang="en-US" b="1">
                <a:solidFill>
                  <a:srgbClr val="286DA6"/>
                </a:solidFill>
              </a:rPr>
              <a:t>vector diagram</a:t>
            </a:r>
            <a:r>
              <a:rPr lang="en-GB" altLang="en-US"/>
              <a:t>.</a:t>
            </a:r>
          </a:p>
        </p:txBody>
      </p:sp>
      <p:sp>
        <p:nvSpPr>
          <p:cNvPr id="930830" name="Text Box 14">
            <a:extLst>
              <a:ext uri="{FF2B5EF4-FFF2-40B4-BE49-F238E27FC236}">
                <a16:creationId xmlns:a16="http://schemas.microsoft.com/office/drawing/2014/main" id="{FA5B1A51-5437-4489-9F8A-26D4AC1DEFB3}"/>
              </a:ext>
            </a:extLst>
          </p:cNvPr>
          <p:cNvSpPr txBox="1">
            <a:spLocks noChangeArrowheads="1"/>
          </p:cNvSpPr>
          <p:nvPr/>
        </p:nvSpPr>
        <p:spPr bwMode="auto">
          <a:xfrm>
            <a:off x="563563" y="3757613"/>
            <a:ext cx="54419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The </a:t>
            </a:r>
            <a:r>
              <a:rPr lang="en-GB" altLang="en-US" b="1"/>
              <a:t>length</a:t>
            </a:r>
            <a:r>
              <a:rPr lang="en-GB" altLang="en-US"/>
              <a:t> of each arrow is proportional to the </a:t>
            </a:r>
            <a:r>
              <a:rPr lang="en-GB" altLang="en-US" b="1"/>
              <a:t>size</a:t>
            </a:r>
            <a:r>
              <a:rPr lang="en-GB" altLang="en-US"/>
              <a:t> of the force.</a:t>
            </a:r>
          </a:p>
        </p:txBody>
      </p:sp>
      <p:sp>
        <p:nvSpPr>
          <p:cNvPr id="930832" name="Line 16">
            <a:extLst>
              <a:ext uri="{FF2B5EF4-FFF2-40B4-BE49-F238E27FC236}">
                <a16:creationId xmlns:a16="http://schemas.microsoft.com/office/drawing/2014/main" id="{51C41E61-0568-490A-8A3F-515F0EA0F7F1}"/>
              </a:ext>
            </a:extLst>
          </p:cNvPr>
          <p:cNvSpPr>
            <a:spLocks noChangeShapeType="1"/>
          </p:cNvSpPr>
          <p:nvPr/>
        </p:nvSpPr>
        <p:spPr bwMode="auto">
          <a:xfrm flipV="1">
            <a:off x="6896100" y="2514600"/>
            <a:ext cx="0" cy="630238"/>
          </a:xfrm>
          <a:prstGeom prst="line">
            <a:avLst/>
          </a:prstGeom>
          <a:noFill/>
          <a:ln w="152400">
            <a:solidFill>
              <a:srgbClr val="FF0000"/>
            </a:solidFill>
            <a:round/>
            <a:headEnd/>
            <a:tailEnd type="triangle" w="med" len="sm"/>
          </a:ln>
          <a:extLst>
            <a:ext uri="{909E8E84-426E-40DD-AFC4-6F175D3DCCD1}">
              <a14:hiddenFill xmlns:a14="http://schemas.microsoft.com/office/drawing/2010/main">
                <a:noFill/>
              </a14:hiddenFill>
            </a:ext>
          </a:extLst>
        </p:spPr>
        <p:txBody>
          <a:bodyPr/>
          <a:lstStyle/>
          <a:p>
            <a:endParaRPr lang="en-GB"/>
          </a:p>
        </p:txBody>
      </p:sp>
      <p:pic>
        <p:nvPicPr>
          <p:cNvPr id="14" name="Picture 19">
            <a:hlinkClick r:id="" action="ppaction://hlinkshowjump?jump=nextslide"/>
            <a:extLst>
              <a:ext uri="{FF2B5EF4-FFF2-40B4-BE49-F238E27FC236}">
                <a16:creationId xmlns:a16="http://schemas.microsoft.com/office/drawing/2014/main" id="{EA45C067-98A6-41A4-B61E-C524B695E3C4}"/>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308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308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3083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30820"/>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nodeType="afterEffect">
                                  <p:stCondLst>
                                    <p:cond delay="0"/>
                                  </p:stCondLst>
                                  <p:childTnLst>
                                    <p:set>
                                      <p:cBhvr>
                                        <p:cTn id="21" dur="1" fill="hold">
                                          <p:stCondLst>
                                            <p:cond delay="0"/>
                                          </p:stCondLst>
                                        </p:cTn>
                                        <p:tgtEl>
                                          <p:spTgt spid="930831"/>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nodeType="clickEffect">
                                  <p:stCondLst>
                                    <p:cond delay="0"/>
                                  </p:stCondLst>
                                  <p:childTnLst>
                                    <p:set>
                                      <p:cBhvr>
                                        <p:cTn id="25" dur="1" fill="hold">
                                          <p:stCondLst>
                                            <p:cond delay="0"/>
                                          </p:stCondLst>
                                        </p:cTn>
                                        <p:tgtEl>
                                          <p:spTgt spid="930832"/>
                                        </p:tgtEl>
                                        <p:attrNameLst>
                                          <p:attrName>style.visibility</p:attrName>
                                        </p:attrNameLst>
                                      </p:cBhvr>
                                      <p:to>
                                        <p:strVal val="visible"/>
                                      </p:to>
                                    </p:set>
                                    <p:animEffect transition="in" filter="wipe(down)">
                                      <p:cBhvr>
                                        <p:cTn id="26" dur="500"/>
                                        <p:tgtEl>
                                          <p:spTgt spid="930832"/>
                                        </p:tgtEl>
                                      </p:cBhvr>
                                    </p:animEffect>
                                  </p:childTnLst>
                                </p:cTn>
                              </p:par>
                              <p:par>
                                <p:cTn id="27" presetID="22" presetClass="entr" presetSubtype="1" fill="hold" nodeType="withEffect">
                                  <p:stCondLst>
                                    <p:cond delay="0"/>
                                  </p:stCondLst>
                                  <p:childTnLst>
                                    <p:set>
                                      <p:cBhvr>
                                        <p:cTn id="28" dur="1" fill="hold">
                                          <p:stCondLst>
                                            <p:cond delay="0"/>
                                          </p:stCondLst>
                                        </p:cTn>
                                        <p:tgtEl>
                                          <p:spTgt spid="930825"/>
                                        </p:tgtEl>
                                        <p:attrNameLst>
                                          <p:attrName>style.visibility</p:attrName>
                                        </p:attrNameLst>
                                      </p:cBhvr>
                                      <p:to>
                                        <p:strVal val="visible"/>
                                      </p:to>
                                    </p:set>
                                    <p:animEffect transition="in" filter="wipe(up)">
                                      <p:cBhvr>
                                        <p:cTn id="29" dur="500"/>
                                        <p:tgtEl>
                                          <p:spTgt spid="930825"/>
                                        </p:tgtEl>
                                      </p:cBhvr>
                                    </p:animEffect>
                                  </p:childTnLst>
                                </p:cTn>
                              </p:par>
                            </p:childTnLst>
                          </p:cTn>
                        </p:par>
                        <p:par>
                          <p:cTn id="30" fill="hold" nodeType="afterGroup">
                            <p:stCondLst>
                              <p:cond delay="500"/>
                            </p:stCondLst>
                            <p:childTnLst>
                              <p:par>
                                <p:cTn id="31" presetID="1" presetClass="entr" presetSubtype="0" fill="hold" grpId="0" nodeType="afterEffect">
                                  <p:stCondLst>
                                    <p:cond delay="0"/>
                                  </p:stCondLst>
                                  <p:childTnLst>
                                    <p:set>
                                      <p:cBhvr>
                                        <p:cTn id="32" dur="1" fill="hold">
                                          <p:stCondLst>
                                            <p:cond delay="0"/>
                                          </p:stCondLst>
                                        </p:cTn>
                                        <p:tgtEl>
                                          <p:spTgt spid="9308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93082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0818" grpId="0"/>
      <p:bldP spid="930819" grpId="0"/>
      <p:bldP spid="930820" grpId="0" animBg="1"/>
      <p:bldP spid="930821" grpId="0"/>
      <p:bldP spid="930822" grpId="0"/>
      <p:bldP spid="9308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4939" name="Picture 27" descr="yacht">
            <a:extLst>
              <a:ext uri="{FF2B5EF4-FFF2-40B4-BE49-F238E27FC236}">
                <a16:creationId xmlns:a16="http://schemas.microsoft.com/office/drawing/2014/main" id="{07D5C451-2A99-4F30-A9A2-D4DB903B45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8213" y="2286000"/>
            <a:ext cx="7258050"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Resultant_forces_4.2.png">
            <a:extLst>
              <a:ext uri="{FF2B5EF4-FFF2-40B4-BE49-F238E27FC236}">
                <a16:creationId xmlns:a16="http://schemas.microsoft.com/office/drawing/2014/main" id="{1C941774-2F93-4988-84BD-9A5A4F15AEC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44600" y="4638675"/>
            <a:ext cx="639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Resultant_forces_4.1.png">
            <a:extLst>
              <a:ext uri="{FF2B5EF4-FFF2-40B4-BE49-F238E27FC236}">
                <a16:creationId xmlns:a16="http://schemas.microsoft.com/office/drawing/2014/main" id="{010E9AD3-4211-4FFD-97B5-D29A65AF119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972300" y="3495675"/>
            <a:ext cx="11699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Text Box 4">
            <a:extLst>
              <a:ext uri="{FF2B5EF4-FFF2-40B4-BE49-F238E27FC236}">
                <a16:creationId xmlns:a16="http://schemas.microsoft.com/office/drawing/2014/main" id="{FC91C606-B3E0-4C71-9E47-D3269F2A2767}"/>
              </a:ext>
            </a:extLst>
          </p:cNvPr>
          <p:cNvSpPr txBox="1">
            <a:spLocks noChangeArrowheads="1"/>
          </p:cNvSpPr>
          <p:nvPr/>
        </p:nvSpPr>
        <p:spPr bwMode="auto">
          <a:xfrm>
            <a:off x="350838" y="1401763"/>
            <a:ext cx="6892925" cy="45720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forces are acting on this accelerating boat?</a:t>
            </a:r>
          </a:p>
        </p:txBody>
      </p:sp>
      <p:sp>
        <p:nvSpPr>
          <p:cNvPr id="14342" name="Rectangle 26">
            <a:extLst>
              <a:ext uri="{FF2B5EF4-FFF2-40B4-BE49-F238E27FC236}">
                <a16:creationId xmlns:a16="http://schemas.microsoft.com/office/drawing/2014/main" id="{ED78AF9A-A54C-411D-8120-0C17051867B8}"/>
              </a:ext>
            </a:extLst>
          </p:cNvPr>
          <p:cNvSpPr>
            <a:spLocks noGrp="1" noChangeArrowheads="1"/>
          </p:cNvSpPr>
          <p:nvPr>
            <p:ph type="title"/>
          </p:nvPr>
        </p:nvSpPr>
        <p:spPr/>
        <p:txBody>
          <a:bodyPr/>
          <a:lstStyle/>
          <a:p>
            <a:r>
              <a:rPr lang="en-GB" altLang="en-US"/>
              <a:t>What forces act on an object?</a:t>
            </a:r>
          </a:p>
        </p:txBody>
      </p:sp>
      <p:sp>
        <p:nvSpPr>
          <p:cNvPr id="934941" name="AutoShape 29">
            <a:extLst>
              <a:ext uri="{FF2B5EF4-FFF2-40B4-BE49-F238E27FC236}">
                <a16:creationId xmlns:a16="http://schemas.microsoft.com/office/drawing/2014/main" id="{BDAD16B0-BDA5-4B80-A08E-FC84FD1D331C}"/>
              </a:ext>
            </a:extLst>
          </p:cNvPr>
          <p:cNvSpPr>
            <a:spLocks noChangeArrowheads="1"/>
          </p:cNvSpPr>
          <p:nvPr/>
        </p:nvSpPr>
        <p:spPr bwMode="auto">
          <a:xfrm>
            <a:off x="6967538" y="2946400"/>
            <a:ext cx="1143000" cy="504825"/>
          </a:xfrm>
          <a:prstGeom prst="roundRect">
            <a:avLst>
              <a:gd name="adj" fmla="val 0"/>
            </a:avLst>
          </a:prstGeom>
          <a:solidFill>
            <a:srgbClr val="286DA6">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34942" name="Rectangle 30">
            <a:extLst>
              <a:ext uri="{FF2B5EF4-FFF2-40B4-BE49-F238E27FC236}">
                <a16:creationId xmlns:a16="http://schemas.microsoft.com/office/drawing/2014/main" id="{79A08ED0-E0F6-4EB1-82F9-F299F828AB64}"/>
              </a:ext>
            </a:extLst>
          </p:cNvPr>
          <p:cNvSpPr>
            <a:spLocks noChangeArrowheads="1"/>
          </p:cNvSpPr>
          <p:nvPr/>
        </p:nvSpPr>
        <p:spPr bwMode="auto">
          <a:xfrm>
            <a:off x="7015163" y="2970213"/>
            <a:ext cx="1047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thrust</a:t>
            </a:r>
          </a:p>
        </p:txBody>
      </p:sp>
      <p:sp>
        <p:nvSpPr>
          <p:cNvPr id="934944" name="AutoShape 32">
            <a:extLst>
              <a:ext uri="{FF2B5EF4-FFF2-40B4-BE49-F238E27FC236}">
                <a16:creationId xmlns:a16="http://schemas.microsoft.com/office/drawing/2014/main" id="{37F103E1-DACC-4C22-B8C0-66111A55B3AA}"/>
              </a:ext>
            </a:extLst>
          </p:cNvPr>
          <p:cNvSpPr>
            <a:spLocks noChangeArrowheads="1"/>
          </p:cNvSpPr>
          <p:nvPr/>
        </p:nvSpPr>
        <p:spPr bwMode="auto">
          <a:xfrm>
            <a:off x="1101725" y="5133975"/>
            <a:ext cx="1247775" cy="504825"/>
          </a:xfrm>
          <a:prstGeom prst="roundRect">
            <a:avLst>
              <a:gd name="adj" fmla="val 0"/>
            </a:avLst>
          </a:prstGeom>
          <a:solidFill>
            <a:srgbClr val="286DA6">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34945" name="Rectangle 33">
            <a:extLst>
              <a:ext uri="{FF2B5EF4-FFF2-40B4-BE49-F238E27FC236}">
                <a16:creationId xmlns:a16="http://schemas.microsoft.com/office/drawing/2014/main" id="{AFC686B0-19B9-4D16-8138-33E92A94ADDA}"/>
              </a:ext>
            </a:extLst>
          </p:cNvPr>
          <p:cNvSpPr>
            <a:spLocks noChangeArrowheads="1"/>
          </p:cNvSpPr>
          <p:nvPr/>
        </p:nvSpPr>
        <p:spPr bwMode="auto">
          <a:xfrm>
            <a:off x="1303338" y="5157788"/>
            <a:ext cx="844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drag</a:t>
            </a:r>
          </a:p>
        </p:txBody>
      </p:sp>
      <p:sp>
        <p:nvSpPr>
          <p:cNvPr id="934947" name="AutoShape 35">
            <a:extLst>
              <a:ext uri="{FF2B5EF4-FFF2-40B4-BE49-F238E27FC236}">
                <a16:creationId xmlns:a16="http://schemas.microsoft.com/office/drawing/2014/main" id="{B27C0C88-AD4D-42D9-87F4-9F98177AC958}"/>
              </a:ext>
            </a:extLst>
          </p:cNvPr>
          <p:cNvSpPr>
            <a:spLocks noChangeArrowheads="1"/>
          </p:cNvSpPr>
          <p:nvPr/>
        </p:nvSpPr>
        <p:spPr bwMode="auto">
          <a:xfrm>
            <a:off x="4643438" y="5084763"/>
            <a:ext cx="1209675" cy="504825"/>
          </a:xfrm>
          <a:prstGeom prst="roundRect">
            <a:avLst>
              <a:gd name="adj" fmla="val 0"/>
            </a:avLst>
          </a:prstGeom>
          <a:solidFill>
            <a:srgbClr val="286DA6">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34948" name="Text Box 36">
            <a:extLst>
              <a:ext uri="{FF2B5EF4-FFF2-40B4-BE49-F238E27FC236}">
                <a16:creationId xmlns:a16="http://schemas.microsoft.com/office/drawing/2014/main" id="{5BC95440-4A25-40FC-91F2-57EBF20B1A05}"/>
              </a:ext>
            </a:extLst>
          </p:cNvPr>
          <p:cNvSpPr txBox="1">
            <a:spLocks noChangeArrowheads="1"/>
          </p:cNvSpPr>
          <p:nvPr/>
        </p:nvSpPr>
        <p:spPr bwMode="auto">
          <a:xfrm>
            <a:off x="4598988" y="5154613"/>
            <a:ext cx="1298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weight</a:t>
            </a:r>
          </a:p>
        </p:txBody>
      </p:sp>
      <p:sp>
        <p:nvSpPr>
          <p:cNvPr id="934950" name="AutoShape 38">
            <a:extLst>
              <a:ext uri="{FF2B5EF4-FFF2-40B4-BE49-F238E27FC236}">
                <a16:creationId xmlns:a16="http://schemas.microsoft.com/office/drawing/2014/main" id="{DD98AAFD-07CD-4BFB-86AD-0059CACDBD33}"/>
              </a:ext>
            </a:extLst>
          </p:cNvPr>
          <p:cNvSpPr>
            <a:spLocks noChangeArrowheads="1"/>
          </p:cNvSpPr>
          <p:nvPr/>
        </p:nvSpPr>
        <p:spPr bwMode="auto">
          <a:xfrm>
            <a:off x="4638675" y="2909888"/>
            <a:ext cx="1428750" cy="504825"/>
          </a:xfrm>
          <a:prstGeom prst="roundRect">
            <a:avLst>
              <a:gd name="adj" fmla="val 0"/>
            </a:avLst>
          </a:prstGeom>
          <a:solidFill>
            <a:srgbClr val="286DA6">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34951" name="Text Box 39">
            <a:extLst>
              <a:ext uri="{FF2B5EF4-FFF2-40B4-BE49-F238E27FC236}">
                <a16:creationId xmlns:a16="http://schemas.microsoft.com/office/drawing/2014/main" id="{4D4FC2A7-188B-4DEB-9282-74F3A8693205}"/>
              </a:ext>
            </a:extLst>
          </p:cNvPr>
          <p:cNvSpPr txBox="1">
            <a:spLocks noChangeArrowheads="1"/>
          </p:cNvSpPr>
          <p:nvPr/>
        </p:nvSpPr>
        <p:spPr bwMode="auto">
          <a:xfrm>
            <a:off x="4598988" y="2979738"/>
            <a:ext cx="1508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upthrust</a:t>
            </a:r>
          </a:p>
        </p:txBody>
      </p:sp>
      <p:sp>
        <p:nvSpPr>
          <p:cNvPr id="934954" name="AutoShape 42">
            <a:extLst>
              <a:ext uri="{FF2B5EF4-FFF2-40B4-BE49-F238E27FC236}">
                <a16:creationId xmlns:a16="http://schemas.microsoft.com/office/drawing/2014/main" id="{5D84BD29-2084-487C-901A-CB421C39EE5D}"/>
              </a:ext>
            </a:extLst>
          </p:cNvPr>
          <p:cNvSpPr>
            <a:spLocks noChangeArrowheads="1"/>
          </p:cNvSpPr>
          <p:nvPr/>
        </p:nvSpPr>
        <p:spPr bwMode="auto">
          <a:xfrm rot="10800000" flipH="1">
            <a:off x="4117975" y="2847975"/>
            <a:ext cx="419100" cy="630238"/>
          </a:xfrm>
          <a:prstGeom prst="downArrow">
            <a:avLst>
              <a:gd name="adj1" fmla="val 34093"/>
              <a:gd name="adj2" fmla="val 67810"/>
            </a:avLst>
          </a:prstGeom>
          <a:solidFill>
            <a:srgbClr val="FF0000"/>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34955" name="AutoShape 43">
            <a:extLst>
              <a:ext uri="{FF2B5EF4-FFF2-40B4-BE49-F238E27FC236}">
                <a16:creationId xmlns:a16="http://schemas.microsoft.com/office/drawing/2014/main" id="{388C9B65-2CAF-4BF8-91E8-7899EA8A9541}"/>
              </a:ext>
            </a:extLst>
          </p:cNvPr>
          <p:cNvSpPr>
            <a:spLocks noChangeArrowheads="1"/>
          </p:cNvSpPr>
          <p:nvPr/>
        </p:nvSpPr>
        <p:spPr bwMode="auto">
          <a:xfrm flipH="1">
            <a:off x="4117975" y="5022850"/>
            <a:ext cx="419100" cy="630238"/>
          </a:xfrm>
          <a:prstGeom prst="downArrow">
            <a:avLst>
              <a:gd name="adj1" fmla="val 34093"/>
              <a:gd name="adj2" fmla="val 67810"/>
            </a:avLst>
          </a:prstGeom>
          <a:solidFill>
            <a:srgbClr val="FF0000"/>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34957" name="AutoShape 45">
            <a:extLst>
              <a:ext uri="{FF2B5EF4-FFF2-40B4-BE49-F238E27FC236}">
                <a16:creationId xmlns:a16="http://schemas.microsoft.com/office/drawing/2014/main" id="{9CB10605-FBDA-4C32-A58A-4634F50F9E82}"/>
              </a:ext>
            </a:extLst>
          </p:cNvPr>
          <p:cNvSpPr>
            <a:spLocks noChangeArrowheads="1"/>
          </p:cNvSpPr>
          <p:nvPr/>
        </p:nvSpPr>
        <p:spPr bwMode="auto">
          <a:xfrm>
            <a:off x="1101725" y="2387600"/>
            <a:ext cx="1733550" cy="781050"/>
          </a:xfrm>
          <a:prstGeom prst="roundRect">
            <a:avLst>
              <a:gd name="adj" fmla="val 0"/>
            </a:avLst>
          </a:prstGeom>
          <a:solidFill>
            <a:srgbClr val="286DA6">
              <a:alpha val="79999"/>
            </a:srgbClr>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934958" name="Text Box 46">
            <a:extLst>
              <a:ext uri="{FF2B5EF4-FFF2-40B4-BE49-F238E27FC236}">
                <a16:creationId xmlns:a16="http://schemas.microsoft.com/office/drawing/2014/main" id="{82E3BFEB-A9EA-46E4-9706-B1D57D53F1BD}"/>
              </a:ext>
            </a:extLst>
          </p:cNvPr>
          <p:cNvSpPr txBox="1">
            <a:spLocks noChangeArrowheads="1"/>
          </p:cNvSpPr>
          <p:nvPr/>
        </p:nvSpPr>
        <p:spPr bwMode="auto">
          <a:xfrm>
            <a:off x="1171575" y="2413000"/>
            <a:ext cx="159385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air</a:t>
            </a:r>
            <a:br>
              <a:rPr lang="en-GB" altLang="en-US" b="1">
                <a:solidFill>
                  <a:schemeClr val="bg1"/>
                </a:solidFill>
              </a:rPr>
            </a:br>
            <a:r>
              <a:rPr lang="en-GB" altLang="en-US" b="1">
                <a:solidFill>
                  <a:schemeClr val="bg1"/>
                </a:solidFill>
              </a:rPr>
              <a:t>resistance</a:t>
            </a:r>
          </a:p>
        </p:txBody>
      </p:sp>
      <p:sp>
        <p:nvSpPr>
          <p:cNvPr id="14356" name="Text Box 4">
            <a:extLst>
              <a:ext uri="{FF2B5EF4-FFF2-40B4-BE49-F238E27FC236}">
                <a16:creationId xmlns:a16="http://schemas.microsoft.com/office/drawing/2014/main" id="{EA956CEC-332B-4984-B1CA-4E9CD5D6B3EC}"/>
              </a:ext>
            </a:extLst>
          </p:cNvPr>
          <p:cNvSpPr txBox="1">
            <a:spLocks noChangeArrowheads="1"/>
          </p:cNvSpPr>
          <p:nvPr/>
        </p:nvSpPr>
        <p:spPr bwMode="auto">
          <a:xfrm>
            <a:off x="350838" y="773113"/>
            <a:ext cx="8580437" cy="46196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usually several different forces acting on an object. </a:t>
            </a:r>
          </a:p>
        </p:txBody>
      </p:sp>
      <p:pic>
        <p:nvPicPr>
          <p:cNvPr id="24" name="Picture 23" descr="Resultant_forces_4.2.png">
            <a:extLst>
              <a:ext uri="{FF2B5EF4-FFF2-40B4-BE49-F238E27FC236}">
                <a16:creationId xmlns:a16="http://schemas.microsoft.com/office/drawing/2014/main" id="{4C8E6311-7620-4016-87D8-D5B3FF602EF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44600" y="3257550"/>
            <a:ext cx="639763"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9">
            <a:hlinkClick r:id="" action="ppaction://hlinkshowjump?jump=nextslide"/>
            <a:extLst>
              <a:ext uri="{FF2B5EF4-FFF2-40B4-BE49-F238E27FC236}">
                <a16:creationId xmlns:a16="http://schemas.microsoft.com/office/drawing/2014/main" id="{81B16FBF-5A0C-413D-8276-4613FEFD7B0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3493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934954"/>
                                        </p:tgtEl>
                                        <p:attrNameLst>
                                          <p:attrName>style.visibility</p:attrName>
                                        </p:attrNameLst>
                                      </p:cBhvr>
                                      <p:to>
                                        <p:strVal val="visible"/>
                                      </p:to>
                                    </p:set>
                                    <p:animEffect transition="in" filter="wipe(down)">
                                      <p:cBhvr>
                                        <p:cTn id="13" dur="500"/>
                                        <p:tgtEl>
                                          <p:spTgt spid="934954"/>
                                        </p:tgtEl>
                                      </p:cBhvr>
                                    </p:animEffect>
                                  </p:childTnLst>
                                </p:cTn>
                              </p:par>
                            </p:childTnLst>
                          </p:cTn>
                        </p:par>
                        <p:par>
                          <p:cTn id="14" fill="hold">
                            <p:stCondLst>
                              <p:cond delay="500"/>
                            </p:stCondLst>
                            <p:childTnLst>
                              <p:par>
                                <p:cTn id="15" presetID="1" presetClass="entr" presetSubtype="0" fill="hold" grpId="0" nodeType="afterEffect">
                                  <p:stCondLst>
                                    <p:cond delay="0"/>
                                  </p:stCondLst>
                                  <p:childTnLst>
                                    <p:set>
                                      <p:cBhvr>
                                        <p:cTn id="16" dur="1" fill="hold">
                                          <p:stCondLst>
                                            <p:cond delay="0"/>
                                          </p:stCondLst>
                                        </p:cTn>
                                        <p:tgtEl>
                                          <p:spTgt spid="93495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3495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500"/>
                                        <p:tgtEl>
                                          <p:spTgt spid="22"/>
                                        </p:tgtEl>
                                      </p:cBhvr>
                                    </p:animEffect>
                                  </p:childTnLst>
                                </p:cTn>
                              </p:par>
                            </p:childTnLst>
                          </p:cTn>
                        </p:par>
                        <p:par>
                          <p:cTn id="24" fill="hold">
                            <p:stCondLst>
                              <p:cond delay="500"/>
                            </p:stCondLst>
                            <p:childTnLst>
                              <p:par>
                                <p:cTn id="25" presetID="1" presetClass="entr" presetSubtype="0" fill="hold" grpId="0" nodeType="afterEffect">
                                  <p:stCondLst>
                                    <p:cond delay="0"/>
                                  </p:stCondLst>
                                  <p:childTnLst>
                                    <p:set>
                                      <p:cBhvr>
                                        <p:cTn id="26" dur="1" fill="hold">
                                          <p:stCondLst>
                                            <p:cond delay="0"/>
                                          </p:stCondLst>
                                        </p:cTn>
                                        <p:tgtEl>
                                          <p:spTgt spid="93494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349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934955"/>
                                        </p:tgtEl>
                                        <p:attrNameLst>
                                          <p:attrName>style.visibility</p:attrName>
                                        </p:attrNameLst>
                                      </p:cBhvr>
                                      <p:to>
                                        <p:strVal val="visible"/>
                                      </p:to>
                                    </p:set>
                                    <p:animEffect transition="in" filter="wipe(up)">
                                      <p:cBhvr>
                                        <p:cTn id="33" dur="500"/>
                                        <p:tgtEl>
                                          <p:spTgt spid="934955"/>
                                        </p:tgtEl>
                                      </p:cBhvr>
                                    </p:animEffect>
                                  </p:childTnLst>
                                </p:cTn>
                              </p:par>
                            </p:childTnLst>
                          </p:cTn>
                        </p:par>
                        <p:par>
                          <p:cTn id="34" fill="hold">
                            <p:stCondLst>
                              <p:cond delay="500"/>
                            </p:stCondLst>
                            <p:childTnLst>
                              <p:par>
                                <p:cTn id="35" presetID="1" presetClass="entr" presetSubtype="0" fill="hold" grpId="0" nodeType="afterEffect">
                                  <p:stCondLst>
                                    <p:cond delay="0"/>
                                  </p:stCondLst>
                                  <p:childTnLst>
                                    <p:set>
                                      <p:cBhvr>
                                        <p:cTn id="36" dur="1" fill="hold">
                                          <p:stCondLst>
                                            <p:cond delay="0"/>
                                          </p:stCondLst>
                                        </p:cTn>
                                        <p:tgtEl>
                                          <p:spTgt spid="93494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3494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2" fill="hold" nodeType="clickEffect">
                                  <p:stCondLst>
                                    <p:cond delay="0"/>
                                  </p:stCondLst>
                                  <p:childTnLst>
                                    <p:set>
                                      <p:cBhvr>
                                        <p:cTn id="42" dur="1" fill="hold">
                                          <p:stCondLst>
                                            <p:cond delay="0"/>
                                          </p:stCondLst>
                                        </p:cTn>
                                        <p:tgtEl>
                                          <p:spTgt spid="23"/>
                                        </p:tgtEl>
                                        <p:attrNameLst>
                                          <p:attrName>style.visibility</p:attrName>
                                        </p:attrNameLst>
                                      </p:cBhvr>
                                      <p:to>
                                        <p:strVal val="visible"/>
                                      </p:to>
                                    </p:set>
                                    <p:animEffect transition="in" filter="wipe(right)">
                                      <p:cBhvr>
                                        <p:cTn id="43" dur="500"/>
                                        <p:tgtEl>
                                          <p:spTgt spid="23"/>
                                        </p:tgtEl>
                                      </p:cBhvr>
                                    </p:animEffect>
                                  </p:childTnLst>
                                </p:cTn>
                              </p:par>
                            </p:childTnLst>
                          </p:cTn>
                        </p:par>
                        <p:par>
                          <p:cTn id="44" fill="hold">
                            <p:stCondLst>
                              <p:cond delay="500"/>
                            </p:stCondLst>
                            <p:childTnLst>
                              <p:par>
                                <p:cTn id="45" presetID="1" presetClass="entr" presetSubtype="0" fill="hold" grpId="0" nodeType="afterEffect">
                                  <p:stCondLst>
                                    <p:cond delay="0"/>
                                  </p:stCondLst>
                                  <p:childTnLst>
                                    <p:set>
                                      <p:cBhvr>
                                        <p:cTn id="46" dur="1" fill="hold">
                                          <p:stCondLst>
                                            <p:cond delay="0"/>
                                          </p:stCondLst>
                                        </p:cTn>
                                        <p:tgtEl>
                                          <p:spTgt spid="93494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34945"/>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22" presetClass="entr" presetSubtype="2" fill="hold" nodeType="clickEffect">
                                  <p:stCondLst>
                                    <p:cond delay="0"/>
                                  </p:stCondLst>
                                  <p:childTnLst>
                                    <p:set>
                                      <p:cBhvr>
                                        <p:cTn id="52" dur="1" fill="hold">
                                          <p:stCondLst>
                                            <p:cond delay="0"/>
                                          </p:stCondLst>
                                        </p:cTn>
                                        <p:tgtEl>
                                          <p:spTgt spid="24"/>
                                        </p:tgtEl>
                                        <p:attrNameLst>
                                          <p:attrName>style.visibility</p:attrName>
                                        </p:attrNameLst>
                                      </p:cBhvr>
                                      <p:to>
                                        <p:strVal val="visible"/>
                                      </p:to>
                                    </p:set>
                                    <p:animEffect transition="in" filter="wipe(right)">
                                      <p:cBhvr>
                                        <p:cTn id="53" dur="500"/>
                                        <p:tgtEl>
                                          <p:spTgt spid="24"/>
                                        </p:tgtEl>
                                      </p:cBhvr>
                                    </p:animEffect>
                                  </p:childTnLst>
                                </p:cTn>
                              </p:par>
                            </p:childTnLst>
                          </p:cTn>
                        </p:par>
                        <p:par>
                          <p:cTn id="54" fill="hold">
                            <p:stCondLst>
                              <p:cond delay="500"/>
                            </p:stCondLst>
                            <p:childTnLst>
                              <p:par>
                                <p:cTn id="55" presetID="1" presetClass="entr" presetSubtype="0" fill="hold" grpId="0" nodeType="afterEffect">
                                  <p:stCondLst>
                                    <p:cond delay="0"/>
                                  </p:stCondLst>
                                  <p:childTnLst>
                                    <p:set>
                                      <p:cBhvr>
                                        <p:cTn id="56" dur="1" fill="hold">
                                          <p:stCondLst>
                                            <p:cond delay="0"/>
                                          </p:stCondLst>
                                        </p:cTn>
                                        <p:tgtEl>
                                          <p:spTgt spid="93495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93495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animBg="1"/>
      <p:bldP spid="934941" grpId="0" animBg="1"/>
      <p:bldP spid="934942" grpId="0"/>
      <p:bldP spid="934944" grpId="0" animBg="1"/>
      <p:bldP spid="934945" grpId="0"/>
      <p:bldP spid="934947" grpId="0" animBg="1"/>
      <p:bldP spid="934948" grpId="0"/>
      <p:bldP spid="934950" grpId="0" animBg="1"/>
      <p:bldP spid="934951" grpId="0"/>
      <p:bldP spid="934954" grpId="0" animBg="1"/>
      <p:bldP spid="934955" grpId="0" animBg="1"/>
      <p:bldP spid="934957" grpId="0" animBg="1"/>
      <p:bldP spid="93495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6">
            <a:extLst>
              <a:ext uri="{FF2B5EF4-FFF2-40B4-BE49-F238E27FC236}">
                <a16:creationId xmlns:a16="http://schemas.microsoft.com/office/drawing/2014/main" id="{1F93EA3F-7291-47CF-AEFD-39F0A5D8B6CB}"/>
              </a:ext>
            </a:extLst>
          </p:cNvPr>
          <p:cNvSpPr>
            <a:spLocks noGrp="1" noChangeArrowheads="1"/>
          </p:cNvSpPr>
          <p:nvPr>
            <p:ph type="title"/>
          </p:nvPr>
        </p:nvSpPr>
        <p:spPr/>
        <p:txBody>
          <a:bodyPr/>
          <a:lstStyle/>
          <a:p>
            <a:r>
              <a:rPr lang="en-GB" altLang="en-US" dirty="0"/>
              <a:t>Identifying forces</a:t>
            </a:r>
          </a:p>
        </p:txBody>
      </p:sp>
      <p:pic>
        <p:nvPicPr>
          <p:cNvPr id="7" name="Picture 19">
            <a:hlinkClick r:id="" action="ppaction://hlinkshowjump?jump=nextslide"/>
            <a:extLst>
              <a:ext uri="{FF2B5EF4-FFF2-40B4-BE49-F238E27FC236}">
                <a16:creationId xmlns:a16="http://schemas.microsoft.com/office/drawing/2014/main" id="{A7C145F9-B928-4262-BDCA-64B2CD7C807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378A59F-6CB5-4ACD-88E7-E2207207E08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57AAFCF-9530-4452-9AAE-E73A09A351B9}"/>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D09ECC9-3A24-4DF5-AEB0-CF35BA22870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6C27DDC-07D1-43B2-A7B9-8BF4728B1AC9}"/>
              </a:ext>
            </a:extLst>
          </p:cNvPr>
          <p:cNvSpPr>
            <a:spLocks noGrp="1" noChangeArrowheads="1"/>
          </p:cNvSpPr>
          <p:nvPr>
            <p:ph type="title"/>
          </p:nvPr>
        </p:nvSpPr>
        <p:spPr>
          <a:noFill/>
        </p:spPr>
        <p:txBody>
          <a:bodyPr/>
          <a:lstStyle/>
          <a:p>
            <a:r>
              <a:rPr lang="en-GB" altLang="en-US"/>
              <a:t>What are resultant forces?</a:t>
            </a:r>
          </a:p>
        </p:txBody>
      </p:sp>
      <p:sp>
        <p:nvSpPr>
          <p:cNvPr id="15363" name="Text Box 4">
            <a:extLst>
              <a:ext uri="{FF2B5EF4-FFF2-40B4-BE49-F238E27FC236}">
                <a16:creationId xmlns:a16="http://schemas.microsoft.com/office/drawing/2014/main" id="{68B41C95-9B68-40EA-B3BD-B18758B59FC9}"/>
              </a:ext>
            </a:extLst>
          </p:cNvPr>
          <p:cNvSpPr txBox="1">
            <a:spLocks noChangeArrowheads="1"/>
          </p:cNvSpPr>
          <p:nvPr/>
        </p:nvSpPr>
        <p:spPr bwMode="auto">
          <a:xfrm>
            <a:off x="350838" y="773113"/>
            <a:ext cx="8580437" cy="118745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usually several different forces acting on an object. The overall motion of the object will depend on the size and direction of all the forces.</a:t>
            </a:r>
          </a:p>
        </p:txBody>
      </p:sp>
      <p:sp>
        <p:nvSpPr>
          <p:cNvPr id="1011718" name="Text Box 6">
            <a:extLst>
              <a:ext uri="{FF2B5EF4-FFF2-40B4-BE49-F238E27FC236}">
                <a16:creationId xmlns:a16="http://schemas.microsoft.com/office/drawing/2014/main" id="{1E639EF1-5A73-41F1-8C3B-19B4FA624A9C}"/>
              </a:ext>
            </a:extLst>
          </p:cNvPr>
          <p:cNvSpPr txBox="1">
            <a:spLocks noChangeArrowheads="1"/>
          </p:cNvSpPr>
          <p:nvPr/>
        </p:nvSpPr>
        <p:spPr bwMode="auto">
          <a:xfrm>
            <a:off x="350838" y="2068513"/>
            <a:ext cx="8426450" cy="120015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motion of the object will depend on the </a:t>
            </a:r>
            <a:r>
              <a:rPr lang="en-GB" altLang="en-US" b="1" dirty="0">
                <a:solidFill>
                  <a:srgbClr val="286DA6"/>
                </a:solidFill>
              </a:rPr>
              <a:t>resultant force</a:t>
            </a:r>
            <a:r>
              <a:rPr lang="en-GB" altLang="en-US" dirty="0"/>
              <a:t>. This is a single force that has the same effect as all the original forces acting together. </a:t>
            </a:r>
          </a:p>
        </p:txBody>
      </p:sp>
      <p:pic>
        <p:nvPicPr>
          <p:cNvPr id="1011720" name="Picture 8" descr="crate">
            <a:extLst>
              <a:ext uri="{FF2B5EF4-FFF2-40B4-BE49-F238E27FC236}">
                <a16:creationId xmlns:a16="http://schemas.microsoft.com/office/drawing/2014/main" id="{27900D3B-EE77-45EF-93AB-51CA2EBDD6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4389438"/>
            <a:ext cx="239077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11723" name="Rectangle 11">
            <a:extLst>
              <a:ext uri="{FF2B5EF4-FFF2-40B4-BE49-F238E27FC236}">
                <a16:creationId xmlns:a16="http://schemas.microsoft.com/office/drawing/2014/main" id="{E1BBFD94-0B7D-4402-B08D-A2B503D61465}"/>
              </a:ext>
            </a:extLst>
          </p:cNvPr>
          <p:cNvSpPr>
            <a:spLocks noChangeArrowheads="1"/>
          </p:cNvSpPr>
          <p:nvPr/>
        </p:nvSpPr>
        <p:spPr bwMode="auto">
          <a:xfrm>
            <a:off x="742950" y="4852988"/>
            <a:ext cx="779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50</a:t>
            </a:r>
            <a:r>
              <a:rPr lang="en-GB" altLang="en-US" sz="1000" b="1">
                <a:solidFill>
                  <a:srgbClr val="286DA6"/>
                </a:solidFill>
              </a:rPr>
              <a:t> </a:t>
            </a:r>
            <a:r>
              <a:rPr lang="en-GB" altLang="en-US" b="1">
                <a:solidFill>
                  <a:srgbClr val="286DA6"/>
                </a:solidFill>
              </a:rPr>
              <a:t>N</a:t>
            </a:r>
          </a:p>
        </p:txBody>
      </p:sp>
      <p:sp>
        <p:nvSpPr>
          <p:cNvPr id="1011726" name="Rectangle 14">
            <a:extLst>
              <a:ext uri="{FF2B5EF4-FFF2-40B4-BE49-F238E27FC236}">
                <a16:creationId xmlns:a16="http://schemas.microsoft.com/office/drawing/2014/main" id="{56F2768C-C2AF-4B5A-A4B5-A047D32E8A91}"/>
              </a:ext>
            </a:extLst>
          </p:cNvPr>
          <p:cNvSpPr>
            <a:spLocks noChangeArrowheads="1"/>
          </p:cNvSpPr>
          <p:nvPr/>
        </p:nvSpPr>
        <p:spPr bwMode="auto">
          <a:xfrm>
            <a:off x="4668838" y="4833938"/>
            <a:ext cx="7794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30</a:t>
            </a:r>
            <a:r>
              <a:rPr lang="en-GB" altLang="en-US" sz="1000" b="1">
                <a:solidFill>
                  <a:srgbClr val="286DA6"/>
                </a:solidFill>
              </a:rPr>
              <a:t> </a:t>
            </a:r>
            <a:r>
              <a:rPr lang="en-GB" altLang="en-US" b="1">
                <a:solidFill>
                  <a:srgbClr val="286DA6"/>
                </a:solidFill>
              </a:rPr>
              <a:t>N</a:t>
            </a:r>
          </a:p>
        </p:txBody>
      </p:sp>
      <p:sp>
        <p:nvSpPr>
          <p:cNvPr id="1011730" name="Text Box 18">
            <a:extLst>
              <a:ext uri="{FF2B5EF4-FFF2-40B4-BE49-F238E27FC236}">
                <a16:creationId xmlns:a16="http://schemas.microsoft.com/office/drawing/2014/main" id="{7D934EED-81AD-4802-B6A7-ADFBA3A7EB63}"/>
              </a:ext>
            </a:extLst>
          </p:cNvPr>
          <p:cNvSpPr txBox="1">
            <a:spLocks noChangeArrowheads="1"/>
          </p:cNvSpPr>
          <p:nvPr/>
        </p:nvSpPr>
        <p:spPr bwMode="auto">
          <a:xfrm>
            <a:off x="5926138" y="4338638"/>
            <a:ext cx="2844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resultant force on the crate </a:t>
            </a:r>
          </a:p>
        </p:txBody>
      </p:sp>
      <p:sp>
        <p:nvSpPr>
          <p:cNvPr id="1011731" name="Text Box 19">
            <a:extLst>
              <a:ext uri="{FF2B5EF4-FFF2-40B4-BE49-F238E27FC236}">
                <a16:creationId xmlns:a16="http://schemas.microsoft.com/office/drawing/2014/main" id="{12A9A078-2792-4530-A191-C676D4F666C3}"/>
              </a:ext>
            </a:extLst>
          </p:cNvPr>
          <p:cNvSpPr txBox="1">
            <a:spLocks noChangeArrowheads="1"/>
          </p:cNvSpPr>
          <p:nvPr/>
        </p:nvSpPr>
        <p:spPr bwMode="auto">
          <a:xfrm>
            <a:off x="5922963" y="5678488"/>
            <a:ext cx="27384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r>
              <a:rPr lang="en-GB" altLang="en-US" b="1">
                <a:solidFill>
                  <a:srgbClr val="286DA6"/>
                </a:solidFill>
              </a:rPr>
              <a:t>20</a:t>
            </a:r>
            <a:r>
              <a:rPr lang="en-GB" altLang="en-US" sz="1000" b="1">
                <a:solidFill>
                  <a:srgbClr val="286DA6"/>
                </a:solidFill>
              </a:rPr>
              <a:t> </a:t>
            </a:r>
            <a:r>
              <a:rPr lang="en-GB" altLang="en-US" b="1">
                <a:solidFill>
                  <a:srgbClr val="286DA6"/>
                </a:solidFill>
              </a:rPr>
              <a:t>N to the left</a:t>
            </a:r>
          </a:p>
        </p:txBody>
      </p:sp>
      <p:sp>
        <p:nvSpPr>
          <p:cNvPr id="14" name="Rectangle 13">
            <a:extLst>
              <a:ext uri="{FF2B5EF4-FFF2-40B4-BE49-F238E27FC236}">
                <a16:creationId xmlns:a16="http://schemas.microsoft.com/office/drawing/2014/main" id="{249BED9A-B030-44EF-BC51-8657CA17CC2A}"/>
              </a:ext>
            </a:extLst>
          </p:cNvPr>
          <p:cNvSpPr>
            <a:spLocks noChangeArrowheads="1"/>
          </p:cNvSpPr>
          <p:nvPr/>
        </p:nvSpPr>
        <p:spPr bwMode="auto">
          <a:xfrm>
            <a:off x="347663" y="3355975"/>
            <a:ext cx="81740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resultant force is calculated by adding all the forces together, taking their direction into account.</a:t>
            </a:r>
          </a:p>
        </p:txBody>
      </p:sp>
      <p:sp>
        <p:nvSpPr>
          <p:cNvPr id="15" name="Rectangle 141">
            <a:extLst>
              <a:ext uri="{FF2B5EF4-FFF2-40B4-BE49-F238E27FC236}">
                <a16:creationId xmlns:a16="http://schemas.microsoft.com/office/drawing/2014/main" id="{89E55EE0-B8B0-4D47-A7DD-A30655519680}"/>
              </a:ext>
            </a:extLst>
          </p:cNvPr>
          <p:cNvSpPr>
            <a:spLocks noChangeArrowheads="1"/>
          </p:cNvSpPr>
          <p:nvPr/>
        </p:nvSpPr>
        <p:spPr bwMode="auto">
          <a:xfrm>
            <a:off x="5926138" y="5192713"/>
            <a:ext cx="1993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50</a:t>
            </a:r>
            <a:r>
              <a:rPr lang="en-GB" altLang="en-US" sz="1000"/>
              <a:t> </a:t>
            </a:r>
            <a:r>
              <a:rPr lang="en-GB" altLang="en-US"/>
              <a:t>N – 30</a:t>
            </a:r>
            <a:r>
              <a:rPr lang="en-GB" altLang="en-US" sz="1000"/>
              <a:t> </a:t>
            </a:r>
            <a:r>
              <a:rPr lang="en-GB" altLang="en-US"/>
              <a:t>N</a:t>
            </a:r>
          </a:p>
        </p:txBody>
      </p:sp>
      <p:pic>
        <p:nvPicPr>
          <p:cNvPr id="18" name="Picture 17" descr="Picture3.jpg">
            <a:extLst>
              <a:ext uri="{FF2B5EF4-FFF2-40B4-BE49-F238E27FC236}">
                <a16:creationId xmlns:a16="http://schemas.microsoft.com/office/drawing/2014/main" id="{FC24B7F4-488F-4005-B83B-59F392E5CBD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8038" y="5294313"/>
            <a:ext cx="652462"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descr="Picture4.jpg">
            <a:extLst>
              <a:ext uri="{FF2B5EF4-FFF2-40B4-BE49-F238E27FC236}">
                <a16:creationId xmlns:a16="http://schemas.microsoft.com/office/drawing/2014/main" id="{A7966F60-9EC7-4D1D-8644-ABE6BF64547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678363" y="5297488"/>
            <a:ext cx="738187"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a:hlinkClick r:id="" action="ppaction://hlinkshowjump?jump=nextslide"/>
            <a:extLst>
              <a:ext uri="{FF2B5EF4-FFF2-40B4-BE49-F238E27FC236}">
                <a16:creationId xmlns:a16="http://schemas.microsoft.com/office/drawing/2014/main" id="{389FEFB9-9558-4E5F-BF3B-00EF156D857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11D56E1C-F8EF-4AB8-B233-7188F28625F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171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11720"/>
                                        </p:tgtEl>
                                        <p:attrNameLst>
                                          <p:attrName>style.visibility</p:attrName>
                                        </p:attrNameLst>
                                      </p:cBhvr>
                                      <p:to>
                                        <p:strVal val="visible"/>
                                      </p:to>
                                    </p:set>
                                  </p:childTnLst>
                                </p:cTn>
                              </p:par>
                            </p:childTnLst>
                          </p:cTn>
                        </p:par>
                        <p:par>
                          <p:cTn id="15" fill="hold" nodeType="afterGroup">
                            <p:stCondLst>
                              <p:cond delay="0"/>
                            </p:stCondLst>
                            <p:childTnLst>
                              <p:par>
                                <p:cTn id="16" presetID="22" presetClass="entr" presetSubtype="2" fill="hold" nodeType="after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right)">
                                      <p:cBhvr>
                                        <p:cTn id="18" dur="500"/>
                                        <p:tgtEl>
                                          <p:spTgt spid="18"/>
                                        </p:tgtEl>
                                      </p:cBhvr>
                                    </p:animEffect>
                                  </p:childTnLst>
                                </p:cTn>
                              </p:par>
                            </p:childTnLst>
                          </p:cTn>
                        </p:par>
                        <p:par>
                          <p:cTn id="19" fill="hold" nodeType="afterGroup">
                            <p:stCondLst>
                              <p:cond delay="500"/>
                            </p:stCondLst>
                            <p:childTnLst>
                              <p:par>
                                <p:cTn id="20" presetID="22" presetClass="entr" presetSubtype="8"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left)">
                                      <p:cBhvr>
                                        <p:cTn id="22" dur="500"/>
                                        <p:tgtEl>
                                          <p:spTgt spid="19"/>
                                        </p:tgtEl>
                                      </p:cBhvr>
                                    </p:animEffect>
                                  </p:childTnLst>
                                </p:cTn>
                              </p:par>
                            </p:childTnLst>
                          </p:cTn>
                        </p:par>
                        <p:par>
                          <p:cTn id="23" fill="hold" nodeType="afterGroup">
                            <p:stCondLst>
                              <p:cond delay="1000"/>
                            </p:stCondLst>
                            <p:childTnLst>
                              <p:par>
                                <p:cTn id="24" presetID="1" presetClass="entr" presetSubtype="0" fill="hold" grpId="0" nodeType="afterEffect">
                                  <p:stCondLst>
                                    <p:cond delay="0"/>
                                  </p:stCondLst>
                                  <p:childTnLst>
                                    <p:set>
                                      <p:cBhvr>
                                        <p:cTn id="25" dur="1" fill="hold">
                                          <p:stCondLst>
                                            <p:cond delay="0"/>
                                          </p:stCondLst>
                                        </p:cTn>
                                        <p:tgtEl>
                                          <p:spTgt spid="1011723"/>
                                        </p:tgtEl>
                                        <p:attrNameLst>
                                          <p:attrName>style.visibility</p:attrName>
                                        </p:attrNameLst>
                                      </p:cBhvr>
                                      <p:to>
                                        <p:strVal val="visible"/>
                                      </p:to>
                                    </p:set>
                                  </p:childTnLst>
                                </p:cTn>
                              </p:par>
                            </p:childTnLst>
                          </p:cTn>
                        </p:par>
                        <p:par>
                          <p:cTn id="26" fill="hold" nodeType="afterGroup">
                            <p:stCondLst>
                              <p:cond delay="1000"/>
                            </p:stCondLst>
                            <p:childTnLst>
                              <p:par>
                                <p:cTn id="27" presetID="1" presetClass="entr" presetSubtype="0" fill="hold" grpId="0" nodeType="afterEffect">
                                  <p:stCondLst>
                                    <p:cond delay="0"/>
                                  </p:stCondLst>
                                  <p:childTnLst>
                                    <p:set>
                                      <p:cBhvr>
                                        <p:cTn id="28" dur="1" fill="hold">
                                          <p:stCondLst>
                                            <p:cond delay="0"/>
                                          </p:stCondLst>
                                        </p:cTn>
                                        <p:tgtEl>
                                          <p:spTgt spid="101172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1173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1011731"/>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1718" grpId="0" animBg="1"/>
      <p:bldP spid="1011723" grpId="0"/>
      <p:bldP spid="1011726" grpId="0"/>
      <p:bldP spid="1011730" grpId="0"/>
      <p:bldP spid="1011731" grpId="0"/>
      <p:bldP spid="14"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C6009401-48BA-4DC8-B830-C3B694D1C87A}"/>
              </a:ext>
            </a:extLst>
          </p:cNvPr>
          <p:cNvSpPr>
            <a:spLocks noGrp="1" noChangeArrowheads="1"/>
          </p:cNvSpPr>
          <p:nvPr>
            <p:ph type="title"/>
          </p:nvPr>
        </p:nvSpPr>
        <p:spPr>
          <a:noFill/>
        </p:spPr>
        <p:txBody>
          <a:bodyPr/>
          <a:lstStyle/>
          <a:p>
            <a:r>
              <a:rPr lang="en-GB" altLang="en-US"/>
              <a:t>Balanced forces</a:t>
            </a:r>
          </a:p>
        </p:txBody>
      </p:sp>
      <p:sp>
        <p:nvSpPr>
          <p:cNvPr id="16387" name="Text Box 4">
            <a:extLst>
              <a:ext uri="{FF2B5EF4-FFF2-40B4-BE49-F238E27FC236}">
                <a16:creationId xmlns:a16="http://schemas.microsoft.com/office/drawing/2014/main" id="{ECCF9046-4D41-4263-B1D0-491C55C1CA0C}"/>
              </a:ext>
            </a:extLst>
          </p:cNvPr>
          <p:cNvSpPr txBox="1">
            <a:spLocks noChangeArrowheads="1"/>
          </p:cNvSpPr>
          <p:nvPr/>
        </p:nvSpPr>
        <p:spPr bwMode="auto">
          <a:xfrm>
            <a:off x="350838" y="773113"/>
            <a:ext cx="6762750" cy="461962"/>
          </a:xfrm>
          <a:prstGeom prst="rect">
            <a:avLst/>
          </a:prstGeom>
          <a:solidFill>
            <a:srgbClr val="BEDAF0"/>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the resultant force acting on this apple?</a:t>
            </a:r>
          </a:p>
        </p:txBody>
      </p:sp>
      <p:sp>
        <p:nvSpPr>
          <p:cNvPr id="1011730" name="Text Box 18">
            <a:extLst>
              <a:ext uri="{FF2B5EF4-FFF2-40B4-BE49-F238E27FC236}">
                <a16:creationId xmlns:a16="http://schemas.microsoft.com/office/drawing/2014/main" id="{60006FBE-47E0-46F9-AA17-4E91B762C709}"/>
              </a:ext>
            </a:extLst>
          </p:cNvPr>
          <p:cNvSpPr txBox="1">
            <a:spLocks noChangeArrowheads="1"/>
          </p:cNvSpPr>
          <p:nvPr/>
        </p:nvSpPr>
        <p:spPr bwMode="auto">
          <a:xfrm>
            <a:off x="3878263" y="2200275"/>
            <a:ext cx="3825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resultant force = 1</a:t>
            </a:r>
            <a:r>
              <a:rPr lang="en-GB" altLang="en-US" sz="1000"/>
              <a:t> </a:t>
            </a:r>
            <a:r>
              <a:rPr lang="en-GB" altLang="en-US"/>
              <a:t>N – 1</a:t>
            </a:r>
            <a:r>
              <a:rPr lang="en-GB" altLang="en-US" sz="1000"/>
              <a:t> </a:t>
            </a:r>
            <a:r>
              <a:rPr lang="en-GB" altLang="en-US"/>
              <a:t>N</a:t>
            </a:r>
          </a:p>
        </p:txBody>
      </p:sp>
      <p:sp>
        <p:nvSpPr>
          <p:cNvPr id="1011731" name="Text Box 19">
            <a:extLst>
              <a:ext uri="{FF2B5EF4-FFF2-40B4-BE49-F238E27FC236}">
                <a16:creationId xmlns:a16="http://schemas.microsoft.com/office/drawing/2014/main" id="{B2716053-BC35-4331-A212-6293DF4317B6}"/>
              </a:ext>
            </a:extLst>
          </p:cNvPr>
          <p:cNvSpPr txBox="1">
            <a:spLocks noChangeArrowheads="1"/>
          </p:cNvSpPr>
          <p:nvPr/>
        </p:nvSpPr>
        <p:spPr bwMode="auto">
          <a:xfrm>
            <a:off x="5867400" y="2673350"/>
            <a:ext cx="2338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r>
              <a:rPr lang="en-GB" altLang="en-US" b="1">
                <a:solidFill>
                  <a:srgbClr val="286DA6"/>
                </a:solidFill>
              </a:rPr>
              <a:t>0</a:t>
            </a:r>
            <a:r>
              <a:rPr lang="en-GB" altLang="en-US" sz="1000" b="1">
                <a:solidFill>
                  <a:srgbClr val="286DA6"/>
                </a:solidFill>
              </a:rPr>
              <a:t> </a:t>
            </a:r>
            <a:r>
              <a:rPr lang="en-GB" altLang="en-US" b="1">
                <a:solidFill>
                  <a:srgbClr val="286DA6"/>
                </a:solidFill>
              </a:rPr>
              <a:t>N</a:t>
            </a:r>
          </a:p>
        </p:txBody>
      </p:sp>
      <p:pic>
        <p:nvPicPr>
          <p:cNvPr id="16392" name="Picture 13" descr="Apple.png">
            <a:extLst>
              <a:ext uri="{FF2B5EF4-FFF2-40B4-BE49-F238E27FC236}">
                <a16:creationId xmlns:a16="http://schemas.microsoft.com/office/drawing/2014/main" id="{4E18B13B-6436-4ED6-8ECA-02A2130542C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30263" y="1531938"/>
            <a:ext cx="2890837" cy="327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41">
            <a:extLst>
              <a:ext uri="{FF2B5EF4-FFF2-40B4-BE49-F238E27FC236}">
                <a16:creationId xmlns:a16="http://schemas.microsoft.com/office/drawing/2014/main" id="{329691B7-BEEE-43A5-A4B2-31C43E77E684}"/>
              </a:ext>
            </a:extLst>
          </p:cNvPr>
          <p:cNvSpPr txBox="1">
            <a:spLocks noChangeArrowheads="1"/>
          </p:cNvSpPr>
          <p:nvPr/>
        </p:nvSpPr>
        <p:spPr bwMode="auto">
          <a:xfrm>
            <a:off x="347663" y="4970463"/>
            <a:ext cx="8185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the resultant force on an object is </a:t>
            </a:r>
            <a:r>
              <a:rPr lang="en-GB" altLang="en-US" b="1">
                <a:solidFill>
                  <a:srgbClr val="286DA6"/>
                </a:solidFill>
              </a:rPr>
              <a:t>zero</a:t>
            </a:r>
            <a:r>
              <a:rPr lang="en-GB" altLang="en-US"/>
              <a:t>, the forces acting on the object are </a:t>
            </a:r>
            <a:r>
              <a:rPr lang="en-GB" altLang="en-US" b="1">
                <a:solidFill>
                  <a:srgbClr val="286DA6"/>
                </a:solidFill>
              </a:rPr>
              <a:t>balanced</a:t>
            </a:r>
            <a:r>
              <a:rPr lang="en-GB" altLang="en-US"/>
              <a:t> and the object is said </a:t>
            </a:r>
            <a:br>
              <a:rPr lang="en-GB" altLang="en-US"/>
            </a:br>
            <a:r>
              <a:rPr lang="en-GB" altLang="en-US"/>
              <a:t>to be in </a:t>
            </a:r>
            <a:r>
              <a:rPr lang="en-GB" altLang="en-US" b="1">
                <a:solidFill>
                  <a:srgbClr val="286DA6"/>
                </a:solidFill>
              </a:rPr>
              <a:t>equilibrium</a:t>
            </a:r>
            <a:r>
              <a:rPr lang="en-GB" altLang="en-US"/>
              <a:t>.</a:t>
            </a:r>
          </a:p>
        </p:txBody>
      </p:sp>
      <p:sp>
        <p:nvSpPr>
          <p:cNvPr id="16394" name="Text Box 42">
            <a:extLst>
              <a:ext uri="{FF2B5EF4-FFF2-40B4-BE49-F238E27FC236}">
                <a16:creationId xmlns:a16="http://schemas.microsoft.com/office/drawing/2014/main" id="{D85FD952-CD64-4273-8371-C1D50FB7760F}"/>
              </a:ext>
            </a:extLst>
          </p:cNvPr>
          <p:cNvSpPr txBox="1">
            <a:spLocks noChangeArrowheads="1"/>
          </p:cNvSpPr>
          <p:nvPr/>
        </p:nvSpPr>
        <p:spPr bwMode="auto">
          <a:xfrm>
            <a:off x="1263650" y="1703388"/>
            <a:ext cx="623888" cy="46196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a:t>
            </a:r>
            <a:r>
              <a:rPr lang="en-GB" altLang="en-US" sz="1000"/>
              <a:t> </a:t>
            </a:r>
            <a:r>
              <a:rPr lang="en-GB" altLang="en-US"/>
              <a:t>N</a:t>
            </a:r>
          </a:p>
        </p:txBody>
      </p:sp>
      <p:sp>
        <p:nvSpPr>
          <p:cNvPr id="16395" name="Text Box 43">
            <a:extLst>
              <a:ext uri="{FF2B5EF4-FFF2-40B4-BE49-F238E27FC236}">
                <a16:creationId xmlns:a16="http://schemas.microsoft.com/office/drawing/2014/main" id="{E51CE96F-D50D-4CBA-A201-F5710E059519}"/>
              </a:ext>
            </a:extLst>
          </p:cNvPr>
          <p:cNvSpPr txBox="1">
            <a:spLocks noChangeArrowheads="1"/>
          </p:cNvSpPr>
          <p:nvPr/>
        </p:nvSpPr>
        <p:spPr bwMode="auto">
          <a:xfrm>
            <a:off x="1262063" y="4052888"/>
            <a:ext cx="623887" cy="46196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a:t>
            </a:r>
            <a:r>
              <a:rPr lang="en-GB" altLang="en-US" sz="1000"/>
              <a:t> </a:t>
            </a:r>
            <a:r>
              <a:rPr lang="en-GB" altLang="en-US"/>
              <a:t>N</a:t>
            </a:r>
          </a:p>
        </p:txBody>
      </p:sp>
      <p:pic>
        <p:nvPicPr>
          <p:cNvPr id="12" name="Picture 19">
            <a:hlinkClick r:id="" action="ppaction://hlinkshowjump?jump=nextslide"/>
            <a:extLst>
              <a:ext uri="{FF2B5EF4-FFF2-40B4-BE49-F238E27FC236}">
                <a16:creationId xmlns:a16="http://schemas.microsoft.com/office/drawing/2014/main" id="{E7923963-585C-4ED3-9E12-864390259BA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8E7B760E-EABE-4944-A692-D207B732370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173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11731"/>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1730" grpId="0"/>
      <p:bldP spid="1011731"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5">
            <a:extLst>
              <a:ext uri="{FF2B5EF4-FFF2-40B4-BE49-F238E27FC236}">
                <a16:creationId xmlns:a16="http://schemas.microsoft.com/office/drawing/2014/main" id="{71E917EE-E014-4089-B3C8-45E0B4EF908A}"/>
              </a:ext>
            </a:extLst>
          </p:cNvPr>
          <p:cNvSpPr>
            <a:spLocks noGrp="1" noChangeArrowheads="1"/>
          </p:cNvSpPr>
          <p:nvPr>
            <p:ph type="title"/>
          </p:nvPr>
        </p:nvSpPr>
        <p:spPr/>
        <p:txBody>
          <a:bodyPr/>
          <a:lstStyle/>
          <a:p>
            <a:r>
              <a:rPr lang="en-GB" altLang="en-US" dirty="0"/>
              <a:t>Calculating resultant forces</a:t>
            </a:r>
          </a:p>
        </p:txBody>
      </p:sp>
      <p:pic>
        <p:nvPicPr>
          <p:cNvPr id="7" name="Picture 19">
            <a:hlinkClick r:id="" action="ppaction://hlinkshowjump?jump=nextslide"/>
            <a:extLst>
              <a:ext uri="{FF2B5EF4-FFF2-40B4-BE49-F238E27FC236}">
                <a16:creationId xmlns:a16="http://schemas.microsoft.com/office/drawing/2014/main" id="{2E2194FA-07D2-4046-9148-9CFB04B7587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F4592EC4-8A3C-4570-8A01-42ABFBB2CE6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6" name="Picture 9">
            <a:extLst>
              <a:ext uri="{FF2B5EF4-FFF2-40B4-BE49-F238E27FC236}">
                <a16:creationId xmlns:a16="http://schemas.microsoft.com/office/drawing/2014/main" id="{4790C431-79BC-4F8D-9275-B6C2329C0B8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52756"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7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16A57FF0-BF3A-45D5-972A-FEEC1EE6104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Resultant_forces_9.2.png">
            <a:extLst>
              <a:ext uri="{FF2B5EF4-FFF2-40B4-BE49-F238E27FC236}">
                <a16:creationId xmlns:a16="http://schemas.microsoft.com/office/drawing/2014/main" id="{A503E25C-FA5A-4271-AA30-758F39CC1B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83300" y="5248275"/>
            <a:ext cx="2176463"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2">
            <a:extLst>
              <a:ext uri="{FF2B5EF4-FFF2-40B4-BE49-F238E27FC236}">
                <a16:creationId xmlns:a16="http://schemas.microsoft.com/office/drawing/2014/main" id="{5FB6400F-7ED1-4DDB-92F5-878E91FED991}"/>
              </a:ext>
            </a:extLst>
          </p:cNvPr>
          <p:cNvSpPr>
            <a:spLocks noGrp="1" noChangeArrowheads="1"/>
          </p:cNvSpPr>
          <p:nvPr>
            <p:ph type="title"/>
          </p:nvPr>
        </p:nvSpPr>
        <p:spPr>
          <a:noFill/>
        </p:spPr>
        <p:txBody>
          <a:bodyPr/>
          <a:lstStyle/>
          <a:p>
            <a:r>
              <a:rPr lang="en-GB" altLang="en-US"/>
              <a:t>Using vector diagrams</a:t>
            </a:r>
          </a:p>
        </p:txBody>
      </p:sp>
      <p:sp>
        <p:nvSpPr>
          <p:cNvPr id="17412" name="Text Box 47">
            <a:extLst>
              <a:ext uri="{FF2B5EF4-FFF2-40B4-BE49-F238E27FC236}">
                <a16:creationId xmlns:a16="http://schemas.microsoft.com/office/drawing/2014/main" id="{7BCEFA0F-3F5A-4873-869D-E15B0080146D}"/>
              </a:ext>
            </a:extLst>
          </p:cNvPr>
          <p:cNvSpPr txBox="1">
            <a:spLocks noChangeArrowheads="1"/>
          </p:cNvSpPr>
          <p:nvPr/>
        </p:nvSpPr>
        <p:spPr bwMode="auto">
          <a:xfrm>
            <a:off x="350838" y="773113"/>
            <a:ext cx="87931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resultant force on objects that have forces acting on them in different directions can be found using </a:t>
            </a:r>
            <a:r>
              <a:rPr lang="en-GB" altLang="en-US" b="1">
                <a:solidFill>
                  <a:srgbClr val="286DA6"/>
                </a:solidFill>
              </a:rPr>
              <a:t>vector diagrams</a:t>
            </a:r>
            <a:r>
              <a:rPr lang="en-GB" altLang="en-US"/>
              <a:t>.</a:t>
            </a:r>
          </a:p>
        </p:txBody>
      </p:sp>
      <p:sp>
        <p:nvSpPr>
          <p:cNvPr id="16" name="Text Box 49">
            <a:extLst>
              <a:ext uri="{FF2B5EF4-FFF2-40B4-BE49-F238E27FC236}">
                <a16:creationId xmlns:a16="http://schemas.microsoft.com/office/drawing/2014/main" id="{6C5F2E2C-9B9F-4A43-8728-A1581341928A}"/>
              </a:ext>
            </a:extLst>
          </p:cNvPr>
          <p:cNvSpPr txBox="1">
            <a:spLocks noChangeArrowheads="1"/>
          </p:cNvSpPr>
          <p:nvPr/>
        </p:nvSpPr>
        <p:spPr bwMode="auto">
          <a:xfrm>
            <a:off x="347663" y="1693863"/>
            <a:ext cx="42719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 find the resultant of these two forces, we need to place the arrows </a:t>
            </a:r>
            <a:r>
              <a:rPr lang="en-GB" altLang="en-US" b="1">
                <a:solidFill>
                  <a:srgbClr val="286DA6"/>
                </a:solidFill>
              </a:rPr>
              <a:t>head to tail</a:t>
            </a:r>
            <a:r>
              <a:rPr lang="en-GB" altLang="en-US"/>
              <a:t>. </a:t>
            </a:r>
          </a:p>
        </p:txBody>
      </p:sp>
      <p:sp>
        <p:nvSpPr>
          <p:cNvPr id="12" name="Rectangle 11">
            <a:extLst>
              <a:ext uri="{FF2B5EF4-FFF2-40B4-BE49-F238E27FC236}">
                <a16:creationId xmlns:a16="http://schemas.microsoft.com/office/drawing/2014/main" id="{D39A8DC1-985F-44C6-BD11-72863F64D165}"/>
              </a:ext>
            </a:extLst>
          </p:cNvPr>
          <p:cNvSpPr>
            <a:spLocks noChangeArrowheads="1"/>
          </p:cNvSpPr>
          <p:nvPr/>
        </p:nvSpPr>
        <p:spPr bwMode="auto">
          <a:xfrm>
            <a:off x="347663" y="2995613"/>
            <a:ext cx="45720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286DA6"/>
                </a:solidFill>
              </a:rPr>
              <a:t>resultant</a:t>
            </a:r>
            <a:r>
              <a:rPr lang="en-GB" altLang="en-US"/>
              <a:t> force is represented by an arrow drawn from the tail of the first vector to the head of the second vector.</a:t>
            </a:r>
          </a:p>
        </p:txBody>
      </p:sp>
      <p:sp>
        <p:nvSpPr>
          <p:cNvPr id="13" name="Rectangle 12">
            <a:extLst>
              <a:ext uri="{FF2B5EF4-FFF2-40B4-BE49-F238E27FC236}">
                <a16:creationId xmlns:a16="http://schemas.microsoft.com/office/drawing/2014/main" id="{E95D422A-FBCF-4C82-B9D0-EA32D8C5CDF7}"/>
              </a:ext>
            </a:extLst>
          </p:cNvPr>
          <p:cNvSpPr>
            <a:spLocks noChangeArrowheads="1"/>
          </p:cNvSpPr>
          <p:nvPr/>
        </p:nvSpPr>
        <p:spPr bwMode="auto">
          <a:xfrm>
            <a:off x="347663" y="4656138"/>
            <a:ext cx="534035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size of the resultant force </a:t>
            </a:r>
            <a:br>
              <a:rPr lang="en-GB" altLang="en-US"/>
            </a:br>
            <a:r>
              <a:rPr lang="en-GB" altLang="en-US"/>
              <a:t>can be found by drawing the </a:t>
            </a:r>
            <a:br>
              <a:rPr lang="en-GB" altLang="en-US"/>
            </a:br>
            <a:r>
              <a:rPr lang="en-GB" altLang="en-US"/>
              <a:t>diagram to </a:t>
            </a:r>
            <a:r>
              <a:rPr lang="en-GB" altLang="en-US" b="1">
                <a:solidFill>
                  <a:srgbClr val="286DA6"/>
                </a:solidFill>
              </a:rPr>
              <a:t>scale</a:t>
            </a:r>
            <a:r>
              <a:rPr lang="en-GB" altLang="en-US"/>
              <a:t> and measuring the length of the resultant force arrow.</a:t>
            </a:r>
          </a:p>
        </p:txBody>
      </p:sp>
      <p:sp>
        <p:nvSpPr>
          <p:cNvPr id="15" name="AutoShape 157">
            <a:extLst>
              <a:ext uri="{FF2B5EF4-FFF2-40B4-BE49-F238E27FC236}">
                <a16:creationId xmlns:a16="http://schemas.microsoft.com/office/drawing/2014/main" id="{C3518D3B-6E1C-4C80-A143-AED88310790E}"/>
              </a:ext>
            </a:extLst>
          </p:cNvPr>
          <p:cNvSpPr>
            <a:spLocks noChangeArrowheads="1"/>
          </p:cNvSpPr>
          <p:nvPr/>
        </p:nvSpPr>
        <p:spPr bwMode="auto">
          <a:xfrm>
            <a:off x="5895975" y="3913188"/>
            <a:ext cx="473075" cy="1620837"/>
          </a:xfrm>
          <a:prstGeom prst="downArrow">
            <a:avLst>
              <a:gd name="adj1" fmla="val 31824"/>
              <a:gd name="adj2" fmla="val 65732"/>
            </a:avLst>
          </a:prstGeom>
          <a:solidFill>
            <a:srgbClr val="286DA6"/>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7419" name="AutoShape 152">
            <a:extLst>
              <a:ext uri="{FF2B5EF4-FFF2-40B4-BE49-F238E27FC236}">
                <a16:creationId xmlns:a16="http://schemas.microsoft.com/office/drawing/2014/main" id="{7E0E9C3F-EAE3-40DD-9BED-BC26253F6E30}"/>
              </a:ext>
            </a:extLst>
          </p:cNvPr>
          <p:cNvSpPr>
            <a:spLocks noChangeArrowheads="1"/>
          </p:cNvSpPr>
          <p:nvPr/>
        </p:nvSpPr>
        <p:spPr bwMode="auto">
          <a:xfrm>
            <a:off x="5194300" y="1820863"/>
            <a:ext cx="471488" cy="1620837"/>
          </a:xfrm>
          <a:prstGeom prst="downArrow">
            <a:avLst>
              <a:gd name="adj1" fmla="val 31824"/>
              <a:gd name="adj2" fmla="val 65953"/>
            </a:avLst>
          </a:prstGeom>
          <a:solidFill>
            <a:srgbClr val="286DA6"/>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7420" name="Text Box 46">
            <a:extLst>
              <a:ext uri="{FF2B5EF4-FFF2-40B4-BE49-F238E27FC236}">
                <a16:creationId xmlns:a16="http://schemas.microsoft.com/office/drawing/2014/main" id="{AA803045-E9E8-4A14-A647-FC7F5D82B4B7}"/>
              </a:ext>
            </a:extLst>
          </p:cNvPr>
          <p:cNvSpPr txBox="1">
            <a:spLocks noChangeArrowheads="1"/>
          </p:cNvSpPr>
          <p:nvPr/>
        </p:nvSpPr>
        <p:spPr bwMode="auto">
          <a:xfrm>
            <a:off x="4659313" y="2309813"/>
            <a:ext cx="625475" cy="46196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9</a:t>
            </a:r>
            <a:r>
              <a:rPr lang="en-GB" altLang="en-US" sz="1000"/>
              <a:t> </a:t>
            </a:r>
            <a:r>
              <a:rPr lang="en-GB" altLang="en-US"/>
              <a:t>N</a:t>
            </a:r>
          </a:p>
        </p:txBody>
      </p:sp>
      <p:sp>
        <p:nvSpPr>
          <p:cNvPr id="17421" name="Text Box 45">
            <a:extLst>
              <a:ext uri="{FF2B5EF4-FFF2-40B4-BE49-F238E27FC236}">
                <a16:creationId xmlns:a16="http://schemas.microsoft.com/office/drawing/2014/main" id="{99E1AE8B-FD51-4DD7-975E-EA212111A6E2}"/>
              </a:ext>
            </a:extLst>
          </p:cNvPr>
          <p:cNvSpPr txBox="1">
            <a:spLocks noChangeArrowheads="1"/>
          </p:cNvSpPr>
          <p:nvPr/>
        </p:nvSpPr>
        <p:spPr bwMode="auto">
          <a:xfrm>
            <a:off x="5965825" y="1976438"/>
            <a:ext cx="885825" cy="46196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12</a:t>
            </a:r>
            <a:r>
              <a:rPr lang="en-GB" altLang="en-US" sz="1000"/>
              <a:t> </a:t>
            </a:r>
            <a:r>
              <a:rPr lang="en-GB" altLang="en-US"/>
              <a:t>N</a:t>
            </a:r>
          </a:p>
        </p:txBody>
      </p:sp>
      <p:sp>
        <p:nvSpPr>
          <p:cNvPr id="26" name="Text Box 44">
            <a:extLst>
              <a:ext uri="{FF2B5EF4-FFF2-40B4-BE49-F238E27FC236}">
                <a16:creationId xmlns:a16="http://schemas.microsoft.com/office/drawing/2014/main" id="{0A10FB84-9A52-495A-93FA-ED41F68EDA66}"/>
              </a:ext>
            </a:extLst>
          </p:cNvPr>
          <p:cNvSpPr txBox="1">
            <a:spLocks noChangeArrowheads="1"/>
          </p:cNvSpPr>
          <p:nvPr/>
        </p:nvSpPr>
        <p:spPr bwMode="auto">
          <a:xfrm>
            <a:off x="5237163" y="4254500"/>
            <a:ext cx="627062" cy="461963"/>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9</a:t>
            </a:r>
            <a:r>
              <a:rPr lang="en-GB" altLang="en-US" sz="1000"/>
              <a:t> </a:t>
            </a:r>
            <a:r>
              <a:rPr lang="en-GB" altLang="en-US"/>
              <a:t>N</a:t>
            </a:r>
          </a:p>
        </p:txBody>
      </p:sp>
      <p:sp>
        <p:nvSpPr>
          <p:cNvPr id="27" name="Text Box 43">
            <a:extLst>
              <a:ext uri="{FF2B5EF4-FFF2-40B4-BE49-F238E27FC236}">
                <a16:creationId xmlns:a16="http://schemas.microsoft.com/office/drawing/2014/main" id="{55766AED-6465-425C-ACC3-48BD70BCF0BF}"/>
              </a:ext>
            </a:extLst>
          </p:cNvPr>
          <p:cNvSpPr txBox="1">
            <a:spLocks noChangeArrowheads="1"/>
          </p:cNvSpPr>
          <p:nvPr/>
        </p:nvSpPr>
        <p:spPr bwMode="auto">
          <a:xfrm>
            <a:off x="6237288" y="5643563"/>
            <a:ext cx="815975" cy="461962"/>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12</a:t>
            </a:r>
            <a:r>
              <a:rPr lang="en-GB" altLang="en-US" sz="1000"/>
              <a:t> </a:t>
            </a:r>
            <a:r>
              <a:rPr lang="en-GB" altLang="en-US"/>
              <a:t>N</a:t>
            </a:r>
          </a:p>
        </p:txBody>
      </p:sp>
      <p:sp>
        <p:nvSpPr>
          <p:cNvPr id="28" name="Text Box 42">
            <a:extLst>
              <a:ext uri="{FF2B5EF4-FFF2-40B4-BE49-F238E27FC236}">
                <a16:creationId xmlns:a16="http://schemas.microsoft.com/office/drawing/2014/main" id="{360EF0FB-973B-4E41-BDA8-6E0CFAF7BF92}"/>
              </a:ext>
            </a:extLst>
          </p:cNvPr>
          <p:cNvSpPr txBox="1">
            <a:spLocks noChangeArrowheads="1"/>
          </p:cNvSpPr>
          <p:nvPr/>
        </p:nvSpPr>
        <p:spPr bwMode="auto">
          <a:xfrm>
            <a:off x="6257925" y="2933700"/>
            <a:ext cx="2589213" cy="461963"/>
          </a:xfrm>
          <a:prstGeom prst="rect">
            <a:avLst/>
          </a:prstGeom>
          <a:solidFill>
            <a:srgbClr val="286DA6"/>
          </a:solidFill>
          <a:ln>
            <a:noFill/>
          </a:ln>
          <a:extLs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scale: 1</a:t>
            </a:r>
            <a:r>
              <a:rPr lang="en-GB" altLang="en-US" sz="1000" b="1">
                <a:solidFill>
                  <a:schemeClr val="bg1"/>
                </a:solidFill>
              </a:rPr>
              <a:t> </a:t>
            </a:r>
            <a:r>
              <a:rPr lang="en-GB" altLang="en-US" b="1">
                <a:solidFill>
                  <a:schemeClr val="bg1"/>
                </a:solidFill>
              </a:rPr>
              <a:t>cm = 1</a:t>
            </a:r>
            <a:r>
              <a:rPr lang="en-GB" altLang="en-US" sz="1000" b="1">
                <a:solidFill>
                  <a:schemeClr val="bg1"/>
                </a:solidFill>
              </a:rPr>
              <a:t> </a:t>
            </a:r>
            <a:r>
              <a:rPr lang="en-GB" altLang="en-US" b="1">
                <a:solidFill>
                  <a:schemeClr val="bg1"/>
                </a:solidFill>
              </a:rPr>
              <a:t>N</a:t>
            </a:r>
          </a:p>
        </p:txBody>
      </p:sp>
      <p:sp>
        <p:nvSpPr>
          <p:cNvPr id="29" name="Rectangle 281">
            <a:extLst>
              <a:ext uri="{FF2B5EF4-FFF2-40B4-BE49-F238E27FC236}">
                <a16:creationId xmlns:a16="http://schemas.microsoft.com/office/drawing/2014/main" id="{30457579-A772-40F9-B69F-D0CFDD982112}"/>
              </a:ext>
            </a:extLst>
          </p:cNvPr>
          <p:cNvSpPr>
            <a:spLocks noChangeArrowheads="1"/>
          </p:cNvSpPr>
          <p:nvPr/>
        </p:nvSpPr>
        <p:spPr bwMode="auto">
          <a:xfrm>
            <a:off x="6862763" y="5643563"/>
            <a:ext cx="12382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12</a:t>
            </a:r>
            <a:r>
              <a:rPr lang="en-GB" altLang="en-US" sz="1000"/>
              <a:t> </a:t>
            </a:r>
            <a:r>
              <a:rPr lang="en-GB" altLang="en-US"/>
              <a:t>cm</a:t>
            </a:r>
          </a:p>
        </p:txBody>
      </p:sp>
      <p:pic>
        <p:nvPicPr>
          <p:cNvPr id="23" name="Picture 22" descr="Resultant_forces_9.1.png">
            <a:extLst>
              <a:ext uri="{FF2B5EF4-FFF2-40B4-BE49-F238E27FC236}">
                <a16:creationId xmlns:a16="http://schemas.microsoft.com/office/drawing/2014/main" id="{0B5B7535-BACE-49C2-843C-1CEAC9F37B6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34088" y="3813175"/>
            <a:ext cx="2212975" cy="170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29">
            <a:extLst>
              <a:ext uri="{FF2B5EF4-FFF2-40B4-BE49-F238E27FC236}">
                <a16:creationId xmlns:a16="http://schemas.microsoft.com/office/drawing/2014/main" id="{226F5BA5-CA6B-46E7-A5F8-CF9525B83025}"/>
              </a:ext>
            </a:extLst>
          </p:cNvPr>
          <p:cNvSpPr>
            <a:spLocks noChangeArrowheads="1"/>
          </p:cNvSpPr>
          <p:nvPr/>
        </p:nvSpPr>
        <p:spPr bwMode="auto">
          <a:xfrm>
            <a:off x="4965700" y="4659313"/>
            <a:ext cx="1065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9</a:t>
            </a:r>
            <a:r>
              <a:rPr lang="en-GB" altLang="en-US" sz="1000"/>
              <a:t> </a:t>
            </a:r>
            <a:r>
              <a:rPr lang="en-GB" altLang="en-US"/>
              <a:t>cm</a:t>
            </a:r>
          </a:p>
        </p:txBody>
      </p:sp>
      <p:cxnSp>
        <p:nvCxnSpPr>
          <p:cNvPr id="32" name="Straight Arrow Connector 31">
            <a:extLst>
              <a:ext uri="{FF2B5EF4-FFF2-40B4-BE49-F238E27FC236}">
                <a16:creationId xmlns:a16="http://schemas.microsoft.com/office/drawing/2014/main" id="{B295735B-A8F1-4F38-BD92-FC6EA977C953}"/>
              </a:ext>
            </a:extLst>
          </p:cNvPr>
          <p:cNvCxnSpPr>
            <a:cxnSpLocks noChangeShapeType="1"/>
          </p:cNvCxnSpPr>
          <p:nvPr/>
        </p:nvCxnSpPr>
        <p:spPr bwMode="auto">
          <a:xfrm>
            <a:off x="6269038" y="3659188"/>
            <a:ext cx="2152650" cy="1628775"/>
          </a:xfrm>
          <a:prstGeom prst="straightConnector1">
            <a:avLst/>
          </a:prstGeom>
          <a:noFill/>
          <a:ln w="28575" algn="ctr">
            <a:solidFill>
              <a:srgbClr val="000066"/>
            </a:solidFill>
            <a:round/>
            <a:headEnd type="arrow" w="med" len="med"/>
            <a:tailEnd type="arrow" w="med" len="med"/>
          </a:ln>
          <a:extLst>
            <a:ext uri="{909E8E84-426E-40DD-AFC4-6F175D3DCCD1}">
              <a14:hiddenFill xmlns:a14="http://schemas.microsoft.com/office/drawing/2010/main">
                <a:noFill/>
              </a14:hiddenFill>
            </a:ext>
          </a:extLst>
        </p:spPr>
      </p:cxnSp>
      <p:sp>
        <p:nvSpPr>
          <p:cNvPr id="33" name="Rectangle 32">
            <a:extLst>
              <a:ext uri="{FF2B5EF4-FFF2-40B4-BE49-F238E27FC236}">
                <a16:creationId xmlns:a16="http://schemas.microsoft.com/office/drawing/2014/main" id="{DC3ED945-77A0-460F-B4DF-C66E9E93C96D}"/>
              </a:ext>
            </a:extLst>
          </p:cNvPr>
          <p:cNvSpPr>
            <a:spLocks noChangeArrowheads="1"/>
          </p:cNvSpPr>
          <p:nvPr/>
        </p:nvSpPr>
        <p:spPr bwMode="auto">
          <a:xfrm>
            <a:off x="7151688" y="3644900"/>
            <a:ext cx="12144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15</a:t>
            </a:r>
            <a:r>
              <a:rPr lang="en-GB" altLang="en-US" sz="1000"/>
              <a:t> </a:t>
            </a:r>
            <a:r>
              <a:rPr lang="en-GB" altLang="en-US"/>
              <a:t>cm </a:t>
            </a:r>
          </a:p>
          <a:p>
            <a:pPr algn="ctr"/>
            <a:r>
              <a:rPr lang="en-GB" altLang="en-US"/>
              <a:t>= </a:t>
            </a:r>
            <a:r>
              <a:rPr lang="en-GB" altLang="en-US" b="1">
                <a:solidFill>
                  <a:srgbClr val="286DA6"/>
                </a:solidFill>
              </a:rPr>
              <a:t>15</a:t>
            </a:r>
            <a:r>
              <a:rPr lang="en-GB" altLang="en-US" sz="1000" b="1">
                <a:solidFill>
                  <a:srgbClr val="286DA6"/>
                </a:solidFill>
              </a:rPr>
              <a:t> </a:t>
            </a:r>
            <a:r>
              <a:rPr lang="en-GB" altLang="en-US" b="1">
                <a:solidFill>
                  <a:srgbClr val="286DA6"/>
                </a:solidFill>
              </a:rPr>
              <a:t>N</a:t>
            </a:r>
          </a:p>
        </p:txBody>
      </p:sp>
      <p:pic>
        <p:nvPicPr>
          <p:cNvPr id="17430" name="Picture 23" descr="Resultant_forces_9.2.png">
            <a:extLst>
              <a:ext uri="{FF2B5EF4-FFF2-40B4-BE49-F238E27FC236}">
                <a16:creationId xmlns:a16="http://schemas.microsoft.com/office/drawing/2014/main" id="{10CFB368-3B0E-415B-A418-6F6460C2F5C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53050" y="1504950"/>
            <a:ext cx="2176463"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9">
            <a:hlinkClick r:id="" action="ppaction://hlinkshowjump?jump=nextslide"/>
            <a:extLst>
              <a:ext uri="{FF2B5EF4-FFF2-40B4-BE49-F238E27FC236}">
                <a16:creationId xmlns:a16="http://schemas.microsoft.com/office/drawing/2014/main" id="{7C2B7B40-6758-41D7-9B13-0AF4DBC55D9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21">
            <a:extLst>
              <a:ext uri="{FF2B5EF4-FFF2-40B4-BE49-F238E27FC236}">
                <a16:creationId xmlns:a16="http://schemas.microsoft.com/office/drawing/2014/main" id="{68E147AD-5CF9-43AA-94C0-A95432EAAEA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1" fill="hold" grpId="0"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up)">
                                      <p:cBhvr>
                                        <p:cTn id="10" dur="500"/>
                                        <p:tgtEl>
                                          <p:spTgt spid="15"/>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wipe(left)">
                                      <p:cBhvr>
                                        <p:cTn id="14" dur="500"/>
                                        <p:tgtEl>
                                          <p:spTgt spid="25"/>
                                        </p:tgtEl>
                                      </p:cBhvr>
                                    </p:animEffect>
                                  </p:childTnLst>
                                </p:cTn>
                              </p:par>
                            </p:childTnLst>
                          </p:cTn>
                        </p:par>
                        <p:par>
                          <p:cTn id="15" fill="hold" nodeType="afterGroup">
                            <p:stCondLst>
                              <p:cond delay="1000"/>
                            </p:stCondLst>
                            <p:childTnLst>
                              <p:par>
                                <p:cTn id="16" presetID="1" presetClass="entr" presetSubtype="0" fill="hold" grpId="0" nodeType="after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par>
                          <p:cTn id="18" fill="hold" nodeType="afterGroup">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par>
                          <p:cTn id="25" fill="hold" nodeType="afterGroup">
                            <p:stCondLst>
                              <p:cond delay="0"/>
                            </p:stCondLst>
                            <p:childTnLst>
                              <p:par>
                                <p:cTn id="26" presetID="22" presetClass="entr" presetSubtype="8" fill="hold" nodeType="after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500"/>
                                        <p:tgtEl>
                                          <p:spTgt spid="23"/>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par>
                          <p:cTn id="33" fill="hold" nodeType="afterGroup">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28"/>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32"/>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33"/>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2" grpId="0"/>
      <p:bldP spid="13" grpId="0"/>
      <p:bldP spid="15" grpId="0" animBg="1"/>
      <p:bldP spid="26" grpId="0" animBg="1"/>
      <p:bldP spid="27" grpId="0" animBg="1"/>
      <p:bldP spid="28" grpId="0" animBg="1"/>
      <p:bldP spid="29" grpId="0"/>
      <p:bldP spid="30" grpId="0"/>
      <p:bldP spid="33"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14424</TotalTime>
  <Words>1132</Words>
  <Application>Microsoft Office PowerPoint</Application>
  <PresentationFormat>On-screen Show (4:3)</PresentationFormat>
  <Paragraphs>117</Paragraphs>
  <Slides>13</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Wingdings</vt:lpstr>
      <vt:lpstr>Arial</vt:lpstr>
      <vt:lpstr>Wingdings 2</vt:lpstr>
      <vt:lpstr>1_Default Design</vt:lpstr>
      <vt:lpstr>6_Default Design</vt:lpstr>
      <vt:lpstr>Resultant  Forces</vt:lpstr>
      <vt:lpstr>Information</vt:lpstr>
      <vt:lpstr>How can forces be represented?</vt:lpstr>
      <vt:lpstr>What forces act on an object?</vt:lpstr>
      <vt:lpstr>Identifying forces</vt:lpstr>
      <vt:lpstr>What are resultant forces?</vt:lpstr>
      <vt:lpstr>Balanced forces</vt:lpstr>
      <vt:lpstr>Calculating resultant forces</vt:lpstr>
      <vt:lpstr>Using vector diagrams</vt:lpstr>
      <vt:lpstr>Resultant force example</vt:lpstr>
      <vt:lpstr>Vector diagrams of balanced forces</vt:lpstr>
      <vt:lpstr>Resolving forces</vt:lpstr>
      <vt:lpstr>How can forces be resolved?</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Resultant Forces</dc:title>
  <dc:subject>Boardworks High School Physical Science</dc:subject>
  <dc:creator>Boardworks</dc:creator>
  <cp:lastModifiedBy>Tim Crilly</cp:lastModifiedBy>
  <cp:revision>555</cp:revision>
  <dcterms:created xsi:type="dcterms:W3CDTF">2003-10-06T13:07:42Z</dcterms:created>
  <dcterms:modified xsi:type="dcterms:W3CDTF">2019-01-31T15:31:23Z</dcterms:modified>
</cp:coreProperties>
</file>