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activeX/activeX1.xml" ContentType="application/vnd.ms-office.activeX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activeX/activeX2.xml" ContentType="application/vnd.ms-office.activeX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>
  <p:sldMasterIdLst>
    <p:sldMasterId id="2147485280" r:id="rId1"/>
    <p:sldMasterId id="2147485295" r:id="rId2"/>
  </p:sldMasterIdLst>
  <p:notesMasterIdLst>
    <p:notesMasterId r:id="rId21"/>
  </p:notesMasterIdLst>
  <p:handoutMasterIdLst>
    <p:handoutMasterId r:id="rId22"/>
  </p:handoutMasterIdLst>
  <p:sldIdLst>
    <p:sldId id="430" r:id="rId3"/>
    <p:sldId id="527" r:id="rId4"/>
    <p:sldId id="505" r:id="rId5"/>
    <p:sldId id="484" r:id="rId6"/>
    <p:sldId id="516" r:id="rId7"/>
    <p:sldId id="517" r:id="rId8"/>
    <p:sldId id="489" r:id="rId9"/>
    <p:sldId id="490" r:id="rId10"/>
    <p:sldId id="519" r:id="rId11"/>
    <p:sldId id="491" r:id="rId12"/>
    <p:sldId id="492" r:id="rId13"/>
    <p:sldId id="525" r:id="rId14"/>
    <p:sldId id="493" r:id="rId15"/>
    <p:sldId id="485" r:id="rId16"/>
    <p:sldId id="486" r:id="rId17"/>
    <p:sldId id="487" r:id="rId18"/>
    <p:sldId id="518" r:id="rId19"/>
    <p:sldId id="526" r:id="rId20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23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0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97">
          <p15:clr>
            <a:srgbClr val="A4A3A4"/>
          </p15:clr>
        </p15:guide>
        <p15:guide id="2" orient="horz" pos="3876">
          <p15:clr>
            <a:srgbClr val="A4A3A4"/>
          </p15:clr>
        </p15:guide>
        <p15:guide id="3" pos="5284" userDrawn="1">
          <p15:clr>
            <a:srgbClr val="A4A3A4"/>
          </p15:clr>
        </p15:guide>
        <p15:guide id="4" pos="22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66"/>
    <a:srgbClr val="286DA6"/>
    <a:srgbClr val="BEDAF0"/>
    <a:srgbClr val="CC0099"/>
    <a:srgbClr val="33CC33"/>
    <a:srgbClr val="009900"/>
    <a:srgbClr val="010066"/>
    <a:srgbClr val="FF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208" autoAdjust="0"/>
  </p:normalViewPr>
  <p:slideViewPr>
    <p:cSldViewPr snapToGrid="0">
      <p:cViewPr>
        <p:scale>
          <a:sx n="85" d="100"/>
          <a:sy n="85" d="100"/>
        </p:scale>
        <p:origin x="618" y="162"/>
      </p:cViewPr>
      <p:guideLst>
        <p:guide orient="horz" pos="497"/>
        <p:guide orient="horz" pos="3876"/>
        <p:guide pos="5284"/>
        <p:guide pos="22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7" name="Rectangle 5">
            <a:extLst>
              <a:ext uri="{FF2B5EF4-FFF2-40B4-BE49-F238E27FC236}">
                <a16:creationId xmlns:a16="http://schemas.microsoft.com/office/drawing/2014/main" id="{41F2F314-D5BE-44AC-A8E5-9AFF97EB09FA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D5CC3185-4A7D-42CE-B272-F5A533780964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8470012F-755B-4B65-92D0-EF608EF864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17657E42-512E-4E32-A0D4-92C68D363E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40973117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4">
            <a:extLst>
              <a:ext uri="{FF2B5EF4-FFF2-40B4-BE49-F238E27FC236}">
                <a16:creationId xmlns:a16="http://schemas.microsoft.com/office/drawing/2014/main" id="{37383AF0-E597-4C95-8C67-E0D91495514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30A0D450-EEDB-4840-864A-BF6EE8E6213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/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EEA45D2A-871F-4712-9491-A92926B44C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2D0B1184-C5C6-4AA5-847C-7B5A30D51F1F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AD74626B-DEB6-406F-872A-F4BE7243D4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6A1287FC-FFE7-4C18-A389-A31108CCB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28489877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>
            <a:extLst>
              <a:ext uri="{FF2B5EF4-FFF2-40B4-BE49-F238E27FC236}">
                <a16:creationId xmlns:a16="http://schemas.microsoft.com/office/drawing/2014/main" id="{8D2CEF33-88AD-4E67-BA25-965F08D38F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B3488C73-3BB3-4D81-B200-71DA3B9EC3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2CAC92-740D-412E-BFDE-1C6CB7B066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B1184-C5C6-4AA5-847C-7B5A30D51F1F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2">
            <a:extLst>
              <a:ext uri="{FF2B5EF4-FFF2-40B4-BE49-F238E27FC236}">
                <a16:creationId xmlns:a16="http://schemas.microsoft.com/office/drawing/2014/main" id="{106C1FAA-7066-4DC3-B37A-6C7EA45591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4CCA21DA-D5F4-4678-BB63-2F76543FEE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3B5B3D-85F9-4D39-9BAA-08607F70185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B1184-C5C6-4AA5-847C-7B5A30D51F1F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2">
            <a:extLst>
              <a:ext uri="{FF2B5EF4-FFF2-40B4-BE49-F238E27FC236}">
                <a16:creationId xmlns:a16="http://schemas.microsoft.com/office/drawing/2014/main" id="{5F32BC03-8A0C-443A-A7BB-57B29BBB75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06127D14-E720-4F91-8DE2-E806C90E27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Apply techniques of algebra and functions to represent and solve scientific and engineering problems.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Apply ratios, rates, percentages, and unit conversions in the context of complicated measurement problems involving quantities with derived or compound units (such as mg/mL, kg/m3, acre-feet, etc.).</a:t>
            </a:r>
            <a:endParaRPr lang="en-GB" dirty="0">
              <a:effectLst/>
            </a:endParaRPr>
          </a:p>
          <a:p>
            <a:endParaRPr lang="en-GB" altLang="en-US" b="1" dirty="0">
              <a:latin typeface="Arial" panose="020B0604020202020204" pitchFamily="34" charset="0"/>
            </a:endParaRPr>
          </a:p>
          <a:p>
            <a:r>
              <a:rPr lang="en-GB" altLang="en-US" b="1" dirty="0">
                <a:latin typeface="Arial" panose="020B0604020202020204" pitchFamily="34" charset="0"/>
              </a:rPr>
              <a:t>Photo credit:</a:t>
            </a:r>
            <a:r>
              <a:rPr lang="en-GB" altLang="en-US" dirty="0">
                <a:latin typeface="Arial" panose="020B0604020202020204" pitchFamily="34" charset="0"/>
              </a:rPr>
              <a:t> 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GB" altLang="en-US" dirty="0">
                <a:latin typeface="Arial" panose="020B0604020202020204" pitchFamily="34" charset="0"/>
              </a:rPr>
              <a:t>Crispin Proctor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B5B1A4F-7B3C-4483-B686-4248646D80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B1184-C5C6-4AA5-847C-7B5A30D51F1F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2">
            <a:extLst>
              <a:ext uri="{FF2B5EF4-FFF2-40B4-BE49-F238E27FC236}">
                <a16:creationId xmlns:a16="http://schemas.microsoft.com/office/drawing/2014/main" id="{F65DF13D-A84B-4DE1-ADC5-B8786EAF71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8A75F0BA-3539-4BDF-AF38-18DEE07F91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Apply ratios, rates, percentages, and unit conversions in the context of complicated measurement problems involving quantities with derived or compound units (such as mg/mL, kg/m3, acre-feet, etc.).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067C0EA-0098-4DD6-BF78-BCBB651CDB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B1184-C5C6-4AA5-847C-7B5A30D51F1F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2">
            <a:extLst>
              <a:ext uri="{FF2B5EF4-FFF2-40B4-BE49-F238E27FC236}">
                <a16:creationId xmlns:a16="http://schemas.microsoft.com/office/drawing/2014/main" id="{A1C58BF5-7109-46B2-9FB7-C4DD36DAD0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8D9E02B4-9B5A-4E7C-AF1D-C88A94127B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Practices: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Apply techniques of algebra and functions to represent and solve scientific and engineering problems.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Apply ratios, rates, percentages, and unit conversions in the context of complicated measurement problems involving quantities with derived or compound units (such as mg/mL, kg/m3, acre-feet, etc.).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D6968C0-47AB-477E-A9E9-17660EDA17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B1184-C5C6-4AA5-847C-7B5A30D51F1F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2">
            <a:extLst>
              <a:ext uri="{FF2B5EF4-FFF2-40B4-BE49-F238E27FC236}">
                <a16:creationId xmlns:a16="http://schemas.microsoft.com/office/drawing/2014/main" id="{A33D2F02-E3A5-4350-A9B9-4482879C55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698500"/>
            <a:ext cx="4648200" cy="3486150"/>
          </a:xfrm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6CC3031F-EE46-44FD-84D7-145289A264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2AFDBD-53BF-4F02-BD19-650C1C37EB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B1184-C5C6-4AA5-847C-7B5A30D51F1F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2">
            <a:extLst>
              <a:ext uri="{FF2B5EF4-FFF2-40B4-BE49-F238E27FC236}">
                <a16:creationId xmlns:a16="http://schemas.microsoft.com/office/drawing/2014/main" id="{7FF0C716-6ACE-459F-8BC7-E723A7AA87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FDABDEBD-82C2-4A6B-BF88-C77607A292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You may wish to point out to your class that either train could be assigned the positive velocity, as long as the other train is given a negative velocity.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3F41B80-A2E0-460A-BEB6-7A1301F7A7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B1184-C5C6-4AA5-847C-7B5A30D51F1F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2">
            <a:extLst>
              <a:ext uri="{FF2B5EF4-FFF2-40B4-BE49-F238E27FC236}">
                <a16:creationId xmlns:a16="http://schemas.microsoft.com/office/drawing/2014/main" id="{F1D0194A-9755-4EC2-B2FA-630F89395B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>
            <a:extLst>
              <a:ext uri="{FF2B5EF4-FFF2-40B4-BE49-F238E27FC236}">
                <a16:creationId xmlns:a16="http://schemas.microsoft.com/office/drawing/2014/main" id="{0775F8EF-E2E7-4C05-B7DA-694400475B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47E2CC-DEE3-4760-9806-5C3AA7CCEC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B1184-C5C6-4AA5-847C-7B5A30D51F1F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2">
            <a:extLst>
              <a:ext uri="{FF2B5EF4-FFF2-40B4-BE49-F238E27FC236}">
                <a16:creationId xmlns:a16="http://schemas.microsoft.com/office/drawing/2014/main" id="{AC3B679C-776B-4D75-925E-412E8567F9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698500"/>
            <a:ext cx="4649787" cy="3487738"/>
          </a:xfrm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7A30CCA4-C273-4A39-8CE5-68DB5BABA3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Students could be asked to think of other examples of objects that travel in a circle with constant speed.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altLang="en-US" dirty="0">
                <a:latin typeface="Arial" panose="020B0604020202020204" pitchFamily="34" charset="0"/>
              </a:rPr>
              <a:t>For more information about circular motion, please refer to the </a:t>
            </a:r>
            <a:r>
              <a:rPr lang="en-GB" altLang="en-US" i="1" dirty="0">
                <a:latin typeface="Arial" panose="020B0604020202020204" pitchFamily="34" charset="0"/>
              </a:rPr>
              <a:t>Circular Motion </a:t>
            </a:r>
            <a:r>
              <a:rPr lang="en-GB" altLang="en-US" dirty="0">
                <a:latin typeface="Arial" panose="020B0604020202020204" pitchFamily="34" charset="0"/>
              </a:rPr>
              <a:t>presentation.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4C8AD34-A9C0-480E-A480-BAA4D9CFE4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B1184-C5C6-4AA5-847C-7B5A30D51F1F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>
            <a:extLst>
              <a:ext uri="{FF2B5EF4-FFF2-40B4-BE49-F238E27FC236}">
                <a16:creationId xmlns:a16="http://schemas.microsoft.com/office/drawing/2014/main" id="{3C16383A-D4B8-498E-9AE3-79ACE8D0CB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698500"/>
            <a:ext cx="4649787" cy="3487738"/>
          </a:xfrm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E75F7C9E-4893-4C07-AA3E-91C80DA6E6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899480D-4DCB-4E93-ABFD-9CB23A3033D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B1184-C5C6-4AA5-847C-7B5A30D51F1F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528A1D-1D79-403E-A911-48565776FAA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B1184-C5C6-4AA5-847C-7B5A30D51F1F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54444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2">
            <a:extLst>
              <a:ext uri="{FF2B5EF4-FFF2-40B4-BE49-F238E27FC236}">
                <a16:creationId xmlns:a16="http://schemas.microsoft.com/office/drawing/2014/main" id="{4FD0C8E0-5DAF-4289-9C80-2EFE5678C6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0B394271-839C-4148-B9B8-DC293CBE43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For more information about scalars and vectors, please refer to the </a:t>
            </a:r>
            <a:r>
              <a:rPr lang="en-GB" altLang="en-US" i="1" dirty="0">
                <a:latin typeface="Arial" panose="020B0604020202020204" pitchFamily="34" charset="0"/>
              </a:rPr>
              <a:t>Scalars and Vectors </a:t>
            </a:r>
            <a:r>
              <a:rPr lang="en-GB" altLang="en-US" dirty="0">
                <a:latin typeface="Arial" panose="020B0604020202020204" pitchFamily="34" charset="0"/>
              </a:rPr>
              <a:t>presentation.</a:t>
            </a:r>
          </a:p>
          <a:p>
            <a:pPr>
              <a:spcBef>
                <a:spcPts val="432"/>
              </a:spcBef>
            </a:pPr>
            <a:endParaRPr lang="en-GB" altLang="en-US" dirty="0">
              <a:latin typeface="Arial" panose="020B0604020202020204" pitchFamily="34" charset="0"/>
            </a:endParaRPr>
          </a:p>
          <a:p>
            <a:pPr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This presentation is accompanied by the worksheet </a:t>
            </a:r>
            <a:r>
              <a:rPr lang="en-GB" altLang="en-US" i="1" dirty="0">
                <a:latin typeface="Arial" panose="020B0604020202020204" pitchFamily="34" charset="0"/>
              </a:rPr>
              <a:t>Speed and Velocity</a:t>
            </a:r>
            <a:r>
              <a:rPr lang="en-GB" altLang="en-US" dirty="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F82041-0180-4590-BE40-306A1AB301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B1184-C5C6-4AA5-847C-7B5A30D51F1F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2">
            <a:extLst>
              <a:ext uri="{FF2B5EF4-FFF2-40B4-BE49-F238E27FC236}">
                <a16:creationId xmlns:a16="http://schemas.microsoft.com/office/drawing/2014/main" id="{55B232CE-C749-424A-9F7F-A44EA51787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BB8CDBE9-3668-47EE-A237-E903BAF013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Students could be asked why the non-SI mph is the most common unit used when talking generally about speed.</a:t>
            </a:r>
          </a:p>
          <a:p>
            <a:endParaRPr lang="en-GB" altLang="en-US" dirty="0">
              <a:latin typeface="Arial" panose="020B0604020202020204" pitchFamily="34" charset="0"/>
            </a:endParaRPr>
          </a:p>
          <a:p>
            <a:r>
              <a:rPr lang="en-GB" altLang="en-US" b="1" dirty="0">
                <a:latin typeface="Arial" panose="020B0604020202020204" pitchFamily="34" charset="0"/>
              </a:rPr>
              <a:t>Photo credits:</a:t>
            </a:r>
            <a:r>
              <a:rPr lang="en-GB" altLang="en-US" dirty="0">
                <a:latin typeface="Arial" panose="020B0604020202020204" pitchFamily="34" charset="0"/>
              </a:rPr>
              <a:t> car 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GB" altLang="en-US" dirty="0">
                <a:latin typeface="Arial" panose="020B0604020202020204" pitchFamily="34" charset="0"/>
              </a:rPr>
              <a:t>Steve Ford Elliott, plane 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GB" altLang="en-US" dirty="0">
                <a:latin typeface="Arial" panose="020B0604020202020204" pitchFamily="34" charset="0"/>
              </a:rPr>
              <a:t>Philip </a:t>
            </a:r>
            <a:r>
              <a:rPr lang="en-GB" altLang="en-US" dirty="0" err="1">
                <a:latin typeface="Arial" panose="020B0604020202020204" pitchFamily="34" charset="0"/>
              </a:rPr>
              <a:t>MacKenzie</a:t>
            </a:r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0B60A3C-8F22-44C7-9061-86F4ECF169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B1184-C5C6-4AA5-847C-7B5A30D51F1F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2">
            <a:extLst>
              <a:ext uri="{FF2B5EF4-FFF2-40B4-BE49-F238E27FC236}">
                <a16:creationId xmlns:a16="http://schemas.microsoft.com/office/drawing/2014/main" id="{D6DE39AE-D437-4609-AF7E-7740434188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29A0C2CA-BA56-46F0-991A-C84A908BD9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5DD80D1-F135-4053-8568-97E9A53DD0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B1184-C5C6-4AA5-847C-7B5A30D51F1F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>
            <a:extLst>
              <a:ext uri="{FF2B5EF4-FFF2-40B4-BE49-F238E27FC236}">
                <a16:creationId xmlns:a16="http://schemas.microsoft.com/office/drawing/2014/main" id="{2392D113-7A23-44B8-B6CE-016BE84361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38883361-5A85-49D5-B10E-00A4EDFFC1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BBBB042-54FE-4C27-A142-5415841B65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B1184-C5C6-4AA5-847C-7B5A30D51F1F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>
            <a:extLst>
              <a:ext uri="{FF2B5EF4-FFF2-40B4-BE49-F238E27FC236}">
                <a16:creationId xmlns:a16="http://schemas.microsoft.com/office/drawing/2014/main" id="{F9E112CA-4838-466C-A622-40AB32B453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5478CD34-FA70-487C-9280-2A0A5A6000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Use mathematical, computational, and/or algorithmic representations of phenomena or design solutions to describe and/or support claims and/or explanations.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601BFF6-0679-486C-B4CA-5EFEAE9439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B1184-C5C6-4AA5-847C-7B5A30D51F1F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2">
            <a:extLst>
              <a:ext uri="{FF2B5EF4-FFF2-40B4-BE49-F238E27FC236}">
                <a16:creationId xmlns:a16="http://schemas.microsoft.com/office/drawing/2014/main" id="{3E69E1CF-C7DD-4E02-9D40-99DD0ED823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C1DE6543-6A75-4EFF-BE22-5DD129903B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Apply techniques of algebra and functions to represent and solve scientific and engineering problems.</a:t>
            </a:r>
            <a:endParaRPr lang="en-GB" dirty="0">
              <a:effectLst/>
            </a:endParaRPr>
          </a:p>
          <a:p>
            <a:endParaRPr lang="en-GB" altLang="en-US" b="1" dirty="0">
              <a:latin typeface="Arial" panose="020B0604020202020204" pitchFamily="34" charset="0"/>
            </a:endParaRPr>
          </a:p>
          <a:p>
            <a:r>
              <a:rPr lang="en-GB" altLang="en-US" b="1" dirty="0">
                <a:latin typeface="Arial" panose="020B0604020202020204" pitchFamily="34" charset="0"/>
              </a:rPr>
              <a:t>Photo credit:</a:t>
            </a:r>
            <a:r>
              <a:rPr lang="en-GB" altLang="en-US" dirty="0">
                <a:latin typeface="Arial" panose="020B0604020202020204" pitchFamily="34" charset="0"/>
              </a:rPr>
              <a:t> </a:t>
            </a:r>
            <a:r>
              <a:rPr lang="en-GB" altLang="en-US" dirty="0">
                <a:latin typeface="Arial" panose="020B0604020202020204" pitchFamily="34" charset="0"/>
                <a:cs typeface="Arial" panose="020B0604020202020204" pitchFamily="34" charset="0"/>
              </a:rPr>
              <a:t>© </a:t>
            </a:r>
            <a:r>
              <a:rPr lang="en-GB" altLang="en-US" dirty="0">
                <a:latin typeface="Arial" panose="020B0604020202020204" pitchFamily="34" charset="0"/>
              </a:rPr>
              <a:t>Jerry </a:t>
            </a:r>
            <a:r>
              <a:rPr lang="en-GB" altLang="en-US" dirty="0" err="1">
                <a:latin typeface="Arial" panose="020B0604020202020204" pitchFamily="34" charset="0"/>
              </a:rPr>
              <a:t>Pank</a:t>
            </a:r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03B75D3-5C44-4672-BE41-17EA04A15E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B1184-C5C6-4AA5-847C-7B5A30D51F1F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2">
            <a:extLst>
              <a:ext uri="{FF2B5EF4-FFF2-40B4-BE49-F238E27FC236}">
                <a16:creationId xmlns:a16="http://schemas.microsoft.com/office/drawing/2014/main" id="{12207690-1AB1-41BC-88B0-4491177398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503A0A43-5BFE-41CB-A1E0-E488DD55B1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Using Mathematics and Computational Thinking: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Apply techniques of algebra and functions to represent and solve scientific and engineering problems.</a:t>
            </a:r>
            <a:endParaRPr lang="en-GB" dirty="0">
              <a:effectLst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4336D48-08B7-4707-98F8-2EE1361142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0B1184-C5C6-4AA5-847C-7B5A30D51F1F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1CC77EC-D8A8-4159-8546-3811CB4FD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310" y="1187865"/>
            <a:ext cx="4990744" cy="3110670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286DA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FA866BAE-D38F-48BC-BE80-C8E5B8F67E3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454067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70311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76874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6208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16012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4071411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5818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16906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308958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11827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136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216000" indent="-216000">
              <a:buFont typeface="Wingdings 2" panose="05020102010507070707" pitchFamily="18" charset="2"/>
              <a:buChar char=""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23171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684657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5828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55673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17330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96774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06104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1563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56329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4971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4491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6338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86987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2034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81382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69678" name="Text Box 14">
            <a:extLst>
              <a:ext uri="{FF2B5EF4-FFF2-40B4-BE49-F238E27FC236}">
                <a16:creationId xmlns:a16="http://schemas.microsoft.com/office/drawing/2014/main" id="{77275881-F467-4DD5-98E8-487738658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18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E9E11B-3A97-4928-B183-7782102F547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</p:spTree>
    <p:custDataLst>
      <p:tags r:id="rId16"/>
    </p:custDataLst>
    <p:extLst>
      <p:ext uri="{BB962C8B-B14F-4D97-AF65-F5344CB8AC3E}">
        <p14:creationId xmlns:p14="http://schemas.microsoft.com/office/powerpoint/2010/main" val="2846413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81" r:id="rId1"/>
    <p:sldLayoutId id="2147485282" r:id="rId2"/>
    <p:sldLayoutId id="2147485283" r:id="rId3"/>
    <p:sldLayoutId id="2147485284" r:id="rId4"/>
    <p:sldLayoutId id="2147485285" r:id="rId5"/>
    <p:sldLayoutId id="2147485286" r:id="rId6"/>
    <p:sldLayoutId id="2147485287" r:id="rId7"/>
    <p:sldLayoutId id="2147485288" r:id="rId8"/>
    <p:sldLayoutId id="2147485289" r:id="rId9"/>
    <p:sldLayoutId id="2147485290" r:id="rId10"/>
    <p:sldLayoutId id="2147485291" r:id="rId11"/>
    <p:sldLayoutId id="2147485292" r:id="rId12"/>
    <p:sldLayoutId id="2147485293" r:id="rId13"/>
    <p:sldLayoutId id="214748529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3">
            <a:extLst>
              <a:ext uri="{FF2B5EF4-FFF2-40B4-BE49-F238E27FC236}">
                <a16:creationId xmlns:a16="http://schemas.microsoft.com/office/drawing/2014/main" id="{02B6023A-B143-4E07-96F9-6AA6CF89D2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E84297-AF36-4EF2-8699-8C45EA657B2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751B7692-ED58-4E5D-972C-227A346E82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18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174645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296" r:id="rId1"/>
    <p:sldLayoutId id="2147485297" r:id="rId2"/>
    <p:sldLayoutId id="2147485298" r:id="rId3"/>
    <p:sldLayoutId id="2147485299" r:id="rId4"/>
    <p:sldLayoutId id="2147485300" r:id="rId5"/>
    <p:sldLayoutId id="2147485301" r:id="rId6"/>
    <p:sldLayoutId id="2147485302" r:id="rId7"/>
    <p:sldLayoutId id="2147485303" r:id="rId8"/>
    <p:sldLayoutId id="2147485304" r:id="rId9"/>
    <p:sldLayoutId id="2147485305" r:id="rId10"/>
    <p:sldLayoutId id="2147485306" r:id="rId11"/>
    <p:sldLayoutId id="2147485307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5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3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22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24.jpg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3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9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3">
            <a:extLst>
              <a:ext uri="{FF2B5EF4-FFF2-40B4-BE49-F238E27FC236}">
                <a16:creationId xmlns:a16="http://schemas.microsoft.com/office/drawing/2014/main" id="{7EE5A024-4B42-4E50-A539-9111A5126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Speed and Velocity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1E428A1E-6BB6-41EC-85D1-5E6CE75B4B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Using a formula triangle</a:t>
            </a:r>
          </a:p>
        </p:txBody>
      </p:sp>
      <p:sp>
        <p:nvSpPr>
          <p:cNvPr id="24579" name="Text Box 3">
            <a:extLst>
              <a:ext uri="{FF2B5EF4-FFF2-40B4-BE49-F238E27FC236}">
                <a16:creationId xmlns:a16="http://schemas.microsoft.com/office/drawing/2014/main" id="{279B4C8B-FF89-4F78-B9E6-0FA394AE94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76533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A formula triangle helps you to rearrange a formula. The formula triangle for </a:t>
            </a:r>
            <a:r>
              <a:rPr lang="en-GB" altLang="en-US" b="1">
                <a:solidFill>
                  <a:srgbClr val="286DA6"/>
                </a:solidFill>
              </a:rPr>
              <a:t>speed (v)</a:t>
            </a:r>
            <a:r>
              <a:rPr lang="en-GB" altLang="en-US">
                <a:solidFill>
                  <a:srgbClr val="010066"/>
                </a:solidFill>
              </a:rPr>
              <a:t>, </a:t>
            </a:r>
            <a:r>
              <a:rPr lang="en-GB" altLang="en-US" b="1">
                <a:solidFill>
                  <a:srgbClr val="286DA6"/>
                </a:solidFill>
              </a:rPr>
              <a:t>distance (s)</a:t>
            </a:r>
            <a:r>
              <a:rPr lang="en-GB" altLang="en-US">
                <a:solidFill>
                  <a:srgbClr val="010066"/>
                </a:solidFill>
              </a:rPr>
              <a:t> and </a:t>
            </a:r>
            <a:r>
              <a:rPr lang="en-GB" altLang="en-US" b="1">
                <a:solidFill>
                  <a:srgbClr val="286DA6"/>
                </a:solidFill>
              </a:rPr>
              <a:t>time (t)</a:t>
            </a:r>
            <a:r>
              <a:rPr lang="en-GB" altLang="en-US">
                <a:solidFill>
                  <a:srgbClr val="010066"/>
                </a:solidFill>
              </a:rPr>
              <a:t> is shown below.</a:t>
            </a:r>
          </a:p>
        </p:txBody>
      </p:sp>
      <p:pic>
        <p:nvPicPr>
          <p:cNvPr id="24580" name="Picture 5" descr="formula_triangle">
            <a:extLst>
              <a:ext uri="{FF2B5EF4-FFF2-40B4-BE49-F238E27FC236}">
                <a16:creationId xmlns:a16="http://schemas.microsoft.com/office/drawing/2014/main" id="{37AF38F6-1C0F-4884-8C8E-203E1258D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3700463"/>
            <a:ext cx="2741613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Text Box 6">
            <a:extLst>
              <a:ext uri="{FF2B5EF4-FFF2-40B4-BE49-F238E27FC236}">
                <a16:creationId xmlns:a16="http://schemas.microsoft.com/office/drawing/2014/main" id="{06DDFBDA-BAF6-43FB-9732-FBD04B6FE0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6550" y="4365625"/>
            <a:ext cx="5746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6000" b="1">
                <a:solidFill>
                  <a:srgbClr val="286DA6"/>
                </a:solidFill>
                <a:sym typeface="Symbol" panose="05050102010706020507" pitchFamily="18" charset="2"/>
              </a:rPr>
              <a:t></a:t>
            </a:r>
          </a:p>
        </p:txBody>
      </p:sp>
      <p:sp>
        <p:nvSpPr>
          <p:cNvPr id="24582" name="Text Box 7">
            <a:extLst>
              <a:ext uri="{FF2B5EF4-FFF2-40B4-BE49-F238E27FC236}">
                <a16:creationId xmlns:a16="http://schemas.microsoft.com/office/drawing/2014/main" id="{CEF1182A-0A4B-4918-9F9D-CBE44BF827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4488" y="4367213"/>
            <a:ext cx="814387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6000" b="1">
                <a:solidFill>
                  <a:srgbClr val="286DA6"/>
                </a:solidFill>
                <a:sym typeface="Symbol" panose="05050102010706020507" pitchFamily="18" charset="2"/>
              </a:rPr>
              <a:t></a:t>
            </a:r>
          </a:p>
        </p:txBody>
      </p:sp>
      <p:sp>
        <p:nvSpPr>
          <p:cNvPr id="24583" name="Text Box 8">
            <a:extLst>
              <a:ext uri="{FF2B5EF4-FFF2-40B4-BE49-F238E27FC236}">
                <a16:creationId xmlns:a16="http://schemas.microsoft.com/office/drawing/2014/main" id="{B10A5AAB-CE44-427A-8B9A-257388EA82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2588" y="5921375"/>
            <a:ext cx="620712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sz="4400" b="1">
                <a:solidFill>
                  <a:srgbClr val="286DA6"/>
                </a:solidFill>
                <a:sym typeface="Symbol" panose="05050102010706020507" pitchFamily="18" charset="2"/>
              </a:rPr>
              <a:t>×</a:t>
            </a:r>
          </a:p>
        </p:txBody>
      </p:sp>
      <p:sp>
        <p:nvSpPr>
          <p:cNvPr id="198665" name="Text Box 9">
            <a:extLst>
              <a:ext uri="{FF2B5EF4-FFF2-40B4-BE49-F238E27FC236}">
                <a16:creationId xmlns:a16="http://schemas.microsoft.com/office/drawing/2014/main" id="{36B8BA4E-9736-4B54-9D35-4E3AFA50CF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2060575"/>
            <a:ext cx="78708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Covering the quantity that you are trying to work out gives the rearranged formula needed for the calculation.</a:t>
            </a:r>
          </a:p>
        </p:txBody>
      </p:sp>
      <p:sp>
        <p:nvSpPr>
          <p:cNvPr id="198666" name="Text Box 10">
            <a:extLst>
              <a:ext uri="{FF2B5EF4-FFF2-40B4-BE49-F238E27FC236}">
                <a16:creationId xmlns:a16="http://schemas.microsoft.com/office/drawing/2014/main" id="{AEBEAE72-908C-46DE-A8EE-5613C1C3F9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050" y="4076700"/>
            <a:ext cx="22399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So to find distance (s), cover up </a:t>
            </a:r>
            <a:r>
              <a:rPr lang="en-GB" altLang="en-US" b="1" dirty="0"/>
              <a:t>s</a:t>
            </a:r>
            <a:r>
              <a:rPr lang="en-GB" altLang="en-US" dirty="0"/>
              <a:t>…</a:t>
            </a:r>
          </a:p>
        </p:txBody>
      </p:sp>
      <p:sp>
        <p:nvSpPr>
          <p:cNvPr id="198667" name="Text Box 11">
            <a:extLst>
              <a:ext uri="{FF2B5EF4-FFF2-40B4-BE49-F238E27FC236}">
                <a16:creationId xmlns:a16="http://schemas.microsoft.com/office/drawing/2014/main" id="{D9C02D13-39E3-4157-A80C-9C74382F5F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08688" y="3197225"/>
            <a:ext cx="22383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…which gives the formula…</a:t>
            </a:r>
          </a:p>
        </p:txBody>
      </p:sp>
      <p:sp>
        <p:nvSpPr>
          <p:cNvPr id="198671" name="Text Box 15">
            <a:extLst>
              <a:ext uri="{FF2B5EF4-FFF2-40B4-BE49-F238E27FC236}">
                <a16:creationId xmlns:a16="http://schemas.microsoft.com/office/drawing/2014/main" id="{10A7121D-8E7A-492E-B08A-2431824CCF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3838" y="4194175"/>
            <a:ext cx="16240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3600" b="1" dirty="0">
                <a:solidFill>
                  <a:srgbClr val="286DA6"/>
                </a:solidFill>
              </a:rPr>
              <a:t>s = </a:t>
            </a:r>
            <a:r>
              <a:rPr lang="en-GB" altLang="en-US" sz="3600" b="1" dirty="0">
                <a:solidFill>
                  <a:srgbClr val="286DA6"/>
                </a:solidFill>
                <a:sym typeface="Symbol" panose="05050102010706020507" pitchFamily="18" charset="2"/>
              </a:rPr>
              <a:t>v t</a:t>
            </a:r>
          </a:p>
        </p:txBody>
      </p:sp>
      <p:pic>
        <p:nvPicPr>
          <p:cNvPr id="16" name="Picture 15" descr="Speed_and_velocity_12.1.png">
            <a:extLst>
              <a:ext uri="{FF2B5EF4-FFF2-40B4-BE49-F238E27FC236}">
                <a16:creationId xmlns:a16="http://schemas.microsoft.com/office/drawing/2014/main" id="{E6410C72-0356-4A65-B732-B2A75C256D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50" y="2424113"/>
            <a:ext cx="2914650" cy="3084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ED4C645-DB56-424D-AEF7-FAA1D7601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65" grpId="0"/>
      <p:bldP spid="198666" grpId="0"/>
      <p:bldP spid="198667" grpId="0"/>
      <p:bldP spid="19867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315484BE-F812-4F03-9E95-0E5EB9AF6B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Calculating speed question</a:t>
            </a:r>
          </a:p>
        </p:txBody>
      </p:sp>
      <p:sp>
        <p:nvSpPr>
          <p:cNvPr id="25603" name="Text Box 3">
            <a:extLst>
              <a:ext uri="{FF2B5EF4-FFF2-40B4-BE49-F238E27FC236}">
                <a16:creationId xmlns:a16="http://schemas.microsoft.com/office/drawing/2014/main" id="{DFBEC679-ECE3-4D89-87C1-66166446C2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3670300" cy="1187450"/>
          </a:xfrm>
          <a:prstGeom prst="rect">
            <a:avLst/>
          </a:prstGeom>
          <a:solidFill>
            <a:srgbClr val="BEDA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A car travels at 25</a:t>
            </a:r>
            <a:r>
              <a:rPr lang="en-GB" altLang="en-US" sz="1000">
                <a:solidFill>
                  <a:srgbClr val="010066"/>
                </a:solidFill>
              </a:rPr>
              <a:t> </a:t>
            </a:r>
            <a:r>
              <a:rPr lang="en-GB" altLang="en-US">
                <a:solidFill>
                  <a:srgbClr val="010066"/>
                </a:solidFill>
              </a:rPr>
              <a:t>m/s for 3 minutes. How far does it travel?</a:t>
            </a:r>
          </a:p>
        </p:txBody>
      </p:sp>
      <p:sp>
        <p:nvSpPr>
          <p:cNvPr id="200708" name="Text Box 4">
            <a:extLst>
              <a:ext uri="{FF2B5EF4-FFF2-40B4-BE49-F238E27FC236}">
                <a16:creationId xmlns:a16="http://schemas.microsoft.com/office/drawing/2014/main" id="{EAFAF273-A3F1-4162-BC0D-285A1F8374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8975" y="5713413"/>
            <a:ext cx="34321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=  </a:t>
            </a:r>
            <a:r>
              <a:rPr lang="en-GB" altLang="en-US" b="1">
                <a:solidFill>
                  <a:srgbClr val="286DA6"/>
                </a:solidFill>
              </a:rPr>
              <a:t>4,500</a:t>
            </a:r>
            <a:r>
              <a:rPr lang="en-GB" altLang="en-US" sz="1000" b="1">
                <a:solidFill>
                  <a:srgbClr val="286DA6"/>
                </a:solidFill>
              </a:rPr>
              <a:t> </a:t>
            </a:r>
            <a:r>
              <a:rPr lang="en-GB" altLang="en-US" b="1">
                <a:solidFill>
                  <a:srgbClr val="286DA6"/>
                </a:solidFill>
              </a:rPr>
              <a:t>m</a:t>
            </a:r>
            <a:r>
              <a:rPr lang="en-GB" altLang="en-US">
                <a:solidFill>
                  <a:srgbClr val="010066"/>
                </a:solidFill>
              </a:rPr>
              <a:t>  =</a:t>
            </a:r>
            <a:r>
              <a:rPr lang="en-GB" altLang="en-US" b="1">
                <a:solidFill>
                  <a:srgbClr val="CC00CC"/>
                </a:solidFill>
              </a:rPr>
              <a:t>  </a:t>
            </a:r>
            <a:r>
              <a:rPr lang="en-GB" altLang="en-US" b="1">
                <a:solidFill>
                  <a:srgbClr val="286DA6"/>
                </a:solidFill>
              </a:rPr>
              <a:t>4.5</a:t>
            </a:r>
            <a:r>
              <a:rPr lang="en-GB" altLang="en-US" sz="1000" b="1">
                <a:solidFill>
                  <a:srgbClr val="286DA6"/>
                </a:solidFill>
              </a:rPr>
              <a:t> </a:t>
            </a:r>
            <a:r>
              <a:rPr lang="en-GB" altLang="en-US" b="1">
                <a:solidFill>
                  <a:srgbClr val="286DA6"/>
                </a:solidFill>
              </a:rPr>
              <a:t>km</a:t>
            </a:r>
          </a:p>
        </p:txBody>
      </p:sp>
      <p:sp>
        <p:nvSpPr>
          <p:cNvPr id="25611" name="Text Box 6">
            <a:extLst>
              <a:ext uri="{FF2B5EF4-FFF2-40B4-BE49-F238E27FC236}">
                <a16:creationId xmlns:a16="http://schemas.microsoft.com/office/drawing/2014/main" id="{2D8D8B43-A8FC-4F73-BDFB-D0B34AF6FF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575" y="2597150"/>
            <a:ext cx="1592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speed  =</a:t>
            </a:r>
          </a:p>
        </p:txBody>
      </p:sp>
      <p:sp>
        <p:nvSpPr>
          <p:cNvPr id="25613" name="Rectangle 8">
            <a:extLst>
              <a:ext uri="{FF2B5EF4-FFF2-40B4-BE49-F238E27FC236}">
                <a16:creationId xmlns:a16="http://schemas.microsoft.com/office/drawing/2014/main" id="{2659B566-F694-476C-BE00-EDB4661654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14588" y="2462213"/>
            <a:ext cx="1420812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distance</a:t>
            </a:r>
          </a:p>
          <a:p>
            <a:pPr algn="ctr"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time</a:t>
            </a:r>
          </a:p>
        </p:txBody>
      </p:sp>
      <p:sp>
        <p:nvSpPr>
          <p:cNvPr id="25614" name="Line 9">
            <a:extLst>
              <a:ext uri="{FF2B5EF4-FFF2-40B4-BE49-F238E27FC236}">
                <a16:creationId xmlns:a16="http://schemas.microsoft.com/office/drawing/2014/main" id="{455AA65E-9BC0-488D-BD6D-A6434FBCE7CB}"/>
              </a:ext>
            </a:extLst>
          </p:cNvPr>
          <p:cNvSpPr>
            <a:spLocks noChangeShapeType="1"/>
          </p:cNvSpPr>
          <p:nvPr/>
        </p:nvSpPr>
        <p:spPr bwMode="auto">
          <a:xfrm>
            <a:off x="2420938" y="2820988"/>
            <a:ext cx="1404937" cy="0"/>
          </a:xfrm>
          <a:prstGeom prst="line">
            <a:avLst/>
          </a:prstGeom>
          <a:noFill/>
          <a:ln w="25400">
            <a:solidFill>
              <a:srgbClr val="01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200714" name="Text Box 10">
            <a:extLst>
              <a:ext uri="{FF2B5EF4-FFF2-40B4-BE49-F238E27FC236}">
                <a16:creationId xmlns:a16="http://schemas.microsoft.com/office/drawing/2014/main" id="{171D75FE-140D-4921-A50A-FA1D50D49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4213" y="4860925"/>
            <a:ext cx="2228850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=  25 × 180 </a:t>
            </a:r>
          </a:p>
        </p:txBody>
      </p:sp>
      <p:sp>
        <p:nvSpPr>
          <p:cNvPr id="200715" name="Text Box 11">
            <a:extLst>
              <a:ext uri="{FF2B5EF4-FFF2-40B4-BE49-F238E27FC236}">
                <a16:creationId xmlns:a16="http://schemas.microsoft.com/office/drawing/2014/main" id="{33E8FC47-FE24-4F2A-A1E7-11228BA4A5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563" y="3751263"/>
            <a:ext cx="4498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010066"/>
                </a:solidFill>
              </a:rPr>
              <a:t>distance  =  speed  ×  time</a:t>
            </a:r>
          </a:p>
        </p:txBody>
      </p:sp>
      <p:pic>
        <p:nvPicPr>
          <p:cNvPr id="25610" name="Picture 12" descr="car2">
            <a:extLst>
              <a:ext uri="{FF2B5EF4-FFF2-40B4-BE49-F238E27FC236}">
                <a16:creationId xmlns:a16="http://schemas.microsoft.com/office/drawing/2014/main" id="{91F14841-61CE-4B9A-8643-D276CCFFB7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9450" y="790575"/>
            <a:ext cx="4286250" cy="284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355D3EC-C436-465C-B83C-AD22AAEDD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3A5DF49-B657-4596-8AB9-7AA365F77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08" grpId="0"/>
      <p:bldP spid="25611" grpId="0"/>
      <p:bldP spid="25613" grpId="0"/>
      <p:bldP spid="200714" grpId="0"/>
      <p:bldP spid="2007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E2805F21-8C82-4F1E-8CBA-4B2FA9509C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Converting units of speed</a:t>
            </a:r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3FE89BD1-AA5D-4042-A16D-AE0A3DB64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3264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Speed is the </a:t>
            </a:r>
            <a:r>
              <a:rPr lang="en-GB" altLang="en-US" b="1" dirty="0">
                <a:solidFill>
                  <a:srgbClr val="286DA6"/>
                </a:solidFill>
              </a:rPr>
              <a:t>ratio </a:t>
            </a:r>
            <a:r>
              <a:rPr lang="en-GB" altLang="en-US" dirty="0">
                <a:solidFill>
                  <a:srgbClr val="010066"/>
                </a:solidFill>
              </a:rPr>
              <a:t>of distance to time. Units of speed are always expressed as a </a:t>
            </a:r>
            <a:r>
              <a:rPr lang="en-GB" altLang="en-US" b="1" dirty="0">
                <a:solidFill>
                  <a:srgbClr val="286DA6"/>
                </a:solidFill>
              </a:rPr>
              <a:t>unit of distance </a:t>
            </a:r>
            <a:r>
              <a:rPr lang="en-GB" altLang="en-US" dirty="0">
                <a:solidFill>
                  <a:srgbClr val="010066"/>
                </a:solidFill>
              </a:rPr>
              <a:t>to a </a:t>
            </a:r>
            <a:r>
              <a:rPr lang="en-GB" altLang="en-US" b="1" dirty="0">
                <a:solidFill>
                  <a:srgbClr val="286DA6"/>
                </a:solidFill>
              </a:rPr>
              <a:t>unit of time</a:t>
            </a:r>
            <a:r>
              <a:rPr lang="en-GB" altLang="en-US" dirty="0">
                <a:solidFill>
                  <a:srgbClr val="010066"/>
                </a:solidFill>
              </a:rPr>
              <a:t>, such as meters per second, or miles per hour.</a:t>
            </a:r>
          </a:p>
        </p:txBody>
      </p:sp>
      <p:sp>
        <p:nvSpPr>
          <p:cNvPr id="200715" name="Text Box 111">
            <a:extLst>
              <a:ext uri="{FF2B5EF4-FFF2-40B4-BE49-F238E27FC236}">
                <a16:creationId xmlns:a16="http://schemas.microsoft.com/office/drawing/2014/main" id="{54842C40-CD1F-4327-BF5F-DF2A9D10DF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2112963"/>
            <a:ext cx="81835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To </a:t>
            </a:r>
            <a:r>
              <a:rPr lang="en-GB" altLang="en-US" b="1">
                <a:solidFill>
                  <a:srgbClr val="286DA6"/>
                </a:solidFill>
              </a:rPr>
              <a:t>convert</a:t>
            </a:r>
            <a:r>
              <a:rPr lang="en-GB" altLang="en-US">
                <a:solidFill>
                  <a:srgbClr val="010066"/>
                </a:solidFill>
              </a:rPr>
              <a:t> from one unit of speed to another, you can write the speed as a ratio of distance to time, then convert the units of the distance and time.</a:t>
            </a:r>
          </a:p>
        </p:txBody>
      </p:sp>
      <p:sp>
        <p:nvSpPr>
          <p:cNvPr id="15" name="Text Box 112">
            <a:extLst>
              <a:ext uri="{FF2B5EF4-FFF2-40B4-BE49-F238E27FC236}">
                <a16:creationId xmlns:a16="http://schemas.microsoft.com/office/drawing/2014/main" id="{0B75DAFE-B3CA-42E0-9F42-3D10482F2E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3376613"/>
            <a:ext cx="62245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For example, to convert 5</a:t>
            </a:r>
            <a:r>
              <a:rPr lang="en-GB" altLang="en-US" sz="1000">
                <a:solidFill>
                  <a:srgbClr val="010066"/>
                </a:solidFill>
              </a:rPr>
              <a:t> </a:t>
            </a:r>
            <a:r>
              <a:rPr lang="en-GB" altLang="en-US">
                <a:solidFill>
                  <a:srgbClr val="010066"/>
                </a:solidFill>
              </a:rPr>
              <a:t>km/h into m/s:</a:t>
            </a:r>
          </a:p>
        </p:txBody>
      </p:sp>
      <p:sp>
        <p:nvSpPr>
          <p:cNvPr id="16" name="Text Box 113">
            <a:extLst>
              <a:ext uri="{FF2B5EF4-FFF2-40B4-BE49-F238E27FC236}">
                <a16:creationId xmlns:a16="http://schemas.microsoft.com/office/drawing/2014/main" id="{FC9FD5E7-5DB2-498E-9D7F-DCEC4AF91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575" y="4103688"/>
            <a:ext cx="1477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5</a:t>
            </a:r>
            <a:r>
              <a:rPr lang="en-GB" altLang="en-US" sz="1000">
                <a:solidFill>
                  <a:srgbClr val="010066"/>
                </a:solidFill>
              </a:rPr>
              <a:t> </a:t>
            </a:r>
            <a:r>
              <a:rPr lang="en-GB" altLang="en-US">
                <a:solidFill>
                  <a:srgbClr val="010066"/>
                </a:solidFill>
              </a:rPr>
              <a:t>km/h = </a:t>
            </a:r>
          </a:p>
        </p:txBody>
      </p:sp>
      <p:sp>
        <p:nvSpPr>
          <p:cNvPr id="26646" name="Text Box 114">
            <a:extLst>
              <a:ext uri="{FF2B5EF4-FFF2-40B4-BE49-F238E27FC236}">
                <a16:creationId xmlns:a16="http://schemas.microsoft.com/office/drawing/2014/main" id="{1858E562-998C-479C-B1FD-E87DA67A12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1338" y="3865563"/>
            <a:ext cx="990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5</a:t>
            </a:r>
            <a:r>
              <a:rPr lang="en-GB" altLang="en-US" sz="1000">
                <a:solidFill>
                  <a:srgbClr val="010066"/>
                </a:solidFill>
              </a:rPr>
              <a:t> </a:t>
            </a:r>
            <a:r>
              <a:rPr lang="en-GB" altLang="en-US">
                <a:solidFill>
                  <a:srgbClr val="010066"/>
                </a:solidFill>
              </a:rPr>
              <a:t>km </a:t>
            </a:r>
          </a:p>
        </p:txBody>
      </p:sp>
      <p:sp>
        <p:nvSpPr>
          <p:cNvPr id="26647" name="Text Box 115">
            <a:extLst>
              <a:ext uri="{FF2B5EF4-FFF2-40B4-BE49-F238E27FC236}">
                <a16:creationId xmlns:a16="http://schemas.microsoft.com/office/drawing/2014/main" id="{4D590002-0546-417E-B4AB-8E48221BDE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3075" y="4341813"/>
            <a:ext cx="1127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1</a:t>
            </a:r>
            <a:r>
              <a:rPr lang="en-GB" altLang="en-US" sz="1000" dirty="0">
                <a:solidFill>
                  <a:srgbClr val="010066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hour</a:t>
            </a:r>
          </a:p>
        </p:txBody>
      </p:sp>
      <p:sp>
        <p:nvSpPr>
          <p:cNvPr id="26648" name="Line 122">
            <a:extLst>
              <a:ext uri="{FF2B5EF4-FFF2-40B4-BE49-F238E27FC236}">
                <a16:creationId xmlns:a16="http://schemas.microsoft.com/office/drawing/2014/main" id="{23D9DACA-01EC-4B14-89CA-BE14671B2718}"/>
              </a:ext>
            </a:extLst>
          </p:cNvPr>
          <p:cNvSpPr>
            <a:spLocks noChangeShapeType="1"/>
          </p:cNvSpPr>
          <p:nvPr/>
        </p:nvSpPr>
        <p:spPr bwMode="auto">
          <a:xfrm>
            <a:off x="1873250" y="4333875"/>
            <a:ext cx="866775" cy="0"/>
          </a:xfrm>
          <a:prstGeom prst="line">
            <a:avLst/>
          </a:prstGeom>
          <a:noFill/>
          <a:ln w="25400">
            <a:solidFill>
              <a:srgbClr val="01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26643" name="Text Box 116">
            <a:extLst>
              <a:ext uri="{FF2B5EF4-FFF2-40B4-BE49-F238E27FC236}">
                <a16:creationId xmlns:a16="http://schemas.microsoft.com/office/drawing/2014/main" id="{281C6C37-A747-4DE6-BA47-F3FECDC62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7375" y="4805363"/>
            <a:ext cx="21764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(5 × 1,000)</a:t>
            </a:r>
            <a:r>
              <a:rPr lang="en-GB" altLang="en-US" sz="1000">
                <a:solidFill>
                  <a:srgbClr val="010066"/>
                </a:solidFill>
              </a:rPr>
              <a:t> </a:t>
            </a:r>
            <a:r>
              <a:rPr lang="en-GB" altLang="en-US">
                <a:solidFill>
                  <a:srgbClr val="010066"/>
                </a:solidFill>
              </a:rPr>
              <a:t>m </a:t>
            </a:r>
          </a:p>
        </p:txBody>
      </p:sp>
      <p:sp>
        <p:nvSpPr>
          <p:cNvPr id="26644" name="Text Box 117">
            <a:extLst>
              <a:ext uri="{FF2B5EF4-FFF2-40B4-BE49-F238E27FC236}">
                <a16:creationId xmlns:a16="http://schemas.microsoft.com/office/drawing/2014/main" id="{9974A24F-59B8-401C-B5DA-81FCC3615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75" y="5281613"/>
            <a:ext cx="23034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(1 × 60 × 60)</a:t>
            </a:r>
            <a:r>
              <a:rPr lang="en-GB" altLang="en-US" sz="1000">
                <a:solidFill>
                  <a:srgbClr val="010066"/>
                </a:solidFill>
              </a:rPr>
              <a:t> </a:t>
            </a:r>
            <a:r>
              <a:rPr lang="en-GB" altLang="en-US">
                <a:solidFill>
                  <a:srgbClr val="010066"/>
                </a:solidFill>
              </a:rPr>
              <a:t>s</a:t>
            </a:r>
          </a:p>
        </p:txBody>
      </p:sp>
      <p:sp>
        <p:nvSpPr>
          <p:cNvPr id="26645" name="Line 123">
            <a:extLst>
              <a:ext uri="{FF2B5EF4-FFF2-40B4-BE49-F238E27FC236}">
                <a16:creationId xmlns:a16="http://schemas.microsoft.com/office/drawing/2014/main" id="{F1BC5374-A558-4AE9-82CA-28FF237FCA82}"/>
              </a:ext>
            </a:extLst>
          </p:cNvPr>
          <p:cNvSpPr>
            <a:spLocks noChangeShapeType="1"/>
          </p:cNvSpPr>
          <p:nvPr/>
        </p:nvSpPr>
        <p:spPr bwMode="auto">
          <a:xfrm>
            <a:off x="1870075" y="5273675"/>
            <a:ext cx="2151063" cy="0"/>
          </a:xfrm>
          <a:prstGeom prst="line">
            <a:avLst/>
          </a:prstGeom>
          <a:noFill/>
          <a:ln w="25400">
            <a:solidFill>
              <a:srgbClr val="01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25" name="Text Box 118">
            <a:extLst>
              <a:ext uri="{FF2B5EF4-FFF2-40B4-BE49-F238E27FC236}">
                <a16:creationId xmlns:a16="http://schemas.microsoft.com/office/drawing/2014/main" id="{2D730006-BE41-444B-8344-022B8B09A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4788" y="5043488"/>
            <a:ext cx="8048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= </a:t>
            </a:r>
          </a:p>
        </p:txBody>
      </p:sp>
      <p:sp>
        <p:nvSpPr>
          <p:cNvPr id="26640" name="Text Box 119">
            <a:extLst>
              <a:ext uri="{FF2B5EF4-FFF2-40B4-BE49-F238E27FC236}">
                <a16:creationId xmlns:a16="http://schemas.microsoft.com/office/drawing/2014/main" id="{86A3C158-15E1-486B-8745-52D9AA8950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2450" y="5735638"/>
            <a:ext cx="13350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5,000</a:t>
            </a:r>
            <a:r>
              <a:rPr lang="en-GB" altLang="en-US" sz="1000">
                <a:solidFill>
                  <a:srgbClr val="010066"/>
                </a:solidFill>
              </a:rPr>
              <a:t> </a:t>
            </a:r>
            <a:r>
              <a:rPr lang="en-GB" altLang="en-US">
                <a:solidFill>
                  <a:srgbClr val="010066"/>
                </a:solidFill>
              </a:rPr>
              <a:t>m </a:t>
            </a:r>
          </a:p>
        </p:txBody>
      </p:sp>
      <p:sp>
        <p:nvSpPr>
          <p:cNvPr id="26641" name="Text Box 110">
            <a:extLst>
              <a:ext uri="{FF2B5EF4-FFF2-40B4-BE49-F238E27FC236}">
                <a16:creationId xmlns:a16="http://schemas.microsoft.com/office/drawing/2014/main" id="{EF6202CA-0CC6-4395-AED4-B0BEEEB31D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3238" y="6211888"/>
            <a:ext cx="14335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3600</a:t>
            </a:r>
            <a:r>
              <a:rPr lang="en-GB" altLang="en-US" sz="1000">
                <a:solidFill>
                  <a:srgbClr val="010066"/>
                </a:solidFill>
              </a:rPr>
              <a:t> </a:t>
            </a:r>
            <a:r>
              <a:rPr lang="en-GB" altLang="en-US">
                <a:solidFill>
                  <a:srgbClr val="010066"/>
                </a:solidFill>
              </a:rPr>
              <a:t>s</a:t>
            </a:r>
          </a:p>
        </p:txBody>
      </p:sp>
      <p:sp>
        <p:nvSpPr>
          <p:cNvPr id="26642" name="Line 124">
            <a:extLst>
              <a:ext uri="{FF2B5EF4-FFF2-40B4-BE49-F238E27FC236}">
                <a16:creationId xmlns:a16="http://schemas.microsoft.com/office/drawing/2014/main" id="{2C4C82ED-CF59-4399-A557-58005C0B7D6A}"/>
              </a:ext>
            </a:extLst>
          </p:cNvPr>
          <p:cNvSpPr>
            <a:spLocks noChangeShapeType="1"/>
          </p:cNvSpPr>
          <p:nvPr/>
        </p:nvSpPr>
        <p:spPr bwMode="auto">
          <a:xfrm>
            <a:off x="1874838" y="6203950"/>
            <a:ext cx="1230312" cy="0"/>
          </a:xfrm>
          <a:prstGeom prst="line">
            <a:avLst/>
          </a:prstGeom>
          <a:noFill/>
          <a:ln w="25400">
            <a:solidFill>
              <a:srgbClr val="01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30" name="Text Box 121">
            <a:extLst>
              <a:ext uri="{FF2B5EF4-FFF2-40B4-BE49-F238E27FC236}">
                <a16:creationId xmlns:a16="http://schemas.microsoft.com/office/drawing/2014/main" id="{844229CB-10EC-40F8-A3E4-EE46C85548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5263" y="5973763"/>
            <a:ext cx="8048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= </a:t>
            </a:r>
          </a:p>
        </p:txBody>
      </p:sp>
      <p:sp>
        <p:nvSpPr>
          <p:cNvPr id="31" name="Text Box 131">
            <a:extLst>
              <a:ext uri="{FF2B5EF4-FFF2-40B4-BE49-F238E27FC236}">
                <a16:creationId xmlns:a16="http://schemas.microsoft.com/office/drawing/2014/main" id="{BE297619-F8DE-46B5-83B5-C4483481CC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0575" y="5973763"/>
            <a:ext cx="18208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= </a:t>
            </a:r>
            <a:r>
              <a:rPr lang="en-GB" altLang="en-US" b="1">
                <a:solidFill>
                  <a:srgbClr val="286DA6"/>
                </a:solidFill>
              </a:rPr>
              <a:t>1.39</a:t>
            </a:r>
            <a:r>
              <a:rPr lang="en-GB" altLang="en-US" sz="1000" b="1">
                <a:solidFill>
                  <a:srgbClr val="286DA6"/>
                </a:solidFill>
              </a:rPr>
              <a:t> </a:t>
            </a:r>
            <a:r>
              <a:rPr lang="en-GB" altLang="en-US" b="1">
                <a:solidFill>
                  <a:srgbClr val="286DA6"/>
                </a:solidFill>
              </a:rPr>
              <a:t>m/s</a:t>
            </a:r>
          </a:p>
        </p:txBody>
      </p:sp>
      <p:pic>
        <p:nvPicPr>
          <p:cNvPr id="2" name="Picture 31" descr="Hand_writing.png">
            <a:extLst>
              <a:ext uri="{FF2B5EF4-FFF2-40B4-BE49-F238E27FC236}">
                <a16:creationId xmlns:a16="http://schemas.microsoft.com/office/drawing/2014/main" id="{EADA78B0-6BF8-4778-97F6-AB7CD64BB0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750" y="2906713"/>
            <a:ext cx="3582988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D134DC8-C240-4FB3-89F6-4CFA9D33BA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5E5EE89-6ADC-4DD9-9680-37A9135CF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15" grpId="0"/>
      <p:bldP spid="15" grpId="0"/>
      <p:bldP spid="16" grpId="0"/>
      <p:bldP spid="26646" grpId="0"/>
      <p:bldP spid="26647" grpId="0"/>
      <p:bldP spid="26643" grpId="0"/>
      <p:bldP spid="26644" grpId="0"/>
      <p:bldP spid="25" grpId="0"/>
      <p:bldP spid="26640" grpId="0"/>
      <p:bldP spid="26641" grpId="0"/>
      <p:bldP spid="30" grpId="0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>
            <a:extLst>
              <a:ext uri="{FF2B5EF4-FFF2-40B4-BE49-F238E27FC236}">
                <a16:creationId xmlns:a16="http://schemas.microsoft.com/office/drawing/2014/main" id="{25E2B9C4-9855-4FB6-91C3-12004472DD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Speed, distance, time calculations</a:t>
            </a:r>
          </a:p>
        </p:txBody>
      </p:sp>
      <p:pic>
        <p:nvPicPr>
          <p:cNvPr id="7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23AA3A5-5AF5-4C46-9DCB-A3BBAA1F6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flash_icon">
            <a:extLst>
              <a:ext uri="{FF2B5EF4-FFF2-40B4-BE49-F238E27FC236}">
                <a16:creationId xmlns:a16="http://schemas.microsoft.com/office/drawing/2014/main" id="{7BC6C6FC-6D2E-40F2-8AE1-6289AEB049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AAEEB8D-E529-421E-96AA-E8260AA41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52756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060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28731E8E-5CB1-4CC1-9DB4-A2B34B3C9263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>
            <a:extLst>
              <a:ext uri="{FF2B5EF4-FFF2-40B4-BE49-F238E27FC236}">
                <a16:creationId xmlns:a16="http://schemas.microsoft.com/office/drawing/2014/main" id="{56D62942-9903-464B-BB48-3D37456BD1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4883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</a:t>
            </a:r>
            <a:r>
              <a:rPr lang="en-GB" altLang="en-US" b="1" dirty="0">
                <a:solidFill>
                  <a:srgbClr val="286DA6"/>
                </a:solidFill>
              </a:rPr>
              <a:t>speed</a:t>
            </a:r>
            <a:r>
              <a:rPr lang="en-GB" altLang="en-US" dirty="0">
                <a:solidFill>
                  <a:srgbClr val="010066"/>
                </a:solidFill>
              </a:rPr>
              <a:t> of an object does not depend on the direction in which it is traveling. The </a:t>
            </a:r>
            <a:r>
              <a:rPr lang="en-GB" altLang="en-US" b="1" dirty="0">
                <a:solidFill>
                  <a:srgbClr val="286DA6"/>
                </a:solidFill>
              </a:rPr>
              <a:t>velocity</a:t>
            </a:r>
            <a:r>
              <a:rPr lang="en-GB" altLang="en-US" dirty="0">
                <a:solidFill>
                  <a:srgbClr val="010066"/>
                </a:solidFill>
              </a:rPr>
              <a:t> of an object is the speed of the object in a given </a:t>
            </a:r>
            <a:r>
              <a:rPr lang="en-GB" altLang="en-US" b="1" dirty="0">
                <a:solidFill>
                  <a:srgbClr val="286DA6"/>
                </a:solidFill>
              </a:rPr>
              <a:t>direction</a:t>
            </a:r>
            <a:r>
              <a:rPr lang="en-GB" altLang="en-US" dirty="0">
                <a:solidFill>
                  <a:srgbClr val="010066"/>
                </a:solidFill>
              </a:rPr>
              <a:t>. Velocity is a </a:t>
            </a:r>
            <a:r>
              <a:rPr lang="en-GB" altLang="en-US" b="1" dirty="0">
                <a:solidFill>
                  <a:srgbClr val="286DA6"/>
                </a:solidFill>
              </a:rPr>
              <a:t>vector</a:t>
            </a:r>
            <a:r>
              <a:rPr lang="en-GB" altLang="en-US" dirty="0">
                <a:solidFill>
                  <a:srgbClr val="010066"/>
                </a:solidFill>
              </a:rPr>
              <a:t> quantity.</a:t>
            </a:r>
          </a:p>
        </p:txBody>
      </p:sp>
      <p:sp>
        <p:nvSpPr>
          <p:cNvPr id="192515" name="Text Box 3">
            <a:extLst>
              <a:ext uri="{FF2B5EF4-FFF2-40B4-BE49-F238E27FC236}">
                <a16:creationId xmlns:a16="http://schemas.microsoft.com/office/drawing/2014/main" id="{1DEC24EC-FF54-4D43-ADCE-FACCC9FB45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6200" y="2230438"/>
            <a:ext cx="32607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The car is traveling north with a velocity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of 10</a:t>
            </a:r>
            <a:r>
              <a:rPr lang="en-GB" altLang="en-US" sz="1000" dirty="0">
                <a:solidFill>
                  <a:srgbClr val="010066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m/s.</a:t>
            </a:r>
          </a:p>
        </p:txBody>
      </p:sp>
      <p:sp>
        <p:nvSpPr>
          <p:cNvPr id="28676" name="Rectangle 4">
            <a:extLst>
              <a:ext uri="{FF2B5EF4-FFF2-40B4-BE49-F238E27FC236}">
                <a16:creationId xmlns:a16="http://schemas.microsoft.com/office/drawing/2014/main" id="{2C3161B8-854B-4BA6-A653-6093A654A3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How is velocity different to speed?</a:t>
            </a:r>
          </a:p>
        </p:txBody>
      </p:sp>
      <p:pic>
        <p:nvPicPr>
          <p:cNvPr id="192517" name="Picture 5" descr="car_overhead">
            <a:extLst>
              <a:ext uri="{FF2B5EF4-FFF2-40B4-BE49-F238E27FC236}">
                <a16:creationId xmlns:a16="http://schemas.microsoft.com/office/drawing/2014/main" id="{3CDD9695-6751-468E-8EA1-9F98854196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2133600"/>
            <a:ext cx="4227513" cy="394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2518" name="Text Box 6">
            <a:extLst>
              <a:ext uri="{FF2B5EF4-FFF2-40B4-BE49-F238E27FC236}">
                <a16:creationId xmlns:a16="http://schemas.microsoft.com/office/drawing/2014/main" id="{777FEA85-B54F-4786-A5B4-E417EAA52A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6200" y="3586163"/>
            <a:ext cx="353695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As the car goes round the corner, the speed of the car remains constant but the car changes direction, so the velocity of the car changes.</a:t>
            </a:r>
          </a:p>
        </p:txBody>
      </p:sp>
      <p:pic>
        <p:nvPicPr>
          <p:cNvPr id="8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12C17FE-9C59-4692-A810-D318E6E9B9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5" grpId="0"/>
      <p:bldP spid="1925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4">
            <a:extLst>
              <a:ext uri="{FF2B5EF4-FFF2-40B4-BE49-F238E27FC236}">
                <a16:creationId xmlns:a16="http://schemas.microsoft.com/office/drawing/2014/main" id="{785465B2-EF57-4602-964C-B2FC74D86C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Velocities of a pair of moving objects</a:t>
            </a:r>
          </a:p>
        </p:txBody>
      </p:sp>
      <p:sp>
        <p:nvSpPr>
          <p:cNvPr id="29699" name="Text Box 5">
            <a:extLst>
              <a:ext uri="{FF2B5EF4-FFF2-40B4-BE49-F238E27FC236}">
                <a16:creationId xmlns:a16="http://schemas.microsoft.com/office/drawing/2014/main" id="{8EDA2127-A267-400C-808D-130538A307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026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If two trains are traveling at 25</a:t>
            </a:r>
            <a:r>
              <a:rPr lang="en-GB" altLang="en-US" sz="1000" dirty="0"/>
              <a:t> </a:t>
            </a:r>
            <a:r>
              <a:rPr lang="en-GB" altLang="en-US" dirty="0"/>
              <a:t>m/s on parallel tracks, but in opposite directions, do they have the same velocity?</a:t>
            </a:r>
          </a:p>
        </p:txBody>
      </p:sp>
      <p:sp>
        <p:nvSpPr>
          <p:cNvPr id="281607" name="Text Box 7">
            <a:extLst>
              <a:ext uri="{FF2B5EF4-FFF2-40B4-BE49-F238E27FC236}">
                <a16:creationId xmlns:a16="http://schemas.microsoft.com/office/drawing/2014/main" id="{37CEF237-92C2-4EE9-B6ED-6B3A00378D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4100513"/>
            <a:ext cx="802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No – velocity is a measure of direction as well as speed.</a:t>
            </a:r>
          </a:p>
        </p:txBody>
      </p:sp>
      <p:sp>
        <p:nvSpPr>
          <p:cNvPr id="281608" name="Text Box 8">
            <a:extLst>
              <a:ext uri="{FF2B5EF4-FFF2-40B4-BE49-F238E27FC236}">
                <a16:creationId xmlns:a16="http://schemas.microsoft.com/office/drawing/2014/main" id="{24D424E7-9A15-485B-887B-1EDB85CA58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4632325"/>
            <a:ext cx="5951537" cy="457200"/>
          </a:xfrm>
          <a:prstGeom prst="rect">
            <a:avLst/>
          </a:prstGeom>
          <a:solidFill>
            <a:srgbClr val="BEDA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How are these different velocities written?</a:t>
            </a:r>
          </a:p>
        </p:txBody>
      </p:sp>
      <p:sp>
        <p:nvSpPr>
          <p:cNvPr id="281609" name="Text Box 9">
            <a:extLst>
              <a:ext uri="{FF2B5EF4-FFF2-40B4-BE49-F238E27FC236}">
                <a16:creationId xmlns:a16="http://schemas.microsoft.com/office/drawing/2014/main" id="{30169C41-2E73-404C-82E5-E42603C65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5164138"/>
            <a:ext cx="802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Train A has a velocity of </a:t>
            </a:r>
            <a:r>
              <a:rPr lang="en-GB" altLang="en-US" b="1">
                <a:solidFill>
                  <a:srgbClr val="286DA6"/>
                </a:solidFill>
              </a:rPr>
              <a:t>25</a:t>
            </a:r>
            <a:r>
              <a:rPr lang="en-GB" altLang="en-US" sz="1000" b="1">
                <a:solidFill>
                  <a:srgbClr val="286DA6"/>
                </a:solidFill>
              </a:rPr>
              <a:t> </a:t>
            </a:r>
            <a:r>
              <a:rPr lang="en-GB" altLang="en-US" b="1">
                <a:solidFill>
                  <a:srgbClr val="286DA6"/>
                </a:solidFill>
              </a:rPr>
              <a:t>m/s</a:t>
            </a:r>
            <a:r>
              <a:rPr lang="en-GB" altLang="en-US"/>
              <a:t>.</a:t>
            </a:r>
          </a:p>
        </p:txBody>
      </p:sp>
      <p:sp>
        <p:nvSpPr>
          <p:cNvPr id="281610" name="Text Box 10">
            <a:extLst>
              <a:ext uri="{FF2B5EF4-FFF2-40B4-BE49-F238E27FC236}">
                <a16:creationId xmlns:a16="http://schemas.microsoft.com/office/drawing/2014/main" id="{741AC5CA-6C39-4045-B1AE-34DFF73870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5695950"/>
            <a:ext cx="8026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/>
              <a:t>Train B has a velocity of </a:t>
            </a:r>
            <a:r>
              <a:rPr lang="en-GB" altLang="en-US" b="1">
                <a:solidFill>
                  <a:srgbClr val="286DA6"/>
                </a:solidFill>
              </a:rPr>
              <a:t>–25</a:t>
            </a:r>
            <a:r>
              <a:rPr lang="en-GB" altLang="en-US" sz="1000" b="1">
                <a:solidFill>
                  <a:srgbClr val="286DA6"/>
                </a:solidFill>
              </a:rPr>
              <a:t> </a:t>
            </a:r>
            <a:r>
              <a:rPr lang="en-GB" altLang="en-US" b="1">
                <a:solidFill>
                  <a:srgbClr val="286DA6"/>
                </a:solidFill>
              </a:rPr>
              <a:t>m/s</a:t>
            </a:r>
            <a:r>
              <a:rPr lang="en-GB" altLang="en-US"/>
              <a:t>.</a:t>
            </a:r>
          </a:p>
        </p:txBody>
      </p:sp>
      <p:pic>
        <p:nvPicPr>
          <p:cNvPr id="29705" name="Picture 13" descr="trains">
            <a:extLst>
              <a:ext uri="{FF2B5EF4-FFF2-40B4-BE49-F238E27FC236}">
                <a16:creationId xmlns:a16="http://schemas.microsoft.com/office/drawing/2014/main" id="{CB39BE24-48E4-46BC-A3C1-C444DA5D20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5" y="1581150"/>
            <a:ext cx="5238750" cy="247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65C2F92-670D-4C08-B6B7-3738692F4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9" descr="notes_icon">
            <a:extLst>
              <a:ext uri="{FF2B5EF4-FFF2-40B4-BE49-F238E27FC236}">
                <a16:creationId xmlns:a16="http://schemas.microsoft.com/office/drawing/2014/main" id="{043934DA-0676-4E80-8DAF-832961401E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1607" grpId="0"/>
      <p:bldP spid="281608" grpId="0" animBg="1"/>
      <p:bldP spid="281609" grpId="0"/>
      <p:bldP spid="2816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4">
            <a:extLst>
              <a:ext uri="{FF2B5EF4-FFF2-40B4-BE49-F238E27FC236}">
                <a16:creationId xmlns:a16="http://schemas.microsoft.com/office/drawing/2014/main" id="{3AAD012A-6468-4FD4-89ED-A404D37594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Velocities</a:t>
            </a:r>
          </a:p>
        </p:txBody>
      </p:sp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F4067B09-304C-4E2D-BBED-153A26F9C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flash_icon">
            <a:extLst>
              <a:ext uri="{FF2B5EF4-FFF2-40B4-BE49-F238E27FC236}">
                <a16:creationId xmlns:a16="http://schemas.microsoft.com/office/drawing/2014/main" id="{7EA0AFCF-A6DB-4091-B11C-4207872FB6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2080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5C9A9F9A-0781-4EE9-BE00-FA9398BB2206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>
            <a:extLst>
              <a:ext uri="{FF2B5EF4-FFF2-40B4-BE49-F238E27FC236}">
                <a16:creationId xmlns:a16="http://schemas.microsoft.com/office/drawing/2014/main" id="{5AC251B7-59EB-45A4-ABAC-7123271D7B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9757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velocity of an object depends on the object’s </a:t>
            </a:r>
            <a:r>
              <a:rPr lang="en-GB" altLang="en-US" b="1" dirty="0">
                <a:solidFill>
                  <a:srgbClr val="286DA6"/>
                </a:solidFill>
              </a:rPr>
              <a:t>direction</a:t>
            </a:r>
            <a:r>
              <a:rPr lang="en-GB" altLang="en-US" dirty="0">
                <a:solidFill>
                  <a:srgbClr val="010066"/>
                </a:solidFill>
              </a:rPr>
              <a:t> as well as its </a:t>
            </a:r>
            <a:r>
              <a:rPr lang="en-GB" altLang="en-US" b="1" dirty="0">
                <a:solidFill>
                  <a:srgbClr val="286DA6"/>
                </a:solidFill>
              </a:rPr>
              <a:t>speed</a:t>
            </a:r>
            <a:r>
              <a:rPr lang="en-GB" altLang="en-US" dirty="0">
                <a:solidFill>
                  <a:srgbClr val="010066"/>
                </a:solidFill>
              </a:rPr>
              <a:t>. This means that an object with a constant speed but changing direction has a changing velocity.</a:t>
            </a:r>
          </a:p>
        </p:txBody>
      </p:sp>
      <p:sp>
        <p:nvSpPr>
          <p:cNvPr id="192515" name="Text Box 3">
            <a:extLst>
              <a:ext uri="{FF2B5EF4-FFF2-40B4-BE49-F238E27FC236}">
                <a16:creationId xmlns:a16="http://schemas.microsoft.com/office/drawing/2014/main" id="{83387A0A-3A0A-41BC-9EFC-A3ABBDA470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2098675"/>
            <a:ext cx="8183562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If an object is traveling in a </a:t>
            </a:r>
            <a:r>
              <a:rPr lang="en-GB" altLang="en-US" b="1" dirty="0">
                <a:solidFill>
                  <a:srgbClr val="286DA6"/>
                </a:solidFill>
              </a:rPr>
              <a:t>circle</a:t>
            </a:r>
            <a:r>
              <a:rPr lang="en-GB" altLang="en-US" dirty="0"/>
              <a:t>,</a:t>
            </a:r>
            <a:r>
              <a:rPr lang="en-GB" altLang="en-US" dirty="0">
                <a:solidFill>
                  <a:srgbClr val="010066"/>
                </a:solidFill>
              </a:rPr>
              <a:t> it is always changing direction. This means that an object traveling in a circle always has a </a:t>
            </a:r>
            <a:r>
              <a:rPr lang="en-GB" altLang="en-US" b="1" dirty="0">
                <a:solidFill>
                  <a:srgbClr val="286DA6"/>
                </a:solidFill>
              </a:rPr>
              <a:t>changing velocity</a:t>
            </a:r>
            <a:r>
              <a:rPr lang="en-GB" altLang="en-US" dirty="0">
                <a:solidFill>
                  <a:srgbClr val="010066"/>
                </a:solidFill>
              </a:rPr>
              <a:t>, even if the speed of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the object is constant.</a:t>
            </a:r>
          </a:p>
        </p:txBody>
      </p:sp>
      <p:sp>
        <p:nvSpPr>
          <p:cNvPr id="30724" name="Rectangle 4">
            <a:extLst>
              <a:ext uri="{FF2B5EF4-FFF2-40B4-BE49-F238E27FC236}">
                <a16:creationId xmlns:a16="http://schemas.microsoft.com/office/drawing/2014/main" id="{EE96A0CA-E324-4ED0-8109-8D88666F06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Constant speed, but changing velocity?</a:t>
            </a:r>
          </a:p>
        </p:txBody>
      </p:sp>
      <p:sp>
        <p:nvSpPr>
          <p:cNvPr id="192518" name="Text Box 6">
            <a:extLst>
              <a:ext uri="{FF2B5EF4-FFF2-40B4-BE49-F238E27FC236}">
                <a16:creationId xmlns:a16="http://schemas.microsoft.com/office/drawing/2014/main" id="{72BB3BBB-7F4F-4000-A203-9A3FC0940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3786188"/>
            <a:ext cx="5056188" cy="230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For example, a Ferris Wheel turns at a constant rate. When someone rides on a Ferris Wheel, they move at a </a:t>
            </a:r>
            <a:r>
              <a:rPr lang="en-GB" altLang="en-US" b="1">
                <a:solidFill>
                  <a:srgbClr val="286DA6"/>
                </a:solidFill>
              </a:rPr>
              <a:t>constant speed</a:t>
            </a:r>
            <a:r>
              <a:rPr lang="en-GB" altLang="en-US">
                <a:solidFill>
                  <a:srgbClr val="010066"/>
                </a:solidFill>
              </a:rPr>
              <a:t>, but they are constantly changing direction, so their velocity is always </a:t>
            </a:r>
            <a:r>
              <a:rPr lang="en-GB" altLang="en-US" b="1">
                <a:solidFill>
                  <a:srgbClr val="286DA6"/>
                </a:solidFill>
              </a:rPr>
              <a:t>changing</a:t>
            </a:r>
            <a:r>
              <a:rPr lang="en-GB" altLang="en-US">
                <a:solidFill>
                  <a:srgbClr val="010066"/>
                </a:solidFill>
              </a:rPr>
              <a:t>.</a:t>
            </a:r>
          </a:p>
        </p:txBody>
      </p:sp>
      <p:pic>
        <p:nvPicPr>
          <p:cNvPr id="8" name="Picture 8" descr="FerrisWheel.png">
            <a:extLst>
              <a:ext uri="{FF2B5EF4-FFF2-40B4-BE49-F238E27FC236}">
                <a16:creationId xmlns:a16="http://schemas.microsoft.com/office/drawing/2014/main" id="{054EAFC5-51D3-4B70-8482-B08F0ADE65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438" y="3328988"/>
            <a:ext cx="2779712" cy="31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Speed_and_velocity_20.1.png">
            <a:extLst>
              <a:ext uri="{FF2B5EF4-FFF2-40B4-BE49-F238E27FC236}">
                <a16:creationId xmlns:a16="http://schemas.microsoft.com/office/drawing/2014/main" id="{5F7B8F3C-EFBD-45E2-A007-96A539A961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6375" y="3670300"/>
            <a:ext cx="414338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Speed_and_velocity_20.2.png">
            <a:extLst>
              <a:ext uri="{FF2B5EF4-FFF2-40B4-BE49-F238E27FC236}">
                <a16:creationId xmlns:a16="http://schemas.microsoft.com/office/drawing/2014/main" id="{F9CB91FD-DFBF-4C36-9111-B3B0B28061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350" y="3900488"/>
            <a:ext cx="354013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 descr="Speed_and_velocity_20.3.png">
            <a:extLst>
              <a:ext uri="{FF2B5EF4-FFF2-40B4-BE49-F238E27FC236}">
                <a16:creationId xmlns:a16="http://schemas.microsoft.com/office/drawing/2014/main" id="{A6817A9D-B9DD-4D5D-BC50-20D672E0CA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100" y="4429125"/>
            <a:ext cx="323850" cy="41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 descr="Speed_and_velocity_20.4.png">
            <a:extLst>
              <a:ext uri="{FF2B5EF4-FFF2-40B4-BE49-F238E27FC236}">
                <a16:creationId xmlns:a16="http://schemas.microsoft.com/office/drawing/2014/main" id="{7E466779-D8B3-4EEE-B14D-4A48C2979B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125" y="4967288"/>
            <a:ext cx="347663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 descr="Speed_and_velocity_20.5.png">
            <a:extLst>
              <a:ext uri="{FF2B5EF4-FFF2-40B4-BE49-F238E27FC236}">
                <a16:creationId xmlns:a16="http://schemas.microsoft.com/office/drawing/2014/main" id="{DBE534C9-5281-4DE6-8D6F-4033C2D750C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575" y="5199063"/>
            <a:ext cx="414338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 descr="Speed_and_velocity_20.6.png">
            <a:extLst>
              <a:ext uri="{FF2B5EF4-FFF2-40B4-BE49-F238E27FC236}">
                <a16:creationId xmlns:a16="http://schemas.microsoft.com/office/drawing/2014/main" id="{9F084BD8-7B09-4D2D-B3D3-CA7EC1DC54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738" y="4981575"/>
            <a:ext cx="347662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 descr="Speed_and_velocity_20.7.png">
            <a:extLst>
              <a:ext uri="{FF2B5EF4-FFF2-40B4-BE49-F238E27FC236}">
                <a16:creationId xmlns:a16="http://schemas.microsoft.com/office/drawing/2014/main" id="{13ABD1B8-B434-4FE9-982A-DDBD2E5628C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513" y="4375150"/>
            <a:ext cx="322262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 descr="Speed_and_velocity_20.8.png">
            <a:extLst>
              <a:ext uri="{FF2B5EF4-FFF2-40B4-BE49-F238E27FC236}">
                <a16:creationId xmlns:a16="http://schemas.microsoft.com/office/drawing/2014/main" id="{CC910C09-BF9D-4D9C-BB7F-2C75536CA3A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8675" y="3906838"/>
            <a:ext cx="346075" cy="34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9A68F00-8736-47A2-B722-6441EBFBD7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9" descr="notes_icon">
            <a:extLst>
              <a:ext uri="{FF2B5EF4-FFF2-40B4-BE49-F238E27FC236}">
                <a16:creationId xmlns:a16="http://schemas.microsoft.com/office/drawing/2014/main" id="{92548287-B91C-44CD-889C-81BE6A87AF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5" grpId="0"/>
      <p:bldP spid="1925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>
            <a:extLst>
              <a:ext uri="{FF2B5EF4-FFF2-40B4-BE49-F238E27FC236}">
                <a16:creationId xmlns:a16="http://schemas.microsoft.com/office/drawing/2014/main" id="{1D5EABCE-32E4-4075-A755-48531BAB3D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4883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Suppose a truck drives round a </a:t>
            </a:r>
            <a:r>
              <a:rPr lang="en-GB" altLang="en-US" b="1" dirty="0">
                <a:solidFill>
                  <a:srgbClr val="286DA6"/>
                </a:solidFill>
              </a:rPr>
              <a:t>circular</a:t>
            </a:r>
            <a:r>
              <a:rPr lang="en-GB" altLang="en-US" dirty="0">
                <a:solidFill>
                  <a:srgbClr val="010066"/>
                </a:solidFill>
              </a:rPr>
              <a:t> roundabout at a constant speed. The truck is constantly changing direction,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so it is always changing velocity.</a:t>
            </a:r>
          </a:p>
        </p:txBody>
      </p:sp>
      <p:sp>
        <p:nvSpPr>
          <p:cNvPr id="192515" name="Text Box 3">
            <a:extLst>
              <a:ext uri="{FF2B5EF4-FFF2-40B4-BE49-F238E27FC236}">
                <a16:creationId xmlns:a16="http://schemas.microsoft.com/office/drawing/2014/main" id="{AFD509E3-E54A-4A56-BD98-94C025387C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2017713"/>
            <a:ext cx="81724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If the truck drives all the way round the roundabout, the </a:t>
            </a:r>
            <a:r>
              <a:rPr lang="en-GB" altLang="en-US" b="1" dirty="0">
                <a:solidFill>
                  <a:srgbClr val="286DA6"/>
                </a:solidFill>
              </a:rPr>
              <a:t>distance</a:t>
            </a:r>
            <a:r>
              <a:rPr lang="en-GB" altLang="en-US" dirty="0">
                <a:solidFill>
                  <a:srgbClr val="010066"/>
                </a:solidFill>
              </a:rPr>
              <a:t> the truck has </a:t>
            </a:r>
            <a:r>
              <a:rPr lang="en-GB" altLang="en-US" dirty="0" err="1">
                <a:solidFill>
                  <a:srgbClr val="010066"/>
                </a:solidFill>
              </a:rPr>
              <a:t>traveled</a:t>
            </a:r>
            <a:r>
              <a:rPr lang="en-GB" altLang="en-US" dirty="0">
                <a:solidFill>
                  <a:srgbClr val="010066"/>
                </a:solidFill>
              </a:rPr>
              <a:t> is the circumference of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the circle, but the truck’s </a:t>
            </a:r>
            <a:r>
              <a:rPr lang="en-GB" altLang="en-US" b="1" dirty="0">
                <a:solidFill>
                  <a:srgbClr val="286DA6"/>
                </a:solidFill>
              </a:rPr>
              <a:t>displacement</a:t>
            </a:r>
            <a:r>
              <a:rPr lang="en-GB" altLang="en-US" dirty="0">
                <a:solidFill>
                  <a:srgbClr val="010066"/>
                </a:solidFill>
              </a:rPr>
              <a:t> is zero.</a:t>
            </a:r>
          </a:p>
        </p:txBody>
      </p:sp>
      <p:sp>
        <p:nvSpPr>
          <p:cNvPr id="31748" name="Rectangle 4">
            <a:extLst>
              <a:ext uri="{FF2B5EF4-FFF2-40B4-BE49-F238E27FC236}">
                <a16:creationId xmlns:a16="http://schemas.microsoft.com/office/drawing/2014/main" id="{0F49CD1E-696C-44FF-A65A-A293C95738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Motion in a circle</a:t>
            </a:r>
          </a:p>
        </p:txBody>
      </p:sp>
      <p:sp>
        <p:nvSpPr>
          <p:cNvPr id="192518" name="Text Box 6">
            <a:extLst>
              <a:ext uri="{FF2B5EF4-FFF2-40B4-BE49-F238E27FC236}">
                <a16:creationId xmlns:a16="http://schemas.microsoft.com/office/drawing/2014/main" id="{FB7120EE-9C3F-4297-8236-09741CCF8D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3232150"/>
            <a:ext cx="479583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The average velocity of an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object is given by:</a:t>
            </a:r>
          </a:p>
        </p:txBody>
      </p:sp>
      <p:pic>
        <p:nvPicPr>
          <p:cNvPr id="31751" name="Picture 8" descr="Lorry_roundabout.png">
            <a:extLst>
              <a:ext uri="{FF2B5EF4-FFF2-40B4-BE49-F238E27FC236}">
                <a16:creationId xmlns:a16="http://schemas.microsoft.com/office/drawing/2014/main" id="{3FE6186C-997D-4CB7-8724-C124DE9C21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725" y="3279775"/>
            <a:ext cx="3662363" cy="307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611E4A4-FBE7-4056-A826-C4D247DBFF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0363" y="5016500"/>
            <a:ext cx="421163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This means that the truck has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an </a:t>
            </a:r>
            <a:r>
              <a:rPr lang="en-GB" altLang="en-US" b="1" dirty="0">
                <a:solidFill>
                  <a:srgbClr val="286DA6"/>
                </a:solidFill>
              </a:rPr>
              <a:t>average velocity</a:t>
            </a:r>
            <a:r>
              <a:rPr lang="en-GB" altLang="en-US" dirty="0">
                <a:solidFill>
                  <a:srgbClr val="010066"/>
                </a:solidFill>
              </a:rPr>
              <a:t> of zero after one complete circle.</a:t>
            </a:r>
            <a:endParaRPr lang="en-GB" altLang="en-US" dirty="0"/>
          </a:p>
        </p:txBody>
      </p:sp>
      <p:sp>
        <p:nvSpPr>
          <p:cNvPr id="11" name="Text Box 64">
            <a:extLst>
              <a:ext uri="{FF2B5EF4-FFF2-40B4-BE49-F238E27FC236}">
                <a16:creationId xmlns:a16="http://schemas.microsoft.com/office/drawing/2014/main" id="{B8CEE4DE-DB14-4061-85F3-8053486328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400" y="4141788"/>
            <a:ext cx="1655763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>
                <a:solidFill>
                  <a:srgbClr val="286DA6"/>
                </a:solidFill>
              </a:rPr>
              <a:t>average velocity</a:t>
            </a:r>
          </a:p>
        </p:txBody>
      </p:sp>
      <p:sp>
        <p:nvSpPr>
          <p:cNvPr id="12" name="Text Box 63">
            <a:extLst>
              <a:ext uri="{FF2B5EF4-FFF2-40B4-BE49-F238E27FC236}">
                <a16:creationId xmlns:a16="http://schemas.microsoft.com/office/drawing/2014/main" id="{5825E2CC-3BF1-41E9-9B55-0C7DB33A10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5938" y="4325938"/>
            <a:ext cx="609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>
                <a:solidFill>
                  <a:srgbClr val="286DA6"/>
                </a:solidFill>
              </a:rPr>
              <a:t>=</a:t>
            </a:r>
          </a:p>
        </p:txBody>
      </p:sp>
      <p:sp>
        <p:nvSpPr>
          <p:cNvPr id="31756" name="Text Box 62">
            <a:extLst>
              <a:ext uri="{FF2B5EF4-FFF2-40B4-BE49-F238E27FC236}">
                <a16:creationId xmlns:a16="http://schemas.microsoft.com/office/drawing/2014/main" id="{9349CDDE-E93A-4C64-95D2-11B89E5956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4250" y="4089400"/>
            <a:ext cx="22621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>
                <a:solidFill>
                  <a:srgbClr val="286DA6"/>
                </a:solidFill>
              </a:rPr>
              <a:t>displacement</a:t>
            </a:r>
          </a:p>
        </p:txBody>
      </p:sp>
      <p:sp>
        <p:nvSpPr>
          <p:cNvPr id="31757" name="Text Box 61">
            <a:extLst>
              <a:ext uri="{FF2B5EF4-FFF2-40B4-BE49-F238E27FC236}">
                <a16:creationId xmlns:a16="http://schemas.microsoft.com/office/drawing/2014/main" id="{324C3A6A-AF9C-490C-A0CD-DBEA1BF7A7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3988" y="4560888"/>
            <a:ext cx="13827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b="1">
                <a:solidFill>
                  <a:srgbClr val="286DA6"/>
                </a:solidFill>
              </a:rPr>
              <a:t>time</a:t>
            </a:r>
          </a:p>
        </p:txBody>
      </p:sp>
      <p:sp>
        <p:nvSpPr>
          <p:cNvPr id="31758" name="Line 12">
            <a:extLst>
              <a:ext uri="{FF2B5EF4-FFF2-40B4-BE49-F238E27FC236}">
                <a16:creationId xmlns:a16="http://schemas.microsoft.com/office/drawing/2014/main" id="{B4C34963-CF7C-406B-8D10-9C1CA99B17B0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6800" y="4560888"/>
            <a:ext cx="2097088" cy="0"/>
          </a:xfrm>
          <a:prstGeom prst="line">
            <a:avLst/>
          </a:prstGeom>
          <a:noFill/>
          <a:ln w="38100">
            <a:solidFill>
              <a:srgbClr val="286DA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5" grpId="0"/>
      <p:bldP spid="192518" grpId="0"/>
      <p:bldP spid="10" grpId="0"/>
      <p:bldP spid="11" grpId="0"/>
      <p:bldP spid="12" grpId="0"/>
      <p:bldP spid="31756" grpId="0"/>
      <p:bldP spid="3175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SzPct val="100000"/>
            </a:pPr>
            <a:r>
              <a:rPr lang="en-GB" sz="1600" dirty="0"/>
              <a:t>Using Mathematics and Computational Thinking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3. Scale, Proportion, and Quantity</a:t>
            </a:r>
          </a:p>
          <a:p>
            <a:r>
              <a:rPr lang="en-GB" sz="1600" dirty="0"/>
              <a:t>7. Stability and Change</a:t>
            </a:r>
            <a:endParaRPr lang="en-US" sz="160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Picture2.jpg">
            <a:extLst>
              <a:ext uri="{FF2B5EF4-FFF2-40B4-BE49-F238E27FC236}">
                <a16:creationId xmlns:a16="http://schemas.microsoft.com/office/drawing/2014/main" id="{4A3C79D4-0D4E-4C73-801F-3399510E64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738" y="2817813"/>
            <a:ext cx="3441700" cy="384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4">
            <a:extLst>
              <a:ext uri="{FF2B5EF4-FFF2-40B4-BE49-F238E27FC236}">
                <a16:creationId xmlns:a16="http://schemas.microsoft.com/office/drawing/2014/main" id="{DB491255-F864-4F1A-9FFA-44632DBAE6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Distance and displacement</a:t>
            </a:r>
          </a:p>
        </p:txBody>
      </p:sp>
      <p:sp>
        <p:nvSpPr>
          <p:cNvPr id="17411" name="Text Box 5">
            <a:extLst>
              <a:ext uri="{FF2B5EF4-FFF2-40B4-BE49-F238E27FC236}">
                <a16:creationId xmlns:a16="http://schemas.microsoft.com/office/drawing/2014/main" id="{61658164-C70F-46BB-AFE8-9C2A6FDEAE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1698625"/>
            <a:ext cx="86566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b="1" dirty="0">
                <a:solidFill>
                  <a:srgbClr val="286DA6"/>
                </a:solidFill>
              </a:rPr>
              <a:t>Displacement</a:t>
            </a:r>
            <a:r>
              <a:rPr lang="en-GB" altLang="en-US" dirty="0"/>
              <a:t> is a </a:t>
            </a:r>
            <a:r>
              <a:rPr lang="en-GB" altLang="en-US" b="1" dirty="0">
                <a:solidFill>
                  <a:srgbClr val="286DA6"/>
                </a:solidFill>
              </a:rPr>
              <a:t>vector</a:t>
            </a:r>
            <a:r>
              <a:rPr lang="en-GB" altLang="en-US" dirty="0"/>
              <a:t> quantity that gives the net distance from the starting point, with an indication of </a:t>
            </a:r>
            <a:r>
              <a:rPr lang="en-GB" altLang="en-US" b="1" dirty="0">
                <a:solidFill>
                  <a:srgbClr val="286DA6"/>
                </a:solidFill>
              </a:rPr>
              <a:t>direction</a:t>
            </a:r>
            <a:r>
              <a:rPr lang="en-GB" altLang="en-US" dirty="0"/>
              <a:t>. It is not the same as the distance an object has </a:t>
            </a:r>
            <a:r>
              <a:rPr lang="en-GB" altLang="en-US" dirty="0" err="1"/>
              <a:t>traveled</a:t>
            </a:r>
            <a:r>
              <a:rPr lang="en-GB" altLang="en-US" dirty="0"/>
              <a:t>.</a:t>
            </a:r>
          </a:p>
        </p:txBody>
      </p:sp>
      <p:sp>
        <p:nvSpPr>
          <p:cNvPr id="291848" name="Text Box 8">
            <a:extLst>
              <a:ext uri="{FF2B5EF4-FFF2-40B4-BE49-F238E27FC236}">
                <a16:creationId xmlns:a16="http://schemas.microsoft.com/office/drawing/2014/main" id="{183CD468-ABAF-4AAA-9A27-04A25AA63A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3000375"/>
            <a:ext cx="50212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For example, Jody roller skates </a:t>
            </a:r>
            <a:br>
              <a:rPr lang="en-GB" altLang="en-US" dirty="0"/>
            </a:br>
            <a:r>
              <a:rPr lang="en-GB" altLang="en-US" dirty="0"/>
              <a:t>a distance of 2.1</a:t>
            </a:r>
            <a:r>
              <a:rPr lang="en-GB" altLang="en-US" sz="1000" dirty="0"/>
              <a:t> </a:t>
            </a:r>
            <a:r>
              <a:rPr lang="en-GB" altLang="en-US" dirty="0"/>
              <a:t>km to her </a:t>
            </a:r>
            <a:br>
              <a:rPr lang="en-GB" altLang="en-US" dirty="0"/>
            </a:br>
            <a:r>
              <a:rPr lang="en-GB" altLang="en-US" dirty="0"/>
              <a:t>friend Selma’s house.</a:t>
            </a:r>
          </a:p>
        </p:txBody>
      </p:sp>
      <p:sp>
        <p:nvSpPr>
          <p:cNvPr id="291849" name="Text Box 9">
            <a:extLst>
              <a:ext uri="{FF2B5EF4-FFF2-40B4-BE49-F238E27FC236}">
                <a16:creationId xmlns:a16="http://schemas.microsoft.com/office/drawing/2014/main" id="{B0A34B6E-D7B0-4FD8-B14B-D9F1D2B2E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4294188"/>
            <a:ext cx="458152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/>
              <a:t>Her displacement, however, is only 1.1</a:t>
            </a:r>
            <a:r>
              <a:rPr lang="en-GB" altLang="en-US" sz="1000" dirty="0"/>
              <a:t> </a:t>
            </a:r>
            <a:r>
              <a:rPr lang="en-GB" altLang="en-US" dirty="0"/>
              <a:t>km north east. This is </a:t>
            </a:r>
            <a:br>
              <a:rPr lang="en-GB" altLang="en-US" dirty="0"/>
            </a:br>
            <a:r>
              <a:rPr lang="en-GB" altLang="en-US" dirty="0"/>
              <a:t>the “straight line” distance </a:t>
            </a:r>
            <a:br>
              <a:rPr lang="en-GB" altLang="en-US" dirty="0"/>
            </a:br>
            <a:r>
              <a:rPr lang="en-GB" altLang="en-US" dirty="0"/>
              <a:t>from her starting point.</a:t>
            </a:r>
          </a:p>
        </p:txBody>
      </p:sp>
      <p:sp>
        <p:nvSpPr>
          <p:cNvPr id="291850" name="Line 10">
            <a:extLst>
              <a:ext uri="{FF2B5EF4-FFF2-40B4-BE49-F238E27FC236}">
                <a16:creationId xmlns:a16="http://schemas.microsoft.com/office/drawing/2014/main" id="{BAB7CBF0-981F-408B-AA22-9C3063991CF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70688" y="3355975"/>
            <a:ext cx="973137" cy="2303463"/>
          </a:xfrm>
          <a:prstGeom prst="line">
            <a:avLst/>
          </a:prstGeom>
          <a:noFill/>
          <a:ln w="76200">
            <a:solidFill>
              <a:srgbClr val="286DA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291851" name="Text Box 11">
            <a:extLst>
              <a:ext uri="{FF2B5EF4-FFF2-40B4-BE49-F238E27FC236}">
                <a16:creationId xmlns:a16="http://schemas.microsoft.com/office/drawing/2014/main" id="{2756361A-9B74-4475-BEA7-CE18448283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956" y="3965575"/>
            <a:ext cx="1520796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000" b="1" i="1" dirty="0">
                <a:solidFill>
                  <a:srgbClr val="286DA6"/>
                </a:solidFill>
              </a:rPr>
              <a:t>distance </a:t>
            </a:r>
          </a:p>
          <a:p>
            <a:pPr algn="ctr"/>
            <a:r>
              <a:rPr lang="en-GB" altLang="en-US" sz="2000" b="1" i="1" dirty="0" err="1">
                <a:solidFill>
                  <a:srgbClr val="286DA6"/>
                </a:solidFill>
              </a:rPr>
              <a:t>traveled</a:t>
            </a:r>
            <a:r>
              <a:rPr lang="en-GB" altLang="en-US" sz="2000" b="1" i="1" dirty="0">
                <a:solidFill>
                  <a:srgbClr val="286DA6"/>
                </a:solidFill>
              </a:rPr>
              <a:t> </a:t>
            </a:r>
          </a:p>
          <a:p>
            <a:pPr algn="ctr"/>
            <a:r>
              <a:rPr lang="en-GB" altLang="en-US" sz="2000" b="1" i="1" dirty="0">
                <a:solidFill>
                  <a:srgbClr val="286DA6"/>
                </a:solidFill>
              </a:rPr>
              <a:t>= 2.1</a:t>
            </a:r>
            <a:r>
              <a:rPr lang="en-GB" altLang="en-US" sz="900" b="1" i="1" dirty="0">
                <a:solidFill>
                  <a:srgbClr val="286DA6"/>
                </a:solidFill>
              </a:rPr>
              <a:t> </a:t>
            </a:r>
            <a:r>
              <a:rPr lang="en-GB" altLang="en-US" sz="2000" b="1" i="1" dirty="0">
                <a:solidFill>
                  <a:srgbClr val="286DA6"/>
                </a:solidFill>
              </a:rPr>
              <a:t>km</a:t>
            </a:r>
          </a:p>
        </p:txBody>
      </p:sp>
      <p:sp>
        <p:nvSpPr>
          <p:cNvPr id="291853" name="Text Box 13">
            <a:extLst>
              <a:ext uri="{FF2B5EF4-FFF2-40B4-BE49-F238E27FC236}">
                <a16:creationId xmlns:a16="http://schemas.microsoft.com/office/drawing/2014/main" id="{A2158769-0098-4374-8FF3-9C9FCF509A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6575" y="2868613"/>
            <a:ext cx="18923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GB" altLang="en-US" sz="2000" b="1" i="1">
                <a:solidFill>
                  <a:srgbClr val="286DA6"/>
                </a:solidFill>
              </a:rPr>
              <a:t>displacement = 1.1</a:t>
            </a:r>
            <a:r>
              <a:rPr lang="en-GB" altLang="en-US" sz="900" b="1" i="1">
                <a:solidFill>
                  <a:srgbClr val="286DA6"/>
                </a:solidFill>
              </a:rPr>
              <a:t> </a:t>
            </a:r>
            <a:r>
              <a:rPr lang="en-GB" altLang="en-US" sz="2000" b="1" i="1">
                <a:solidFill>
                  <a:srgbClr val="286DA6"/>
                </a:solidFill>
              </a:rPr>
              <a:t>km</a:t>
            </a:r>
          </a:p>
        </p:txBody>
      </p:sp>
      <p:sp>
        <p:nvSpPr>
          <p:cNvPr id="15372" name="Text Box 5">
            <a:extLst>
              <a:ext uri="{FF2B5EF4-FFF2-40B4-BE49-F238E27FC236}">
                <a16:creationId xmlns:a16="http://schemas.microsoft.com/office/drawing/2014/main" id="{ADE793B5-3B16-4D8F-BCB3-21A8930CC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77875"/>
            <a:ext cx="84423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b="1">
                <a:solidFill>
                  <a:srgbClr val="286DA6"/>
                </a:solidFill>
              </a:rPr>
              <a:t>Distance</a:t>
            </a:r>
            <a:r>
              <a:rPr lang="en-GB" altLang="en-US"/>
              <a:t> is how far an object moves. It is a </a:t>
            </a:r>
            <a:r>
              <a:rPr lang="en-GB" altLang="en-US" b="1">
                <a:solidFill>
                  <a:srgbClr val="286DA6"/>
                </a:solidFill>
              </a:rPr>
              <a:t>scalar</a:t>
            </a:r>
            <a:r>
              <a:rPr lang="en-GB" altLang="en-US"/>
              <a:t> quantity, so does not involve direction.</a:t>
            </a:r>
          </a:p>
        </p:txBody>
      </p:sp>
      <p:pic>
        <p:nvPicPr>
          <p:cNvPr id="15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2FBCD56-7CD7-4C46-A637-20EDDC170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9" descr="notes_icon">
            <a:extLst>
              <a:ext uri="{FF2B5EF4-FFF2-40B4-BE49-F238E27FC236}">
                <a16:creationId xmlns:a16="http://schemas.microsoft.com/office/drawing/2014/main" id="{20FF843F-3E57-49DA-B21D-20F1DD6D4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9">
            <a:extLst>
              <a:ext uri="{FF2B5EF4-FFF2-40B4-BE49-F238E27FC236}">
                <a16:creationId xmlns:a16="http://schemas.microsoft.com/office/drawing/2014/main" id="{059F7F75-C897-4B9F-8E77-6CC532920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98290" y="95697"/>
            <a:ext cx="432906" cy="445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91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291848" grpId="0"/>
      <p:bldP spid="291849" grpId="0"/>
      <p:bldP spid="291851" grpId="0"/>
      <p:bldP spid="29185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466" name="Picture 2" descr="car1">
            <a:extLst>
              <a:ext uri="{FF2B5EF4-FFF2-40B4-BE49-F238E27FC236}">
                <a16:creationId xmlns:a16="http://schemas.microsoft.com/office/drawing/2014/main" id="{F0F6C9E7-B164-4D16-9F93-85BA4E3C7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00" y="1708150"/>
            <a:ext cx="3810000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0467" name="Picture 3" descr="plane1">
            <a:extLst>
              <a:ext uri="{FF2B5EF4-FFF2-40B4-BE49-F238E27FC236}">
                <a16:creationId xmlns:a16="http://schemas.microsoft.com/office/drawing/2014/main" id="{1C757BA3-AD98-49B9-B60B-FC15449603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813" y="3810000"/>
            <a:ext cx="381000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Rectangle 4">
            <a:extLst>
              <a:ext uri="{FF2B5EF4-FFF2-40B4-BE49-F238E27FC236}">
                <a16:creationId xmlns:a16="http://schemas.microsoft.com/office/drawing/2014/main" id="{8800E0E9-F3DE-4B07-AFCD-EB7E82D6B8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What is speed?</a:t>
            </a:r>
          </a:p>
        </p:txBody>
      </p:sp>
      <p:sp>
        <p:nvSpPr>
          <p:cNvPr id="17413" name="Text Box 5">
            <a:extLst>
              <a:ext uri="{FF2B5EF4-FFF2-40B4-BE49-F238E27FC236}">
                <a16:creationId xmlns:a16="http://schemas.microsoft.com/office/drawing/2014/main" id="{8D4D07A0-7BAF-46F0-9B89-5BAF23A91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4074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1">
                <a:solidFill>
                  <a:srgbClr val="286DA6"/>
                </a:solidFill>
              </a:rPr>
              <a:t>Speed</a:t>
            </a:r>
            <a:r>
              <a:rPr lang="en-GB" altLang="en-US">
                <a:solidFill>
                  <a:srgbClr val="010066"/>
                </a:solidFill>
              </a:rPr>
              <a:t> is a measure of how far an object moves in a given time. It is a </a:t>
            </a:r>
            <a:r>
              <a:rPr lang="en-GB" altLang="en-US" b="1">
                <a:solidFill>
                  <a:srgbClr val="286DA6"/>
                </a:solidFill>
              </a:rPr>
              <a:t>scalar</a:t>
            </a:r>
            <a:r>
              <a:rPr lang="en-GB" altLang="en-US">
                <a:solidFill>
                  <a:srgbClr val="010066"/>
                </a:solidFill>
              </a:rPr>
              <a:t> quantity, so does not involve direction.</a:t>
            </a:r>
          </a:p>
        </p:txBody>
      </p:sp>
      <p:sp>
        <p:nvSpPr>
          <p:cNvPr id="190470" name="Text Box 61">
            <a:extLst>
              <a:ext uri="{FF2B5EF4-FFF2-40B4-BE49-F238E27FC236}">
                <a16:creationId xmlns:a16="http://schemas.microsoft.com/office/drawing/2014/main" id="{519F95D6-4E20-4828-9CB5-0A838FBD65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4635500"/>
            <a:ext cx="45942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This jet is traveling at 350</a:t>
            </a:r>
            <a:r>
              <a:rPr lang="en-GB" altLang="en-US" sz="1000" dirty="0">
                <a:solidFill>
                  <a:srgbClr val="010066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m/s. This means the jet travels </a:t>
            </a:r>
          </a:p>
          <a:p>
            <a:r>
              <a:rPr lang="en-GB" altLang="en-US" dirty="0">
                <a:solidFill>
                  <a:srgbClr val="010066"/>
                </a:solidFill>
              </a:rPr>
              <a:t>350 meters every second.</a:t>
            </a:r>
          </a:p>
        </p:txBody>
      </p:sp>
      <p:sp>
        <p:nvSpPr>
          <p:cNvPr id="190471" name="Text Box 7">
            <a:extLst>
              <a:ext uri="{FF2B5EF4-FFF2-40B4-BE49-F238E27FC236}">
                <a16:creationId xmlns:a16="http://schemas.microsoft.com/office/drawing/2014/main" id="{4EDBC55E-A44A-403E-929E-93E2D0BC6A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0563" y="2060575"/>
            <a:ext cx="408463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This car is traveling at </a:t>
            </a:r>
          </a:p>
          <a:p>
            <a:r>
              <a:rPr lang="en-GB" altLang="en-US" dirty="0">
                <a:solidFill>
                  <a:srgbClr val="010066"/>
                </a:solidFill>
              </a:rPr>
              <a:t>60</a:t>
            </a:r>
            <a:r>
              <a:rPr lang="en-GB" altLang="en-US" sz="1000" dirty="0">
                <a:solidFill>
                  <a:srgbClr val="010066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mph. This means the car travels 60 miles every hour.</a:t>
            </a:r>
          </a:p>
        </p:txBody>
      </p:sp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BEB2884-8514-4927-B8E7-F954DC87E7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9" descr="notes_icon">
            <a:extLst>
              <a:ext uri="{FF2B5EF4-FFF2-40B4-BE49-F238E27FC236}">
                <a16:creationId xmlns:a16="http://schemas.microsoft.com/office/drawing/2014/main" id="{8785CD3D-95BE-4FE0-9556-B01B95B73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70" grpId="0"/>
      <p:bldP spid="19047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id="{8AAAB482-DD96-4B6D-918C-3FF40D5B8E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Speed of a person</a:t>
            </a:r>
          </a:p>
        </p:txBody>
      </p:sp>
      <p:sp>
        <p:nvSpPr>
          <p:cNvPr id="18435" name="Text Box 5">
            <a:extLst>
              <a:ext uri="{FF2B5EF4-FFF2-40B4-BE49-F238E27FC236}">
                <a16:creationId xmlns:a16="http://schemas.microsoft.com/office/drawing/2014/main" id="{A0EEC6CF-571D-4CA5-B5E8-F81D44CA5B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4074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Objects do not usually travel at a constant speed. When a person walks, runs, cycles or drives a car, their speed </a:t>
            </a:r>
            <a:r>
              <a:rPr lang="en-GB" altLang="en-US" b="1" dirty="0">
                <a:solidFill>
                  <a:srgbClr val="286DA6"/>
                </a:solidFill>
              </a:rPr>
              <a:t>changes</a:t>
            </a:r>
            <a:r>
              <a:rPr lang="en-GB" altLang="en-US" dirty="0">
                <a:solidFill>
                  <a:srgbClr val="010066"/>
                </a:solidFill>
              </a:rPr>
              <a:t> constantly.</a:t>
            </a:r>
          </a:p>
        </p:txBody>
      </p:sp>
      <p:sp>
        <p:nvSpPr>
          <p:cNvPr id="190470" name="Text Box 6">
            <a:extLst>
              <a:ext uri="{FF2B5EF4-FFF2-40B4-BE49-F238E27FC236}">
                <a16:creationId xmlns:a16="http://schemas.microsoft.com/office/drawing/2014/main" id="{73F5CB77-EEC2-48B4-B8F2-EBBA0AF230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3756025"/>
            <a:ext cx="53578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While the speed of a person varies, typical values are:</a:t>
            </a:r>
          </a:p>
        </p:txBody>
      </p:sp>
      <p:sp>
        <p:nvSpPr>
          <p:cNvPr id="190471" name="Text Box 7">
            <a:extLst>
              <a:ext uri="{FF2B5EF4-FFF2-40B4-BE49-F238E27FC236}">
                <a16:creationId xmlns:a16="http://schemas.microsoft.com/office/drawing/2014/main" id="{AF7FA408-71B2-499F-8468-4366A19E9F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2082800"/>
            <a:ext cx="818356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speed at which a person walks, runs or cycles depends on several factors, including the </a:t>
            </a:r>
            <a:r>
              <a:rPr lang="en-GB" altLang="en-US" b="1" dirty="0">
                <a:solidFill>
                  <a:srgbClr val="286DA6"/>
                </a:solidFill>
              </a:rPr>
              <a:t>age</a:t>
            </a:r>
            <a:r>
              <a:rPr lang="en-GB" altLang="en-US" dirty="0">
                <a:solidFill>
                  <a:srgbClr val="010066"/>
                </a:solidFill>
              </a:rPr>
              <a:t> and </a:t>
            </a:r>
            <a:r>
              <a:rPr lang="en-GB" altLang="en-US" b="1" dirty="0">
                <a:solidFill>
                  <a:srgbClr val="286DA6"/>
                </a:solidFill>
              </a:rPr>
              <a:t>fitness</a:t>
            </a:r>
            <a:r>
              <a:rPr lang="en-GB" altLang="en-US" dirty="0">
                <a:solidFill>
                  <a:srgbClr val="010066"/>
                </a:solidFill>
              </a:rPr>
              <a:t> of the person, the </a:t>
            </a:r>
            <a:r>
              <a:rPr lang="en-GB" altLang="en-US" b="1" dirty="0">
                <a:solidFill>
                  <a:srgbClr val="286DA6"/>
                </a:solidFill>
              </a:rPr>
              <a:t>terrain</a:t>
            </a:r>
            <a:r>
              <a:rPr lang="en-GB" altLang="en-US" dirty="0">
                <a:solidFill>
                  <a:srgbClr val="010066"/>
                </a:solidFill>
              </a:rPr>
              <a:t> over which they are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traveling and the </a:t>
            </a:r>
            <a:r>
              <a:rPr lang="en-GB" altLang="en-US" b="1" dirty="0">
                <a:solidFill>
                  <a:srgbClr val="286DA6"/>
                </a:solidFill>
              </a:rPr>
              <a:t>distance</a:t>
            </a:r>
            <a:r>
              <a:rPr lang="en-GB" altLang="en-US" dirty="0">
                <a:solidFill>
                  <a:srgbClr val="010066"/>
                </a:solidFill>
              </a:rPr>
              <a:t> </a:t>
            </a:r>
            <a:r>
              <a:rPr lang="en-GB" altLang="en-US" dirty="0" err="1">
                <a:solidFill>
                  <a:srgbClr val="010066"/>
                </a:solidFill>
              </a:rPr>
              <a:t>traveled</a:t>
            </a:r>
            <a:r>
              <a:rPr lang="en-GB" altLang="en-US" dirty="0">
                <a:solidFill>
                  <a:srgbClr val="010066"/>
                </a:solidFill>
              </a:rPr>
              <a:t>. </a:t>
            </a:r>
          </a:p>
        </p:txBody>
      </p:sp>
      <p:sp>
        <p:nvSpPr>
          <p:cNvPr id="10" name="Text Box 10">
            <a:extLst>
              <a:ext uri="{FF2B5EF4-FFF2-40B4-BE49-F238E27FC236}">
                <a16:creationId xmlns:a16="http://schemas.microsoft.com/office/drawing/2014/main" id="{1AEE6C84-7BF4-4941-99A7-F1C2EA4059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2175" y="5811838"/>
            <a:ext cx="8242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>
                <a:solidFill>
                  <a:srgbClr val="010066"/>
                </a:solidFill>
              </a:rPr>
              <a:t>cycling </a:t>
            </a:r>
            <a:r>
              <a:rPr lang="en-GB" altLang="en-US">
                <a:solidFill>
                  <a:srgbClr val="010066"/>
                </a:solidFill>
                <a:cs typeface="Arial" panose="020B0604020202020204" pitchFamily="34" charset="0"/>
              </a:rPr>
              <a:t>~ </a:t>
            </a:r>
            <a:r>
              <a:rPr lang="en-GB" altLang="en-US" b="1">
                <a:solidFill>
                  <a:srgbClr val="286DA6"/>
                </a:solidFill>
                <a:cs typeface="Arial" panose="020B0604020202020204" pitchFamily="34" charset="0"/>
              </a:rPr>
              <a:t>6</a:t>
            </a:r>
            <a:r>
              <a:rPr lang="en-GB" altLang="en-US" sz="1000" b="1">
                <a:solidFill>
                  <a:srgbClr val="286DA6"/>
                </a:solidFill>
                <a:cs typeface="Arial" panose="020B0604020202020204" pitchFamily="34" charset="0"/>
              </a:rPr>
              <a:t> </a:t>
            </a:r>
            <a:r>
              <a:rPr lang="en-GB" altLang="en-US" b="1">
                <a:solidFill>
                  <a:srgbClr val="286DA6"/>
                </a:solidFill>
                <a:cs typeface="Arial" panose="020B0604020202020204" pitchFamily="34" charset="0"/>
              </a:rPr>
              <a:t>m/s</a:t>
            </a:r>
            <a:r>
              <a:rPr lang="en-GB" altLang="en-US">
                <a:solidFill>
                  <a:srgbClr val="010066"/>
                </a:solidFill>
                <a:cs typeface="Arial" panose="020B0604020202020204" pitchFamily="34" charset="0"/>
              </a:rPr>
              <a:t>.</a:t>
            </a:r>
            <a:r>
              <a:rPr lang="en-GB" altLang="en-US">
                <a:solidFill>
                  <a:srgbClr val="010066"/>
                </a:solidFill>
              </a:rPr>
              <a:t> </a:t>
            </a:r>
          </a:p>
        </p:txBody>
      </p:sp>
      <p:sp>
        <p:nvSpPr>
          <p:cNvPr id="11" name="Rectangle 11">
            <a:extLst>
              <a:ext uri="{FF2B5EF4-FFF2-40B4-BE49-F238E27FC236}">
                <a16:creationId xmlns:a16="http://schemas.microsoft.com/office/drawing/2014/main" id="{C4348556-C794-44C2-94BF-9BC2C38215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2175" y="4657725"/>
            <a:ext cx="8251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>
                <a:solidFill>
                  <a:srgbClr val="010066"/>
                </a:solidFill>
              </a:rPr>
              <a:t>walking </a:t>
            </a:r>
            <a:r>
              <a:rPr lang="en-GB" altLang="en-US">
                <a:solidFill>
                  <a:srgbClr val="010066"/>
                </a:solidFill>
                <a:cs typeface="Arial" panose="020B0604020202020204" pitchFamily="34" charset="0"/>
              </a:rPr>
              <a:t>~ </a:t>
            </a:r>
            <a:r>
              <a:rPr lang="en-GB" altLang="en-US" b="1">
                <a:solidFill>
                  <a:srgbClr val="286DA6"/>
                </a:solidFill>
                <a:cs typeface="Arial" panose="020B0604020202020204" pitchFamily="34" charset="0"/>
              </a:rPr>
              <a:t>1.5</a:t>
            </a:r>
            <a:r>
              <a:rPr lang="en-GB" altLang="en-US" sz="1000" b="1">
                <a:solidFill>
                  <a:srgbClr val="286DA6"/>
                </a:solidFill>
                <a:cs typeface="Arial" panose="020B0604020202020204" pitchFamily="34" charset="0"/>
              </a:rPr>
              <a:t> </a:t>
            </a:r>
            <a:r>
              <a:rPr lang="en-GB" altLang="en-US" b="1">
                <a:solidFill>
                  <a:srgbClr val="286DA6"/>
                </a:solidFill>
                <a:cs typeface="Arial" panose="020B0604020202020204" pitchFamily="34" charset="0"/>
              </a:rPr>
              <a:t>m/s</a:t>
            </a:r>
            <a:endParaRPr lang="en-GB" altLang="en-US" b="1">
              <a:solidFill>
                <a:srgbClr val="286DA6"/>
              </a:solidFill>
            </a:endParaRPr>
          </a:p>
        </p:txBody>
      </p:sp>
      <p:sp>
        <p:nvSpPr>
          <p:cNvPr id="12" name="Rectangle 12">
            <a:extLst>
              <a:ext uri="{FF2B5EF4-FFF2-40B4-BE49-F238E27FC236}">
                <a16:creationId xmlns:a16="http://schemas.microsoft.com/office/drawing/2014/main" id="{D9E3ECA6-C575-4B0A-B0DE-B4113D0224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3763" y="5233988"/>
            <a:ext cx="7481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>
                <a:solidFill>
                  <a:srgbClr val="010066"/>
                </a:solidFill>
              </a:rPr>
              <a:t>running </a:t>
            </a:r>
            <a:r>
              <a:rPr lang="en-GB" altLang="en-US">
                <a:solidFill>
                  <a:srgbClr val="010066"/>
                </a:solidFill>
                <a:cs typeface="Arial" panose="020B0604020202020204" pitchFamily="34" charset="0"/>
              </a:rPr>
              <a:t>~ </a:t>
            </a:r>
            <a:r>
              <a:rPr lang="en-GB" altLang="en-US" b="1">
                <a:solidFill>
                  <a:srgbClr val="286DA6"/>
                </a:solidFill>
                <a:cs typeface="Arial" panose="020B0604020202020204" pitchFamily="34" charset="0"/>
              </a:rPr>
              <a:t>3</a:t>
            </a:r>
            <a:r>
              <a:rPr lang="en-GB" altLang="en-US" sz="1000" b="1">
                <a:solidFill>
                  <a:srgbClr val="286DA6"/>
                </a:solidFill>
                <a:cs typeface="Arial" panose="020B0604020202020204" pitchFamily="34" charset="0"/>
              </a:rPr>
              <a:t> </a:t>
            </a:r>
            <a:r>
              <a:rPr lang="en-GB" altLang="en-US" b="1">
                <a:solidFill>
                  <a:srgbClr val="286DA6"/>
                </a:solidFill>
                <a:cs typeface="Arial" panose="020B0604020202020204" pitchFamily="34" charset="0"/>
              </a:rPr>
              <a:t>m/s</a:t>
            </a:r>
            <a:r>
              <a:rPr lang="en-GB" altLang="en-US" b="1">
                <a:solidFill>
                  <a:srgbClr val="286DA6"/>
                </a:solidFill>
              </a:rPr>
              <a:t> </a:t>
            </a:r>
          </a:p>
        </p:txBody>
      </p:sp>
      <p:pic>
        <p:nvPicPr>
          <p:cNvPr id="18442" name="Picture 12" descr="cyclist.png">
            <a:extLst>
              <a:ext uri="{FF2B5EF4-FFF2-40B4-BE49-F238E27FC236}">
                <a16:creationId xmlns:a16="http://schemas.microsoft.com/office/drawing/2014/main" id="{5FC8C6FB-A08D-4A0A-BC13-7F00CC6DB4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700" y="3021013"/>
            <a:ext cx="3144838" cy="350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D23B14C-7A2D-49DC-8228-5E9D51C67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70" grpId="0"/>
      <p:bldP spid="190471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Picture3.jpg">
            <a:extLst>
              <a:ext uri="{FF2B5EF4-FFF2-40B4-BE49-F238E27FC236}">
                <a16:creationId xmlns:a16="http://schemas.microsoft.com/office/drawing/2014/main" id="{81F1B3C5-5B99-4EA7-AAB6-314C618CA9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513" y="2541588"/>
            <a:ext cx="4956175" cy="360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4">
            <a:extLst>
              <a:ext uri="{FF2B5EF4-FFF2-40B4-BE49-F238E27FC236}">
                <a16:creationId xmlns:a16="http://schemas.microsoft.com/office/drawing/2014/main" id="{C9AE0697-37A7-49B2-9AF3-C2467F35AD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Sound and wind</a:t>
            </a:r>
          </a:p>
        </p:txBody>
      </p:sp>
      <p:sp>
        <p:nvSpPr>
          <p:cNvPr id="19460" name="Text Box 5">
            <a:extLst>
              <a:ext uri="{FF2B5EF4-FFF2-40B4-BE49-F238E27FC236}">
                <a16:creationId xmlns:a16="http://schemas.microsoft.com/office/drawing/2014/main" id="{5BBD7489-E3C7-41E1-AF2E-CD8A475BAE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569325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It is not only objects that move with a constantly changing speed. The speed of </a:t>
            </a:r>
            <a:r>
              <a:rPr lang="en-GB" altLang="en-US" b="1">
                <a:solidFill>
                  <a:srgbClr val="286DA6"/>
                </a:solidFill>
              </a:rPr>
              <a:t>sound</a:t>
            </a:r>
            <a:r>
              <a:rPr lang="en-GB" altLang="en-US">
                <a:solidFill>
                  <a:srgbClr val="010066"/>
                </a:solidFill>
              </a:rPr>
              <a:t> and the speed of </a:t>
            </a:r>
            <a:r>
              <a:rPr lang="en-GB" altLang="en-US" b="1">
                <a:solidFill>
                  <a:srgbClr val="286DA6"/>
                </a:solidFill>
              </a:rPr>
              <a:t>wind</a:t>
            </a:r>
            <a:r>
              <a:rPr lang="en-GB" altLang="en-US">
                <a:solidFill>
                  <a:srgbClr val="010066"/>
                </a:solidFill>
              </a:rPr>
              <a:t> also vary.</a:t>
            </a:r>
          </a:p>
        </p:txBody>
      </p:sp>
      <p:sp>
        <p:nvSpPr>
          <p:cNvPr id="190470" name="Text Box 6">
            <a:extLst>
              <a:ext uri="{FF2B5EF4-FFF2-40B4-BE49-F238E27FC236}">
                <a16:creationId xmlns:a16="http://schemas.microsoft.com/office/drawing/2014/main" id="{18FC1546-9D51-4903-AF6C-4AECDE77DA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3017838"/>
            <a:ext cx="60039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The speed of wind varies enormously. 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>
                <a:solidFill>
                  <a:srgbClr val="010066"/>
                </a:solidFill>
              </a:rPr>
              <a:t>A light breeze travels at around </a:t>
            </a:r>
            <a:r>
              <a:rPr lang="en-GB" altLang="en-US" b="1">
                <a:solidFill>
                  <a:srgbClr val="286DA6"/>
                </a:solidFill>
              </a:rPr>
              <a:t>3</a:t>
            </a:r>
            <a:r>
              <a:rPr lang="en-GB" altLang="en-US" sz="1000" b="1">
                <a:solidFill>
                  <a:srgbClr val="286DA6"/>
                </a:solidFill>
              </a:rPr>
              <a:t> </a:t>
            </a:r>
            <a:r>
              <a:rPr lang="en-GB" altLang="en-US" b="1">
                <a:solidFill>
                  <a:srgbClr val="286DA6"/>
                </a:solidFill>
              </a:rPr>
              <a:t>m/s</a:t>
            </a:r>
            <a:r>
              <a:rPr lang="en-GB" altLang="en-US">
                <a:solidFill>
                  <a:srgbClr val="010066"/>
                </a:solidFill>
              </a:rPr>
              <a:t>, 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>
                <a:solidFill>
                  <a:srgbClr val="010066"/>
                </a:solidFill>
              </a:rPr>
              <a:t>but a gale travels at about </a:t>
            </a:r>
            <a:r>
              <a:rPr lang="en-GB" altLang="en-US" b="1">
                <a:solidFill>
                  <a:srgbClr val="286DA6"/>
                </a:solidFill>
              </a:rPr>
              <a:t>20</a:t>
            </a:r>
            <a:r>
              <a:rPr lang="en-GB" altLang="en-US" sz="1000" b="1">
                <a:solidFill>
                  <a:srgbClr val="286DA6"/>
                </a:solidFill>
              </a:rPr>
              <a:t> </a:t>
            </a:r>
            <a:r>
              <a:rPr lang="en-GB" altLang="en-US" b="1">
                <a:solidFill>
                  <a:srgbClr val="286DA6"/>
                </a:solidFill>
              </a:rPr>
              <a:t>m/s</a:t>
            </a:r>
            <a:r>
              <a:rPr lang="en-GB" altLang="en-US">
                <a:solidFill>
                  <a:srgbClr val="010066"/>
                </a:solidFill>
              </a:rPr>
              <a:t>, 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>
                <a:solidFill>
                  <a:srgbClr val="010066"/>
                </a:solidFill>
              </a:rPr>
              <a:t>and some hurricanes can reach 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>
                <a:solidFill>
                  <a:srgbClr val="010066"/>
                </a:solidFill>
              </a:rPr>
              <a:t>speeds of over </a:t>
            </a:r>
            <a:r>
              <a:rPr lang="en-GB" altLang="en-US" b="1">
                <a:solidFill>
                  <a:srgbClr val="286DA6"/>
                </a:solidFill>
              </a:rPr>
              <a:t>70</a:t>
            </a:r>
            <a:r>
              <a:rPr lang="en-GB" altLang="en-US" sz="1000" b="1">
                <a:solidFill>
                  <a:srgbClr val="286DA6"/>
                </a:solidFill>
              </a:rPr>
              <a:t> </a:t>
            </a:r>
            <a:r>
              <a:rPr lang="en-GB" altLang="en-US" b="1">
                <a:solidFill>
                  <a:srgbClr val="286DA6"/>
                </a:solidFill>
              </a:rPr>
              <a:t>m/s</a:t>
            </a:r>
            <a:r>
              <a:rPr lang="en-GB" altLang="en-US">
                <a:solidFill>
                  <a:srgbClr val="010066"/>
                </a:solidFill>
              </a:rPr>
              <a:t>. 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>
                <a:solidFill>
                  <a:srgbClr val="010066"/>
                </a:solidFill>
              </a:rPr>
              <a:t>That’s over 150</a:t>
            </a:r>
            <a:r>
              <a:rPr lang="en-GB" altLang="en-US" sz="1000">
                <a:solidFill>
                  <a:srgbClr val="010066"/>
                </a:solidFill>
              </a:rPr>
              <a:t> </a:t>
            </a:r>
            <a:r>
              <a:rPr lang="en-GB" altLang="en-US">
                <a:solidFill>
                  <a:srgbClr val="010066"/>
                </a:solidFill>
              </a:rPr>
              <a:t>mph!</a:t>
            </a:r>
          </a:p>
        </p:txBody>
      </p:sp>
      <p:sp>
        <p:nvSpPr>
          <p:cNvPr id="190471" name="Text Box 7">
            <a:extLst>
              <a:ext uri="{FF2B5EF4-FFF2-40B4-BE49-F238E27FC236}">
                <a16:creationId xmlns:a16="http://schemas.microsoft.com/office/drawing/2014/main" id="{B5944EC2-691A-432A-B106-EEF0F840D2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1716088"/>
            <a:ext cx="81835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>
                <a:solidFill>
                  <a:srgbClr val="010066"/>
                </a:solidFill>
              </a:rPr>
              <a:t>The speed of sound depends on a number of factors, including the material that the sound is moving through. The speed of sound in air is typically around </a:t>
            </a:r>
            <a:r>
              <a:rPr lang="en-GB" altLang="en-US" b="1" dirty="0">
                <a:solidFill>
                  <a:srgbClr val="286DA6"/>
                </a:solidFill>
              </a:rPr>
              <a:t>330</a:t>
            </a:r>
            <a:r>
              <a:rPr lang="en-GB" altLang="en-US" sz="1000" b="1" dirty="0">
                <a:solidFill>
                  <a:srgbClr val="286DA6"/>
                </a:solidFill>
              </a:rPr>
              <a:t> </a:t>
            </a:r>
            <a:r>
              <a:rPr lang="en-GB" altLang="en-US" b="1" dirty="0">
                <a:solidFill>
                  <a:srgbClr val="286DA6"/>
                </a:solidFill>
              </a:rPr>
              <a:t>m/s</a:t>
            </a:r>
            <a:r>
              <a:rPr lang="en-GB" altLang="en-US" dirty="0">
                <a:solidFill>
                  <a:srgbClr val="010066"/>
                </a:solidFill>
              </a:rPr>
              <a:t>.</a:t>
            </a:r>
          </a:p>
        </p:txBody>
      </p:sp>
      <p:sp>
        <p:nvSpPr>
          <p:cNvPr id="8" name="Text Box 61">
            <a:extLst>
              <a:ext uri="{FF2B5EF4-FFF2-40B4-BE49-F238E27FC236}">
                <a16:creationId xmlns:a16="http://schemas.microsoft.com/office/drawing/2014/main" id="{4DDC6F36-87AB-4418-95C8-0780240EC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0363" y="5422900"/>
            <a:ext cx="459263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solidFill>
                  <a:srgbClr val="010066"/>
                </a:solidFill>
              </a:rPr>
              <a:t>The speed of wind affects </a:t>
            </a:r>
            <a:br>
              <a:rPr lang="en-GB" altLang="en-US">
                <a:solidFill>
                  <a:srgbClr val="010066"/>
                </a:solidFill>
              </a:rPr>
            </a:br>
            <a:r>
              <a:rPr lang="en-GB" altLang="en-US">
                <a:solidFill>
                  <a:srgbClr val="010066"/>
                </a:solidFill>
              </a:rPr>
              <a:t>the speed of sound in air.</a:t>
            </a:r>
          </a:p>
        </p:txBody>
      </p:sp>
      <p:pic>
        <p:nvPicPr>
          <p:cNvPr id="9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005CDA7-6347-4549-8CAF-8864A50A0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70" grpId="0"/>
      <p:bldP spid="190471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62CCB6C8-A649-44D9-BAD4-F2A22C29DAF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How is speed calculated?</a:t>
            </a:r>
          </a:p>
        </p:txBody>
      </p:sp>
      <p:sp>
        <p:nvSpPr>
          <p:cNvPr id="21507" name="Text Box 3">
            <a:extLst>
              <a:ext uri="{FF2B5EF4-FFF2-40B4-BE49-F238E27FC236}">
                <a16:creationId xmlns:a16="http://schemas.microsoft.com/office/drawing/2014/main" id="{2D277205-9629-4FC2-B46E-FAEDB7A945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0343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The average speed of an object can be calculated using this equation: </a:t>
            </a:r>
          </a:p>
        </p:txBody>
      </p:sp>
      <p:sp>
        <p:nvSpPr>
          <p:cNvPr id="21508" name="AutoShape 5">
            <a:extLst>
              <a:ext uri="{FF2B5EF4-FFF2-40B4-BE49-F238E27FC236}">
                <a16:creationId xmlns:a16="http://schemas.microsoft.com/office/drawing/2014/main" id="{08F0466D-6E10-4D3B-8E1D-3A1D6E4113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6475" y="1676400"/>
            <a:ext cx="4995863" cy="1114425"/>
          </a:xfrm>
          <a:prstGeom prst="roundRect">
            <a:avLst>
              <a:gd name="adj" fmla="val 0"/>
            </a:avLst>
          </a:prstGeom>
          <a:solidFill>
            <a:srgbClr val="286DA6"/>
          </a:solidFill>
          <a:ln w="38100" algn="ctr">
            <a:solidFill>
              <a:srgbClr val="286DA6"/>
            </a:solidFill>
            <a:round/>
            <a:headEnd/>
            <a:tailEnd/>
          </a:ln>
        </p:spPr>
        <p:txBody>
          <a:bodyPr anchor="ctr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/>
          </a:p>
        </p:txBody>
      </p:sp>
      <p:sp>
        <p:nvSpPr>
          <p:cNvPr id="21509" name="Text Box 7">
            <a:extLst>
              <a:ext uri="{FF2B5EF4-FFF2-40B4-BE49-F238E27FC236}">
                <a16:creationId xmlns:a16="http://schemas.microsoft.com/office/drawing/2014/main" id="{44D10D87-5D2A-4F32-827A-7D57378F81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2888" y="1885950"/>
            <a:ext cx="3052762" cy="858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GB" altLang="en-US" sz="2600" b="1" dirty="0">
                <a:solidFill>
                  <a:schemeClr val="bg1"/>
                </a:solidFill>
              </a:rPr>
              <a:t>distance </a:t>
            </a:r>
            <a:r>
              <a:rPr lang="en-GB" altLang="en-US" sz="2600" b="1" dirty="0" err="1">
                <a:solidFill>
                  <a:schemeClr val="bg1"/>
                </a:solidFill>
              </a:rPr>
              <a:t>traveled</a:t>
            </a:r>
            <a:r>
              <a:rPr lang="en-GB" altLang="en-US" sz="2600" b="1" dirty="0">
                <a:solidFill>
                  <a:schemeClr val="bg1"/>
                </a:solidFill>
              </a:rPr>
              <a:t> </a:t>
            </a:r>
          </a:p>
          <a:p>
            <a:pPr algn="ctr"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GB" altLang="en-US" sz="2600" b="1" dirty="0">
                <a:solidFill>
                  <a:schemeClr val="bg1"/>
                </a:solidFill>
              </a:rPr>
              <a:t>time taken</a:t>
            </a:r>
          </a:p>
        </p:txBody>
      </p:sp>
      <p:sp>
        <p:nvSpPr>
          <p:cNvPr id="21510" name="Text Box 8">
            <a:extLst>
              <a:ext uri="{FF2B5EF4-FFF2-40B4-BE49-F238E27FC236}">
                <a16:creationId xmlns:a16="http://schemas.microsoft.com/office/drawing/2014/main" id="{419CF133-BABD-4234-BC44-6DB383C5D9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1563" y="1806575"/>
            <a:ext cx="154305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50000"/>
              </a:spcBef>
            </a:pPr>
            <a:r>
              <a:rPr lang="en-GB" altLang="en-US" sz="2600" b="1">
                <a:solidFill>
                  <a:schemeClr val="bg1"/>
                </a:solidFill>
              </a:rPr>
              <a:t>average speed</a:t>
            </a:r>
          </a:p>
        </p:txBody>
      </p:sp>
      <p:sp>
        <p:nvSpPr>
          <p:cNvPr id="21511" name="Line 9">
            <a:extLst>
              <a:ext uri="{FF2B5EF4-FFF2-40B4-BE49-F238E27FC236}">
                <a16:creationId xmlns:a16="http://schemas.microsoft.com/office/drawing/2014/main" id="{742E4BCF-1538-4F7C-AA9A-44BCE4A54022}"/>
              </a:ext>
            </a:extLst>
          </p:cNvPr>
          <p:cNvSpPr>
            <a:spLocks noChangeShapeType="1"/>
          </p:cNvSpPr>
          <p:nvPr/>
        </p:nvSpPr>
        <p:spPr bwMode="auto">
          <a:xfrm>
            <a:off x="4156075" y="2238375"/>
            <a:ext cx="2846388" cy="0"/>
          </a:xfrm>
          <a:prstGeom prst="line">
            <a:avLst/>
          </a:prstGeom>
          <a:noFill/>
          <a:ln w="254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194570" name="Text Box 10">
            <a:extLst>
              <a:ext uri="{FF2B5EF4-FFF2-40B4-BE49-F238E27FC236}">
                <a16:creationId xmlns:a16="http://schemas.microsoft.com/office/drawing/2014/main" id="{B21F572E-01D0-4BF9-8283-E2555FD5A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938" y="4333875"/>
            <a:ext cx="8242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010066"/>
                </a:solidFill>
              </a:rPr>
              <a:t>Speed is measured in </a:t>
            </a:r>
            <a:r>
              <a:rPr lang="en-GB" altLang="en-US" b="1" dirty="0">
                <a:solidFill>
                  <a:srgbClr val="286DA6"/>
                </a:solidFill>
              </a:rPr>
              <a:t>meters per second (m/s)</a:t>
            </a:r>
            <a:r>
              <a:rPr lang="en-GB" altLang="en-US" dirty="0"/>
              <a:t>.</a:t>
            </a:r>
          </a:p>
        </p:txBody>
      </p:sp>
      <p:sp>
        <p:nvSpPr>
          <p:cNvPr id="194571" name="Rectangle 11">
            <a:extLst>
              <a:ext uri="{FF2B5EF4-FFF2-40B4-BE49-F238E27FC236}">
                <a16:creationId xmlns:a16="http://schemas.microsoft.com/office/drawing/2014/main" id="{365DA85B-4A9D-449F-9B33-9088B8EFA8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938" y="2994025"/>
            <a:ext cx="8251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010066"/>
                </a:solidFill>
              </a:rPr>
              <a:t>Distance </a:t>
            </a:r>
            <a:r>
              <a:rPr lang="en-GB" altLang="en-US" dirty="0" err="1">
                <a:solidFill>
                  <a:srgbClr val="010066"/>
                </a:solidFill>
              </a:rPr>
              <a:t>traveled</a:t>
            </a:r>
            <a:r>
              <a:rPr lang="en-GB" altLang="en-US" dirty="0">
                <a:solidFill>
                  <a:srgbClr val="010066"/>
                </a:solidFill>
              </a:rPr>
              <a:t> is measured in </a:t>
            </a:r>
            <a:r>
              <a:rPr lang="en-GB" altLang="en-US" b="1" dirty="0">
                <a:solidFill>
                  <a:srgbClr val="286DA6"/>
                </a:solidFill>
              </a:rPr>
              <a:t>meters</a:t>
            </a:r>
            <a:r>
              <a:rPr lang="en-GB" altLang="en-US" dirty="0">
                <a:solidFill>
                  <a:srgbClr val="286DA6"/>
                </a:solidFill>
              </a:rPr>
              <a:t> </a:t>
            </a:r>
            <a:r>
              <a:rPr lang="en-GB" altLang="en-US" b="1" dirty="0">
                <a:solidFill>
                  <a:srgbClr val="286DA6"/>
                </a:solidFill>
              </a:rPr>
              <a:t>(</a:t>
            </a:r>
            <a:r>
              <a:rPr lang="en-GB" altLang="en-US" b="1" dirty="0">
                <a:solidFill>
                  <a:srgbClr val="286DA6"/>
                </a:solidFill>
                <a:sym typeface="Symbol" panose="05050102010706020507" pitchFamily="18" charset="2"/>
              </a:rPr>
              <a:t>m</a:t>
            </a:r>
            <a:r>
              <a:rPr lang="en-GB" altLang="en-US" b="1" dirty="0">
                <a:solidFill>
                  <a:srgbClr val="286DA6"/>
                </a:solidFill>
              </a:rPr>
              <a:t>)</a:t>
            </a:r>
            <a:r>
              <a:rPr lang="en-GB" altLang="en-US" dirty="0">
                <a:solidFill>
                  <a:srgbClr val="010066"/>
                </a:solidFill>
              </a:rPr>
              <a:t>.</a:t>
            </a:r>
          </a:p>
        </p:txBody>
      </p:sp>
      <p:sp>
        <p:nvSpPr>
          <p:cNvPr id="194572" name="Rectangle 12">
            <a:extLst>
              <a:ext uri="{FF2B5EF4-FFF2-40B4-BE49-F238E27FC236}">
                <a16:creationId xmlns:a16="http://schemas.microsoft.com/office/drawing/2014/main" id="{24F6490F-A496-4DEC-9350-960AB88E98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525" y="3663950"/>
            <a:ext cx="7481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010066"/>
                </a:solidFill>
              </a:rPr>
              <a:t>Time taken is measured in </a:t>
            </a:r>
            <a:r>
              <a:rPr lang="en-GB" altLang="en-US" b="1" dirty="0">
                <a:solidFill>
                  <a:srgbClr val="286DA6"/>
                </a:solidFill>
              </a:rPr>
              <a:t>seconds</a:t>
            </a:r>
            <a:r>
              <a:rPr lang="en-GB" altLang="en-US" dirty="0">
                <a:solidFill>
                  <a:srgbClr val="286DA6"/>
                </a:solidFill>
              </a:rPr>
              <a:t> </a:t>
            </a:r>
            <a:r>
              <a:rPr lang="en-GB" altLang="en-US" b="1" dirty="0">
                <a:solidFill>
                  <a:srgbClr val="286DA6"/>
                </a:solidFill>
              </a:rPr>
              <a:t>(s)</a:t>
            </a:r>
            <a:r>
              <a:rPr lang="en-GB" altLang="en-US" dirty="0">
                <a:solidFill>
                  <a:srgbClr val="010066"/>
                </a:solidFill>
              </a:rPr>
              <a:t>.</a:t>
            </a:r>
          </a:p>
        </p:txBody>
      </p:sp>
      <p:sp>
        <p:nvSpPr>
          <p:cNvPr id="194573" name="Rectangle 13">
            <a:extLst>
              <a:ext uri="{FF2B5EF4-FFF2-40B4-BE49-F238E27FC236}">
                <a16:creationId xmlns:a16="http://schemas.microsoft.com/office/drawing/2014/main" id="{78D33E9A-B055-42AF-9D5D-37FF3C3E8A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4013" y="4965700"/>
            <a:ext cx="85328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30000"/>
              </a:spcBef>
              <a:buClr>
                <a:srgbClr val="CC00CC"/>
              </a:buClr>
            </a:pPr>
            <a:r>
              <a:rPr lang="en-GB" altLang="en-US" dirty="0">
                <a:solidFill>
                  <a:srgbClr val="010066"/>
                </a:solidFill>
              </a:rPr>
              <a:t>The standard unit for speed in physics is </a:t>
            </a:r>
            <a:r>
              <a:rPr lang="en-GB" altLang="en-US" b="1" dirty="0">
                <a:solidFill>
                  <a:srgbClr val="286DA6"/>
                </a:solidFill>
              </a:rPr>
              <a:t>m/s</a:t>
            </a:r>
            <a:r>
              <a:rPr lang="en-GB" altLang="en-US" dirty="0">
                <a:solidFill>
                  <a:srgbClr val="010066"/>
                </a:solidFill>
              </a:rPr>
              <a:t>, but other units such as </a:t>
            </a:r>
            <a:r>
              <a:rPr lang="en-GB" altLang="en-US" dirty="0" err="1">
                <a:solidFill>
                  <a:srgbClr val="010066"/>
                </a:solidFill>
              </a:rPr>
              <a:t>kilometers</a:t>
            </a:r>
            <a:r>
              <a:rPr lang="en-GB" altLang="en-US" dirty="0">
                <a:solidFill>
                  <a:srgbClr val="010066"/>
                </a:solidFill>
              </a:rPr>
              <a:t> per hour (km/h) are more convenient when measuring the speed of vehicles.</a:t>
            </a:r>
            <a:r>
              <a:rPr lang="en-GB" altLang="en-US" dirty="0"/>
              <a:t> Why is this?</a:t>
            </a:r>
          </a:p>
        </p:txBody>
      </p:sp>
      <p:sp>
        <p:nvSpPr>
          <p:cNvPr id="21517" name="Text Box 15">
            <a:extLst>
              <a:ext uri="{FF2B5EF4-FFF2-40B4-BE49-F238E27FC236}">
                <a16:creationId xmlns:a16="http://schemas.microsoft.com/office/drawing/2014/main" id="{8060A34D-C399-4C44-BD27-E0D5799A9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6500" y="1968500"/>
            <a:ext cx="419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b="1">
                <a:solidFill>
                  <a:schemeClr val="bg1"/>
                </a:solidFill>
              </a:rPr>
              <a:t>=</a:t>
            </a:r>
          </a:p>
        </p:txBody>
      </p:sp>
      <p:pic>
        <p:nvPicPr>
          <p:cNvPr id="14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56CB2E15-44B4-4D0E-A362-85B77094A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F4B1B18-4F80-4B3F-B6E5-A27EEB5DA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0" grpId="0"/>
      <p:bldP spid="194571" grpId="0"/>
      <p:bldP spid="194572" grpId="0"/>
      <p:bldP spid="19457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834CC899-77B2-497E-8A16-4F84421249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Calculating speed question</a:t>
            </a: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77B8EF7E-AE7F-4B45-BFEC-4177809F8C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6142037" cy="830263"/>
          </a:xfrm>
          <a:prstGeom prst="rect">
            <a:avLst/>
          </a:prstGeom>
          <a:solidFill>
            <a:srgbClr val="BEDA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A train takes 100 seconds to travel 1,500</a:t>
            </a:r>
            <a:r>
              <a:rPr lang="en-GB" altLang="en-US" sz="1000" dirty="0">
                <a:solidFill>
                  <a:srgbClr val="010066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m. What is the average speed of the train?</a:t>
            </a:r>
          </a:p>
        </p:txBody>
      </p:sp>
      <p:sp>
        <p:nvSpPr>
          <p:cNvPr id="196612" name="Text Box 4">
            <a:extLst>
              <a:ext uri="{FF2B5EF4-FFF2-40B4-BE49-F238E27FC236}">
                <a16:creationId xmlns:a16="http://schemas.microsoft.com/office/drawing/2014/main" id="{8F978026-E435-4C75-A19F-DAF230E41A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7743" y="4967288"/>
            <a:ext cx="17764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=  </a:t>
            </a:r>
            <a:r>
              <a:rPr lang="en-GB" altLang="en-US" b="1" dirty="0">
                <a:solidFill>
                  <a:srgbClr val="286DA6"/>
                </a:solidFill>
              </a:rPr>
              <a:t>15</a:t>
            </a:r>
            <a:r>
              <a:rPr lang="en-GB" altLang="en-US" sz="1000" b="1" dirty="0">
                <a:solidFill>
                  <a:srgbClr val="286DA6"/>
                </a:solidFill>
              </a:rPr>
              <a:t> </a:t>
            </a:r>
            <a:r>
              <a:rPr lang="en-GB" altLang="en-US" b="1" dirty="0">
                <a:solidFill>
                  <a:srgbClr val="286DA6"/>
                </a:solidFill>
              </a:rPr>
              <a:t>m/s</a:t>
            </a:r>
          </a:p>
        </p:txBody>
      </p:sp>
      <p:sp>
        <p:nvSpPr>
          <p:cNvPr id="22540" name="Text Box 6">
            <a:extLst>
              <a:ext uri="{FF2B5EF4-FFF2-40B4-BE49-F238E27FC236}">
                <a16:creationId xmlns:a16="http://schemas.microsoft.com/office/drawing/2014/main" id="{897550F9-6919-4268-9B85-E91B6453A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738" y="2448628"/>
            <a:ext cx="15922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speed  =</a:t>
            </a:r>
          </a:p>
        </p:txBody>
      </p:sp>
      <p:sp>
        <p:nvSpPr>
          <p:cNvPr id="22542" name="Rectangle 8">
            <a:extLst>
              <a:ext uri="{FF2B5EF4-FFF2-40B4-BE49-F238E27FC236}">
                <a16:creationId xmlns:a16="http://schemas.microsoft.com/office/drawing/2014/main" id="{521F3B86-8644-4AEA-AE31-2B21D47BA9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34948" y="2313691"/>
            <a:ext cx="1332416" cy="79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distance</a:t>
            </a:r>
          </a:p>
          <a:p>
            <a:pPr algn="ctr"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time</a:t>
            </a:r>
          </a:p>
        </p:txBody>
      </p:sp>
      <p:sp>
        <p:nvSpPr>
          <p:cNvPr id="22543" name="Line 9">
            <a:extLst>
              <a:ext uri="{FF2B5EF4-FFF2-40B4-BE49-F238E27FC236}">
                <a16:creationId xmlns:a16="http://schemas.microsoft.com/office/drawing/2014/main" id="{5A942E36-9426-4F25-BFD4-131312E1739C}"/>
              </a:ext>
            </a:extLst>
          </p:cNvPr>
          <p:cNvSpPr>
            <a:spLocks noChangeShapeType="1"/>
          </p:cNvSpPr>
          <p:nvPr/>
        </p:nvSpPr>
        <p:spPr bwMode="auto">
          <a:xfrm>
            <a:off x="2197100" y="2672466"/>
            <a:ext cx="1404938" cy="0"/>
          </a:xfrm>
          <a:prstGeom prst="line">
            <a:avLst/>
          </a:prstGeom>
          <a:noFill/>
          <a:ln w="25400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22538" name="Text Box 11">
            <a:extLst>
              <a:ext uri="{FF2B5EF4-FFF2-40B4-BE49-F238E27FC236}">
                <a16:creationId xmlns:a16="http://schemas.microsoft.com/office/drawing/2014/main" id="{27847A21-C169-45EF-9A66-EE26EA1149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2813" y="3612266"/>
            <a:ext cx="989364" cy="79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1,500</a:t>
            </a:r>
          </a:p>
          <a:p>
            <a:pPr algn="ctr"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100</a:t>
            </a:r>
          </a:p>
        </p:txBody>
      </p:sp>
      <p:sp>
        <p:nvSpPr>
          <p:cNvPr id="22539" name="Line 12">
            <a:extLst>
              <a:ext uri="{FF2B5EF4-FFF2-40B4-BE49-F238E27FC236}">
                <a16:creationId xmlns:a16="http://schemas.microsoft.com/office/drawing/2014/main" id="{B812AA5E-31D7-4BAD-82E8-F02271A3D61B}"/>
              </a:ext>
            </a:extLst>
          </p:cNvPr>
          <p:cNvSpPr>
            <a:spLocks noChangeShapeType="1"/>
          </p:cNvSpPr>
          <p:nvPr/>
        </p:nvSpPr>
        <p:spPr bwMode="auto">
          <a:xfrm>
            <a:off x="2182813" y="3971041"/>
            <a:ext cx="978076" cy="0"/>
          </a:xfrm>
          <a:prstGeom prst="line">
            <a:avLst/>
          </a:prstGeom>
          <a:noFill/>
          <a:ln w="25400">
            <a:solidFill>
              <a:srgbClr val="01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square">
            <a:spAutoFit/>
          </a:bodyPr>
          <a:lstStyle/>
          <a:p>
            <a:endParaRPr lang="en-GB"/>
          </a:p>
        </p:txBody>
      </p:sp>
      <p:pic>
        <p:nvPicPr>
          <p:cNvPr id="2" name="Picture 13" descr="train1">
            <a:extLst>
              <a:ext uri="{FF2B5EF4-FFF2-40B4-BE49-F238E27FC236}">
                <a16:creationId xmlns:a16="http://schemas.microsoft.com/office/drawing/2014/main" id="{0E7CDFB8-B4FC-41AA-A110-AF9C6702D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306" y="3240896"/>
            <a:ext cx="4412506" cy="2912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3110E43-D83A-4742-A425-17B90B55C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86432DB-FE4E-4B6F-8328-9A2E2A03C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11">
            <a:extLst>
              <a:ext uri="{FF2B5EF4-FFF2-40B4-BE49-F238E27FC236}">
                <a16:creationId xmlns:a16="http://schemas.microsoft.com/office/drawing/2014/main" id="{1E654C60-4DC2-4CD0-8DC1-FF71BEAEB3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8133" y="3849360"/>
            <a:ext cx="423157" cy="356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=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2" grpId="0"/>
      <p:bldP spid="22540" grpId="0"/>
      <p:bldP spid="22542" grpId="0"/>
      <p:bldP spid="22538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11607356-5BAA-48E5-9C70-4A131EB7FD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/>
              <a:t>Investigating speed</a:t>
            </a:r>
          </a:p>
        </p:txBody>
      </p:sp>
      <p:sp>
        <p:nvSpPr>
          <p:cNvPr id="23555" name="Text Box 34">
            <a:extLst>
              <a:ext uri="{FF2B5EF4-FFF2-40B4-BE49-F238E27FC236}">
                <a16:creationId xmlns:a16="http://schemas.microsoft.com/office/drawing/2014/main" id="{1A4CB7C3-BC85-436E-B7CC-93406C64A1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784225"/>
            <a:ext cx="837229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Nathan is investigating the speed of a cart as it moves down a wooden ramp. </a:t>
            </a:r>
          </a:p>
        </p:txBody>
      </p:sp>
      <p:sp>
        <p:nvSpPr>
          <p:cNvPr id="23556" name="Rectangle 83">
            <a:extLst>
              <a:ext uri="{FF2B5EF4-FFF2-40B4-BE49-F238E27FC236}">
                <a16:creationId xmlns:a16="http://schemas.microsoft.com/office/drawing/2014/main" id="{9509919C-870B-47DB-AF80-A6DC5E6788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8288" y="2776538"/>
            <a:ext cx="185737" cy="35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0000"/>
              </a:lnSpc>
              <a:spcBef>
                <a:spcPct val="50000"/>
              </a:spcBef>
            </a:pPr>
            <a:endParaRPr lang="en-GB" altLang="en-US" b="1">
              <a:solidFill>
                <a:srgbClr val="010066"/>
              </a:solidFill>
            </a:endParaRPr>
          </a:p>
        </p:txBody>
      </p:sp>
      <p:sp>
        <p:nvSpPr>
          <p:cNvPr id="16" name="Text Box 331">
            <a:extLst>
              <a:ext uri="{FF2B5EF4-FFF2-40B4-BE49-F238E27FC236}">
                <a16:creationId xmlns:a16="http://schemas.microsoft.com/office/drawing/2014/main" id="{4DB8D287-D91D-4953-BEC6-573D4F2745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13" y="1687513"/>
            <a:ext cx="81788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He measures the distance that the cart travels down the ramp and then uses a stopwatch to time how long it takes.</a:t>
            </a:r>
          </a:p>
        </p:txBody>
      </p:sp>
      <p:sp>
        <p:nvSpPr>
          <p:cNvPr id="17" name="Text Box 321">
            <a:extLst>
              <a:ext uri="{FF2B5EF4-FFF2-40B4-BE49-F238E27FC236}">
                <a16:creationId xmlns:a16="http://schemas.microsoft.com/office/drawing/2014/main" id="{CB046773-D6E5-4D55-A1E2-756293915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250" y="2763839"/>
            <a:ext cx="6853061" cy="830997"/>
          </a:xfrm>
          <a:prstGeom prst="rect">
            <a:avLst/>
          </a:prstGeom>
          <a:solidFill>
            <a:srgbClr val="BEDAF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The cart travels a distance of 1.6</a:t>
            </a:r>
            <a:r>
              <a:rPr lang="en-GB" altLang="en-US" sz="1000" dirty="0">
                <a:solidFill>
                  <a:srgbClr val="010066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m and takes 4</a:t>
            </a:r>
            <a:r>
              <a:rPr lang="en-GB" altLang="en-US" sz="1000" dirty="0">
                <a:solidFill>
                  <a:srgbClr val="010066"/>
                </a:solidFill>
              </a:rPr>
              <a:t> </a:t>
            </a:r>
            <a:r>
              <a:rPr lang="en-GB" altLang="en-US" dirty="0">
                <a:solidFill>
                  <a:srgbClr val="010066"/>
                </a:solidFill>
              </a:rPr>
              <a:t>s. What is the average speed of the cart?</a:t>
            </a:r>
          </a:p>
        </p:txBody>
      </p:sp>
      <p:pic>
        <p:nvPicPr>
          <p:cNvPr id="23561" name="Picture 17" descr="Trolley_ramp.png">
            <a:extLst>
              <a:ext uri="{FF2B5EF4-FFF2-40B4-BE49-F238E27FC236}">
                <a16:creationId xmlns:a16="http://schemas.microsoft.com/office/drawing/2014/main" id="{2A35EC38-9D14-4CC1-A0FA-856A0630F0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9413" y="3271879"/>
            <a:ext cx="4792662" cy="3297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8" name="Text Box 33">
            <a:extLst>
              <a:ext uri="{FF2B5EF4-FFF2-40B4-BE49-F238E27FC236}">
                <a16:creationId xmlns:a16="http://schemas.microsoft.com/office/drawing/2014/main" id="{C0788290-1D69-4B42-A11B-4501469BD4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088" y="3986564"/>
            <a:ext cx="26336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average speed = </a:t>
            </a:r>
          </a:p>
        </p:txBody>
      </p:sp>
      <p:sp>
        <p:nvSpPr>
          <p:cNvPr id="23569" name="Rectangle 82">
            <a:extLst>
              <a:ext uri="{FF2B5EF4-FFF2-40B4-BE49-F238E27FC236}">
                <a16:creationId xmlns:a16="http://schemas.microsoft.com/office/drawing/2014/main" id="{4ADADABE-D2BE-4075-A915-2781B8EE1B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6563" y="3857976"/>
            <a:ext cx="1331912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distance</a:t>
            </a:r>
          </a:p>
          <a:p>
            <a:pPr algn="ctr"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GB" altLang="en-US">
                <a:solidFill>
                  <a:srgbClr val="010066"/>
                </a:solidFill>
              </a:rPr>
              <a:t>time</a:t>
            </a:r>
          </a:p>
        </p:txBody>
      </p:sp>
      <p:sp>
        <p:nvSpPr>
          <p:cNvPr id="23570" name="Line 91">
            <a:extLst>
              <a:ext uri="{FF2B5EF4-FFF2-40B4-BE49-F238E27FC236}">
                <a16:creationId xmlns:a16="http://schemas.microsoft.com/office/drawing/2014/main" id="{BC2BE6E1-D326-408E-8073-2F4F68A49BE0}"/>
              </a:ext>
            </a:extLst>
          </p:cNvPr>
          <p:cNvSpPr>
            <a:spLocks noChangeShapeType="1"/>
          </p:cNvSpPr>
          <p:nvPr/>
        </p:nvSpPr>
        <p:spPr bwMode="auto">
          <a:xfrm>
            <a:off x="2938463" y="4227864"/>
            <a:ext cx="1404937" cy="0"/>
          </a:xfrm>
          <a:prstGeom prst="line">
            <a:avLst/>
          </a:prstGeom>
          <a:noFill/>
          <a:ln w="25400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23565" name="Text Box 32">
            <a:extLst>
              <a:ext uri="{FF2B5EF4-FFF2-40B4-BE49-F238E27FC236}">
                <a16:creationId xmlns:a16="http://schemas.microsoft.com/office/drawing/2014/main" id="{7AE39EDE-6307-44A1-BD49-69C66B23C2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6350" y="5016499"/>
            <a:ext cx="4302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= </a:t>
            </a:r>
          </a:p>
        </p:txBody>
      </p:sp>
      <p:sp>
        <p:nvSpPr>
          <p:cNvPr id="23566" name="Rectangle 81">
            <a:extLst>
              <a:ext uri="{FF2B5EF4-FFF2-40B4-BE49-F238E27FC236}">
                <a16:creationId xmlns:a16="http://schemas.microsoft.com/office/drawing/2014/main" id="{D3C77290-239B-4282-98A2-9805EFDDF4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8464" y="4887912"/>
            <a:ext cx="706438" cy="79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1.6</a:t>
            </a:r>
          </a:p>
          <a:p>
            <a:pPr algn="ctr" eaLnBrk="1" hangingPunct="1">
              <a:lnSpc>
                <a:spcPct val="70000"/>
              </a:lnSpc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4</a:t>
            </a:r>
          </a:p>
        </p:txBody>
      </p:sp>
      <p:sp>
        <p:nvSpPr>
          <p:cNvPr id="23567" name="Line 9">
            <a:extLst>
              <a:ext uri="{FF2B5EF4-FFF2-40B4-BE49-F238E27FC236}">
                <a16:creationId xmlns:a16="http://schemas.microsoft.com/office/drawing/2014/main" id="{4DB59417-1E23-466A-B58A-123CF327ACF4}"/>
              </a:ext>
            </a:extLst>
          </p:cNvPr>
          <p:cNvSpPr>
            <a:spLocks noChangeShapeType="1"/>
          </p:cNvSpPr>
          <p:nvPr/>
        </p:nvSpPr>
        <p:spPr bwMode="auto">
          <a:xfrm>
            <a:off x="2940050" y="5235221"/>
            <a:ext cx="706438" cy="0"/>
          </a:xfrm>
          <a:prstGeom prst="line">
            <a:avLst/>
          </a:prstGeom>
          <a:noFill/>
          <a:ln w="25400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>
            <a:spAutoFit/>
          </a:bodyPr>
          <a:lstStyle/>
          <a:p>
            <a:endParaRPr lang="en-GB"/>
          </a:p>
        </p:txBody>
      </p:sp>
      <p:sp>
        <p:nvSpPr>
          <p:cNvPr id="29" name="Text Box 31">
            <a:extLst>
              <a:ext uri="{FF2B5EF4-FFF2-40B4-BE49-F238E27FC236}">
                <a16:creationId xmlns:a16="http://schemas.microsoft.com/office/drawing/2014/main" id="{EF90025D-15B4-491B-B36A-B736678748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3175" y="5864225"/>
            <a:ext cx="16462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00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= </a:t>
            </a:r>
            <a:r>
              <a:rPr lang="en-GB" altLang="en-US" b="1" dirty="0">
                <a:solidFill>
                  <a:srgbClr val="286DA6"/>
                </a:solidFill>
              </a:rPr>
              <a:t>0.4</a:t>
            </a:r>
            <a:r>
              <a:rPr lang="en-GB" altLang="en-US" sz="1000" b="1" dirty="0">
                <a:solidFill>
                  <a:srgbClr val="286DA6"/>
                </a:solidFill>
              </a:rPr>
              <a:t> </a:t>
            </a:r>
            <a:r>
              <a:rPr lang="en-GB" altLang="en-US" b="1" dirty="0">
                <a:solidFill>
                  <a:srgbClr val="286DA6"/>
                </a:solidFill>
              </a:rPr>
              <a:t>m/s</a:t>
            </a:r>
          </a:p>
        </p:txBody>
      </p:sp>
      <p:pic>
        <p:nvPicPr>
          <p:cNvPr id="18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60A3525-7636-42B9-BD9C-0E851A2DD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CE4B110-4651-4970-A609-8C61182879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 animBg="1"/>
      <p:bldP spid="23568" grpId="0"/>
      <p:bldP spid="23569" grpId="0"/>
      <p:bldP spid="23565" grpId="0"/>
      <p:bldP spid="23566" grpId="0"/>
      <p:bldP spid="2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8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HD:Users:victoriablackburn:Desktop:master.ppt</Template>
  <TotalTime>14645</TotalTime>
  <Words>1604</Words>
  <Application>Microsoft Office PowerPoint</Application>
  <PresentationFormat>On-screen Show (4:3)</PresentationFormat>
  <Paragraphs>168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Wingdings</vt:lpstr>
      <vt:lpstr>Arial</vt:lpstr>
      <vt:lpstr>Wingdings 2</vt:lpstr>
      <vt:lpstr>1_Default Design</vt:lpstr>
      <vt:lpstr>8_Default Design</vt:lpstr>
      <vt:lpstr>Speed and Velocity</vt:lpstr>
      <vt:lpstr>Information</vt:lpstr>
      <vt:lpstr>Distance and displacement</vt:lpstr>
      <vt:lpstr>What is speed?</vt:lpstr>
      <vt:lpstr>Speed of a person</vt:lpstr>
      <vt:lpstr>Sound and wind</vt:lpstr>
      <vt:lpstr>How is speed calculated?</vt:lpstr>
      <vt:lpstr>Calculating speed question</vt:lpstr>
      <vt:lpstr>Investigating speed</vt:lpstr>
      <vt:lpstr>Using a formula triangle</vt:lpstr>
      <vt:lpstr>Calculating speed question</vt:lpstr>
      <vt:lpstr>Converting units of speed</vt:lpstr>
      <vt:lpstr>Speed, distance, time calculations</vt:lpstr>
      <vt:lpstr>How is velocity different to speed?</vt:lpstr>
      <vt:lpstr>Velocities of a pair of moving objects</vt:lpstr>
      <vt:lpstr>Velocities</vt:lpstr>
      <vt:lpstr>Constant speed, but changing velocity?</vt:lpstr>
      <vt:lpstr>Motion in a circle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Speed and Velocity</dc:title>
  <dc:subject>Boardworks High School Physical Science</dc:subject>
  <dc:creator>Boardworks</dc:creator>
  <cp:lastModifiedBy>Tim Crilly</cp:lastModifiedBy>
  <cp:revision>578</cp:revision>
  <dcterms:created xsi:type="dcterms:W3CDTF">2003-10-06T13:07:42Z</dcterms:created>
  <dcterms:modified xsi:type="dcterms:W3CDTF">2019-01-31T15:31:37Z</dcterms:modified>
</cp:coreProperties>
</file>