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ctiveX/activeX1.xml" ContentType="application/vnd.ms-office.activeX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ctiveX/activeX2.xml" ContentType="application/vnd.ms-office.activeX+xml"/>
  <Override PartName="/ppt/notesSlides/notesSlide11.xml" ContentType="application/vnd.openxmlformats-officedocument.presentationml.notesSlide+xml"/>
  <Override PartName="/ppt/activeX/activeX3.xml" ContentType="application/vnd.ms-office.activeX+xml"/>
  <Override PartName="/ppt/notesSlides/notesSlide12.xml" ContentType="application/vnd.openxmlformats-officedocument.presentationml.notesSlide+xml"/>
  <Override PartName="/ppt/activeX/activeX4.xml" ContentType="application/vnd.ms-office.activeX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5320" r:id="rId1"/>
    <p:sldMasterId id="2147485335" r:id="rId2"/>
  </p:sldMasterIdLst>
  <p:notesMasterIdLst>
    <p:notesMasterId r:id="rId16"/>
  </p:notesMasterIdLst>
  <p:handoutMasterIdLst>
    <p:handoutMasterId r:id="rId17"/>
  </p:handoutMasterIdLst>
  <p:sldIdLst>
    <p:sldId id="430" r:id="rId3"/>
    <p:sldId id="528" r:id="rId4"/>
    <p:sldId id="484" r:id="rId5"/>
    <p:sldId id="485" r:id="rId6"/>
    <p:sldId id="509" r:id="rId7"/>
    <p:sldId id="486" r:id="rId8"/>
    <p:sldId id="487" r:id="rId9"/>
    <p:sldId id="490" r:id="rId10"/>
    <p:sldId id="492" r:id="rId11"/>
    <p:sldId id="493" r:id="rId12"/>
    <p:sldId id="494" r:id="rId13"/>
    <p:sldId id="496" r:id="rId14"/>
    <p:sldId id="482" r:id="rId15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18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2" userDrawn="1">
          <p15:clr>
            <a:srgbClr val="A4A3A4"/>
          </p15:clr>
        </p15:guide>
        <p15:guide id="2" orient="horz" pos="3861" userDrawn="1">
          <p15:clr>
            <a:srgbClr val="A4A3A4"/>
          </p15:clr>
        </p15:guide>
        <p15:guide id="3" pos="5375">
          <p15:clr>
            <a:srgbClr val="A4A3A4"/>
          </p15:clr>
        </p15:guide>
        <p15:guide id="4" pos="2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286DA6"/>
    <a:srgbClr val="CC0099"/>
    <a:srgbClr val="33CC33"/>
    <a:srgbClr val="009900"/>
    <a:srgbClr val="010066"/>
    <a:srgbClr val="FF6161"/>
    <a:srgbClr val="003399"/>
    <a:srgbClr val="FFC1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333" autoAdjust="0"/>
  </p:normalViewPr>
  <p:slideViewPr>
    <p:cSldViewPr snapToGrid="0">
      <p:cViewPr>
        <p:scale>
          <a:sx n="85" d="100"/>
          <a:sy n="85" d="100"/>
        </p:scale>
        <p:origin x="618" y="162"/>
      </p:cViewPr>
      <p:guideLst>
        <p:guide orient="horz" pos="482"/>
        <p:guide orient="horz" pos="3861"/>
        <p:guide pos="5375"/>
        <p:guide pos="2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C81588CB-B59C-4021-8DE4-6210C73B89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5A655D41-E3CD-486F-9AFB-700649440D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414BB2-4F2E-4688-8107-90D4AC7E6F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829968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0DED77-1D76-4334-AE8D-BE31B201C9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2258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>
            <a:extLst>
              <a:ext uri="{FF2B5EF4-FFF2-40B4-BE49-F238E27FC236}">
                <a16:creationId xmlns:a16="http://schemas.microsoft.com/office/drawing/2014/main" id="{A0360DDF-47A1-4155-8352-60F7891E9B0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BA7BBDBE-5E1A-423E-948F-A3B8B2A6B3C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4FF984C3-9503-41B5-A9AF-2F2113393C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402E3B09-211A-4783-BF53-86A2EADD45C8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24E79369-98FB-4741-92C0-04F62F9F5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08F92DE8-E7BF-4C1D-B948-FDA8947D93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55035808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>
            <a:extLst>
              <a:ext uri="{FF2B5EF4-FFF2-40B4-BE49-F238E27FC236}">
                <a16:creationId xmlns:a16="http://schemas.microsoft.com/office/drawing/2014/main" id="{1DDBCE3E-3DF1-46BF-96EC-B414DA221A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583F2095-77F1-4A0E-9476-FB3A6919F7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b="0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69A7E0-25B4-47CE-AA7C-40BA2E487A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2E3B09-211A-4783-BF53-86A2EADD45C8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>
            <a:extLst>
              <a:ext uri="{FF2B5EF4-FFF2-40B4-BE49-F238E27FC236}">
                <a16:creationId xmlns:a16="http://schemas.microsoft.com/office/drawing/2014/main" id="{DDF05872-F661-4864-9053-636EF380C5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51C89D1E-9BBC-4287-B438-EB1DD60AA4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a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model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to provide mechanistic accounts of phenomena.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C06B90E-C032-496F-B791-A959E57982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2E3B09-211A-4783-BF53-86A2EADD45C8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>
            <a:extLst>
              <a:ext uri="{FF2B5EF4-FFF2-40B4-BE49-F238E27FC236}">
                <a16:creationId xmlns:a16="http://schemas.microsoft.com/office/drawing/2014/main" id="{B685EAD2-A8E6-47D7-B451-572D83CDF7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6D2EC488-3F98-4751-B56A-2A1D5B022D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  <a:sym typeface="Wingdings" panose="05000000000000000000" pitchFamily="2" charset="2"/>
              </a:rPr>
              <a:t>Teacher notes</a:t>
            </a:r>
          </a:p>
          <a:p>
            <a:pPr eaLnBrk="1" hangingPunct="1"/>
            <a:r>
              <a:rPr lang="en-GB" altLang="en-US" dirty="0">
                <a:latin typeface="Arial" panose="020B0604020202020204" pitchFamily="34" charset="0"/>
              </a:rPr>
              <a:t>This simulation of the movement of a longitudinal wave could be used as an introduction to the way the particles in this type of wave move, or as a summary exercise to check students’ understanding of longitudinal waves.</a:t>
            </a:r>
          </a:p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1" fontAlgn="base" latinLnBrk="0" hangingPunct="1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a model to provide mechanistic accounts of phenomena.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FDBD18B-ADF2-4EFA-8631-FBFE76FEAA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2E3B09-211A-4783-BF53-86A2EADD45C8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>
            <a:extLst>
              <a:ext uri="{FF2B5EF4-FFF2-40B4-BE49-F238E27FC236}">
                <a16:creationId xmlns:a16="http://schemas.microsoft.com/office/drawing/2014/main" id="{88163B82-94CC-40D1-93B4-0FA298F449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92FFDCC2-1026-4EE3-817A-406BDD98CD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eaLnBrk="1" hangingPunct="1"/>
            <a:r>
              <a:rPr lang="en-GB" altLang="en-US" dirty="0">
                <a:latin typeface="Arial" panose="020B0604020202020204" pitchFamily="34" charset="0"/>
              </a:rPr>
              <a:t>This drag and drop activity could be used as a summary exercise to check students’ knowledge of examples of longitudinal and transverse waves. Class voting or the use of </a:t>
            </a:r>
            <a:r>
              <a:rPr lang="en-GB" altLang="en-US" dirty="0" err="1">
                <a:latin typeface="Arial" panose="020B0604020202020204" pitchFamily="34" charset="0"/>
              </a:rPr>
              <a:t>colored</a:t>
            </a:r>
            <a:r>
              <a:rPr lang="en-GB" altLang="en-US" dirty="0">
                <a:latin typeface="Arial" panose="020B0604020202020204" pitchFamily="34" charset="0"/>
              </a:rPr>
              <a:t> traffic light cards could make this a whole-class exercise.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CCA9B2-0E99-487A-852C-8C86DBB76F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2E3B09-211A-4783-BF53-86A2EADD45C8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3353493B-8861-4DB5-AAE4-A8D2F3086EB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582FB8AD-DD59-4528-A78B-1F545E1BB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18E665-65F3-4CE8-AE01-60398CF1D5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2E3B09-211A-4783-BF53-86A2EADD45C8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CC3A29-3E0D-4DA0-BE12-C5B30FA660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2E3B09-211A-4783-BF53-86A2EADD45C8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9583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4E669182-2170-4CBF-873B-B09621DB7AB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0BA9BE92-D426-4ED6-82F1-DA9C57E6C4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>
                <a:latin typeface="Arial" panose="020B0604020202020204" pitchFamily="34" charset="0"/>
              </a:rPr>
              <a:t>For more information about reflection, refraction and diffraction, please refer to the </a:t>
            </a:r>
            <a:r>
              <a:rPr lang="en-GB" altLang="en-US" i="1" dirty="0">
                <a:latin typeface="Arial" panose="020B0604020202020204" pitchFamily="34" charset="0"/>
              </a:rPr>
              <a:t>Reflection and Refraction on Waves </a:t>
            </a:r>
            <a:r>
              <a:rPr lang="en-GB" altLang="en-US" b="0" i="0" dirty="0">
                <a:latin typeface="Arial" panose="020B0604020202020204" pitchFamily="34" charset="0"/>
              </a:rPr>
              <a:t>and</a:t>
            </a:r>
            <a:r>
              <a:rPr lang="en-GB" altLang="en-US" i="1" dirty="0">
                <a:latin typeface="Arial" panose="020B0604020202020204" pitchFamily="34" charset="0"/>
              </a:rPr>
              <a:t> Diffraction </a:t>
            </a:r>
            <a:r>
              <a:rPr lang="en-GB" altLang="en-US" dirty="0">
                <a:latin typeface="Arial" panose="020B0604020202020204" pitchFamily="34" charset="0"/>
              </a:rPr>
              <a:t>presentations respectively.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AC1BD0B-3226-4939-A01A-C947833A6F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2E3B09-211A-4783-BF53-86A2EADD45C8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>
            <a:extLst>
              <a:ext uri="{FF2B5EF4-FFF2-40B4-BE49-F238E27FC236}">
                <a16:creationId xmlns:a16="http://schemas.microsoft.com/office/drawing/2014/main" id="{B918702F-75A0-4F0B-9388-200C3A96BE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3592AA36-E60B-442A-8F64-9845DC9D97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a model to provide mechanistic accounts of phenomena.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2A9DFD-43D3-46B4-82F3-D68619BF0B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2E3B09-211A-4783-BF53-86A2EADD45C8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>
            <a:extLst>
              <a:ext uri="{FF2B5EF4-FFF2-40B4-BE49-F238E27FC236}">
                <a16:creationId xmlns:a16="http://schemas.microsoft.com/office/drawing/2014/main" id="{2003A990-3BCE-4733-A068-C8B947C245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92AD2B26-AE95-472C-98C5-0A1BD4AC20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3FC264A-9F92-482A-9B8F-F4A832ABA1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2E3B09-211A-4783-BF53-86A2EADD45C8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>
            <a:extLst>
              <a:ext uri="{FF2B5EF4-FFF2-40B4-BE49-F238E27FC236}">
                <a16:creationId xmlns:a16="http://schemas.microsoft.com/office/drawing/2014/main" id="{881FFE53-9782-4082-BF2F-2DECA34708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8D9F66FB-54AB-4C00-B42E-6677161E45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a model to provide mechanistic accounts of phenomena.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270AF87-01E9-46C6-AC28-2B1BDEA948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2E3B09-211A-4783-BF53-86A2EADD45C8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>
            <a:extLst>
              <a:ext uri="{FF2B5EF4-FFF2-40B4-BE49-F238E27FC236}">
                <a16:creationId xmlns:a16="http://schemas.microsoft.com/office/drawing/2014/main" id="{D70FD973-7AF9-4E3F-8603-5BC189285C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764B4439-EDAE-4C87-A07A-3CA3307EBC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eaLnBrk="1" hangingPunct="1"/>
            <a:r>
              <a:rPr lang="en-GB" altLang="en-US" dirty="0">
                <a:latin typeface="Arial" panose="020B0604020202020204" pitchFamily="34" charset="0"/>
              </a:rPr>
              <a:t>This simulation of the movement of a transverse wave could be used as an introduction to the way the particles in this type of wave move, or as a summary exercise to check students’ understanding of transverse waves.</a:t>
            </a:r>
          </a:p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1" fontAlgn="base" latinLnBrk="0" hangingPunct="1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a model to provide mechanistic accounts of phenomena.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919E8EA-4134-43E5-9C2C-282B974E43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2E3B09-211A-4783-BF53-86A2EADD45C8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2">
            <a:extLst>
              <a:ext uri="{FF2B5EF4-FFF2-40B4-BE49-F238E27FC236}">
                <a16:creationId xmlns:a16="http://schemas.microsoft.com/office/drawing/2014/main" id="{6A4370D5-EA74-48CF-841E-D80D5ECF1C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70C795D8-8308-4B3F-B957-B8994AA50A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>
                <a:latin typeface="Arial" panose="020B0604020202020204" pitchFamily="34" charset="0"/>
              </a:rPr>
              <a:t>For more information about sound waves, please refer to the </a:t>
            </a:r>
            <a:r>
              <a:rPr lang="en-GB" altLang="en-US" i="1" dirty="0">
                <a:latin typeface="Arial" panose="020B0604020202020204" pitchFamily="34" charset="0"/>
              </a:rPr>
              <a:t>Sound Waves </a:t>
            </a:r>
            <a:r>
              <a:rPr lang="en-GB" altLang="en-US" dirty="0">
                <a:latin typeface="Arial" panose="020B0604020202020204" pitchFamily="34" charset="0"/>
              </a:rPr>
              <a:t>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E761A7-9923-4CE5-8753-77F4925A6B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2E3B09-211A-4783-BF53-86A2EADD45C8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>
            <a:extLst>
              <a:ext uri="{FF2B5EF4-FFF2-40B4-BE49-F238E27FC236}">
                <a16:creationId xmlns:a16="http://schemas.microsoft.com/office/drawing/2014/main" id="{355F9CF1-0B2A-45D8-BD31-F8B1D0BCA1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4D9192A2-6F8F-4516-B5BD-5BA0524822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a model to provide mechanistic accounts of phenomena.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5BD1EA-DDE7-45AD-9512-0D809EFC1A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2E3B09-211A-4783-BF53-86A2EADD45C8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1CC77EC-D8A8-4159-8546-3811CB4FD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310" y="1187865"/>
            <a:ext cx="4990744" cy="3110670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286DA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FA866BAE-D38F-48BC-BE80-C8E5B8F67E3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7722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72818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94697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7609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80887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681143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1488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1452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03516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2427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069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216000" indent="-216000">
              <a:buFont typeface="Wingdings 2" panose="05020102010507070707" pitchFamily="18" charset="2"/>
              <a:buChar char=""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73011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74963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1440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1745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063042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67138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2823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7802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95797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323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9194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8992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4325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24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2936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69678" name="Text Box 14">
            <a:extLst>
              <a:ext uri="{FF2B5EF4-FFF2-40B4-BE49-F238E27FC236}">
                <a16:creationId xmlns:a16="http://schemas.microsoft.com/office/drawing/2014/main" id="{77275881-F467-4DD5-98E8-487738658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13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E9E11B-3A97-4928-B183-7782102F547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</p:spTree>
    <p:custDataLst>
      <p:tags r:id="rId16"/>
    </p:custDataLst>
    <p:extLst>
      <p:ext uri="{BB962C8B-B14F-4D97-AF65-F5344CB8AC3E}">
        <p14:creationId xmlns:p14="http://schemas.microsoft.com/office/powerpoint/2010/main" val="1075900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21" r:id="rId1"/>
    <p:sldLayoutId id="2147485322" r:id="rId2"/>
    <p:sldLayoutId id="2147485323" r:id="rId3"/>
    <p:sldLayoutId id="2147485324" r:id="rId4"/>
    <p:sldLayoutId id="2147485325" r:id="rId5"/>
    <p:sldLayoutId id="2147485326" r:id="rId6"/>
    <p:sldLayoutId id="2147485327" r:id="rId7"/>
    <p:sldLayoutId id="2147485328" r:id="rId8"/>
    <p:sldLayoutId id="2147485329" r:id="rId9"/>
    <p:sldLayoutId id="2147485330" r:id="rId10"/>
    <p:sldLayoutId id="2147485331" r:id="rId11"/>
    <p:sldLayoutId id="2147485332" r:id="rId12"/>
    <p:sldLayoutId id="2147485333" r:id="rId13"/>
    <p:sldLayoutId id="214748533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3">
            <a:extLst>
              <a:ext uri="{FF2B5EF4-FFF2-40B4-BE49-F238E27FC236}">
                <a16:creationId xmlns:a16="http://schemas.microsoft.com/office/drawing/2014/main" id="{02B6023A-B143-4E07-96F9-6AA6CF89D2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E84297-AF36-4EF2-8699-8C45EA657B2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751B7692-ED58-4E5D-972C-227A346E82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13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2463121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36" r:id="rId1"/>
    <p:sldLayoutId id="2147485337" r:id="rId2"/>
    <p:sldLayoutId id="2147485338" r:id="rId3"/>
    <p:sldLayoutId id="2147485339" r:id="rId4"/>
    <p:sldLayoutId id="2147485340" r:id="rId5"/>
    <p:sldLayoutId id="2147485341" r:id="rId6"/>
    <p:sldLayoutId id="2147485342" r:id="rId7"/>
    <p:sldLayoutId id="2147485343" r:id="rId8"/>
    <p:sldLayoutId id="2147485344" r:id="rId9"/>
    <p:sldLayoutId id="2147485345" r:id="rId10"/>
    <p:sldLayoutId id="2147485346" r:id="rId11"/>
    <p:sldLayoutId id="214748534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9.png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7.png"/><Relationship Id="rId5" Type="http://schemas.openxmlformats.org/officeDocument/2006/relationships/image" Target="../media/image6.png"/><Relationship Id="rId10" Type="http://schemas.openxmlformats.org/officeDocument/2006/relationships/image" Target="../media/image16.wmf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9.png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16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6.wmf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9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png"/><Relationship Id="rId5" Type="http://schemas.openxmlformats.org/officeDocument/2006/relationships/image" Target="../media/image6.png"/><Relationship Id="rId10" Type="http://schemas.openxmlformats.org/officeDocument/2006/relationships/image" Target="../media/image16.wmf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3">
            <a:extLst>
              <a:ext uri="{FF2B5EF4-FFF2-40B4-BE49-F238E27FC236}">
                <a16:creationId xmlns:a16="http://schemas.microsoft.com/office/drawing/2014/main" id="{170A675E-B1BF-4A03-A1DD-6DF4A253D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4200"/>
              </a:lnSpc>
            </a:pPr>
            <a:r>
              <a:rPr lang="en-GB" altLang="en-US" sz="4000" dirty="0"/>
              <a:t>Transverse and</a:t>
            </a:r>
            <a:br>
              <a:rPr lang="en-GB" altLang="en-US" sz="4000" dirty="0"/>
            </a:br>
            <a:r>
              <a:rPr lang="en-GB" altLang="en-US" sz="4000" dirty="0"/>
              <a:t>Longitudinal</a:t>
            </a:r>
            <a:br>
              <a:rPr lang="en-GB" altLang="en-US" sz="4000" dirty="0"/>
            </a:br>
            <a:r>
              <a:rPr lang="en-GB" altLang="en-US" sz="4000" dirty="0"/>
              <a:t>Waves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8" descr="PC14_gfx_slinky_longitudinal">
            <a:extLst>
              <a:ext uri="{FF2B5EF4-FFF2-40B4-BE49-F238E27FC236}">
                <a16:creationId xmlns:a16="http://schemas.microsoft.com/office/drawing/2014/main" id="{ED62AF66-2E55-4926-8400-9AE191FA6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8" y="2247900"/>
            <a:ext cx="7697787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3">
            <a:extLst>
              <a:ext uri="{FF2B5EF4-FFF2-40B4-BE49-F238E27FC236}">
                <a16:creationId xmlns:a16="http://schemas.microsoft.com/office/drawing/2014/main" id="{1BD1BDBF-3121-4C50-8066-643CAD8443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784225"/>
            <a:ext cx="7985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ym typeface="Wingdings" panose="05000000000000000000" pitchFamily="2" charset="2"/>
              </a:rPr>
              <a:t>Certain parts of a longitudinal wave have special names. </a:t>
            </a:r>
          </a:p>
        </p:txBody>
      </p:sp>
      <p:sp>
        <p:nvSpPr>
          <p:cNvPr id="169995" name="Text Box 11">
            <a:extLst>
              <a:ext uri="{FF2B5EF4-FFF2-40B4-BE49-F238E27FC236}">
                <a16:creationId xmlns:a16="http://schemas.microsoft.com/office/drawing/2014/main" id="{DB029D3F-67FD-4C4C-AAE6-12F8412CDB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3400" y="2198688"/>
            <a:ext cx="2081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compression</a:t>
            </a:r>
          </a:p>
        </p:txBody>
      </p:sp>
      <p:sp>
        <p:nvSpPr>
          <p:cNvPr id="169997" name="Text Box 13">
            <a:extLst>
              <a:ext uri="{FF2B5EF4-FFF2-40B4-BE49-F238E27FC236}">
                <a16:creationId xmlns:a16="http://schemas.microsoft.com/office/drawing/2014/main" id="{EF810018-E937-41BB-AC32-DA2D3327F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6025" y="3422650"/>
            <a:ext cx="1760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rarefaction</a:t>
            </a:r>
          </a:p>
        </p:txBody>
      </p:sp>
      <p:sp>
        <p:nvSpPr>
          <p:cNvPr id="24582" name="Rectangle 29">
            <a:extLst>
              <a:ext uri="{FF2B5EF4-FFF2-40B4-BE49-F238E27FC236}">
                <a16:creationId xmlns:a16="http://schemas.microsoft.com/office/drawing/2014/main" id="{8F2E04C9-4D03-430E-96FB-9DC6CC2311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are the parts of a longitudinal wave?</a:t>
            </a:r>
          </a:p>
        </p:txBody>
      </p:sp>
      <p:sp>
        <p:nvSpPr>
          <p:cNvPr id="170021" name="Text Box 37">
            <a:extLst>
              <a:ext uri="{FF2B5EF4-FFF2-40B4-BE49-F238E27FC236}">
                <a16:creationId xmlns:a16="http://schemas.microsoft.com/office/drawing/2014/main" id="{99A53516-ED81-42E4-972C-384825F1D9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4110038"/>
            <a:ext cx="838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ym typeface="Wingdings" panose="05000000000000000000" pitchFamily="2" charset="2"/>
              </a:rPr>
              <a:t>Sound waves are longitudinal waves. When someone  speaks, the air particles vibrate as a longitudinal wave and so compressions and rarefactions are formed in the air.</a:t>
            </a:r>
          </a:p>
        </p:txBody>
      </p:sp>
      <p:sp>
        <p:nvSpPr>
          <p:cNvPr id="170024" name="Text Box 40">
            <a:extLst>
              <a:ext uri="{FF2B5EF4-FFF2-40B4-BE49-F238E27FC236}">
                <a16:creationId xmlns:a16="http://schemas.microsoft.com/office/drawing/2014/main" id="{6C0996B7-8CAD-4452-9567-9B65B6D4F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5380038"/>
            <a:ext cx="81946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b="1" dirty="0">
                <a:solidFill>
                  <a:srgbClr val="286DA6"/>
                </a:solidFill>
                <a:sym typeface="Wingdings" panose="05000000000000000000" pitchFamily="2" charset="2"/>
              </a:rPr>
              <a:t>P waves</a:t>
            </a:r>
            <a:r>
              <a:rPr lang="en-GB" altLang="en-US" dirty="0">
                <a:sym typeface="Wingdings" panose="05000000000000000000" pitchFamily="2" charset="2"/>
              </a:rPr>
              <a:t>, the</a:t>
            </a:r>
            <a:r>
              <a:rPr lang="en-GB" altLang="en-US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GB" altLang="en-US" dirty="0">
                <a:sym typeface="Wingdings" panose="05000000000000000000" pitchFamily="2" charset="2"/>
              </a:rPr>
              <a:t>primary waves produced by earthquakes, are also longitudinal waves, which push and pull the Earth.</a:t>
            </a:r>
          </a:p>
        </p:txBody>
      </p:sp>
      <p:sp>
        <p:nvSpPr>
          <p:cNvPr id="170025" name="Text Box 41">
            <a:extLst>
              <a:ext uri="{FF2B5EF4-FFF2-40B4-BE49-F238E27FC236}">
                <a16:creationId xmlns:a16="http://schemas.microsoft.com/office/drawing/2014/main" id="{A4566A39-BC35-44FB-B446-5E01558B10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1330325"/>
            <a:ext cx="84788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ym typeface="Wingdings" panose="05000000000000000000" pitchFamily="2" charset="2"/>
              </a:rPr>
              <a:t>Sections that are pushed together are called </a:t>
            </a:r>
            <a:r>
              <a:rPr lang="en-GB" altLang="en-US" b="1" dirty="0">
                <a:solidFill>
                  <a:srgbClr val="286DA6"/>
                </a:solidFill>
                <a:sym typeface="Wingdings" panose="05000000000000000000" pitchFamily="2" charset="2"/>
              </a:rPr>
              <a:t>compressions</a:t>
            </a:r>
            <a:r>
              <a:rPr lang="en-GB" altLang="en-US" dirty="0">
                <a:sym typeface="Wingdings" panose="05000000000000000000" pitchFamily="2" charset="2"/>
              </a:rPr>
              <a:t>, and those that are stretched out are called </a:t>
            </a:r>
            <a:r>
              <a:rPr lang="en-GB" altLang="en-US" b="1" dirty="0">
                <a:solidFill>
                  <a:srgbClr val="286DA6"/>
                </a:solidFill>
                <a:sym typeface="Wingdings" panose="05000000000000000000" pitchFamily="2" charset="2"/>
              </a:rPr>
              <a:t>rarefactions</a:t>
            </a:r>
            <a:r>
              <a:rPr lang="en-GB" altLang="en-US" dirty="0">
                <a:sym typeface="Wingdings" panose="05000000000000000000" pitchFamily="2" charset="2"/>
              </a:rPr>
              <a:t>.</a:t>
            </a:r>
          </a:p>
        </p:txBody>
      </p:sp>
      <p:pic>
        <p:nvPicPr>
          <p:cNvPr id="11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A7B9E27-5D46-402F-9C72-FFC613F44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CE5C7EF-79F3-4F1C-8AEC-C723162CB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95" grpId="0"/>
      <p:bldP spid="169997" grpId="0"/>
      <p:bldP spid="170021" grpId="0"/>
      <p:bldP spid="170024" grpId="0"/>
      <p:bldP spid="1700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>
            <a:extLst>
              <a:ext uri="{FF2B5EF4-FFF2-40B4-BE49-F238E27FC236}">
                <a16:creationId xmlns:a16="http://schemas.microsoft.com/office/drawing/2014/main" id="{19614FCD-526D-4757-A71D-9BAB1BAD57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Simulation of a longitudinal wave</a:t>
            </a:r>
          </a:p>
        </p:txBody>
      </p:sp>
      <p:pic>
        <p:nvPicPr>
          <p:cNvPr id="7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3CBCA72-AF84-4CC6-95CC-8A0E80258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flash_icon">
            <a:extLst>
              <a:ext uri="{FF2B5EF4-FFF2-40B4-BE49-F238E27FC236}">
                <a16:creationId xmlns:a16="http://schemas.microsoft.com/office/drawing/2014/main" id="{C3F696DB-7787-44FA-B726-CD1C4EFD3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notes_icon">
            <a:extLst>
              <a:ext uri="{FF2B5EF4-FFF2-40B4-BE49-F238E27FC236}">
                <a16:creationId xmlns:a16="http://schemas.microsoft.com/office/drawing/2014/main" id="{73200714-FD53-42C5-A641-85BC0B5989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6CD6B6F-7096-4DAC-8EC0-69478C398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78153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2075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336BB4D6-43D2-4C94-A5CD-FE8F9FC5C95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3">
            <a:extLst>
              <a:ext uri="{FF2B5EF4-FFF2-40B4-BE49-F238E27FC236}">
                <a16:creationId xmlns:a16="http://schemas.microsoft.com/office/drawing/2014/main" id="{15809893-FFBB-4DC4-9BC6-696A30EB88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Transverse or longitudinal waves?</a:t>
            </a:r>
          </a:p>
        </p:txBody>
      </p:sp>
      <p:pic>
        <p:nvPicPr>
          <p:cNvPr id="7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0B5D952-C560-4B99-9713-D1DAC3A50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flash_icon">
            <a:extLst>
              <a:ext uri="{FF2B5EF4-FFF2-40B4-BE49-F238E27FC236}">
                <a16:creationId xmlns:a16="http://schemas.microsoft.com/office/drawing/2014/main" id="{7D22CE93-3F26-4033-AB4A-AF535966D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notes_icon">
            <a:extLst>
              <a:ext uri="{FF2B5EF4-FFF2-40B4-BE49-F238E27FC236}">
                <a16:creationId xmlns:a16="http://schemas.microsoft.com/office/drawing/2014/main" id="{D58395B4-D28B-4517-9FA6-485863F13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3098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4F64A518-06C8-4970-992F-F4A6980D69BE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itle 1">
            <a:extLst>
              <a:ext uri="{FF2B5EF4-FFF2-40B4-BE49-F238E27FC236}">
                <a16:creationId xmlns:a16="http://schemas.microsoft.com/office/drawing/2014/main" id="{BDE3BA36-A8C6-46D5-971A-A278B61BD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Transverse and longitudinal waves</a:t>
            </a:r>
          </a:p>
        </p:txBody>
      </p:sp>
      <p:pic>
        <p:nvPicPr>
          <p:cNvPr id="6" name="Picture 6" descr="flash_icon">
            <a:extLst>
              <a:ext uri="{FF2B5EF4-FFF2-40B4-BE49-F238E27FC236}">
                <a16:creationId xmlns:a16="http://schemas.microsoft.com/office/drawing/2014/main" id="{DCF9DC41-DA58-455B-B846-F703F6F5B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4121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413FE33A-754A-4B8B-A0A2-7101C20805A4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SzPct val="100000"/>
            </a:pPr>
            <a:r>
              <a:rPr lang="en-GB" sz="1600" dirty="0"/>
              <a:t>Developing and Using Models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 </a:t>
            </a:r>
          </a:p>
          <a:p>
            <a:r>
              <a:rPr lang="en-GB" sz="1600" dirty="0"/>
              <a:t>5. Energy and Matter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1042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>
            <a:extLst>
              <a:ext uri="{FF2B5EF4-FFF2-40B4-BE49-F238E27FC236}">
                <a16:creationId xmlns:a16="http://schemas.microsoft.com/office/drawing/2014/main" id="{8E698622-268A-499D-A3D7-4E79F54DD9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61218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Waves come in many different forms but they all transfer energy from one place to another. For example:</a:t>
            </a:r>
          </a:p>
        </p:txBody>
      </p:sp>
      <p:sp>
        <p:nvSpPr>
          <p:cNvPr id="16388" name="TextBox 2">
            <a:extLst>
              <a:ext uri="{FF2B5EF4-FFF2-40B4-BE49-F238E27FC236}">
                <a16:creationId xmlns:a16="http://schemas.microsoft.com/office/drawing/2014/main" id="{59A5A52A-3A2D-4419-81FF-A79189AACB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9650" y="1795697"/>
            <a:ext cx="387667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286DA6"/>
                </a:solidFill>
              </a:rPr>
              <a:t>Seismic waves</a:t>
            </a:r>
            <a:r>
              <a:rPr lang="en-GB" altLang="en-US" b="1" dirty="0"/>
              <a:t> </a:t>
            </a:r>
            <a:r>
              <a:rPr lang="en-GB" altLang="en-US" dirty="0"/>
              <a:t>carry energy from earthquakes through the Earth, which shake the ground.</a:t>
            </a:r>
          </a:p>
        </p:txBody>
      </p:sp>
      <p:sp>
        <p:nvSpPr>
          <p:cNvPr id="16390" name="TextBox 4">
            <a:extLst>
              <a:ext uri="{FF2B5EF4-FFF2-40B4-BE49-F238E27FC236}">
                <a16:creationId xmlns:a16="http://schemas.microsoft.com/office/drawing/2014/main" id="{F403862A-C355-4BB0-8276-AB5CEE58F4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3937" y="3554882"/>
            <a:ext cx="42433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286DA6"/>
                </a:solidFill>
              </a:rPr>
              <a:t>Sound waves</a:t>
            </a:r>
            <a:r>
              <a:rPr lang="en-GB" altLang="en-US" b="1" dirty="0"/>
              <a:t> </a:t>
            </a:r>
            <a:r>
              <a:rPr lang="en-GB" altLang="en-US" dirty="0"/>
              <a:t>are emitted from vibrating loudspeakers making our eardrums vibrate.</a:t>
            </a:r>
          </a:p>
        </p:txBody>
      </p:sp>
      <p:sp>
        <p:nvSpPr>
          <p:cNvPr id="16392" name="TextBox 5">
            <a:extLst>
              <a:ext uri="{FF2B5EF4-FFF2-40B4-BE49-F238E27FC236}">
                <a16:creationId xmlns:a16="http://schemas.microsoft.com/office/drawing/2014/main" id="{D7BF0B15-2ECF-4F40-8105-1F649A9D2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4944357"/>
            <a:ext cx="8255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All types of wave are caused by a vibrating source, and transfer energy without transferring matter. All waves can be </a:t>
            </a:r>
            <a:r>
              <a:rPr lang="en-GB" altLang="en-US" b="1" dirty="0">
                <a:solidFill>
                  <a:srgbClr val="286DA6"/>
                </a:solidFill>
              </a:rPr>
              <a:t>reflected</a:t>
            </a:r>
            <a:r>
              <a:rPr lang="en-GB" altLang="en-US" dirty="0"/>
              <a:t>, </a:t>
            </a:r>
            <a:r>
              <a:rPr lang="en-GB" altLang="en-US" b="1" dirty="0">
                <a:solidFill>
                  <a:srgbClr val="286DA6"/>
                </a:solidFill>
              </a:rPr>
              <a:t>refracted</a:t>
            </a:r>
            <a:r>
              <a:rPr lang="en-GB" altLang="en-US" dirty="0"/>
              <a:t> and </a:t>
            </a:r>
            <a:r>
              <a:rPr lang="en-GB" altLang="en-US" b="1" dirty="0">
                <a:solidFill>
                  <a:srgbClr val="286DA6"/>
                </a:solidFill>
              </a:rPr>
              <a:t>diffracted</a:t>
            </a:r>
            <a:r>
              <a:rPr lang="en-GB" altLang="en-US" dirty="0"/>
              <a:t>.</a:t>
            </a:r>
          </a:p>
        </p:txBody>
      </p:sp>
      <p:sp>
        <p:nvSpPr>
          <p:cNvPr id="17414" name="Rectangle 10">
            <a:extLst>
              <a:ext uri="{FF2B5EF4-FFF2-40B4-BE49-F238E27FC236}">
                <a16:creationId xmlns:a16="http://schemas.microsoft.com/office/drawing/2014/main" id="{A0CC4FCE-3204-4427-947F-19548FC81F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is a wave?</a:t>
            </a:r>
          </a:p>
        </p:txBody>
      </p:sp>
      <p:pic>
        <p:nvPicPr>
          <p:cNvPr id="16400" name="Picture 16" descr="Wave_properties_earthquakescrene_disaster">
            <a:extLst>
              <a:ext uri="{FF2B5EF4-FFF2-40B4-BE49-F238E27FC236}">
                <a16:creationId xmlns:a16="http://schemas.microsoft.com/office/drawing/2014/main" id="{1F565A54-9BF7-45E7-8EBF-5237CD743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084388"/>
            <a:ext cx="3971925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C9A8750-2F96-49FB-9105-0D919ECDC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notes_icon">
            <a:extLst>
              <a:ext uri="{FF2B5EF4-FFF2-40B4-BE49-F238E27FC236}">
                <a16:creationId xmlns:a16="http://schemas.microsoft.com/office/drawing/2014/main" id="{78FA521D-4937-47D7-B8B1-4DEAC66FA0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  <p:bldP spid="16390" grpId="0"/>
      <p:bldP spid="1639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38F6FD64-E3C7-4267-B6A8-473E07194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784225"/>
            <a:ext cx="81915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ym typeface="Wingdings" panose="05000000000000000000" pitchFamily="2" charset="2"/>
              </a:rPr>
              <a:t>When a group of people in a stadium decide to start a wave, the wave travels around the stadium. </a:t>
            </a:r>
          </a:p>
        </p:txBody>
      </p:sp>
      <p:sp>
        <p:nvSpPr>
          <p:cNvPr id="294922" name="Rectangle 10">
            <a:extLst>
              <a:ext uri="{FF2B5EF4-FFF2-40B4-BE49-F238E27FC236}">
                <a16:creationId xmlns:a16="http://schemas.microsoft.com/office/drawing/2014/main" id="{D78A9F50-6291-4A59-884F-F7FAAA723C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1676141"/>
            <a:ext cx="84820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ym typeface="Wingdings" panose="05000000000000000000" pitchFamily="2" charset="2"/>
              </a:rPr>
              <a:t>The wave is an example of a </a:t>
            </a:r>
            <a:r>
              <a:rPr lang="en-GB" altLang="en-US" b="1" dirty="0">
                <a:solidFill>
                  <a:srgbClr val="286DA6"/>
                </a:solidFill>
                <a:sym typeface="Wingdings" panose="05000000000000000000" pitchFamily="2" charset="2"/>
              </a:rPr>
              <a:t>transverse wave</a:t>
            </a:r>
            <a:r>
              <a:rPr lang="en-GB" altLang="en-US" dirty="0">
                <a:sym typeface="Wingdings" panose="05000000000000000000" pitchFamily="2" charset="2"/>
              </a:rPr>
              <a:t>, as </a:t>
            </a:r>
            <a:br>
              <a:rPr lang="en-GB" altLang="en-US" dirty="0">
                <a:sym typeface="Wingdings" panose="05000000000000000000" pitchFamily="2" charset="2"/>
              </a:rPr>
            </a:br>
            <a:r>
              <a:rPr lang="en-GB" altLang="en-US" dirty="0">
                <a:sym typeface="Wingdings" panose="05000000000000000000" pitchFamily="2" charset="2"/>
              </a:rPr>
              <a:t>are waves on a water surface.</a:t>
            </a:r>
          </a:p>
        </p:txBody>
      </p:sp>
      <p:sp>
        <p:nvSpPr>
          <p:cNvPr id="294923" name="Rectangle 11">
            <a:extLst>
              <a:ext uri="{FF2B5EF4-FFF2-40B4-BE49-F238E27FC236}">
                <a16:creationId xmlns:a16="http://schemas.microsoft.com/office/drawing/2014/main" id="{573B19D8-39B7-4247-8D4C-93AFC474E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6" y="2569644"/>
            <a:ext cx="4592107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ym typeface="Wingdings" panose="05000000000000000000" pitchFamily="2" charset="2"/>
              </a:rPr>
              <a:t>In a transverse wave, the particles </a:t>
            </a:r>
            <a:r>
              <a:rPr lang="en-GB" altLang="en-US" b="1" dirty="0">
                <a:solidFill>
                  <a:srgbClr val="286DA6"/>
                </a:solidFill>
                <a:sym typeface="Wingdings" panose="05000000000000000000" pitchFamily="2" charset="2"/>
              </a:rPr>
              <a:t>move up and down</a:t>
            </a:r>
            <a:r>
              <a:rPr lang="en-GB" altLang="en-US" dirty="0">
                <a:sym typeface="Wingdings" panose="05000000000000000000" pitchFamily="2" charset="2"/>
              </a:rPr>
              <a:t>, so the direction of their movement is at </a:t>
            </a:r>
            <a:r>
              <a:rPr lang="en-GB" altLang="en-US" b="1" dirty="0">
                <a:solidFill>
                  <a:srgbClr val="286DA6"/>
                </a:solidFill>
                <a:sym typeface="Wingdings" panose="05000000000000000000" pitchFamily="2" charset="2"/>
              </a:rPr>
              <a:t>right angles</a:t>
            </a:r>
            <a:r>
              <a:rPr lang="en-GB" altLang="en-US" b="1" dirty="0">
                <a:sym typeface="Wingdings" panose="05000000000000000000" pitchFamily="2" charset="2"/>
              </a:rPr>
              <a:t> </a:t>
            </a:r>
            <a:r>
              <a:rPr lang="en-GB" altLang="en-US" dirty="0">
                <a:sym typeface="Wingdings" panose="05000000000000000000" pitchFamily="2" charset="2"/>
              </a:rPr>
              <a:t>to the direction of the wave. It is the </a:t>
            </a:r>
            <a:r>
              <a:rPr lang="en-GB" altLang="en-US" b="1" dirty="0">
                <a:solidFill>
                  <a:srgbClr val="286DA6"/>
                </a:solidFill>
                <a:sym typeface="Wingdings" panose="05000000000000000000" pitchFamily="2" charset="2"/>
              </a:rPr>
              <a:t>wave</a:t>
            </a:r>
            <a:r>
              <a:rPr lang="en-GB" altLang="en-US" dirty="0">
                <a:sym typeface="Wingdings" panose="05000000000000000000" pitchFamily="2" charset="2"/>
              </a:rPr>
              <a:t> that travels, not the </a:t>
            </a:r>
            <a:r>
              <a:rPr lang="en-GB" altLang="en-US" b="1" dirty="0">
                <a:solidFill>
                  <a:srgbClr val="286DA6"/>
                </a:solidFill>
                <a:sym typeface="Wingdings" panose="05000000000000000000" pitchFamily="2" charset="2"/>
              </a:rPr>
              <a:t>medium</a:t>
            </a:r>
            <a:r>
              <a:rPr lang="en-GB" altLang="en-US" dirty="0">
                <a:sym typeface="Wingdings" panose="05000000000000000000" pitchFamily="2" charset="2"/>
              </a:rPr>
              <a:t> the wave is moving through.</a:t>
            </a:r>
          </a:p>
        </p:txBody>
      </p:sp>
      <p:sp>
        <p:nvSpPr>
          <p:cNvPr id="294924" name="Rectangle 12">
            <a:extLst>
              <a:ext uri="{FF2B5EF4-FFF2-40B4-BE49-F238E27FC236}">
                <a16:creationId xmlns:a16="http://schemas.microsoft.com/office/drawing/2014/main" id="{E05EE32E-DBAF-49CF-85D4-F1F9B7691C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5308952"/>
            <a:ext cx="82772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ym typeface="Wingdings" panose="05000000000000000000" pitchFamily="2" charset="2"/>
              </a:rPr>
              <a:t>Think about the people standing up and down in the same place as the wave moves around the stadium.</a:t>
            </a:r>
          </a:p>
        </p:txBody>
      </p:sp>
      <p:sp>
        <p:nvSpPr>
          <p:cNvPr id="18439" name="Rectangle 121">
            <a:extLst>
              <a:ext uri="{FF2B5EF4-FFF2-40B4-BE49-F238E27FC236}">
                <a16:creationId xmlns:a16="http://schemas.microsoft.com/office/drawing/2014/main" id="{D6FC17E7-B8A9-4F02-8C91-48E3EAFCB3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are transverse waves?</a:t>
            </a:r>
          </a:p>
        </p:txBody>
      </p:sp>
      <p:pic>
        <p:nvPicPr>
          <p:cNvPr id="18440" name="Picture 14" descr="Wave_properties_stadium">
            <a:extLst>
              <a:ext uri="{FF2B5EF4-FFF2-40B4-BE49-F238E27FC236}">
                <a16:creationId xmlns:a16="http://schemas.microsoft.com/office/drawing/2014/main" id="{49942401-A776-4A70-B714-9FFFCEA57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372" y="2248238"/>
            <a:ext cx="3027716" cy="3005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421AED3-F4FE-4D1D-89F4-15F9192B4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1376331-0095-42B3-B3B3-67A18A563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922" grpId="0"/>
      <p:bldP spid="294923" grpId="0"/>
      <p:bldP spid="2949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D30F0C77-2A37-4231-9E3B-0631B4E83D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784225"/>
            <a:ext cx="8191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ym typeface="Wingdings" panose="05000000000000000000" pitchFamily="2" charset="2"/>
              </a:rPr>
              <a:t>A water wave is an example of a </a:t>
            </a:r>
            <a:r>
              <a:rPr lang="en-GB" altLang="en-US" b="1">
                <a:solidFill>
                  <a:srgbClr val="286DA6"/>
                </a:solidFill>
                <a:sym typeface="Wingdings" panose="05000000000000000000" pitchFamily="2" charset="2"/>
              </a:rPr>
              <a:t>transverse</a:t>
            </a:r>
            <a:r>
              <a:rPr lang="en-GB" altLang="en-US">
                <a:sym typeface="Wingdings" panose="05000000000000000000" pitchFamily="2" charset="2"/>
              </a:rPr>
              <a:t> wave. </a:t>
            </a:r>
          </a:p>
        </p:txBody>
      </p:sp>
      <p:sp>
        <p:nvSpPr>
          <p:cNvPr id="294922" name="Rectangle 10">
            <a:extLst>
              <a:ext uri="{FF2B5EF4-FFF2-40B4-BE49-F238E27FC236}">
                <a16:creationId xmlns:a16="http://schemas.microsoft.com/office/drawing/2014/main" id="{89D3CC78-16F9-4B70-BC06-BF7E513E93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1308159"/>
            <a:ext cx="8482013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ym typeface="Wingdings" panose="05000000000000000000" pitchFamily="2" charset="2"/>
              </a:rPr>
              <a:t>As a water wave moves through water, particles in the </a:t>
            </a:r>
            <a:br>
              <a:rPr lang="en-GB" altLang="en-US">
                <a:sym typeface="Wingdings" panose="05000000000000000000" pitchFamily="2" charset="2"/>
              </a:rPr>
            </a:br>
            <a:r>
              <a:rPr lang="en-GB" altLang="en-US">
                <a:sym typeface="Wingdings" panose="05000000000000000000" pitchFamily="2" charset="2"/>
              </a:rPr>
              <a:t>water </a:t>
            </a:r>
            <a:r>
              <a:rPr lang="en-GB" altLang="en-US" b="1">
                <a:solidFill>
                  <a:srgbClr val="286DA6"/>
                </a:solidFill>
                <a:sym typeface="Wingdings" panose="05000000000000000000" pitchFamily="2" charset="2"/>
              </a:rPr>
              <a:t>move up and down</a:t>
            </a:r>
            <a:r>
              <a:rPr lang="en-GB" altLang="en-US">
                <a:sym typeface="Wingdings" panose="05000000000000000000" pitchFamily="2" charset="2"/>
              </a:rPr>
              <a:t>, at right angles to the direction </a:t>
            </a:r>
            <a:br>
              <a:rPr lang="en-GB" altLang="en-US">
                <a:sym typeface="Wingdings" panose="05000000000000000000" pitchFamily="2" charset="2"/>
              </a:rPr>
            </a:br>
            <a:r>
              <a:rPr lang="en-GB" altLang="en-US">
                <a:sym typeface="Wingdings" panose="05000000000000000000" pitchFamily="2" charset="2"/>
              </a:rPr>
              <a:t>of the wave. The particles </a:t>
            </a:r>
            <a:r>
              <a:rPr lang="en-GB" altLang="en-US" b="1">
                <a:solidFill>
                  <a:srgbClr val="286DA6"/>
                </a:solidFill>
                <a:sym typeface="Wingdings" panose="05000000000000000000" pitchFamily="2" charset="2"/>
              </a:rPr>
              <a:t>do not travel </a:t>
            </a:r>
            <a:r>
              <a:rPr lang="en-GB" altLang="en-US">
                <a:sym typeface="Wingdings" panose="05000000000000000000" pitchFamily="2" charset="2"/>
              </a:rPr>
              <a:t>with the wave, but move about a fixed position.</a:t>
            </a:r>
          </a:p>
        </p:txBody>
      </p:sp>
      <p:sp>
        <p:nvSpPr>
          <p:cNvPr id="294923" name="Rectangle 11">
            <a:extLst>
              <a:ext uri="{FF2B5EF4-FFF2-40B4-BE49-F238E27FC236}">
                <a16:creationId xmlns:a16="http://schemas.microsoft.com/office/drawing/2014/main" id="{709081C2-478B-4B7E-ADCB-B08E2C8A3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2938580"/>
            <a:ext cx="47307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ym typeface="Wingdings" panose="05000000000000000000" pitchFamily="2" charset="2"/>
              </a:rPr>
              <a:t>This can be shown by the </a:t>
            </a:r>
            <a:r>
              <a:rPr lang="en-GB" altLang="en-US" dirty="0" err="1">
                <a:sym typeface="Wingdings" panose="05000000000000000000" pitchFamily="2" charset="2"/>
              </a:rPr>
              <a:t>behavior</a:t>
            </a:r>
            <a:r>
              <a:rPr lang="en-GB" altLang="en-US" dirty="0">
                <a:sym typeface="Wingdings" panose="05000000000000000000" pitchFamily="2" charset="2"/>
              </a:rPr>
              <a:t> of a duck floating on </a:t>
            </a:r>
            <a:br>
              <a:rPr lang="en-GB" altLang="en-US" dirty="0">
                <a:sym typeface="Wingdings" panose="05000000000000000000" pitchFamily="2" charset="2"/>
              </a:rPr>
            </a:br>
            <a:r>
              <a:rPr lang="en-GB" altLang="en-US" dirty="0">
                <a:sym typeface="Wingdings" panose="05000000000000000000" pitchFamily="2" charset="2"/>
              </a:rPr>
              <a:t>a water surface. As a wave moves through the water below the duck, the water, and therefore the duck, moves up and down.</a:t>
            </a:r>
          </a:p>
        </p:txBody>
      </p:sp>
      <p:sp>
        <p:nvSpPr>
          <p:cNvPr id="294924" name="Rectangle 12">
            <a:extLst>
              <a:ext uri="{FF2B5EF4-FFF2-40B4-BE49-F238E27FC236}">
                <a16:creationId xmlns:a16="http://schemas.microsoft.com/office/drawing/2014/main" id="{EFABD599-7E5B-4318-8CE5-5649C49AB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5308776"/>
            <a:ext cx="47418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ym typeface="Wingdings" panose="05000000000000000000" pitchFamily="2" charset="2"/>
              </a:rPr>
              <a:t>The duck and the water do </a:t>
            </a:r>
            <a:r>
              <a:rPr lang="en-GB" altLang="en-US" b="1" dirty="0">
                <a:solidFill>
                  <a:srgbClr val="286DA6"/>
                </a:solidFill>
                <a:sym typeface="Wingdings" panose="05000000000000000000" pitchFamily="2" charset="2"/>
              </a:rPr>
              <a:t>not </a:t>
            </a:r>
            <a:r>
              <a:rPr lang="en-GB" altLang="en-US" dirty="0">
                <a:sym typeface="Wingdings" panose="05000000000000000000" pitchFamily="2" charset="2"/>
              </a:rPr>
              <a:t>travel; only the wave travels.</a:t>
            </a:r>
          </a:p>
        </p:txBody>
      </p:sp>
      <p:sp>
        <p:nvSpPr>
          <p:cNvPr id="19463" name="Rectangle 121">
            <a:extLst>
              <a:ext uri="{FF2B5EF4-FFF2-40B4-BE49-F238E27FC236}">
                <a16:creationId xmlns:a16="http://schemas.microsoft.com/office/drawing/2014/main" id="{2397BCE7-5060-4674-AF53-B87762E93B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Transverse waves example</a:t>
            </a:r>
          </a:p>
        </p:txBody>
      </p:sp>
      <p:pic>
        <p:nvPicPr>
          <p:cNvPr id="9" name="Picture 8" descr="Duck_water_waves.png">
            <a:extLst>
              <a:ext uri="{FF2B5EF4-FFF2-40B4-BE49-F238E27FC236}">
                <a16:creationId xmlns:a16="http://schemas.microsoft.com/office/drawing/2014/main" id="{10A3AB60-88CC-47B2-9496-46C73B18B9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975" y="3127375"/>
            <a:ext cx="3571875" cy="289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2C61111-0E60-4219-BD8A-56BDC07E8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922" grpId="0"/>
      <p:bldP spid="294923" grpId="0"/>
      <p:bldP spid="2949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50">
            <a:extLst>
              <a:ext uri="{FF2B5EF4-FFF2-40B4-BE49-F238E27FC236}">
                <a16:creationId xmlns:a16="http://schemas.microsoft.com/office/drawing/2014/main" id="{EE3965A8-9052-4F95-9A36-AE64858A37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784225"/>
            <a:ext cx="83581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ym typeface="Wingdings" panose="05000000000000000000" pitchFamily="2" charset="2"/>
              </a:rPr>
              <a:t>A Slinky can be used to model transverse waves, by moving one end of the Slinky </a:t>
            </a:r>
            <a:r>
              <a:rPr lang="en-GB" altLang="en-US" b="1" dirty="0">
                <a:solidFill>
                  <a:srgbClr val="286DA6"/>
                </a:solidFill>
                <a:sym typeface="Wingdings" panose="05000000000000000000" pitchFamily="2" charset="2"/>
              </a:rPr>
              <a:t>up and down</a:t>
            </a:r>
            <a:r>
              <a:rPr lang="en-GB" altLang="en-US" dirty="0">
                <a:sym typeface="Wingdings" panose="05000000000000000000" pitchFamily="2" charset="2"/>
              </a:rPr>
              <a:t>. </a:t>
            </a:r>
          </a:p>
        </p:txBody>
      </p:sp>
      <p:sp>
        <p:nvSpPr>
          <p:cNvPr id="20483" name="Rectangle 52">
            <a:extLst>
              <a:ext uri="{FF2B5EF4-FFF2-40B4-BE49-F238E27FC236}">
                <a16:creationId xmlns:a16="http://schemas.microsoft.com/office/drawing/2014/main" id="{39D9DDED-8046-4644-B59A-D11CCB7536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do transverse waves look like?</a:t>
            </a:r>
          </a:p>
        </p:txBody>
      </p:sp>
      <p:pic>
        <p:nvPicPr>
          <p:cNvPr id="66619" name="Picture 59" descr="PC14_gfx_slinky_transverse">
            <a:extLst>
              <a:ext uri="{FF2B5EF4-FFF2-40B4-BE49-F238E27FC236}">
                <a16:creationId xmlns:a16="http://schemas.microsoft.com/office/drawing/2014/main" id="{29684651-55A8-4040-8B38-7868ED4C6B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238" y="2209800"/>
            <a:ext cx="77724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622" name="Text Box 62">
            <a:extLst>
              <a:ext uri="{FF2B5EF4-FFF2-40B4-BE49-F238E27FC236}">
                <a16:creationId xmlns:a16="http://schemas.microsoft.com/office/drawing/2014/main" id="{B09ACC1F-7919-4FA2-B2E7-2C1D3E1A21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4552950"/>
            <a:ext cx="85359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ym typeface="Wingdings" panose="05000000000000000000" pitchFamily="2" charset="2"/>
              </a:rPr>
              <a:t>The wave travels away from the source. The direction of the wave makes a </a:t>
            </a:r>
            <a:r>
              <a:rPr lang="en-GB" altLang="en-US" b="1" dirty="0">
                <a:solidFill>
                  <a:srgbClr val="286DA6"/>
                </a:solidFill>
                <a:sym typeface="Wingdings" panose="05000000000000000000" pitchFamily="2" charset="2"/>
              </a:rPr>
              <a:t>right angle</a:t>
            </a:r>
            <a:r>
              <a:rPr lang="en-GB" altLang="en-US" b="1" dirty="0">
                <a:sym typeface="Wingdings" panose="05000000000000000000" pitchFamily="2" charset="2"/>
              </a:rPr>
              <a:t> </a:t>
            </a:r>
            <a:r>
              <a:rPr lang="en-GB" altLang="en-US" dirty="0">
                <a:sym typeface="Wingdings" panose="05000000000000000000" pitchFamily="2" charset="2"/>
              </a:rPr>
              <a:t>with the movement of the source.</a:t>
            </a:r>
            <a:endParaRPr lang="en-GB" altLang="en-US" sz="1200" dirty="0">
              <a:sym typeface="Wingdings" panose="05000000000000000000" pitchFamily="2" charset="2"/>
            </a:endParaRPr>
          </a:p>
        </p:txBody>
      </p:sp>
      <p:sp>
        <p:nvSpPr>
          <p:cNvPr id="66623" name="AutoShape 63">
            <a:extLst>
              <a:ext uri="{FF2B5EF4-FFF2-40B4-BE49-F238E27FC236}">
                <a16:creationId xmlns:a16="http://schemas.microsoft.com/office/drawing/2014/main" id="{96947DD1-185E-4A9A-905B-B16B3ABF5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7150" y="3586163"/>
            <a:ext cx="1219200" cy="330200"/>
          </a:xfrm>
          <a:prstGeom prst="rightArrow">
            <a:avLst>
              <a:gd name="adj1" fmla="val 50000"/>
              <a:gd name="adj2" fmla="val 92308"/>
            </a:avLst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>
              <a:solidFill>
                <a:schemeClr val="tx1"/>
              </a:solidFill>
            </a:endParaRPr>
          </a:p>
        </p:txBody>
      </p:sp>
      <p:sp>
        <p:nvSpPr>
          <p:cNvPr id="66626" name="Text Box 66">
            <a:extLst>
              <a:ext uri="{FF2B5EF4-FFF2-40B4-BE49-F238E27FC236}">
                <a16:creationId xmlns:a16="http://schemas.microsoft.com/office/drawing/2014/main" id="{F164D866-5A20-4B5D-A12E-4DB75FF4F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50" y="1952625"/>
            <a:ext cx="22352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n-GB" altLang="en-US" dirty="0"/>
              <a:t>source moves</a:t>
            </a:r>
          </a:p>
          <a:p>
            <a:pPr algn="ctr">
              <a:lnSpc>
                <a:spcPct val="85000"/>
              </a:lnSpc>
            </a:pPr>
            <a:r>
              <a:rPr lang="en-GB" altLang="en-US" dirty="0"/>
              <a:t>up and down</a:t>
            </a:r>
          </a:p>
        </p:txBody>
      </p:sp>
      <p:sp>
        <p:nvSpPr>
          <p:cNvPr id="66627" name="Text Box 67">
            <a:extLst>
              <a:ext uri="{FF2B5EF4-FFF2-40B4-BE49-F238E27FC236}">
                <a16:creationId xmlns:a16="http://schemas.microsoft.com/office/drawing/2014/main" id="{DACE8B7B-53A9-40FD-A835-802434FA6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0" y="3916363"/>
            <a:ext cx="2671763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5000"/>
              </a:lnSpc>
            </a:pPr>
            <a:r>
              <a:rPr lang="en-GB" altLang="en-US"/>
              <a:t>direction of wave</a:t>
            </a:r>
          </a:p>
        </p:txBody>
      </p:sp>
      <p:sp>
        <p:nvSpPr>
          <p:cNvPr id="66630" name="Text Box 70">
            <a:extLst>
              <a:ext uri="{FF2B5EF4-FFF2-40B4-BE49-F238E27FC236}">
                <a16:creationId xmlns:a16="http://schemas.microsoft.com/office/drawing/2014/main" id="{D74AE21B-08FF-460D-AA3B-2B8C669BBD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3688" y="1763713"/>
            <a:ext cx="2058987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n-GB" altLang="en-US"/>
              <a:t>coils vibrate</a:t>
            </a:r>
          </a:p>
          <a:p>
            <a:pPr algn="ctr">
              <a:lnSpc>
                <a:spcPct val="85000"/>
              </a:lnSpc>
            </a:pPr>
            <a:r>
              <a:rPr lang="en-GB" altLang="en-US"/>
              <a:t>up and down</a:t>
            </a:r>
          </a:p>
        </p:txBody>
      </p:sp>
      <p:sp>
        <p:nvSpPr>
          <p:cNvPr id="66641" name="Text Box 81">
            <a:extLst>
              <a:ext uri="{FF2B5EF4-FFF2-40B4-BE49-F238E27FC236}">
                <a16:creationId xmlns:a16="http://schemas.microsoft.com/office/drawing/2014/main" id="{1DCD3C7C-7A29-4B7B-A74F-CAEAEF5AA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5416727"/>
            <a:ext cx="8180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ym typeface="Wingdings" panose="05000000000000000000" pitchFamily="2" charset="2"/>
              </a:rPr>
              <a:t>In a transverse wave, the coils do not travel horizontally</a:t>
            </a:r>
            <a:r>
              <a:rPr lang="en-GB" altLang="en-US" dirty="0">
                <a:solidFill>
                  <a:schemeClr val="tx1"/>
                </a:solidFill>
                <a:sym typeface="Wingdings" panose="05000000000000000000" pitchFamily="2" charset="2"/>
              </a:rPr>
              <a:t>; </a:t>
            </a:r>
            <a:r>
              <a:rPr lang="en-GB" altLang="en-US" dirty="0">
                <a:sym typeface="Wingdings" panose="05000000000000000000" pitchFamily="2" charset="2"/>
              </a:rPr>
              <a:t>each coil of the Slinky just </a:t>
            </a:r>
            <a:r>
              <a:rPr lang="en-GB" altLang="en-US" b="1" dirty="0">
                <a:solidFill>
                  <a:srgbClr val="286DA6"/>
                </a:solidFill>
                <a:sym typeface="Wingdings" panose="05000000000000000000" pitchFamily="2" charset="2"/>
              </a:rPr>
              <a:t>vibrates up and down</a:t>
            </a:r>
            <a:r>
              <a:rPr lang="en-GB" altLang="en-US" dirty="0">
                <a:sym typeface="Wingdings" panose="05000000000000000000" pitchFamily="2" charset="2"/>
              </a:rPr>
              <a:t>.</a:t>
            </a:r>
          </a:p>
        </p:txBody>
      </p:sp>
      <p:pic>
        <p:nvPicPr>
          <p:cNvPr id="16" name="Picture 15" descr="Tranverse_and_longitudinal_waves_6.1.png">
            <a:extLst>
              <a:ext uri="{FF2B5EF4-FFF2-40B4-BE49-F238E27FC236}">
                <a16:creationId xmlns:a16="http://schemas.microsoft.com/office/drawing/2014/main" id="{548F7EC9-038A-4BCC-95C5-093BB1E2E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925" y="1609725"/>
            <a:ext cx="341313" cy="95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Tranverse_and_longitudinal_waves_6.1.png">
            <a:extLst>
              <a:ext uri="{FF2B5EF4-FFF2-40B4-BE49-F238E27FC236}">
                <a16:creationId xmlns:a16="http://schemas.microsoft.com/office/drawing/2014/main" id="{CA1FB500-F02D-4FFC-AEB9-66A7B84624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0" y="1684338"/>
            <a:ext cx="342900" cy="95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Tranverse_and_longitudinal_waves_6.2.png">
            <a:extLst>
              <a:ext uri="{FF2B5EF4-FFF2-40B4-BE49-F238E27FC236}">
                <a16:creationId xmlns:a16="http://schemas.microsoft.com/office/drawing/2014/main" id="{3160F87D-3BCC-4EF1-9C9D-8498BE4104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925" y="3502025"/>
            <a:ext cx="341313" cy="95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 descr="Tranverse_and_longitudinal_waves_6.2.png">
            <a:extLst>
              <a:ext uri="{FF2B5EF4-FFF2-40B4-BE49-F238E27FC236}">
                <a16:creationId xmlns:a16="http://schemas.microsoft.com/office/drawing/2014/main" id="{FDF8DE8C-CA68-45F1-B98C-2BDAB32A73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0" y="3654425"/>
            <a:ext cx="342900" cy="95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FD2F4F4-64A4-4B9E-A0F0-121E9EA08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E9335AE-984B-421E-A819-9D928FEAA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6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622" grpId="0"/>
      <p:bldP spid="66623" grpId="0" animBg="1"/>
      <p:bldP spid="66626" grpId="0"/>
      <p:bldP spid="66630" grpId="0"/>
      <p:bldP spid="666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>
            <a:extLst>
              <a:ext uri="{FF2B5EF4-FFF2-40B4-BE49-F238E27FC236}">
                <a16:creationId xmlns:a16="http://schemas.microsoft.com/office/drawing/2014/main" id="{58BFCD6C-55EB-478D-BDBC-DCC0226A2A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Simulation of a transverse wave</a:t>
            </a:r>
          </a:p>
        </p:txBody>
      </p:sp>
      <p:pic>
        <p:nvPicPr>
          <p:cNvPr id="7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8E36DA5-6F8A-41CC-88C2-2A993C9EB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flash_icon">
            <a:extLst>
              <a:ext uri="{FF2B5EF4-FFF2-40B4-BE49-F238E27FC236}">
                <a16:creationId xmlns:a16="http://schemas.microsoft.com/office/drawing/2014/main" id="{087E34D7-57E3-4C97-926A-D500D5BA7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notes_icon">
            <a:extLst>
              <a:ext uri="{FF2B5EF4-FFF2-40B4-BE49-F238E27FC236}">
                <a16:creationId xmlns:a16="http://schemas.microsoft.com/office/drawing/2014/main" id="{0C82B628-C7F8-48C0-B330-B8ED8DDF7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>
            <a:extLst>
              <a:ext uri="{FF2B5EF4-FFF2-40B4-BE49-F238E27FC236}">
                <a16:creationId xmlns:a16="http://schemas.microsoft.com/office/drawing/2014/main" id="{D453DFAD-95D1-4CD9-8931-50667F5A2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78153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050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94D3F4AE-E59D-4C6A-9E75-0D4293B6ED49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152B6E55-D5E6-4EDD-B918-4828D3E20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583" y="776706"/>
            <a:ext cx="856646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ym typeface="Wingdings" panose="05000000000000000000" pitchFamily="2" charset="2"/>
              </a:rPr>
              <a:t>Sound travels as waves made by vibrating air particles.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FC427D8F-AEC2-4EE0-8AD0-4BA73BE060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are longitudinal waves?</a:t>
            </a:r>
          </a:p>
        </p:txBody>
      </p:sp>
      <p:sp>
        <p:nvSpPr>
          <p:cNvPr id="24582" name="Rectangle 10">
            <a:extLst>
              <a:ext uri="{FF2B5EF4-FFF2-40B4-BE49-F238E27FC236}">
                <a16:creationId xmlns:a16="http://schemas.microsoft.com/office/drawing/2014/main" id="{0E3B1EB7-7FE4-4791-8FAC-C457DB5CB6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583" y="1460299"/>
            <a:ext cx="856646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ym typeface="Wingdings" panose="05000000000000000000" pitchFamily="2" charset="2"/>
              </a:rPr>
              <a:t>Sound waves are an example of </a:t>
            </a:r>
            <a:r>
              <a:rPr lang="en-GB" altLang="en-US" b="1" dirty="0">
                <a:solidFill>
                  <a:srgbClr val="286DA6"/>
                </a:solidFill>
                <a:sym typeface="Wingdings" panose="05000000000000000000" pitchFamily="2" charset="2"/>
              </a:rPr>
              <a:t>longitudinal waves</a:t>
            </a:r>
            <a:r>
              <a:rPr lang="en-GB" altLang="en-US" dirty="0">
                <a:sym typeface="Wingdings" panose="05000000000000000000" pitchFamily="2" charset="2"/>
              </a:rPr>
              <a:t>. </a:t>
            </a:r>
          </a:p>
        </p:txBody>
      </p:sp>
      <p:sp>
        <p:nvSpPr>
          <p:cNvPr id="292875" name="Rectangle 11">
            <a:extLst>
              <a:ext uri="{FF2B5EF4-FFF2-40B4-BE49-F238E27FC236}">
                <a16:creationId xmlns:a16="http://schemas.microsoft.com/office/drawing/2014/main" id="{57FBDD8E-B33A-4E68-8F0A-091295762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583" y="2143892"/>
            <a:ext cx="856646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ym typeface="Wingdings" panose="05000000000000000000" pitchFamily="2" charset="2"/>
              </a:rPr>
              <a:t>In a longitudinal wave, the particles vibrate back and forth, so the direction of their movement is </a:t>
            </a:r>
            <a:r>
              <a:rPr lang="en-GB" altLang="en-US" b="1" dirty="0">
                <a:solidFill>
                  <a:srgbClr val="286DA6"/>
                </a:solidFill>
                <a:sym typeface="Wingdings" panose="05000000000000000000" pitchFamily="2" charset="2"/>
              </a:rPr>
              <a:t>parallel</a:t>
            </a:r>
            <a:r>
              <a:rPr lang="en-GB" altLang="en-US" dirty="0">
                <a:sym typeface="Wingdings" panose="05000000000000000000" pitchFamily="2" charset="2"/>
              </a:rPr>
              <a:t> to the direction of the wave.</a:t>
            </a:r>
          </a:p>
        </p:txBody>
      </p:sp>
      <p:pic>
        <p:nvPicPr>
          <p:cNvPr id="11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E5D5979-AD2C-4352-B957-20DD356F2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C156493-4A98-4EC9-B8E0-BD89C20127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83" y="3448496"/>
            <a:ext cx="8378455" cy="2785420"/>
          </a:xfrm>
          <a:prstGeom prst="rect">
            <a:avLst/>
          </a:prstGeom>
        </p:spPr>
      </p:pic>
      <p:pic>
        <p:nvPicPr>
          <p:cNvPr id="8" name="Picture 7" descr="notes_icon">
            <a:extLst>
              <a:ext uri="{FF2B5EF4-FFF2-40B4-BE49-F238E27FC236}">
                <a16:creationId xmlns:a16="http://schemas.microsoft.com/office/drawing/2014/main" id="{FC3DC920-7B68-434F-9F9B-5202D41A9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2" grpId="0"/>
      <p:bldP spid="29287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54507E0E-23C9-471F-8DB7-DE6439876A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do longitudinal waves look like?</a:t>
            </a:r>
          </a:p>
        </p:txBody>
      </p:sp>
      <p:sp>
        <p:nvSpPr>
          <p:cNvPr id="23555" name="Text Box 3">
            <a:extLst>
              <a:ext uri="{FF2B5EF4-FFF2-40B4-BE49-F238E27FC236}">
                <a16:creationId xmlns:a16="http://schemas.microsoft.com/office/drawing/2014/main" id="{4C50A4C3-270B-4060-BF47-9FCE3243E1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784225"/>
            <a:ext cx="84105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ym typeface="Wingdings" panose="05000000000000000000" pitchFamily="2" charset="2"/>
              </a:rPr>
              <a:t>A Slinky can be used to model longitudinal waves, by moving one end of the Slinky </a:t>
            </a:r>
            <a:r>
              <a:rPr lang="en-GB" altLang="en-US" b="1">
                <a:solidFill>
                  <a:srgbClr val="286DA6"/>
                </a:solidFill>
                <a:sym typeface="Wingdings" panose="05000000000000000000" pitchFamily="2" charset="2"/>
              </a:rPr>
              <a:t>left and right</a:t>
            </a:r>
            <a:r>
              <a:rPr lang="en-GB" altLang="en-US">
                <a:sym typeface="Wingdings" panose="05000000000000000000" pitchFamily="2" charset="2"/>
              </a:rPr>
              <a:t>.</a:t>
            </a:r>
          </a:p>
        </p:txBody>
      </p:sp>
      <p:sp>
        <p:nvSpPr>
          <p:cNvPr id="306180" name="Text Box 4">
            <a:extLst>
              <a:ext uri="{FF2B5EF4-FFF2-40B4-BE49-F238E27FC236}">
                <a16:creationId xmlns:a16="http://schemas.microsoft.com/office/drawing/2014/main" id="{4F6E205A-2424-4878-8478-5CFD9C9CA7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4533900"/>
            <a:ext cx="83454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ym typeface="Wingdings" panose="05000000000000000000" pitchFamily="2" charset="2"/>
              </a:rPr>
              <a:t>The wave travels away from the source.</a:t>
            </a:r>
            <a:r>
              <a:rPr lang="en-GB" altLang="en-US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GB" altLang="en-US" dirty="0">
                <a:sym typeface="Wingdings" panose="05000000000000000000" pitchFamily="2" charset="2"/>
              </a:rPr>
              <a:t>The direction of the wave is </a:t>
            </a:r>
            <a:r>
              <a:rPr lang="en-GB" altLang="en-US" b="1" dirty="0">
                <a:solidFill>
                  <a:srgbClr val="286DA6"/>
                </a:solidFill>
                <a:sym typeface="Wingdings" panose="05000000000000000000" pitchFamily="2" charset="2"/>
              </a:rPr>
              <a:t>parallel</a:t>
            </a:r>
            <a:r>
              <a:rPr lang="en-GB" altLang="en-US" dirty="0">
                <a:solidFill>
                  <a:srgbClr val="FF6600"/>
                </a:solidFill>
                <a:sym typeface="Wingdings" panose="05000000000000000000" pitchFamily="2" charset="2"/>
              </a:rPr>
              <a:t> </a:t>
            </a:r>
            <a:r>
              <a:rPr lang="en-GB" altLang="en-US" dirty="0">
                <a:sym typeface="Wingdings" panose="05000000000000000000" pitchFamily="2" charset="2"/>
              </a:rPr>
              <a:t>to the movement of the source.</a:t>
            </a:r>
            <a:endParaRPr lang="en-GB" altLang="en-US" sz="1200" dirty="0">
              <a:sym typeface="Wingdings" panose="05000000000000000000" pitchFamily="2" charset="2"/>
            </a:endParaRPr>
          </a:p>
        </p:txBody>
      </p:sp>
      <p:pic>
        <p:nvPicPr>
          <p:cNvPr id="306181" name="Picture 5" descr="PC14_gfx_slinky_longitudinal">
            <a:extLst>
              <a:ext uri="{FF2B5EF4-FFF2-40B4-BE49-F238E27FC236}">
                <a16:creationId xmlns:a16="http://schemas.microsoft.com/office/drawing/2014/main" id="{D0DAD9E7-A612-4D6A-A791-00FF32B90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8" y="2247900"/>
            <a:ext cx="7697787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6184" name="Text Box 8">
            <a:extLst>
              <a:ext uri="{FF2B5EF4-FFF2-40B4-BE49-F238E27FC236}">
                <a16:creationId xmlns:a16="http://schemas.microsoft.com/office/drawing/2014/main" id="{9EDD5D78-34DB-4594-84FC-AAD62DA022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1711325"/>
            <a:ext cx="22352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n-GB" altLang="en-US" dirty="0"/>
              <a:t>source moves</a:t>
            </a:r>
          </a:p>
          <a:p>
            <a:pPr algn="ctr">
              <a:lnSpc>
                <a:spcPct val="85000"/>
              </a:lnSpc>
            </a:pPr>
            <a:r>
              <a:rPr lang="en-GB" altLang="en-US" dirty="0"/>
              <a:t>left and right</a:t>
            </a:r>
          </a:p>
        </p:txBody>
      </p:sp>
      <p:sp>
        <p:nvSpPr>
          <p:cNvPr id="306185" name="Text Box 9">
            <a:extLst>
              <a:ext uri="{FF2B5EF4-FFF2-40B4-BE49-F238E27FC236}">
                <a16:creationId xmlns:a16="http://schemas.microsoft.com/office/drawing/2014/main" id="{E9660858-DB8D-45AA-A105-57636F9628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4513" y="1711325"/>
            <a:ext cx="2027237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n-GB" altLang="en-US"/>
              <a:t>coils vibrate</a:t>
            </a:r>
          </a:p>
          <a:p>
            <a:pPr algn="ctr">
              <a:lnSpc>
                <a:spcPct val="85000"/>
              </a:lnSpc>
            </a:pPr>
            <a:r>
              <a:rPr lang="en-GB" altLang="en-US"/>
              <a:t>left and right</a:t>
            </a:r>
          </a:p>
        </p:txBody>
      </p:sp>
      <p:sp>
        <p:nvSpPr>
          <p:cNvPr id="306192" name="AutoShape 16">
            <a:extLst>
              <a:ext uri="{FF2B5EF4-FFF2-40B4-BE49-F238E27FC236}">
                <a16:creationId xmlns:a16="http://schemas.microsoft.com/office/drawing/2014/main" id="{53EA9480-C2FD-4DEF-80D0-F8AE62EF2A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4888" y="3586163"/>
            <a:ext cx="1219200" cy="330200"/>
          </a:xfrm>
          <a:prstGeom prst="rightArrow">
            <a:avLst>
              <a:gd name="adj1" fmla="val 50000"/>
              <a:gd name="adj2" fmla="val 92308"/>
            </a:avLst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>
              <a:solidFill>
                <a:schemeClr val="tx1"/>
              </a:solidFill>
            </a:endParaRPr>
          </a:p>
        </p:txBody>
      </p:sp>
      <p:sp>
        <p:nvSpPr>
          <p:cNvPr id="306193" name="Text Box 17">
            <a:extLst>
              <a:ext uri="{FF2B5EF4-FFF2-40B4-BE49-F238E27FC236}">
                <a16:creationId xmlns:a16="http://schemas.microsoft.com/office/drawing/2014/main" id="{282B6BCC-05A1-4BA5-BE4A-F2E94CBE5E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0988" y="3916363"/>
            <a:ext cx="2671762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5000"/>
              </a:lnSpc>
            </a:pPr>
            <a:r>
              <a:rPr lang="en-GB" altLang="en-US"/>
              <a:t>direction of wave</a:t>
            </a:r>
          </a:p>
        </p:txBody>
      </p:sp>
      <p:sp>
        <p:nvSpPr>
          <p:cNvPr id="306194" name="Text Box 18">
            <a:extLst>
              <a:ext uri="{FF2B5EF4-FFF2-40B4-BE49-F238E27FC236}">
                <a16:creationId xmlns:a16="http://schemas.microsoft.com/office/drawing/2014/main" id="{E4513882-6DF3-481B-8D45-93BD8BA42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5445125"/>
            <a:ext cx="79406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ym typeface="Wingdings" panose="05000000000000000000" pitchFamily="2" charset="2"/>
              </a:rPr>
              <a:t>In a longitudinal wave, the coils do not travel horizontally;</a:t>
            </a:r>
            <a:r>
              <a:rPr lang="en-GB" altLang="en-US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GB" altLang="en-US" dirty="0">
                <a:sym typeface="Wingdings" panose="05000000000000000000" pitchFamily="2" charset="2"/>
              </a:rPr>
              <a:t>each coil of the Slinky just </a:t>
            </a:r>
            <a:r>
              <a:rPr lang="en-GB" altLang="en-US" b="1" dirty="0">
                <a:solidFill>
                  <a:srgbClr val="286DA6"/>
                </a:solidFill>
                <a:sym typeface="Wingdings" panose="05000000000000000000" pitchFamily="2" charset="2"/>
              </a:rPr>
              <a:t>vibrates left and right</a:t>
            </a:r>
            <a:r>
              <a:rPr lang="en-GB" altLang="en-US" dirty="0">
                <a:sym typeface="Wingdings" panose="05000000000000000000" pitchFamily="2" charset="2"/>
              </a:rPr>
              <a:t>.</a:t>
            </a:r>
          </a:p>
        </p:txBody>
      </p:sp>
      <p:pic>
        <p:nvPicPr>
          <p:cNvPr id="16" name="Picture 15" descr="Tranverse_and_longitudinal_waves_10.1.png">
            <a:extLst>
              <a:ext uri="{FF2B5EF4-FFF2-40B4-BE49-F238E27FC236}">
                <a16:creationId xmlns:a16="http://schemas.microsoft.com/office/drawing/2014/main" id="{04856AC4-E073-4369-88E0-BB0B9E06B6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550" y="2338388"/>
            <a:ext cx="957263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Tranverse_and_longitudinal_waves_10.2.png">
            <a:extLst>
              <a:ext uri="{FF2B5EF4-FFF2-40B4-BE49-F238E27FC236}">
                <a16:creationId xmlns:a16="http://schemas.microsoft.com/office/drawing/2014/main" id="{BDD780FF-4990-4D49-988E-3B30D52895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488" y="2359025"/>
            <a:ext cx="957262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Tranverse_and_longitudinal_waves_10.1.png">
            <a:extLst>
              <a:ext uri="{FF2B5EF4-FFF2-40B4-BE49-F238E27FC236}">
                <a16:creationId xmlns:a16="http://schemas.microsoft.com/office/drawing/2014/main" id="{738703F2-D152-46D0-AF44-F5A8B835E9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038" y="2359025"/>
            <a:ext cx="955675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 descr="Tranverse_and_longitudinal_waves_10.2.png">
            <a:extLst>
              <a:ext uri="{FF2B5EF4-FFF2-40B4-BE49-F238E27FC236}">
                <a16:creationId xmlns:a16="http://schemas.microsoft.com/office/drawing/2014/main" id="{77254AD2-C042-434F-8336-83CC7966C8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2338388"/>
            <a:ext cx="957262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3A1637C-7896-4D02-AD59-4EF71A9AB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A6C2DD2-E914-4068-859E-BC2A10412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06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6180" grpId="0"/>
      <p:bldP spid="306184" grpId="0"/>
      <p:bldP spid="306185" grpId="0"/>
      <p:bldP spid="306192" grpId="0" animBg="1"/>
      <p:bldP spid="306193" grpId="0"/>
      <p:bldP spid="30619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7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14286</TotalTime>
  <Words>913</Words>
  <Application>Microsoft Office PowerPoint</Application>
  <PresentationFormat>On-screen Show (4:3)</PresentationFormat>
  <Paragraphs>90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Wingdings 2</vt:lpstr>
      <vt:lpstr>1_Default Design</vt:lpstr>
      <vt:lpstr>7_Default Design</vt:lpstr>
      <vt:lpstr>Transverse and Longitudinal Waves</vt:lpstr>
      <vt:lpstr>Information</vt:lpstr>
      <vt:lpstr>What is a wave?</vt:lpstr>
      <vt:lpstr>What are transverse waves?</vt:lpstr>
      <vt:lpstr>Transverse waves example</vt:lpstr>
      <vt:lpstr>What do transverse waves look like?</vt:lpstr>
      <vt:lpstr>Simulation of a transverse wave</vt:lpstr>
      <vt:lpstr>What are longitudinal waves?</vt:lpstr>
      <vt:lpstr>What do longitudinal waves look like?</vt:lpstr>
      <vt:lpstr>What are the parts of a longitudinal wave?</vt:lpstr>
      <vt:lpstr>Simulation of a longitudinal wave</vt:lpstr>
      <vt:lpstr>Transverse or longitudinal waves?</vt:lpstr>
      <vt:lpstr>Transverse and longitudinal waves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Transverse and Longitudinal Waves</dc:title>
  <dc:subject>Boardworks High School Physical Science</dc:subject>
  <dc:creator>Boardworks</dc:creator>
  <cp:lastModifiedBy>Tim Crilly</cp:lastModifiedBy>
  <cp:revision>533</cp:revision>
  <dcterms:created xsi:type="dcterms:W3CDTF">2003-10-06T13:07:42Z</dcterms:created>
  <dcterms:modified xsi:type="dcterms:W3CDTF">2019-01-31T15:32:03Z</dcterms:modified>
</cp:coreProperties>
</file>